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06AF95-F376-42EA-8BCD-09CF70C7E3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95C7667-7291-4E56-9916-733DEC1484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477BA6E-08F7-4B98-A451-70B872288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138BA-3CC6-43B3-A2DC-22ECA61C15FF}" type="datetimeFigureOut">
              <a:rPr lang="pt-BR" smtClean="0"/>
              <a:t>28/03/2019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0930700-8450-4CBB-A744-CA5CB32D9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830CFFC-EC7F-484D-B1AA-5913C62CB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894F-2B52-4E03-B18D-0F2FA1C700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0868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2C2D54-7B0F-45EC-9D1B-AB2AA5E3C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3DAA783-7DC7-4E33-B519-A95C311370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9550443-79E9-4A08-83DA-668B61C12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138BA-3CC6-43B3-A2DC-22ECA61C15FF}" type="datetimeFigureOut">
              <a:rPr lang="pt-BR" smtClean="0"/>
              <a:t>28/03/2019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97AC06E-2067-4BFD-8E3A-3971A70B7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4E1528C-4FD5-47F9-B785-BC89EACA3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894F-2B52-4E03-B18D-0F2FA1C700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8571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39319B2-F0AC-4DD1-AA98-A3720C91A0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3071AF7-8E9B-4568-B72A-F1D104A195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A23BDE3-27A2-4687-BE97-C216AE4D9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138BA-3CC6-43B3-A2DC-22ECA61C15FF}" type="datetimeFigureOut">
              <a:rPr lang="pt-BR" smtClean="0"/>
              <a:t>28/03/2019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E65967B-A21A-4627-95D7-411A8CFA2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024DCD1-9F9F-4D74-BA9D-FA852F773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894F-2B52-4E03-B18D-0F2FA1C700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1328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7D8530-1127-46F6-8728-3A04733C1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A87D7D1-78E8-4594-BFDF-920FD076ED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DAC54B0-0CB3-466A-B7A2-8BB6B9AC4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138BA-3CC6-43B3-A2DC-22ECA61C15FF}" type="datetimeFigureOut">
              <a:rPr lang="pt-BR" smtClean="0"/>
              <a:t>28/03/2019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36FB75F-90E1-4B74-BDED-8761F19DE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3D56A6B-0F79-483B-970D-FF7687528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894F-2B52-4E03-B18D-0F2FA1C700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75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23C88D-37BE-4BD9-97F7-CFFA13038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7373AAD-C71C-4F36-A304-204E1DECFB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C9B13C0-D508-476B-84FA-C806DF7D0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138BA-3CC6-43B3-A2DC-22ECA61C15FF}" type="datetimeFigureOut">
              <a:rPr lang="pt-BR" smtClean="0"/>
              <a:t>28/03/2019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A55A138-ABB1-454A-BA53-ADC775967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9517EC4-57EE-44E9-BDB3-CD38F9DE0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894F-2B52-4E03-B18D-0F2FA1C700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252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554ED6-4DE8-4194-97C4-C8DA65216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5F08A06-2A50-4DB0-AE04-0C2F098E74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F4F1A02-2D8A-4766-9DAB-5D45159A5B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7095936-3495-4736-9B12-71EAB5DB4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138BA-3CC6-43B3-A2DC-22ECA61C15FF}" type="datetimeFigureOut">
              <a:rPr lang="pt-BR" smtClean="0"/>
              <a:t>28/03/2019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CF737FF-E346-4F34-854D-2B7DD3E3C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390871E-BF30-4636-B2D3-9B6DEB288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894F-2B52-4E03-B18D-0F2FA1C700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111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7C9777-B5A3-4658-9024-E5F675BB7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468320B-12EB-41AB-B34A-2CDF80ED58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2E5A31B-9F69-4E9A-881D-9C67EE44E7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4243B0B3-6AD9-46BA-8F0F-F3CFAA70DB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3F688177-0DD0-4335-99C6-394AFB16EA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BCB2C56E-E0ED-48AB-93CA-45E527418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138BA-3CC6-43B3-A2DC-22ECA61C15FF}" type="datetimeFigureOut">
              <a:rPr lang="pt-BR" smtClean="0"/>
              <a:t>28/03/2019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A53C72B4-28AF-4B30-B668-38A287FFF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BFF2C76-5697-400C-9073-EF6717F5E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894F-2B52-4E03-B18D-0F2FA1C700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327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0714E1-6025-4F4B-8D3F-A59E33D2C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589F2B5-8D8C-4518-B891-67864381E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138BA-3CC6-43B3-A2DC-22ECA61C15FF}" type="datetimeFigureOut">
              <a:rPr lang="pt-BR" smtClean="0"/>
              <a:t>28/03/2019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A745DAC-7BC3-44F4-9AA3-667C8765C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2A4E925-9C2E-4178-BA9A-4E4177D3D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894F-2B52-4E03-B18D-0F2FA1C700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875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6476F079-5E7D-4281-BE39-4E9E05C93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138BA-3CC6-43B3-A2DC-22ECA61C15FF}" type="datetimeFigureOut">
              <a:rPr lang="pt-BR" smtClean="0"/>
              <a:t>28/03/2019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5DE072E-0F5E-44A4-B63E-ABA35CEBD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37551B4-B659-463D-94D9-3D31B5DF9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894F-2B52-4E03-B18D-0F2FA1C700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7106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43B993-4F77-478B-852A-502B4227D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91660C9-D957-45CD-B2A0-EF6A9BFCE4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8DCE827-9499-4555-834F-5D87E22F82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5DF962D-BB7E-4FA9-9C5D-5D4F7A2B2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138BA-3CC6-43B3-A2DC-22ECA61C15FF}" type="datetimeFigureOut">
              <a:rPr lang="pt-BR" smtClean="0"/>
              <a:t>28/03/2019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72C6D4B-666D-4EB4-B74E-E07313B05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0459738-D119-4A65-9F33-238DDB3B7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894F-2B52-4E03-B18D-0F2FA1C700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3733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88D301-5404-4C25-8A5B-9553FD40B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43B03209-5108-4EA9-9E66-DEAADF82F5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83792BC-C64B-4DC6-9AAC-0180246A38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55C516F-8018-4877-9936-8208DBF83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138BA-3CC6-43B3-A2DC-22ECA61C15FF}" type="datetimeFigureOut">
              <a:rPr lang="pt-BR" smtClean="0"/>
              <a:t>28/03/2019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9C344DB-040D-4AC7-AA07-67BEADA01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92653E6-5DDF-4F50-BC0C-F399B7E97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894F-2B52-4E03-B18D-0F2FA1C700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2756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0839B8B4-1DC2-4E12-AD3F-48B234294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EE5A0BF-C4F9-4463-A262-BC48658526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358E3FF-6938-412A-BABE-303089F09F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138BA-3CC6-43B3-A2DC-22ECA61C15FF}" type="datetimeFigureOut">
              <a:rPr lang="pt-BR" smtClean="0"/>
              <a:t>28/03/2019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A6286F6-625C-42D2-A4FF-0DAC4720ED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7DB1C5C-706E-4EA5-B67F-E7EE2B13D3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3894F-2B52-4E03-B18D-0F2FA1C700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8143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revistapesquisa.fapesp.br/revista/ver-edicao-editorias/?e_id=393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lo.br/revistas/reeusp/pinstruc.htm" TargetMode="External"/><Relationship Id="rId2" Type="http://schemas.openxmlformats.org/officeDocument/2006/relationships/hyperlink" Target="http://www.scielo.br/scielo.php?script=sci_home&amp;lng=pt&amp;nrm=iso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scielo.br/revistas/reeusp/paboutj.htm" TargetMode="External"/><Relationship Id="rId5" Type="http://schemas.openxmlformats.org/officeDocument/2006/relationships/hyperlink" Target="http://www.scielo.br/cgi-bin/wxis.exe/iah/" TargetMode="External"/><Relationship Id="rId4" Type="http://schemas.openxmlformats.org/officeDocument/2006/relationships/hyperlink" Target="https://analytics.scielo.org/w/publication/article?collection=sc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blog.scielo.org/blog/category/analises/#.XI8MhihKhP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DA8008-B978-4B4C-92D6-D8082E23B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5807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/>
              <a:t>Temática trabalho - discussão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1ACEBA2-27E2-4F31-AC44-7FF0014E40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9818"/>
            <a:ext cx="10515600" cy="539965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en-US" dirty="0" err="1"/>
              <a:t>Cindo</a:t>
            </a:r>
            <a:r>
              <a:rPr lang="en-US" dirty="0"/>
              <a:t> </a:t>
            </a:r>
            <a:r>
              <a:rPr lang="en-US" dirty="0" err="1"/>
              <a:t>editoras</a:t>
            </a:r>
            <a:r>
              <a:rPr lang="en-US" dirty="0"/>
              <a:t> </a:t>
            </a:r>
            <a:r>
              <a:rPr lang="en-US" dirty="0" err="1"/>
              <a:t>comerciais</a:t>
            </a:r>
            <a:r>
              <a:rPr lang="en-US" dirty="0"/>
              <a:t> </a:t>
            </a:r>
            <a:r>
              <a:rPr lang="en-US" dirty="0" err="1"/>
              <a:t>foram</a:t>
            </a:r>
            <a:r>
              <a:rPr lang="en-US" dirty="0"/>
              <a:t> </a:t>
            </a:r>
            <a:r>
              <a:rPr lang="en-US" dirty="0" err="1"/>
              <a:t>responsáveis</a:t>
            </a:r>
            <a:r>
              <a:rPr lang="en-US" dirty="0"/>
              <a:t> por 50% dos </a:t>
            </a:r>
            <a:r>
              <a:rPr lang="en-US" dirty="0" err="1"/>
              <a:t>artigos</a:t>
            </a:r>
            <a:r>
              <a:rPr lang="en-US" dirty="0"/>
              <a:t> </a:t>
            </a:r>
            <a:r>
              <a:rPr lang="en-US" dirty="0" err="1"/>
              <a:t>publicados</a:t>
            </a:r>
            <a:r>
              <a:rPr lang="en-US" dirty="0"/>
              <a:t> no </a:t>
            </a:r>
            <a:r>
              <a:rPr lang="en-US" dirty="0" err="1"/>
              <a:t>mundo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2013 (Elsevier, Springer-Nature, Blackwell, Taylor &amp; Francis, Sage).</a:t>
            </a:r>
          </a:p>
          <a:p>
            <a:pPr>
              <a:lnSpc>
                <a:spcPct val="120000"/>
              </a:lnSpc>
            </a:pPr>
            <a:r>
              <a:rPr lang="en-US" dirty="0"/>
              <a:t>Elsevier: </a:t>
            </a:r>
            <a:r>
              <a:rPr lang="en-US" dirty="0" err="1"/>
              <a:t>em</a:t>
            </a:r>
            <a:r>
              <a:rPr lang="en-US" dirty="0"/>
              <a:t> 2017 </a:t>
            </a:r>
            <a:r>
              <a:rPr lang="en-US" dirty="0" err="1"/>
              <a:t>publicou</a:t>
            </a:r>
            <a:r>
              <a:rPr lang="en-US" dirty="0"/>
              <a:t> 2.500 </a:t>
            </a:r>
            <a:r>
              <a:rPr lang="en-US" dirty="0" err="1"/>
              <a:t>revistas</a:t>
            </a:r>
            <a:r>
              <a:rPr lang="en-US" dirty="0"/>
              <a:t> e </a:t>
            </a:r>
            <a:r>
              <a:rPr lang="en-US" dirty="0" err="1"/>
              <a:t>lucrou</a:t>
            </a:r>
            <a:r>
              <a:rPr lang="en-US" dirty="0"/>
              <a:t>  900 </a:t>
            </a:r>
            <a:r>
              <a:rPr lang="en-US" dirty="0" err="1"/>
              <a:t>milhões</a:t>
            </a:r>
            <a:r>
              <a:rPr lang="en-US" dirty="0"/>
              <a:t> de libras.</a:t>
            </a:r>
          </a:p>
          <a:p>
            <a:pPr>
              <a:lnSpc>
                <a:spcPct val="120000"/>
              </a:lnSpc>
            </a:pPr>
            <a:r>
              <a:rPr lang="en-US" dirty="0" err="1"/>
              <a:t>Cobrança</a:t>
            </a:r>
            <a:r>
              <a:rPr lang="en-US" dirty="0"/>
              <a:t> pela </a:t>
            </a:r>
            <a:r>
              <a:rPr lang="en-US" dirty="0" err="1"/>
              <a:t>leitura</a:t>
            </a:r>
            <a:r>
              <a:rPr lang="en-US" dirty="0"/>
              <a:t>: custos</a:t>
            </a:r>
          </a:p>
          <a:p>
            <a:pPr>
              <a:lnSpc>
                <a:spcPct val="120000"/>
              </a:lnSpc>
            </a:pPr>
            <a:r>
              <a:rPr lang="en-US" dirty="0" err="1"/>
              <a:t>Acesso</a:t>
            </a:r>
            <a:r>
              <a:rPr lang="en-US" dirty="0"/>
              <a:t> </a:t>
            </a:r>
            <a:r>
              <a:rPr lang="en-US" dirty="0" err="1"/>
              <a:t>aberto</a:t>
            </a:r>
            <a:r>
              <a:rPr lang="en-US" dirty="0"/>
              <a:t> e </a:t>
            </a:r>
            <a:r>
              <a:rPr lang="en-US" dirty="0" err="1"/>
              <a:t>revisão</a:t>
            </a:r>
            <a:r>
              <a:rPr lang="en-US" dirty="0"/>
              <a:t> por pares</a:t>
            </a:r>
          </a:p>
          <a:p>
            <a:pPr>
              <a:lnSpc>
                <a:spcPct val="120000"/>
              </a:lnSpc>
            </a:pPr>
            <a:r>
              <a:rPr lang="en-US" dirty="0" err="1"/>
              <a:t>Assinatura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híbridas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 err="1"/>
              <a:t>Pesquisa</a:t>
            </a:r>
            <a:r>
              <a:rPr lang="en-US" dirty="0"/>
              <a:t> </a:t>
            </a:r>
            <a:r>
              <a:rPr lang="en-US" dirty="0" err="1"/>
              <a:t>financiada</a:t>
            </a:r>
            <a:r>
              <a:rPr lang="en-US" dirty="0"/>
              <a:t> com </a:t>
            </a:r>
            <a:r>
              <a:rPr lang="en-US" dirty="0" err="1"/>
              <a:t>recursos</a:t>
            </a:r>
            <a:r>
              <a:rPr lang="en-US" dirty="0"/>
              <a:t> </a:t>
            </a:r>
            <a:r>
              <a:rPr lang="en-US" dirty="0" err="1"/>
              <a:t>públicos</a:t>
            </a:r>
            <a:r>
              <a:rPr lang="en-US" dirty="0"/>
              <a:t>: </a:t>
            </a:r>
            <a:r>
              <a:rPr lang="en-US" dirty="0" err="1"/>
              <a:t>disponibilização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 err="1"/>
              <a:t>União</a:t>
            </a:r>
            <a:r>
              <a:rPr lang="en-US" dirty="0"/>
              <a:t> </a:t>
            </a:r>
            <a:r>
              <a:rPr lang="en-US" dirty="0" err="1"/>
              <a:t>Europeia</a:t>
            </a:r>
            <a:r>
              <a:rPr lang="en-US" dirty="0"/>
              <a:t>: PLAN S</a:t>
            </a:r>
          </a:p>
          <a:p>
            <a:pPr>
              <a:lnSpc>
                <a:spcPct val="120000"/>
              </a:lnSpc>
            </a:pPr>
            <a:r>
              <a:rPr lang="en-US" dirty="0">
                <a:hlinkClick r:id="rId2"/>
              </a:rPr>
              <a:t>http://revistapesquisa.fapesp.br/revista/ver-edicao-editorias/?e_id=393</a:t>
            </a:r>
            <a:endParaRPr lang="en-US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72856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B94ADB-7973-423F-95DC-084F8E421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8052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/>
              <a:t>Discussão </a:t>
            </a:r>
            <a:r>
              <a:rPr lang="pt-BR" b="1" dirty="0" err="1"/>
              <a:t>Scielo</a:t>
            </a:r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FF688F9-17D2-4B0A-890D-E90EEF8384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6027" y="1384917"/>
            <a:ext cx="5513773" cy="4792046"/>
          </a:xfrm>
        </p:spPr>
        <p:txBody>
          <a:bodyPr>
            <a:normAutofit fontScale="85000" lnSpcReduction="20000"/>
          </a:bodyPr>
          <a:lstStyle/>
          <a:p>
            <a:r>
              <a:rPr lang="pt-BR" sz="3500" dirty="0"/>
              <a:t>Divulgação pública de ciência no Brasil?</a:t>
            </a:r>
          </a:p>
          <a:p>
            <a:pPr lvl="1"/>
            <a:r>
              <a:rPr lang="pt-BR" sz="3000" dirty="0" err="1"/>
              <a:t>Qualis</a:t>
            </a:r>
            <a:endParaRPr lang="pt-BR" sz="3000" dirty="0"/>
          </a:p>
          <a:p>
            <a:pPr lvl="1"/>
            <a:r>
              <a:rPr lang="pt-BR" sz="3000" dirty="0"/>
              <a:t>Acesso a artigos científicos por sociedades científicas, com e sem </a:t>
            </a:r>
            <a:r>
              <a:rPr lang="pt-BR" sz="3000" dirty="0" err="1"/>
              <a:t>Qualis</a:t>
            </a:r>
            <a:endParaRPr lang="pt-BR" sz="3000" dirty="0"/>
          </a:p>
          <a:p>
            <a:pPr lvl="1"/>
            <a:r>
              <a:rPr lang="pt-BR" sz="3000" dirty="0"/>
              <a:t>Por universidades, com e sem </a:t>
            </a:r>
            <a:r>
              <a:rPr lang="pt-BR" sz="3000" dirty="0" err="1"/>
              <a:t>Qualis</a:t>
            </a:r>
            <a:r>
              <a:rPr lang="pt-BR" sz="3000" dirty="0"/>
              <a:t>.</a:t>
            </a:r>
          </a:p>
          <a:p>
            <a:pPr lvl="1"/>
            <a:r>
              <a:rPr lang="pt-BR" sz="3000" dirty="0"/>
              <a:t>Exigências para o autor: comitê de ética, ineditismo, taxa de submissão</a:t>
            </a:r>
          </a:p>
          <a:p>
            <a:pPr lvl="1"/>
            <a:r>
              <a:rPr lang="pt-BR" sz="3000" dirty="0"/>
              <a:t>Artigo: Caminho livre para o conhecimento – Revista Fapesp</a:t>
            </a:r>
          </a:p>
          <a:p>
            <a:pPr marL="0" indent="0">
              <a:buNone/>
            </a:pPr>
            <a:r>
              <a:rPr lang="pt-BR" dirty="0">
                <a:hlinkClick r:id="rId2"/>
              </a:rPr>
              <a:t>http://www.scielo.br/scielo.php?script=sci_home&amp;lng=pt&amp;nrm=iso</a:t>
            </a:r>
            <a:endParaRPr lang="pt-BR" dirty="0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5B71678-CD08-4430-AB18-7C88870496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216241"/>
            <a:ext cx="5513773" cy="4960722"/>
          </a:xfrm>
        </p:spPr>
        <p:txBody>
          <a:bodyPr>
            <a:normAutofit fontScale="85000" lnSpcReduction="20000"/>
          </a:bodyPr>
          <a:lstStyle/>
          <a:p>
            <a:r>
              <a:rPr lang="pt-BR" dirty="0"/>
              <a:t>Instruções Revista de Enfermagem: </a:t>
            </a:r>
            <a:r>
              <a:rPr lang="pt-BR" dirty="0">
                <a:hlinkClick r:id="rId3"/>
              </a:rPr>
              <a:t>http://www.scielo.br/revistas/reeusp/pinstruc.htm</a:t>
            </a:r>
            <a:endParaRPr lang="pt-BR" dirty="0"/>
          </a:p>
          <a:p>
            <a:r>
              <a:rPr lang="pt-BR" dirty="0"/>
              <a:t>Análise </a:t>
            </a:r>
            <a:r>
              <a:rPr lang="pt-BR" dirty="0" err="1"/>
              <a:t>Scielo</a:t>
            </a:r>
            <a:r>
              <a:rPr lang="pt-BR" dirty="0"/>
              <a:t>: </a:t>
            </a:r>
            <a:r>
              <a:rPr lang="pt-BR" dirty="0">
                <a:hlinkClick r:id="rId4"/>
              </a:rPr>
              <a:t>https://analytics.scielo.org/w/publication/article?collection=scl</a:t>
            </a:r>
            <a:endParaRPr lang="pt-BR" dirty="0"/>
          </a:p>
          <a:p>
            <a:r>
              <a:rPr lang="pt-BR" dirty="0"/>
              <a:t>Busca por assunto: </a:t>
            </a:r>
            <a:r>
              <a:rPr lang="pt-BR" dirty="0">
                <a:hlinkClick r:id="rId5"/>
              </a:rPr>
              <a:t>http://www.scielo.br/cgi-bin/wxis.exe/iah/</a:t>
            </a:r>
            <a:endParaRPr lang="pt-BR" dirty="0"/>
          </a:p>
          <a:p>
            <a:r>
              <a:rPr lang="pt-BR" dirty="0"/>
              <a:t>Específico Revista de Enfermagem: </a:t>
            </a:r>
            <a:r>
              <a:rPr lang="pt-BR" dirty="0">
                <a:hlinkClick r:id="rId6"/>
              </a:rPr>
              <a:t>http://www.scielo.br/revistas/reeusp/paboutj.htm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4978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CA7909-6AFC-4E17-BFA0-550004D9C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9174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/>
              <a:t>Trabalho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4B0C6C1-08AE-4A09-BE04-CC5D07B26A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0982"/>
            <a:ext cx="10515600" cy="4841505"/>
          </a:xfrm>
        </p:spPr>
        <p:txBody>
          <a:bodyPr>
            <a:normAutofit fontScale="85000" lnSpcReduction="20000"/>
          </a:bodyPr>
          <a:lstStyle/>
          <a:p>
            <a:r>
              <a:rPr lang="pt-BR" sz="3900" dirty="0"/>
              <a:t>Um livro coletivo, e-book. Site </a:t>
            </a:r>
            <a:r>
              <a:rPr lang="pt-BR" sz="3900" dirty="0" err="1"/>
              <a:t>Labcite</a:t>
            </a:r>
            <a:r>
              <a:rPr lang="pt-BR" sz="3900" dirty="0"/>
              <a:t>.</a:t>
            </a:r>
          </a:p>
          <a:p>
            <a:r>
              <a:rPr lang="pt-BR" sz="3900" dirty="0"/>
              <a:t>Capítulos em grupo de no mínimo 3 e no máximo 5.</a:t>
            </a:r>
          </a:p>
          <a:p>
            <a:r>
              <a:rPr lang="pt-BR" sz="3900" dirty="0"/>
              <a:t>Primeira, parecer dos colegas de outro grupo. </a:t>
            </a:r>
          </a:p>
          <a:p>
            <a:r>
              <a:rPr lang="pt-BR" sz="3900" dirty="0"/>
              <a:t>Tema macro: produção científica no Brasil no Portal </a:t>
            </a:r>
            <a:r>
              <a:rPr lang="pt-BR" sz="3900" dirty="0" err="1"/>
              <a:t>Scielo</a:t>
            </a:r>
            <a:r>
              <a:rPr lang="pt-BR" sz="3900" dirty="0"/>
              <a:t>.</a:t>
            </a:r>
          </a:p>
          <a:p>
            <a:r>
              <a:rPr lang="pt-BR" sz="3900" dirty="0"/>
              <a:t>Tema dos capítulos: a decidir.</a:t>
            </a:r>
          </a:p>
          <a:p>
            <a:r>
              <a:rPr lang="pt-BR" sz="3900" dirty="0"/>
              <a:t>Apresentação dos trabalhos dos grupos na aula final. Cada grupo no máximo 20 minutos.</a:t>
            </a:r>
          </a:p>
          <a:p>
            <a:r>
              <a:rPr lang="pt-BR" sz="3900" dirty="0"/>
              <a:t>Entrega do livro: 30 de junho material.</a:t>
            </a:r>
          </a:p>
          <a:p>
            <a:r>
              <a:rPr lang="pt-BR" sz="3900" dirty="0"/>
              <a:t>Blog </a:t>
            </a:r>
            <a:r>
              <a:rPr lang="pt-BR" sz="3900" dirty="0" err="1"/>
              <a:t>Scielo</a:t>
            </a:r>
            <a:endParaRPr lang="pt-BR" sz="3900" dirty="0"/>
          </a:p>
          <a:p>
            <a:r>
              <a:rPr lang="pt-BR" dirty="0">
                <a:hlinkClick r:id="rId2"/>
              </a:rPr>
              <a:t>https://blog.scielo.org/blog/category/analises/#.XI8MhihKhPY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880984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339</Words>
  <Application>Microsoft Office PowerPoint</Application>
  <PresentationFormat>Widescreen</PresentationFormat>
  <Paragraphs>36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Temática trabalho - discussão</vt:lpstr>
      <vt:lpstr>Discussão Scielo</vt:lpstr>
      <vt:lpstr>Trabalho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Marcia Regina Barros da Silva</dc:creator>
  <cp:lastModifiedBy> </cp:lastModifiedBy>
  <cp:revision>18</cp:revision>
  <dcterms:created xsi:type="dcterms:W3CDTF">2019-03-26T01:33:28Z</dcterms:created>
  <dcterms:modified xsi:type="dcterms:W3CDTF">2019-03-28T23:04:12Z</dcterms:modified>
</cp:coreProperties>
</file>