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87" r:id="rId4"/>
    <p:sldId id="257" r:id="rId5"/>
    <p:sldId id="263" r:id="rId6"/>
    <p:sldId id="281" r:id="rId7"/>
    <p:sldId id="264" r:id="rId8"/>
    <p:sldId id="260" r:id="rId9"/>
    <p:sldId id="258" r:id="rId10"/>
    <p:sldId id="261" r:id="rId11"/>
    <p:sldId id="262" r:id="rId12"/>
    <p:sldId id="289" r:id="rId13"/>
    <p:sldId id="267" r:id="rId14"/>
    <p:sldId id="284" r:id="rId15"/>
    <p:sldId id="265" r:id="rId16"/>
    <p:sldId id="282" r:id="rId17"/>
    <p:sldId id="283" r:id="rId18"/>
    <p:sldId id="285" r:id="rId19"/>
    <p:sldId id="290" r:id="rId2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2BCD96-293B-E4E3-7ACC-81D49EC623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C4284F3-B748-CCFE-9A6D-8886F49294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6CEF024-0076-B0A0-EE6F-B6B264D2F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67081-94CF-4C5B-8BAB-A983BA68F1E4}" type="datetimeFigureOut">
              <a:rPr lang="pt-BR" smtClean="0"/>
              <a:t>23/08/2023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26341AA-6DAF-C62F-3361-3C623A291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80E3541-099B-3A34-38B3-C09F6610A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D1A6-ECEE-4DF0-820F-A073BF0BCA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9178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1CFB60-D06D-F14C-61C6-0C2EE4C2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5745603-2564-AABA-4341-6825AD9006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8729BD7-B380-6F87-409B-681CE10A8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67081-94CF-4C5B-8BAB-A983BA68F1E4}" type="datetimeFigureOut">
              <a:rPr lang="pt-BR" smtClean="0"/>
              <a:t>23/08/2023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8F71A0-3070-0E1E-71FB-BAC4CE963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F9345AB-E899-A22B-4F79-7DC565EBB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D1A6-ECEE-4DF0-820F-A073BF0BCA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4883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FF152EC-DF7F-B7B2-3448-CD7D842758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223FEE3-25C3-9045-51FD-380CC6D0C0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9C6DABC-ACEB-DE8B-40D4-45EFDA1DD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67081-94CF-4C5B-8BAB-A983BA68F1E4}" type="datetimeFigureOut">
              <a:rPr lang="pt-BR" smtClean="0"/>
              <a:t>23/08/2023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AB0EBC4-343C-E43A-3089-F8D3CC1E6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D7B345F-5ACF-3B15-49BA-7476D22A1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D1A6-ECEE-4DF0-820F-A073BF0BCA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2950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D3099E-6B48-5BED-3558-A13531DC4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A20EB39-2060-8249-47A8-7D1A9EA5EE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55E337E-F452-D2FE-463F-9A3C19A76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67081-94CF-4C5B-8BAB-A983BA68F1E4}" type="datetimeFigureOut">
              <a:rPr lang="pt-BR" smtClean="0"/>
              <a:t>23/08/2023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E73365C-94A1-7ED9-96F7-B1AEEF964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F4542C5-C2F0-787E-7E08-77E27907F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D1A6-ECEE-4DF0-820F-A073BF0BCA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7094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491719-FD38-C761-83E4-0E0FAC9F7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7D97495-36D9-5B0D-A469-8C111B6191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A537631-BB57-74A7-8BD8-81F5E7A1B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67081-94CF-4C5B-8BAB-A983BA68F1E4}" type="datetimeFigureOut">
              <a:rPr lang="pt-BR" smtClean="0"/>
              <a:t>23/08/2023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98C141B-5D59-D0CF-851E-00A772058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E45C396-22EB-84AF-C8B4-6B963C2C1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D1A6-ECEE-4DF0-820F-A073BF0BCA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2886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478252-7718-AB67-4096-C3E02BEA1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BF5F73A-C436-493A-506B-8DA4184E37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9963E79-A631-DDBF-58C2-D9921EABF8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7CC0421-4BFF-E4F2-F2C2-137D04847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67081-94CF-4C5B-8BAB-A983BA68F1E4}" type="datetimeFigureOut">
              <a:rPr lang="pt-BR" smtClean="0"/>
              <a:t>23/08/2023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353A7A8-64C3-929F-7A6C-06E83ED04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D728BF2-89B0-6D91-CE70-F6E1B0E3A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D1A6-ECEE-4DF0-820F-A073BF0BCA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746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76E8A6-70C5-1CB4-32B3-9F059E55F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61A400B-03C6-1ADB-BE05-45FF703146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B44489E-A10C-56A6-9605-9A11C83EC7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8CE357A-7647-E4D0-5B31-9CA118CDB7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C7881DD-3BDE-D800-9DCF-C1ACD6B768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2CD87E7-B372-368E-637D-AC22D108F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67081-94CF-4C5B-8BAB-A983BA68F1E4}" type="datetimeFigureOut">
              <a:rPr lang="pt-BR" smtClean="0"/>
              <a:t>23/08/2023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A0A291A-529A-76BB-21B0-FBC3D32EE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C7C8674-7908-46E2-9C66-AEF913BFB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D1A6-ECEE-4DF0-820F-A073BF0BCA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580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50F5F6-2420-70B2-72CC-77235165F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E4F2BD3-E1CF-266F-8011-61D001A17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67081-94CF-4C5B-8BAB-A983BA68F1E4}" type="datetimeFigureOut">
              <a:rPr lang="pt-BR" smtClean="0"/>
              <a:t>23/08/2023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C1AE2B1-360C-31B9-51D0-9C49BFB52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86D3AB2-8497-B3BF-0312-42E7B0739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D1A6-ECEE-4DF0-820F-A073BF0BCA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7864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0A52B5D-0582-8EA4-E5A4-F6CF7C3B6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67081-94CF-4C5B-8BAB-A983BA68F1E4}" type="datetimeFigureOut">
              <a:rPr lang="pt-BR" smtClean="0"/>
              <a:t>23/08/2023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1C7F728-2F86-A1C9-F023-3C615B105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16746BE-F6E7-FB14-5F3A-1C0B9BD4D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D1A6-ECEE-4DF0-820F-A073BF0BCA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1716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1A3232-C149-8E7F-160D-DDB5FC2BE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3CCAF63-3D63-F89E-4300-676722A08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598E94F-1BA1-FD4B-801E-2029F56381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8766A9F-AFD0-AF40-B291-C85F81D46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67081-94CF-4C5B-8BAB-A983BA68F1E4}" type="datetimeFigureOut">
              <a:rPr lang="pt-BR" smtClean="0"/>
              <a:t>23/08/2023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E71F737-95F3-5153-C1F3-676B7EA6C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B318D5F-3158-1135-21C7-E555A5124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D1A6-ECEE-4DF0-820F-A073BF0BCA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0761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E68C64-24D0-263B-29A8-816FE495B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20AF34F-949B-B103-92FB-CF9C234ED5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3C2A682-4FFF-5381-ACE4-8FBD0E27E2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4AD1508-086D-6C26-0582-AA4CEA712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67081-94CF-4C5B-8BAB-A983BA68F1E4}" type="datetimeFigureOut">
              <a:rPr lang="pt-BR" smtClean="0"/>
              <a:t>23/08/2023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26C25A9-D50C-83A3-D786-2DE67105E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07BA9F1-5947-51C7-E13A-CFEE80E55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D1A6-ECEE-4DF0-820F-A073BF0BCA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0706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467830E-796E-EEE7-06CB-D97CFDA9A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EF53491-2886-B4AF-1C28-84B7C9321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00AB1F6-69F9-49A0-05E5-C7908D0C71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67081-94CF-4C5B-8BAB-A983BA68F1E4}" type="datetimeFigureOut">
              <a:rPr lang="pt-BR" smtClean="0"/>
              <a:t>23/08/2023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BDFEA37-E32E-2699-F765-886260D96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441E426-A93A-82B7-60AD-495A603D9A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BD1A6-ECEE-4DF0-820F-A073BF0BCA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3035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e challenge of maintaining deepwater wells | Control Engineering">
            <a:extLst>
              <a:ext uri="{FF2B5EF4-FFF2-40B4-BE49-F238E27FC236}">
                <a16:creationId xmlns:a16="http://schemas.microsoft.com/office/drawing/2014/main" id="{83215B34-769D-ABCD-F587-8EF219DB61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6" t="6700" r="1710" b="3182"/>
          <a:stretch/>
        </p:blipFill>
        <p:spPr bwMode="auto">
          <a:xfrm>
            <a:off x="2009775" y="1065992"/>
            <a:ext cx="8172450" cy="565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0C89A5C-AD74-0F3C-4B4C-3C8760146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925" y="323850"/>
            <a:ext cx="11868150" cy="660401"/>
          </a:xfrm>
        </p:spPr>
        <p:txBody>
          <a:bodyPr>
            <a:normAutofit/>
          </a:bodyPr>
          <a:lstStyle/>
          <a:p>
            <a:r>
              <a:rPr lang="pt-BR" sz="4000" dirty="0"/>
              <a:t>SURF – SUBSEA UMBILICALS, RISERS AND FLOWLINES</a:t>
            </a:r>
          </a:p>
        </p:txBody>
      </p:sp>
    </p:spTree>
    <p:extLst>
      <p:ext uri="{BB962C8B-B14F-4D97-AF65-F5344CB8AC3E}">
        <p14:creationId xmlns:p14="http://schemas.microsoft.com/office/powerpoint/2010/main" val="3253065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0C89A5C-AD74-0F3C-4B4C-3C8760146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1" y="670218"/>
            <a:ext cx="10909640" cy="1065836"/>
          </a:xfrm>
        </p:spPr>
        <p:txBody>
          <a:bodyPr anchor="ctr">
            <a:normAutofit/>
          </a:bodyPr>
          <a:lstStyle/>
          <a:p>
            <a:r>
              <a:rPr lang="pt-BR" sz="6600"/>
              <a:t>UMBILICAIS - INSTALAÇÃO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4B030A0D-0DAD-4A99-89BB-419527D6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1800088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 descr="Tela de computador com texto preto sobre fundo branco&#10;&#10;Descrição gerada automaticamente com confiança baixa">
            <a:extLst>
              <a:ext uri="{FF2B5EF4-FFF2-40B4-BE49-F238E27FC236}">
                <a16:creationId xmlns:a16="http://schemas.microsoft.com/office/drawing/2014/main" id="{021A159A-66E9-EB0C-2F89-E023A345A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79" y="2619784"/>
            <a:ext cx="3600041" cy="3600041"/>
          </a:xfrm>
          <a:prstGeom prst="rect">
            <a:avLst/>
          </a:prstGeom>
        </p:spPr>
      </p:pic>
      <p:pic>
        <p:nvPicPr>
          <p:cNvPr id="3" name="Imagem 2" descr="Cadeira de praia&#10;&#10;Descrição gerada automaticamente">
            <a:extLst>
              <a:ext uri="{FF2B5EF4-FFF2-40B4-BE49-F238E27FC236}">
                <a16:creationId xmlns:a16="http://schemas.microsoft.com/office/drawing/2014/main" id="{20AEB8C9-FA25-8CBA-E6A3-11519A166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908" y="3024579"/>
            <a:ext cx="3758184" cy="2790451"/>
          </a:xfrm>
          <a:prstGeom prst="rect">
            <a:avLst/>
          </a:prstGeom>
        </p:spPr>
      </p:pic>
      <p:pic>
        <p:nvPicPr>
          <p:cNvPr id="5" name="Imagem 4" descr="Motor de avião&#10;&#10;Descrição gerada automaticamente com confiança baixa">
            <a:extLst>
              <a:ext uri="{FF2B5EF4-FFF2-40B4-BE49-F238E27FC236}">
                <a16:creationId xmlns:a16="http://schemas.microsoft.com/office/drawing/2014/main" id="{CDA22E2C-7A90-A7AB-0818-A9C6C15F9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1208" y="3165510"/>
            <a:ext cx="3758184" cy="250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032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0C89A5C-AD74-0F3C-4B4C-3C8760146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UMBILICAL CONTRACTOR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89FDFF5-1ED1-1790-AEB7-3753D1826F0B}"/>
              </a:ext>
            </a:extLst>
          </p:cNvPr>
          <p:cNvSpPr txBox="1"/>
          <p:nvPr/>
        </p:nvSpPr>
        <p:spPr>
          <a:xfrm>
            <a:off x="630936" y="2660904"/>
            <a:ext cx="4818888" cy="35478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1" i="0" u="none" strike="noStrike" baseline="0" dirty="0"/>
              <a:t>Oceaneering </a:t>
            </a:r>
            <a:r>
              <a:rPr lang="en-US" sz="1600" b="1" i="0" u="none" strike="noStrike" baseline="0" dirty="0" err="1"/>
              <a:t>Umbilicals</a:t>
            </a:r>
            <a:r>
              <a:rPr lang="en-US" sz="1600" b="1" i="0" u="none" strike="noStrike" baseline="0" dirty="0"/>
              <a:t>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/>
              <a:t>Oceaneering’s 35 year track record and engineering expertise ensures our clients’ </a:t>
            </a:r>
            <a:r>
              <a:rPr lang="en-US" sz="1600" b="0" i="0" u="none" strike="noStrike" baseline="0" dirty="0" err="1"/>
              <a:t>umbilicals</a:t>
            </a:r>
            <a:r>
              <a:rPr lang="en-US" sz="1600" b="0" i="0" u="none" strike="noStrike" baseline="0" dirty="0"/>
              <a:t> support their specific project requirements for subsea distribution of hydraulic fluid, chemicals, power, and communications. Our </a:t>
            </a:r>
            <a:r>
              <a:rPr lang="en-US" sz="1600" b="0" i="0" u="none" strike="noStrike" baseline="0" dirty="0" err="1"/>
              <a:t>umbilicals</a:t>
            </a:r>
            <a:r>
              <a:rPr lang="en-US" sz="1600" b="0" i="0" u="none" strike="noStrike" baseline="0" dirty="0"/>
              <a:t> are designed to meet the demands of both static and dynamic applications and function in water depths deeper than 10,000 ft / 3,000 m, withstanding the demands of increasingly harsh environmental conditions.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/>
              <a:t>Our designs can include thermoplastic hose and/or steel tube conduits facilitating the distribution of hydraulic fluids and/or chemicals. Oceaneering </a:t>
            </a:r>
            <a:r>
              <a:rPr lang="en-US" sz="1600" b="0" i="0" u="none" strike="noStrike" baseline="0" dirty="0" err="1"/>
              <a:t>umbilicals</a:t>
            </a:r>
            <a:r>
              <a:rPr lang="en-US" sz="1600" b="0" i="0" u="none" strike="noStrike" baseline="0" dirty="0"/>
              <a:t> are able to support power transmission and communication functions through the inclusion of low voltage, medium voltage, and fiber optic cables. </a:t>
            </a:r>
            <a:endParaRPr lang="en-US" sz="16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B403892-E4AB-59C3-F86A-C2F099257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048" y="1255318"/>
            <a:ext cx="5458968" cy="434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675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C8C709A-018C-2C0F-CD49-5A508DB54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dirty="0"/>
              <a:t>FLOWLINES</a:t>
            </a:r>
            <a:endParaRPr lang="en-US" sz="66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03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84DF55BE-B4AB-4BA1-BDE1-E9F7FB3F1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0C89A5C-AD74-0F3C-4B4C-3C8760146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0988" y="375207"/>
            <a:ext cx="2778251" cy="8034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dirty="0"/>
              <a:t>FLOWLINES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187D953-DA20-983A-7A62-BB3AB21931D6}"/>
              </a:ext>
            </a:extLst>
          </p:cNvPr>
          <p:cNvSpPr txBox="1"/>
          <p:nvPr/>
        </p:nvSpPr>
        <p:spPr>
          <a:xfrm>
            <a:off x="340988" y="1323975"/>
            <a:ext cx="5981278" cy="4757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0" i="0" dirty="0">
                <a:effectLst/>
              </a:rPr>
              <a:t>Os Dutos (Pipelines) submarinos (oleodutos e gasodutos) representam uma grande parte ou escopo de um projeto offshore de óleo e gás.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0" i="0" dirty="0">
                <a:effectLst/>
              </a:rPr>
              <a:t>Estes dutos transportam óleo e gás dos poços e </a:t>
            </a:r>
            <a:r>
              <a:rPr lang="pt-BR" b="0" i="0" dirty="0" err="1">
                <a:effectLst/>
              </a:rPr>
              <a:t>manifolds</a:t>
            </a:r>
            <a:r>
              <a:rPr lang="pt-BR" b="0" i="0" dirty="0">
                <a:effectLst/>
              </a:rPr>
              <a:t> para a plataforma e depois da plataforma para a costa para posterior processamento e distribuição.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dirty="0"/>
              <a:t>Estes dutos podem ser classificados em duas categorias: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1" dirty="0" err="1"/>
              <a:t>Infield</a:t>
            </a:r>
            <a:r>
              <a:rPr lang="pt-BR" b="1" dirty="0"/>
              <a:t> Pipelines</a:t>
            </a:r>
            <a:r>
              <a:rPr lang="pt-BR" dirty="0"/>
              <a:t> </a:t>
            </a:r>
            <a:r>
              <a:rPr lang="pt-BR" b="1" dirty="0"/>
              <a:t>(</a:t>
            </a:r>
            <a:r>
              <a:rPr lang="pt-BR" b="1" dirty="0" err="1"/>
              <a:t>Flowlines</a:t>
            </a:r>
            <a:r>
              <a:rPr lang="pt-BR" b="1" dirty="0"/>
              <a:t>) </a:t>
            </a:r>
            <a:r>
              <a:rPr lang="pt-BR" dirty="0"/>
              <a:t>transportam fluídos no interior do campo. As </a:t>
            </a:r>
            <a:r>
              <a:rPr lang="pt-BR" dirty="0" err="1"/>
              <a:t>Flowlines</a:t>
            </a:r>
            <a:r>
              <a:rPr lang="pt-BR" dirty="0"/>
              <a:t> carregam uma mistura de óleo, gás e água dos poços para os </a:t>
            </a:r>
            <a:r>
              <a:rPr lang="pt-BR" dirty="0" err="1"/>
              <a:t>Manifolds</a:t>
            </a:r>
            <a:r>
              <a:rPr lang="pt-BR" dirty="0"/>
              <a:t> e destes para os </a:t>
            </a:r>
            <a:r>
              <a:rPr lang="pt-BR" dirty="0" err="1"/>
              <a:t>Risers</a:t>
            </a:r>
            <a:r>
              <a:rPr lang="pt-BR" dirty="0"/>
              <a:t>. Ela transportam também água produzida e gás para os poços de injeção.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1" i="0" dirty="0" err="1">
                <a:effectLst/>
              </a:rPr>
              <a:t>Export</a:t>
            </a:r>
            <a:r>
              <a:rPr lang="pt-BR" b="1" i="0" dirty="0">
                <a:effectLst/>
              </a:rPr>
              <a:t> Pipelines (oleodutos e gasodutos de exportação) </a:t>
            </a:r>
            <a:r>
              <a:rPr lang="pt-BR" i="0" dirty="0">
                <a:effectLst/>
              </a:rPr>
              <a:t>transportam o óleo e o gás processado da Plataforma para a costa.</a:t>
            </a:r>
            <a:r>
              <a:rPr lang="pt-BR" b="0" i="0" dirty="0">
                <a:effectLst/>
              </a:rPr>
              <a:t> Se o duto carrega uma Mistura de óleo e gás ele é dito multifásico. Se transporta apenas óleo ou apenas gás ele é dito monofásico. </a:t>
            </a:r>
            <a:endParaRPr lang="pt-BR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b="0" i="0" dirty="0">
              <a:effectLst/>
            </a:endParaRPr>
          </a:p>
        </p:txBody>
      </p:sp>
      <p:pic>
        <p:nvPicPr>
          <p:cNvPr id="9218" name="Picture 2" descr="Subsea Engineering and Construction Halaman 1 - Kompasiana.com">
            <a:extLst>
              <a:ext uri="{FF2B5EF4-FFF2-40B4-BE49-F238E27FC236}">
                <a16:creationId xmlns:a16="http://schemas.microsoft.com/office/drawing/2014/main" id="{46FAF06B-110A-E865-EEE6-2E0B7AA97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42971" y="168876"/>
            <a:ext cx="4699980" cy="263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B20025E-4A17-D551-F959-A603BF3E1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389" y="2961502"/>
            <a:ext cx="5363624" cy="372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79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C89A5C-AD74-0F3C-4B4C-3C8760146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439" y="355106"/>
            <a:ext cx="3866780" cy="962072"/>
          </a:xfrm>
        </p:spPr>
        <p:txBody>
          <a:bodyPr>
            <a:normAutofit/>
          </a:bodyPr>
          <a:lstStyle/>
          <a:p>
            <a:r>
              <a:rPr lang="pt-BR" dirty="0"/>
              <a:t>FLOWLINES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9BA37EA-E0DB-7FB3-A84A-27E326E5C565}"/>
              </a:ext>
            </a:extLst>
          </p:cNvPr>
          <p:cNvSpPr txBox="1"/>
          <p:nvPr/>
        </p:nvSpPr>
        <p:spPr>
          <a:xfrm>
            <a:off x="134644" y="1527393"/>
            <a:ext cx="345628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As </a:t>
            </a:r>
            <a:r>
              <a:rPr lang="pt-BR" dirty="0" err="1"/>
              <a:t>Flowlines</a:t>
            </a:r>
            <a:r>
              <a:rPr lang="pt-BR" dirty="0"/>
              <a:t> são feitas de Duto Metálico ou de Dutos Flexíveis. Podem ter camadas internas e externas de isolamento térmico e proteção contra corrosão.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Podem ser construídas também no conceito Pipe-in-Pipe, com um duto adicional externo para isolamento e proteção.</a:t>
            </a:r>
          </a:p>
          <a:p>
            <a:endParaRPr lang="en-US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9ED66A7-C203-5923-DA12-D77FC5390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3850" y="137353"/>
            <a:ext cx="6663506" cy="374936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223DE9A-7054-6C40-B370-F1CD4EF68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186" y="4127643"/>
            <a:ext cx="4162833" cy="273035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E190218-6672-4B4B-8AFD-F0BAE433FD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756" b="19274"/>
          <a:stretch/>
        </p:blipFill>
        <p:spPr>
          <a:xfrm>
            <a:off x="134439" y="4498429"/>
            <a:ext cx="5831606" cy="222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863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C89A5C-AD74-0F3C-4B4C-3C8760146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312" y="479394"/>
            <a:ext cx="3959071" cy="962072"/>
          </a:xfrm>
        </p:spPr>
        <p:txBody>
          <a:bodyPr>
            <a:normAutofit/>
          </a:bodyPr>
          <a:lstStyle/>
          <a:p>
            <a:r>
              <a:rPr lang="pt-BR" dirty="0"/>
              <a:t>FLOWLINES</a:t>
            </a:r>
          </a:p>
        </p:txBody>
      </p:sp>
      <p:pic>
        <p:nvPicPr>
          <p:cNvPr id="8198" name="Picture 6" descr="Figure . The typical configuration of offshore pipelines associating... |  Download Scientific Diagram">
            <a:extLst>
              <a:ext uri="{FF2B5EF4-FFF2-40B4-BE49-F238E27FC236}">
                <a16:creationId xmlns:a16="http://schemas.microsoft.com/office/drawing/2014/main" id="{32E78D34-A40C-6649-BA06-459A3474F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66" y="3429000"/>
            <a:ext cx="4524375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E7E3448-9D4F-8223-3207-D686AA6C4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073" y="479394"/>
            <a:ext cx="6867525" cy="319087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ACAC976-DE8D-6043-1AAF-A46C97123C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532" b="23556"/>
          <a:stretch/>
        </p:blipFill>
        <p:spPr>
          <a:xfrm>
            <a:off x="5324475" y="4681817"/>
            <a:ext cx="5953125" cy="209045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FD0DACC-483C-BA61-D13E-E4EE24FF75FD}"/>
              </a:ext>
            </a:extLst>
          </p:cNvPr>
          <p:cNvSpPr txBox="1"/>
          <p:nvPr/>
        </p:nvSpPr>
        <p:spPr>
          <a:xfrm>
            <a:off x="291513" y="1791986"/>
            <a:ext cx="2043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Diâmetros típicos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2 a 24 polegadas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96945FB-F58D-7861-FCCC-58E5A8A0EC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4781" y="2809875"/>
            <a:ext cx="4264269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459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C89A5C-AD74-0F3C-4B4C-3C8760146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193" y="247650"/>
            <a:ext cx="4033607" cy="1459706"/>
          </a:xfrm>
        </p:spPr>
        <p:txBody>
          <a:bodyPr>
            <a:normAutofit fontScale="90000"/>
          </a:bodyPr>
          <a:lstStyle/>
          <a:p>
            <a:r>
              <a:rPr lang="pt-BR" dirty="0"/>
              <a:t>FLOWLINES  INSTALAÇÃO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D667BC9-C9EA-7410-5688-5762799A2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13" y="4020116"/>
            <a:ext cx="6372225" cy="252412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4B55DD2-A95D-762D-6FB7-F04A8C4A9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2296" y="163020"/>
            <a:ext cx="4943475" cy="351472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85C90F5-DE7A-2EDC-4416-0EB5F7EE96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7497" y="3793275"/>
            <a:ext cx="3970412" cy="297780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8CF06A1-F7DD-C0BA-E4D4-25B4E9954D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2234" y="645341"/>
            <a:ext cx="3058573" cy="2419384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EB4D4A9B-8882-EE59-4BF6-A780F3EA069D}"/>
              </a:ext>
            </a:extLst>
          </p:cNvPr>
          <p:cNvSpPr txBox="1"/>
          <p:nvPr/>
        </p:nvSpPr>
        <p:spPr>
          <a:xfrm>
            <a:off x="291513" y="1791986"/>
            <a:ext cx="22914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Sistemas de Instalação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err="1"/>
              <a:t>S-Lay</a:t>
            </a: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err="1"/>
              <a:t>J-Lay</a:t>
            </a: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err="1"/>
              <a:t>Reel</a:t>
            </a:r>
            <a:r>
              <a:rPr lang="pt-BR" dirty="0"/>
              <a:t> Lay</a:t>
            </a:r>
          </a:p>
        </p:txBody>
      </p:sp>
    </p:spTree>
    <p:extLst>
      <p:ext uri="{BB962C8B-B14F-4D97-AF65-F5344CB8AC3E}">
        <p14:creationId xmlns:p14="http://schemas.microsoft.com/office/powerpoint/2010/main" val="869617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C89A5C-AD74-0F3C-4B4C-3C8760146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6232"/>
            <a:ext cx="3754885" cy="1450759"/>
          </a:xfrm>
        </p:spPr>
        <p:txBody>
          <a:bodyPr>
            <a:normAutofit fontScale="90000"/>
          </a:bodyPr>
          <a:lstStyle/>
          <a:p>
            <a:r>
              <a:rPr lang="pt-BR" dirty="0"/>
              <a:t>FLOWLINES</a:t>
            </a:r>
            <a:br>
              <a:rPr lang="pt-BR" dirty="0"/>
            </a:br>
            <a:r>
              <a:rPr lang="pt-BR" dirty="0"/>
              <a:t>MERCADO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5B9BC56-E7A4-A753-D9F4-2AD25C783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1536" y="138311"/>
            <a:ext cx="2729325" cy="153868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DF5734A-3388-71ED-D4E2-473D06AA394A}"/>
              </a:ext>
            </a:extLst>
          </p:cNvPr>
          <p:cNvSpPr txBox="1"/>
          <p:nvPr/>
        </p:nvSpPr>
        <p:spPr>
          <a:xfrm>
            <a:off x="84338" y="1676991"/>
            <a:ext cx="5716803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O mercado global de pipelines está em crescimento por causa do aumento da demanda de óleo e gás, das iniciativas de incentivo ao uso de gás natural e o crescimento no uso de novas tecnologias de materiais, projeto e construção.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Em 2022 a </a:t>
            </a:r>
            <a:r>
              <a:rPr lang="pt-BR" dirty="0" err="1"/>
              <a:t>BlueWeave</a:t>
            </a:r>
            <a:r>
              <a:rPr lang="pt-BR" dirty="0"/>
              <a:t> consultoria estimou o mercado global de </a:t>
            </a:r>
            <a:r>
              <a:rPr lang="pt-BR" dirty="0" err="1"/>
              <a:t>peipelines</a:t>
            </a:r>
            <a:r>
              <a:rPr lang="pt-BR" dirty="0"/>
              <a:t> em U$ 14,7 bilhões.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 consultoria espera um crescimento anual (CAGR) do mercado de aproximadamente 5%, atingindo um valor de U$ 20,7 bilhões em 2029.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Os principais players indicados pela consultoria são:</a:t>
            </a:r>
          </a:p>
          <a:p>
            <a:pPr algn="l" fontAlgn="auto"/>
            <a:r>
              <a:rPr lang="pt-BR" dirty="0" err="1"/>
              <a:t>Saipem</a:t>
            </a:r>
            <a:r>
              <a:rPr lang="pt-BR" dirty="0"/>
              <a:t> </a:t>
            </a:r>
            <a:r>
              <a:rPr lang="pt-BR" dirty="0" err="1"/>
              <a:t>SpA</a:t>
            </a:r>
            <a:r>
              <a:rPr lang="pt-BR" dirty="0"/>
              <a:t>, L&amp;T </a:t>
            </a:r>
            <a:r>
              <a:rPr lang="pt-BR" dirty="0" err="1"/>
              <a:t>Hydrocarbon</a:t>
            </a:r>
            <a:r>
              <a:rPr lang="pt-BR" dirty="0"/>
              <a:t> </a:t>
            </a:r>
            <a:r>
              <a:rPr lang="pt-BR" dirty="0" err="1"/>
              <a:t>Engineering</a:t>
            </a:r>
            <a:r>
              <a:rPr lang="pt-BR" dirty="0"/>
              <a:t> </a:t>
            </a:r>
            <a:r>
              <a:rPr lang="pt-BR" dirty="0" err="1"/>
              <a:t>Limited</a:t>
            </a:r>
            <a:r>
              <a:rPr lang="pt-BR" dirty="0"/>
              <a:t>, McDermott </a:t>
            </a:r>
            <a:r>
              <a:rPr lang="pt-BR" dirty="0" err="1"/>
              <a:t>International</a:t>
            </a:r>
            <a:r>
              <a:rPr lang="pt-BR" dirty="0"/>
              <a:t> Ltd, </a:t>
            </a:r>
            <a:r>
              <a:rPr lang="pt-BR" dirty="0" err="1"/>
              <a:t>Allseas</a:t>
            </a:r>
            <a:r>
              <a:rPr lang="pt-BR" dirty="0"/>
              <a:t> </a:t>
            </a:r>
            <a:r>
              <a:rPr lang="pt-BR" dirty="0" err="1"/>
              <a:t>Group</a:t>
            </a:r>
            <a:r>
              <a:rPr lang="pt-BR" dirty="0"/>
              <a:t> SA, Bourbon Corporation SA, </a:t>
            </a:r>
            <a:r>
              <a:rPr lang="pt-BR" dirty="0" err="1"/>
              <a:t>Enbridge</a:t>
            </a:r>
            <a:r>
              <a:rPr lang="pt-BR" dirty="0"/>
              <a:t> Inc., </a:t>
            </a:r>
            <a:r>
              <a:rPr lang="pt-BR" dirty="0" err="1"/>
              <a:t>Subsea</a:t>
            </a:r>
            <a:r>
              <a:rPr lang="pt-BR" dirty="0"/>
              <a:t> 7 SA, Genesis Energy LP, China </a:t>
            </a:r>
            <a:r>
              <a:rPr lang="pt-BR" dirty="0" err="1"/>
              <a:t>Petroleum</a:t>
            </a:r>
            <a:r>
              <a:rPr lang="pt-BR" dirty="0"/>
              <a:t> Pipeline </a:t>
            </a:r>
            <a:r>
              <a:rPr lang="pt-BR" dirty="0" err="1"/>
              <a:t>Engineering</a:t>
            </a:r>
            <a:r>
              <a:rPr lang="pt-BR" dirty="0"/>
              <a:t> Co. Ltd, </a:t>
            </a:r>
            <a:r>
              <a:rPr lang="pt-BR" dirty="0" err="1"/>
              <a:t>Atteris</a:t>
            </a:r>
            <a:r>
              <a:rPr lang="pt-BR" dirty="0"/>
              <a:t> LLC, John Wood </a:t>
            </a:r>
            <a:r>
              <a:rPr lang="pt-BR" dirty="0" err="1"/>
              <a:t>Group</a:t>
            </a:r>
            <a:r>
              <a:rPr lang="pt-BR" dirty="0"/>
              <a:t> </a:t>
            </a:r>
            <a:r>
              <a:rPr lang="pt-BR" dirty="0" err="1"/>
              <a:t>Plc</a:t>
            </a:r>
            <a:r>
              <a:rPr lang="pt-BR" dirty="0"/>
              <a:t>, </a:t>
            </a:r>
            <a:r>
              <a:rPr lang="pt-BR" dirty="0" err="1"/>
              <a:t>Sapura</a:t>
            </a:r>
            <a:r>
              <a:rPr lang="pt-BR" dirty="0"/>
              <a:t> Energy </a:t>
            </a:r>
            <a:r>
              <a:rPr lang="pt-BR" dirty="0" err="1"/>
              <a:t>Berhad</a:t>
            </a:r>
            <a:r>
              <a:rPr lang="pt-BR" dirty="0"/>
              <a:t>,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Ramboll</a:t>
            </a:r>
            <a:r>
              <a:rPr lang="pt-BR" dirty="0"/>
              <a:t> </a:t>
            </a:r>
            <a:r>
              <a:rPr lang="pt-BR" dirty="0" err="1"/>
              <a:t>Group</a:t>
            </a:r>
            <a:r>
              <a:rPr lang="pt-BR" dirty="0"/>
              <a:t> A/S.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92EBD8C-1C04-D709-F064-28F51974F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1881" y="4632162"/>
            <a:ext cx="3452812" cy="212480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8E74DCB-E4B4-2C16-5AE5-159A0AA3E3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5391" y="101031"/>
            <a:ext cx="5389564" cy="421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206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C89A5C-AD74-0F3C-4B4C-3C8760146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38126"/>
            <a:ext cx="8307095" cy="962072"/>
          </a:xfrm>
        </p:spPr>
        <p:txBody>
          <a:bodyPr>
            <a:normAutofit fontScale="90000"/>
          </a:bodyPr>
          <a:lstStyle/>
          <a:p>
            <a:r>
              <a:rPr lang="pt-BR" dirty="0"/>
              <a:t>FLOWLINES - CONTRACTOR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285E93A-BAAA-9FAE-172D-A9A13656E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40" y="2682275"/>
            <a:ext cx="11100058" cy="393759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DE2FCA0-39F2-1914-1FE8-D36E8A2F1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339" y="1515530"/>
            <a:ext cx="2568173" cy="96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56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C8C709A-018C-2C0F-CD49-5A508DB54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RISERS</a:t>
            </a:r>
          </a:p>
        </p:txBody>
      </p:sp>
      <p:sp>
        <p:nvSpPr>
          <p:cNvPr id="9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553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60E6D8-FF6B-90F8-D1BF-44246FBCD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142" y="536575"/>
            <a:ext cx="1443361" cy="753461"/>
          </a:xfrm>
        </p:spPr>
        <p:txBody>
          <a:bodyPr/>
          <a:lstStyle/>
          <a:p>
            <a:r>
              <a:rPr lang="pt-BR" dirty="0"/>
              <a:t>SURF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8B027DA-DCFE-B2FE-6AE2-69CC717B0B1A}"/>
              </a:ext>
            </a:extLst>
          </p:cNvPr>
          <p:cNvSpPr txBox="1"/>
          <p:nvPr/>
        </p:nvSpPr>
        <p:spPr>
          <a:xfrm>
            <a:off x="206405" y="1469137"/>
            <a:ext cx="4942644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SURF ( </a:t>
            </a:r>
            <a:r>
              <a:rPr lang="pt-BR" b="0" i="0" u="none" strike="noStrike" baseline="0" dirty="0" err="1">
                <a:solidFill>
                  <a:srgbClr val="000000"/>
                </a:solidFill>
                <a:latin typeface="Segoe UI" panose="020B0502040204020203" pitchFamily="34" charset="0"/>
              </a:rPr>
              <a:t>subsea</a:t>
            </a:r>
            <a:r>
              <a:rPr lang="pt-BR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 </a:t>
            </a:r>
            <a:r>
              <a:rPr lang="pt-BR" b="0" i="0" u="none" strike="noStrike" baseline="0" dirty="0" err="1">
                <a:solidFill>
                  <a:srgbClr val="000000"/>
                </a:solidFill>
                <a:latin typeface="Segoe UI" panose="020B0502040204020203" pitchFamily="34" charset="0"/>
              </a:rPr>
              <a:t>umbilicals</a:t>
            </a:r>
            <a:r>
              <a:rPr lang="pt-BR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, </a:t>
            </a:r>
            <a:r>
              <a:rPr lang="pt-BR" b="0" i="0" u="none" strike="noStrike" baseline="0" dirty="0" err="1">
                <a:solidFill>
                  <a:srgbClr val="000000"/>
                </a:solidFill>
                <a:latin typeface="Segoe UI" panose="020B0502040204020203" pitchFamily="34" charset="0"/>
              </a:rPr>
              <a:t>risers</a:t>
            </a:r>
            <a:r>
              <a:rPr lang="pt-BR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 </a:t>
            </a:r>
            <a:r>
              <a:rPr lang="pt-BR" b="0" i="0" u="none" strike="noStrike" baseline="0" dirty="0" err="1">
                <a:solidFill>
                  <a:srgbClr val="000000"/>
                </a:solidFill>
                <a:latin typeface="Segoe UI" panose="020B0502040204020203" pitchFamily="34" charset="0"/>
              </a:rPr>
              <a:t>and</a:t>
            </a:r>
            <a:r>
              <a:rPr lang="pt-BR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 </a:t>
            </a:r>
            <a:r>
              <a:rPr lang="pt-BR" b="0" i="0" u="none" strike="noStrike" baseline="0" dirty="0" err="1">
                <a:solidFill>
                  <a:srgbClr val="000000"/>
                </a:solidFill>
                <a:latin typeface="Segoe UI" panose="020B0502040204020203" pitchFamily="34" charset="0"/>
              </a:rPr>
              <a:t>flowlines</a:t>
            </a:r>
            <a:r>
              <a:rPr lang="pt-BR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) fornecem a conexão entre o sistema de produção submarino e os sistemas de superfície (plataforma e planta de produção).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Segoe UI" panose="020B0502040204020203" pitchFamily="34" charset="0"/>
              </a:rPr>
              <a:t>Os Umbilicais fornecem a conexão vital entre os equipamentos submarinos, os sistema de processamento e o sistemas de controle na superfície. Eles não têm contato com os fluídos produzidos.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Segoe UI" panose="020B0502040204020203" pitchFamily="34" charset="0"/>
              </a:rPr>
              <a:t>As </a:t>
            </a:r>
            <a:r>
              <a:rPr lang="pt-BR" dirty="0" err="1">
                <a:solidFill>
                  <a:srgbClr val="000000"/>
                </a:solidFill>
                <a:latin typeface="Segoe UI" panose="020B0502040204020203" pitchFamily="34" charset="0"/>
              </a:rPr>
              <a:t>Flowlines</a:t>
            </a:r>
            <a:r>
              <a:rPr lang="pt-BR" dirty="0">
                <a:solidFill>
                  <a:srgbClr val="000000"/>
                </a:solidFill>
                <a:latin typeface="Segoe UI" panose="020B0502040204020203" pitchFamily="34" charset="0"/>
              </a:rPr>
              <a:t> transportam o fluido produzido dos poços até os </a:t>
            </a:r>
            <a:r>
              <a:rPr lang="pt-BR" dirty="0" err="1">
                <a:solidFill>
                  <a:srgbClr val="000000"/>
                </a:solidFill>
                <a:latin typeface="Segoe UI" panose="020B0502040204020203" pitchFamily="34" charset="0"/>
              </a:rPr>
              <a:t>Risers</a:t>
            </a:r>
            <a:r>
              <a:rPr lang="pt-BR" dirty="0">
                <a:solidFill>
                  <a:srgbClr val="000000"/>
                </a:solidFill>
                <a:latin typeface="Segoe UI" panose="020B0502040204020203" pitchFamily="34" charset="0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Segoe UI" panose="020B0502040204020203" pitchFamily="34" charset="0"/>
              </a:rPr>
              <a:t>Os </a:t>
            </a:r>
            <a:r>
              <a:rPr lang="pt-BR" dirty="0" err="1">
                <a:solidFill>
                  <a:srgbClr val="000000"/>
                </a:solidFill>
                <a:latin typeface="Segoe UI" panose="020B0502040204020203" pitchFamily="34" charset="0"/>
              </a:rPr>
              <a:t>Risers</a:t>
            </a:r>
            <a:r>
              <a:rPr lang="pt-BR" dirty="0">
                <a:solidFill>
                  <a:srgbClr val="000000"/>
                </a:solidFill>
                <a:latin typeface="Segoe UI" panose="020B0502040204020203" pitchFamily="34" charset="0"/>
              </a:rPr>
              <a:t> transportam o fluido produzido até a planta de produção sobre a plataforma.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Segoe UI" panose="020B0502040204020203" pitchFamily="34" charset="0"/>
              </a:rPr>
              <a:t>O mercado global de SURF foi avaliado em U$ 34,1 bilhões em 2021, em termos de receitas. A taxa de crescimento prevista para os próximos anos (2023 a 2035) é de 10%.</a:t>
            </a:r>
          </a:p>
        </p:txBody>
      </p:sp>
      <p:pic>
        <p:nvPicPr>
          <p:cNvPr id="10244" name="Picture 4" descr="Subsea Umbilicals, Risers and Flowlines (SURF) Market Growth | &amp;  Opportunity Outlook2023-2035">
            <a:extLst>
              <a:ext uri="{FF2B5EF4-FFF2-40B4-BE49-F238E27FC236}">
                <a16:creationId xmlns:a16="http://schemas.microsoft.com/office/drawing/2014/main" id="{EAFA67AC-00E6-5AD4-9249-387541CE3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049" y="1469137"/>
            <a:ext cx="6982143" cy="391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659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C8C709A-018C-2C0F-CD49-5A508DB54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UMBILICAIS</a:t>
            </a:r>
          </a:p>
        </p:txBody>
      </p:sp>
      <p:sp>
        <p:nvSpPr>
          <p:cNvPr id="9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16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0C89A5C-AD74-0F3C-4B4C-3C8760146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36" y="457200"/>
            <a:ext cx="4343400" cy="19293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800"/>
              <a:t>UMBILICAIS</a:t>
            </a:r>
          </a:p>
        </p:txBody>
      </p:sp>
      <p:sp>
        <p:nvSpPr>
          <p:cNvPr id="1033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971E0F1-509B-3928-9839-36DCC7FF157C}"/>
              </a:ext>
            </a:extLst>
          </p:cNvPr>
          <p:cNvSpPr txBox="1"/>
          <p:nvPr/>
        </p:nvSpPr>
        <p:spPr>
          <a:xfrm>
            <a:off x="5552693" y="488442"/>
            <a:ext cx="6341364" cy="34213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 err="1">
                <a:effectLst/>
              </a:rPr>
              <a:t>Os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Umbilicais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são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genericamente</a:t>
            </a:r>
            <a:r>
              <a:rPr lang="en-US" b="0" i="0" dirty="0">
                <a:effectLst/>
              </a:rPr>
              <a:t> um </a:t>
            </a:r>
            <a:r>
              <a:rPr lang="en-US" b="0" i="0" dirty="0" err="1">
                <a:effectLst/>
              </a:rPr>
              <a:t>duto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ou</a:t>
            </a:r>
            <a:r>
              <a:rPr lang="en-US" b="0" i="0" dirty="0">
                <a:effectLst/>
              </a:rPr>
              <a:t> um </a:t>
            </a:r>
            <a:r>
              <a:rPr lang="en-US" b="0" i="0" dirty="0" err="1">
                <a:effectLst/>
              </a:rPr>
              <a:t>cabo</a:t>
            </a:r>
            <a:r>
              <a:rPr lang="en-US" b="0" i="0" dirty="0">
                <a:effectLst/>
              </a:rPr>
              <a:t> com </a:t>
            </a:r>
            <a:r>
              <a:rPr lang="en-US" b="0" i="0" dirty="0" err="1">
                <a:effectLst/>
              </a:rPr>
              <a:t>múltiplas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funções</a:t>
            </a:r>
            <a:r>
              <a:rPr lang="en-US" b="0" i="0" dirty="0">
                <a:effectLst/>
              </a:rPr>
              <a:t>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</a:rPr>
              <a:t>Eles </a:t>
            </a:r>
            <a:r>
              <a:rPr lang="en-US" b="0" i="0" dirty="0" err="1">
                <a:effectLst/>
              </a:rPr>
              <a:t>conectam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os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equipamentos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submarinos</a:t>
            </a:r>
            <a:r>
              <a:rPr lang="en-US" b="0" i="0" dirty="0">
                <a:effectLst/>
              </a:rPr>
              <a:t> com </a:t>
            </a:r>
            <a:r>
              <a:rPr lang="en-US" b="0" i="0" dirty="0" err="1">
                <a:effectLst/>
              </a:rPr>
              <a:t>os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equipamentos</a:t>
            </a:r>
            <a:r>
              <a:rPr lang="en-US" b="0" i="0" dirty="0">
                <a:effectLst/>
              </a:rPr>
              <a:t> de </a:t>
            </a:r>
            <a:r>
              <a:rPr lang="en-US" b="0" i="0" dirty="0" err="1">
                <a:effectLst/>
              </a:rPr>
              <a:t>superfície</a:t>
            </a:r>
            <a:r>
              <a:rPr lang="en-US" b="0" i="0" dirty="0">
                <a:effectLst/>
              </a:rPr>
              <a:t> para fins de </a:t>
            </a:r>
            <a:r>
              <a:rPr lang="en-US" b="0" i="0" dirty="0" err="1">
                <a:effectLst/>
              </a:rPr>
              <a:t>controle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na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superfície</a:t>
            </a:r>
            <a:r>
              <a:rPr lang="en-US" b="0" i="0" dirty="0">
                <a:effectLst/>
              </a:rPr>
              <a:t>, </a:t>
            </a:r>
            <a:r>
              <a:rPr lang="en-US" b="0" i="0" dirty="0" err="1">
                <a:effectLst/>
              </a:rPr>
              <a:t>fornecimento</a:t>
            </a:r>
            <a:r>
              <a:rPr lang="en-US" b="0" i="0" dirty="0">
                <a:effectLst/>
              </a:rPr>
              <a:t> de </a:t>
            </a:r>
            <a:r>
              <a:rPr lang="en-US" b="0" i="0" dirty="0" err="1">
                <a:effectLst/>
              </a:rPr>
              <a:t>energia</a:t>
            </a:r>
            <a:r>
              <a:rPr lang="en-US" b="0" i="0" dirty="0">
                <a:effectLst/>
              </a:rPr>
              <a:t>, </a:t>
            </a:r>
            <a:r>
              <a:rPr lang="en-US" b="0" i="0" dirty="0" err="1">
                <a:effectLst/>
              </a:rPr>
              <a:t>fluidos</a:t>
            </a:r>
            <a:r>
              <a:rPr lang="en-US" b="0" i="0" dirty="0">
                <a:effectLst/>
              </a:rPr>
              <a:t> e </a:t>
            </a:r>
            <a:r>
              <a:rPr lang="en-US" b="0" i="0" dirty="0" err="1">
                <a:effectLst/>
              </a:rPr>
              <a:t>aquecimento</a:t>
            </a:r>
            <a:r>
              <a:rPr lang="en-US" b="0" i="0" dirty="0">
                <a:effectLst/>
              </a:rPr>
              <a:t>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Os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Umbilicais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fornecem</a:t>
            </a:r>
            <a:r>
              <a:rPr lang="en-US" b="0" i="0" dirty="0">
                <a:effectLst/>
              </a:rPr>
              <a:t>: </a:t>
            </a:r>
            <a:r>
              <a:rPr lang="en-US" b="0" i="0" dirty="0" err="1">
                <a:effectLst/>
              </a:rPr>
              <a:t>sinais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elétricos</a:t>
            </a:r>
            <a:r>
              <a:rPr lang="en-US" b="0" i="0" dirty="0">
                <a:effectLst/>
              </a:rPr>
              <a:t> e </a:t>
            </a:r>
            <a:r>
              <a:rPr lang="en-US" b="0" i="0" dirty="0" err="1">
                <a:effectLst/>
              </a:rPr>
              <a:t>digitais</a:t>
            </a:r>
            <a:r>
              <a:rPr lang="en-US" b="0" i="0" dirty="0">
                <a:effectLst/>
              </a:rPr>
              <a:t> (</a:t>
            </a:r>
            <a:r>
              <a:rPr lang="en-US" b="0" i="0" dirty="0" err="1">
                <a:effectLst/>
              </a:rPr>
              <a:t>por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fibra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ótica</a:t>
            </a:r>
            <a:r>
              <a:rPr lang="en-US" b="0" i="0" dirty="0">
                <a:effectLst/>
              </a:rPr>
              <a:t>) para </a:t>
            </a:r>
            <a:r>
              <a:rPr lang="en-US" b="0" i="0" dirty="0" err="1">
                <a:effectLst/>
              </a:rPr>
              <a:t>monitoramento</a:t>
            </a:r>
            <a:r>
              <a:rPr lang="en-US" b="0" i="0" dirty="0">
                <a:effectLst/>
              </a:rPr>
              <a:t>, </a:t>
            </a:r>
            <a:r>
              <a:rPr lang="en-US" b="0" i="0" dirty="0" err="1">
                <a:effectLst/>
              </a:rPr>
              <a:t>aquisição</a:t>
            </a:r>
            <a:r>
              <a:rPr lang="en-US" b="0" i="0" dirty="0">
                <a:effectLst/>
              </a:rPr>
              <a:t> de dados e </a:t>
            </a:r>
            <a:r>
              <a:rPr lang="en-US" b="0" i="0" dirty="0" err="1">
                <a:effectLst/>
              </a:rPr>
              <a:t>controle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remoto</a:t>
            </a:r>
            <a:r>
              <a:rPr lang="en-US" b="0" i="0" dirty="0">
                <a:effectLst/>
              </a:rPr>
              <a:t>; </a:t>
            </a:r>
            <a:r>
              <a:rPr lang="en-US" b="0" i="0" dirty="0" err="1">
                <a:effectLst/>
              </a:rPr>
              <a:t>potência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elétrica</a:t>
            </a:r>
            <a:r>
              <a:rPr lang="en-US" b="0" i="0" dirty="0">
                <a:effectLst/>
              </a:rPr>
              <a:t> e </a:t>
            </a:r>
            <a:r>
              <a:rPr lang="en-US" b="0" i="0" dirty="0" err="1">
                <a:effectLst/>
              </a:rPr>
              <a:t>hidráulica</a:t>
            </a:r>
            <a:r>
              <a:rPr lang="en-US" b="0" i="0" dirty="0">
                <a:effectLst/>
              </a:rPr>
              <a:t> para </a:t>
            </a:r>
            <a:r>
              <a:rPr lang="en-US" b="0" i="0" dirty="0" err="1">
                <a:effectLst/>
              </a:rPr>
              <a:t>acionamento</a:t>
            </a:r>
            <a:r>
              <a:rPr lang="en-US" b="0" i="0" dirty="0">
                <a:effectLst/>
              </a:rPr>
              <a:t> de </a:t>
            </a:r>
            <a:r>
              <a:rPr lang="en-US" b="0" i="0" dirty="0" err="1">
                <a:effectLst/>
              </a:rPr>
              <a:t>válvulas</a:t>
            </a:r>
            <a:r>
              <a:rPr lang="en-US" b="0" i="0" dirty="0">
                <a:effectLst/>
              </a:rPr>
              <a:t>, </a:t>
            </a:r>
            <a:r>
              <a:rPr lang="en-US" b="0" i="0" dirty="0" err="1">
                <a:effectLst/>
              </a:rPr>
              <a:t>sensores</a:t>
            </a:r>
            <a:r>
              <a:rPr lang="en-US" b="0" i="0" dirty="0">
                <a:effectLst/>
              </a:rPr>
              <a:t> e </a:t>
            </a:r>
            <a:r>
              <a:rPr lang="en-US" b="0" i="0" dirty="0" err="1">
                <a:effectLst/>
              </a:rPr>
              <a:t>instrumentos</a:t>
            </a:r>
            <a:r>
              <a:rPr lang="en-US" b="0" i="0" dirty="0">
                <a:effectLst/>
              </a:rPr>
              <a:t>; </a:t>
            </a:r>
            <a:r>
              <a:rPr lang="en-US" b="0" i="0" dirty="0" err="1">
                <a:effectLst/>
              </a:rPr>
              <a:t>injeção</a:t>
            </a:r>
            <a:r>
              <a:rPr lang="en-US" b="0" i="0" dirty="0">
                <a:effectLst/>
              </a:rPr>
              <a:t> de </a:t>
            </a:r>
            <a:r>
              <a:rPr lang="en-US" b="0" i="0" dirty="0" err="1">
                <a:effectLst/>
              </a:rPr>
              <a:t>fluídos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químicos</a:t>
            </a:r>
            <a:r>
              <a:rPr lang="en-US" b="0" i="0" dirty="0">
                <a:effectLst/>
              </a:rPr>
              <a:t> para </a:t>
            </a:r>
            <a:r>
              <a:rPr lang="en-US" b="0" i="0" dirty="0" err="1">
                <a:effectLst/>
              </a:rPr>
              <a:t>limpeza</a:t>
            </a:r>
            <a:r>
              <a:rPr lang="en-US" b="0" i="0" dirty="0">
                <a:effectLst/>
              </a:rPr>
              <a:t> (</a:t>
            </a:r>
            <a:r>
              <a:rPr lang="en-US" b="0" i="0" dirty="0" err="1">
                <a:effectLst/>
              </a:rPr>
              <a:t>garantia</a:t>
            </a:r>
            <a:r>
              <a:rPr lang="en-US" b="0" i="0" dirty="0">
                <a:effectLst/>
              </a:rPr>
              <a:t> do </a:t>
            </a:r>
            <a:r>
              <a:rPr lang="en-US" b="0" i="0" dirty="0" err="1">
                <a:effectLst/>
              </a:rPr>
              <a:t>escoamento</a:t>
            </a:r>
            <a:r>
              <a:rPr lang="en-US" b="0" i="0" dirty="0">
                <a:effectLst/>
              </a:rPr>
              <a:t>), </a:t>
            </a:r>
            <a:r>
              <a:rPr lang="en-US" b="0" i="0" dirty="0" err="1">
                <a:effectLst/>
              </a:rPr>
              <a:t>estimulação</a:t>
            </a:r>
            <a:r>
              <a:rPr lang="en-US" b="0" i="0" dirty="0">
                <a:effectLst/>
              </a:rPr>
              <a:t> dos </a:t>
            </a:r>
            <a:r>
              <a:rPr lang="en-US" b="0" i="0" dirty="0" err="1">
                <a:effectLst/>
              </a:rPr>
              <a:t>poços</a:t>
            </a:r>
            <a:r>
              <a:rPr lang="en-US" b="0" i="0" dirty="0">
                <a:effectLst/>
              </a:rPr>
              <a:t> e </a:t>
            </a:r>
            <a:r>
              <a:rPr lang="en-US" b="0" i="0" dirty="0" err="1">
                <a:effectLst/>
              </a:rPr>
              <a:t>inibição</a:t>
            </a:r>
            <a:r>
              <a:rPr lang="en-US" b="0" i="0" dirty="0">
                <a:effectLst/>
              </a:rPr>
              <a:t> de </a:t>
            </a:r>
            <a:r>
              <a:rPr lang="en-US" b="0" i="0" dirty="0" err="1">
                <a:effectLst/>
              </a:rPr>
              <a:t>corrosão</a:t>
            </a:r>
            <a:r>
              <a:rPr lang="en-US" b="0" i="0" dirty="0">
                <a:effectLst/>
              </a:rPr>
              <a:t>; </a:t>
            </a:r>
            <a:r>
              <a:rPr lang="en-US" b="0" i="0" dirty="0" err="1">
                <a:effectLst/>
              </a:rPr>
              <a:t>energia</a:t>
            </a:r>
            <a:r>
              <a:rPr lang="en-US" b="0" i="0" dirty="0">
                <a:effectLst/>
              </a:rPr>
              <a:t> para </a:t>
            </a:r>
            <a:r>
              <a:rPr lang="en-US" b="0" i="0" dirty="0" err="1">
                <a:effectLst/>
              </a:rPr>
              <a:t>aquecimento</a:t>
            </a:r>
            <a:r>
              <a:rPr lang="en-US" b="0" i="0" dirty="0">
                <a:effectLst/>
              </a:rPr>
              <a:t> das flowlines para </a:t>
            </a:r>
            <a:r>
              <a:rPr lang="en-US" b="0" i="0" dirty="0" err="1">
                <a:effectLst/>
              </a:rPr>
              <a:t>evitar</a:t>
            </a:r>
            <a:r>
              <a:rPr lang="en-US" b="0" i="0" dirty="0">
                <a:effectLst/>
              </a:rPr>
              <a:t> a </a:t>
            </a:r>
            <a:r>
              <a:rPr lang="en-US" b="0" i="0" dirty="0" err="1">
                <a:effectLst/>
              </a:rPr>
              <a:t>formação</a:t>
            </a:r>
            <a:r>
              <a:rPr lang="en-US" b="0" i="0" dirty="0">
                <a:effectLst/>
              </a:rPr>
              <a:t> de </a:t>
            </a:r>
            <a:r>
              <a:rPr lang="en-US" b="0" i="0" dirty="0" err="1">
                <a:effectLst/>
              </a:rPr>
              <a:t>hidratos</a:t>
            </a:r>
            <a:r>
              <a:rPr lang="en-US" b="0" i="0" dirty="0">
                <a:effectLst/>
              </a:rPr>
              <a:t> e ceras que </a:t>
            </a:r>
            <a:r>
              <a:rPr lang="en-US" b="0" i="0" dirty="0" err="1">
                <a:effectLst/>
              </a:rPr>
              <a:t>provocam</a:t>
            </a:r>
            <a:r>
              <a:rPr lang="en-US" b="0" i="0" dirty="0">
                <a:effectLst/>
              </a:rPr>
              <a:t> a </a:t>
            </a:r>
            <a:r>
              <a:rPr lang="en-US" b="0" i="0" dirty="0" err="1">
                <a:effectLst/>
              </a:rPr>
              <a:t>queda</a:t>
            </a:r>
            <a:r>
              <a:rPr lang="en-US" b="0" i="0" dirty="0">
                <a:effectLst/>
              </a:rPr>
              <a:t> de </a:t>
            </a:r>
            <a:r>
              <a:rPr lang="en-US" b="0" i="0" dirty="0" err="1">
                <a:effectLst/>
              </a:rPr>
              <a:t>vazão</a:t>
            </a:r>
            <a:r>
              <a:rPr lang="en-US" b="0" i="0" dirty="0">
                <a:effectLst/>
              </a:rPr>
              <a:t> do </a:t>
            </a:r>
            <a:r>
              <a:rPr lang="en-US" b="0" i="0" dirty="0" err="1">
                <a:effectLst/>
              </a:rPr>
              <a:t>poço</a:t>
            </a:r>
            <a:r>
              <a:rPr lang="en-US" b="0" i="0" dirty="0">
                <a:effectLst/>
              </a:rPr>
              <a:t> (</a:t>
            </a:r>
            <a:r>
              <a:rPr lang="en-US" b="0" i="0" dirty="0" err="1">
                <a:effectLst/>
              </a:rPr>
              <a:t>perda</a:t>
            </a:r>
            <a:r>
              <a:rPr lang="en-US" b="0" i="0" dirty="0">
                <a:effectLst/>
              </a:rPr>
              <a:t> de carga).</a:t>
            </a:r>
          </a:p>
        </p:txBody>
      </p:sp>
      <p:pic>
        <p:nvPicPr>
          <p:cNvPr id="1026" name="Picture 2" descr="Subsea Distribution Solutions | Oceaneering">
            <a:extLst>
              <a:ext uri="{FF2B5EF4-FFF2-40B4-BE49-F238E27FC236}">
                <a16:creationId xmlns:a16="http://schemas.microsoft.com/office/drawing/2014/main" id="{83AFDB4A-2FC2-3E3E-6B30-9C9BE1C5FA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42" b="19106"/>
          <a:stretch/>
        </p:blipFill>
        <p:spPr bwMode="auto">
          <a:xfrm>
            <a:off x="6366359" y="4247385"/>
            <a:ext cx="5468112" cy="261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4E39D28-15BA-E359-079C-A1FB1BF48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03028"/>
            <a:ext cx="5541264" cy="386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60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5">
            <a:extLst>
              <a:ext uri="{FF2B5EF4-FFF2-40B4-BE49-F238E27FC236}">
                <a16:creationId xmlns:a16="http://schemas.microsoft.com/office/drawing/2014/main" id="{AAAE94E3-A7DB-4868-B1E3-E49703488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0C89A5C-AD74-0F3C-4B4C-3C8760146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60" y="856180"/>
            <a:ext cx="5279408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/>
              <a:t>UMBILICAIS</a:t>
            </a:r>
          </a:p>
        </p:txBody>
      </p:sp>
      <p:grpSp>
        <p:nvGrpSpPr>
          <p:cNvPr id="23" name="Group 17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3E2A3FF-E73E-357C-7E01-A1F9CA7B0715}"/>
              </a:ext>
            </a:extLst>
          </p:cNvPr>
          <p:cNvSpPr txBox="1"/>
          <p:nvPr/>
        </p:nvSpPr>
        <p:spPr>
          <a:xfrm>
            <a:off x="590719" y="2330505"/>
            <a:ext cx="5278066" cy="3979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 i="0">
              <a:effectLst/>
            </a:endParaRPr>
          </a:p>
          <a:p>
            <a:pPr marL="285750"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0" i="0">
                <a:effectLst/>
              </a:rPr>
              <a:t>Os Umbilicais são feitos de aço e termoplásticos para serem flexíveis e ao mesmo tempo resistirem às cargas das condições operacionais.</a:t>
            </a:r>
          </a:p>
          <a:p>
            <a:pPr marL="285750"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Os Umbilicais são projetados considerando-se diversos fatores como, função, lâmina d´água, condições ambientais, temperatura e os movimentos da plataforma que produzem altas cargas de tração e mecanismos de fadiga.</a:t>
            </a:r>
          </a:p>
          <a:p>
            <a:pPr marL="285750"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Eles são lançados a partir da plataforma e assumem a configuração de uma catenária na porção suspensa.</a:t>
            </a:r>
          </a:p>
          <a:p>
            <a:pPr marL="285750"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Seus diâmetros variam tipicamente entre 2 até 20 polegadas</a:t>
            </a:r>
          </a:p>
          <a:p>
            <a:pPr marL="285750"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O peso linear de um umbilical vai até 30kg/m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98970E55-13B3-14AE-F6B6-CCCBFBB9E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5225" y="631351"/>
            <a:ext cx="5655631" cy="197947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162A311-9E2A-F1F2-14CF-383F017D3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825" y="3010214"/>
            <a:ext cx="4477845" cy="360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461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0C89A5C-AD74-0F3C-4B4C-3C8760146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1" y="417576"/>
            <a:ext cx="10909640" cy="1249394"/>
          </a:xfrm>
        </p:spPr>
        <p:txBody>
          <a:bodyPr anchor="ctr">
            <a:normAutofit/>
          </a:bodyPr>
          <a:lstStyle/>
          <a:p>
            <a:r>
              <a:rPr lang="pt-BR" sz="6600"/>
              <a:t>UMBILICAIS - DIÂMETRO</a:t>
            </a:r>
          </a:p>
        </p:txBody>
      </p:sp>
      <p:sp>
        <p:nvSpPr>
          <p:cNvPr id="7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C5155C8-4C5C-5F1F-B432-02F5D9F3C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811" y="2084546"/>
            <a:ext cx="8466469" cy="467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747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0C89A5C-AD74-0F3C-4B4C-3C8760146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1" y="457200"/>
            <a:ext cx="10909640" cy="1368614"/>
          </a:xfrm>
        </p:spPr>
        <p:txBody>
          <a:bodyPr anchor="ctr">
            <a:normAutofit/>
          </a:bodyPr>
          <a:lstStyle/>
          <a:p>
            <a:r>
              <a:rPr lang="pt-BR" sz="6600" dirty="0"/>
              <a:t>UMBILICAIS - CONFIGURAÇÕES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7467B8F-9B2F-1303-9539-1876F18BB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81" y="1795911"/>
            <a:ext cx="3948710" cy="487495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A0D2FB5-87A2-7F7C-330B-9D67704F5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159" y="2038350"/>
            <a:ext cx="6176683" cy="463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796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2" name="Rectangle 5128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0C89A5C-AD74-0F3C-4B4C-3C8760146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1" y="457200"/>
            <a:ext cx="10909640" cy="1368614"/>
          </a:xfrm>
        </p:spPr>
        <p:txBody>
          <a:bodyPr anchor="ctr">
            <a:normAutofit/>
          </a:bodyPr>
          <a:lstStyle/>
          <a:p>
            <a:r>
              <a:rPr lang="pt-BR" sz="6600"/>
              <a:t>UMBILICAIS - CONFIGURAÇÕES</a:t>
            </a:r>
          </a:p>
        </p:txBody>
      </p:sp>
      <p:sp>
        <p:nvSpPr>
          <p:cNvPr id="5131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 descr="Floating Production Systems &lt; Systems | ABCO Subsea | Engineering Solutions  &amp; Products for Offshore Energy Companies Worldwide.">
            <a:extLst>
              <a:ext uri="{FF2B5EF4-FFF2-40B4-BE49-F238E27FC236}">
                <a16:creationId xmlns:a16="http://schemas.microsoft.com/office/drawing/2014/main" id="{90286358-1FBE-36BA-083A-013755F86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978" y="2018538"/>
            <a:ext cx="4725162" cy="472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D5421FB-D3C4-7C7E-1AEE-1632C4B2A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4734" y="2018538"/>
            <a:ext cx="4725162" cy="472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58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9" name="Rectangle 2068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0C89A5C-AD74-0F3C-4B4C-3C8760146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1" y="457200"/>
            <a:ext cx="10909640" cy="1368614"/>
          </a:xfrm>
        </p:spPr>
        <p:txBody>
          <a:bodyPr anchor="ctr">
            <a:normAutofit/>
          </a:bodyPr>
          <a:lstStyle/>
          <a:p>
            <a:r>
              <a:rPr lang="pt-BR" sz="4600"/>
              <a:t>UMBILICAL TERMINATION ASSEMBLY - UTA</a:t>
            </a:r>
          </a:p>
        </p:txBody>
      </p:sp>
      <p:sp>
        <p:nvSpPr>
          <p:cNvPr id="2071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C35A3DF-76C9-44E9-8251-EE8B8467B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862" y="2283014"/>
            <a:ext cx="5217612" cy="3965386"/>
          </a:xfrm>
          <a:prstGeom prst="rect">
            <a:avLst/>
          </a:prstGeom>
        </p:spPr>
      </p:pic>
      <p:pic>
        <p:nvPicPr>
          <p:cNvPr id="2050" name="Picture 2" descr="Subsea Umbilical Termination Assemblies – Deepsea Technologies">
            <a:extLst>
              <a:ext uri="{FF2B5EF4-FFF2-40B4-BE49-F238E27FC236}">
                <a16:creationId xmlns:a16="http://schemas.microsoft.com/office/drawing/2014/main" id="{738180AA-01C6-FEC2-DD4A-C7880337B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3" t="10958" r="17136" b="2796"/>
          <a:stretch/>
        </p:blipFill>
        <p:spPr bwMode="auto">
          <a:xfrm>
            <a:off x="6375558" y="2283014"/>
            <a:ext cx="4925611" cy="396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6634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3087</TotalTime>
  <Words>874</Words>
  <Application>Microsoft Office PowerPoint</Application>
  <PresentationFormat>Widescreen</PresentationFormat>
  <Paragraphs>54</Paragraphs>
  <Slides>19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Segoe UI</vt:lpstr>
      <vt:lpstr>Tema do Office</vt:lpstr>
      <vt:lpstr>SURF – SUBSEA UMBILICALS, RISERS AND FLOWLINES</vt:lpstr>
      <vt:lpstr>SURF</vt:lpstr>
      <vt:lpstr>UMBILICAIS</vt:lpstr>
      <vt:lpstr>UMBILICAIS</vt:lpstr>
      <vt:lpstr>UMBILICAIS</vt:lpstr>
      <vt:lpstr>UMBILICAIS - DIÂMETRO</vt:lpstr>
      <vt:lpstr>UMBILICAIS - CONFIGURAÇÕES</vt:lpstr>
      <vt:lpstr>UMBILICAIS - CONFIGURAÇÕES</vt:lpstr>
      <vt:lpstr>UMBILICAL TERMINATION ASSEMBLY - UTA</vt:lpstr>
      <vt:lpstr>UMBILICAIS - INSTALAÇÃO</vt:lpstr>
      <vt:lpstr>UMBILICAL CONTRACTOR</vt:lpstr>
      <vt:lpstr>FLOWLINES</vt:lpstr>
      <vt:lpstr>FLOWLINES</vt:lpstr>
      <vt:lpstr>FLOWLINES</vt:lpstr>
      <vt:lpstr>FLOWLINES</vt:lpstr>
      <vt:lpstr>FLOWLINES  INSTALAÇÃO</vt:lpstr>
      <vt:lpstr>FLOWLINES MERCADO</vt:lpstr>
      <vt:lpstr>FLOWLINES - CONTRACTOR</vt:lpstr>
      <vt:lpstr>RISERS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BERNARDO R ANDRADE</dc:creator>
  <cp:lastModifiedBy>BERNARDO R ANDRADE</cp:lastModifiedBy>
  <cp:revision>23</cp:revision>
  <dcterms:created xsi:type="dcterms:W3CDTF">2023-08-19T18:19:41Z</dcterms:created>
  <dcterms:modified xsi:type="dcterms:W3CDTF">2023-08-23T17:35:53Z</dcterms:modified>
</cp:coreProperties>
</file>