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307" r:id="rId3"/>
    <p:sldId id="284" r:id="rId4"/>
    <p:sldId id="286" r:id="rId5"/>
    <p:sldId id="288" r:id="rId6"/>
    <p:sldId id="285" r:id="rId7"/>
    <p:sldId id="257" r:id="rId8"/>
    <p:sldId id="258" r:id="rId9"/>
    <p:sldId id="259" r:id="rId10"/>
    <p:sldId id="260" r:id="rId11"/>
    <p:sldId id="263" r:id="rId12"/>
    <p:sldId id="266" r:id="rId13"/>
    <p:sldId id="289" r:id="rId14"/>
    <p:sldId id="290" r:id="rId15"/>
    <p:sldId id="291" r:id="rId16"/>
    <p:sldId id="292" r:id="rId17"/>
    <p:sldId id="293" r:id="rId18"/>
    <p:sldId id="294" r:id="rId19"/>
    <p:sldId id="308" r:id="rId20"/>
    <p:sldId id="309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PTC3566-Tópicos de Controle Avançado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17/04/2020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DA225-E596-41DE-A921-9D1924F1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base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70892-C341-4D75-9643-00C27677D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 = - log</a:t>
            </a:r>
            <a:r>
              <a:rPr lang="pt-BR" sz="1400" dirty="0"/>
              <a:t>2 </a:t>
            </a:r>
            <a:r>
              <a:rPr lang="pt-BR" dirty="0"/>
              <a:t>p....(bits). A razão é velha conhecida, mas supor que em sistema binário os símbolos são equiprováveis é uma simplificação.</a:t>
            </a:r>
          </a:p>
          <a:p>
            <a:endParaRPr lang="pt-BR" dirty="0"/>
          </a:p>
          <a:p>
            <a:r>
              <a:rPr lang="pt-BR" dirty="0"/>
              <a:t>Exemplo:</a:t>
            </a:r>
          </a:p>
          <a:p>
            <a:r>
              <a:rPr lang="pt-BR" dirty="0"/>
              <a:t>A  .... 1/2 .... 00  </a:t>
            </a:r>
            <a:endParaRPr lang="pt-BR" sz="1400" dirty="0"/>
          </a:p>
          <a:p>
            <a:pPr marL="0" indent="0">
              <a:buNone/>
            </a:pPr>
            <a:r>
              <a:rPr lang="pt-BR" dirty="0"/>
              <a:t>   B  .... 1/4 ..... 01</a:t>
            </a:r>
          </a:p>
          <a:p>
            <a:pPr marL="0" indent="0">
              <a:buNone/>
            </a:pPr>
            <a:r>
              <a:rPr lang="pt-BR" dirty="0"/>
              <a:t>   C  .... 1/8 .... 11</a:t>
            </a:r>
          </a:p>
          <a:p>
            <a:pPr marL="0" indent="0">
              <a:buNone/>
            </a:pPr>
            <a:r>
              <a:rPr lang="pt-BR" dirty="0"/>
              <a:t>   D  .... 1/8 ....10 </a:t>
            </a:r>
          </a:p>
        </p:txBody>
      </p:sp>
    </p:spTree>
    <p:extLst>
      <p:ext uri="{BB962C8B-B14F-4D97-AF65-F5344CB8AC3E}">
        <p14:creationId xmlns:p14="http://schemas.microsoft.com/office/powerpoint/2010/main" val="335074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32" y="2081439"/>
            <a:ext cx="9393011" cy="4145189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A  B A  D A  C A B.............00 01 10 00 11 00 01 (16 posições)</a:t>
            </a:r>
          </a:p>
          <a:p>
            <a:r>
              <a:rPr lang="pt-BR" dirty="0"/>
              <a:t>I(A) = - log2 ½ = 1</a:t>
            </a:r>
          </a:p>
          <a:p>
            <a:r>
              <a:rPr lang="pt-BR" dirty="0"/>
              <a:t>I(B) = - log2 ¼ = 2</a:t>
            </a:r>
          </a:p>
          <a:p>
            <a:r>
              <a:rPr lang="pt-BR" dirty="0"/>
              <a:t>I(C) = I(D) = - log2 </a:t>
            </a:r>
            <a:r>
              <a:rPr lang="pt-BR" sz="2000" dirty="0"/>
              <a:t>1/8</a:t>
            </a:r>
            <a:r>
              <a:rPr lang="pt-BR" dirty="0"/>
              <a:t> =3  </a:t>
            </a:r>
          </a:p>
          <a:p>
            <a:endParaRPr lang="pt-BR" dirty="0"/>
          </a:p>
          <a:p>
            <a:r>
              <a:rPr lang="pt-BR" dirty="0"/>
              <a:t>Codificação: </a:t>
            </a:r>
          </a:p>
          <a:p>
            <a:r>
              <a:rPr lang="pt-BR" dirty="0"/>
              <a:t>A ... 0   B ... 10  C...110  D... 111</a:t>
            </a:r>
          </a:p>
          <a:p>
            <a:r>
              <a:rPr lang="pt-BR" dirty="0"/>
              <a:t>Novo código: 0 10 0 111 0 110 0 10 (14 posições)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59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5C2D0-6941-4E1A-88FE-A4BF7FB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Entropia Informacional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98004-E36F-4749-B053-00233F9E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Conjunto de símbolos: {a1 a2... ... </a:t>
            </a:r>
            <a:r>
              <a:rPr lang="pt-BR" dirty="0" err="1"/>
              <a:t>an</a:t>
            </a:r>
            <a:r>
              <a:rPr lang="pt-BR" dirty="0"/>
              <a:t>}</a:t>
            </a:r>
          </a:p>
          <a:p>
            <a:r>
              <a:rPr lang="pt-BR" dirty="0"/>
              <a:t>Probabilidades de ocorrência {p1 p2... ...</a:t>
            </a:r>
            <a:r>
              <a:rPr lang="pt-BR" dirty="0" err="1"/>
              <a:t>pn</a:t>
            </a:r>
            <a:r>
              <a:rPr lang="pt-BR" dirty="0"/>
              <a:t>}</a:t>
            </a:r>
          </a:p>
          <a:p>
            <a:endParaRPr lang="pt-BR" dirty="0"/>
          </a:p>
          <a:p>
            <a:r>
              <a:rPr lang="pt-BR" dirty="0"/>
              <a:t>S = E[</a:t>
            </a:r>
            <a:r>
              <a:rPr lang="pt-BR" dirty="0" err="1"/>
              <a:t>informaçãoindividual</a:t>
            </a:r>
            <a:r>
              <a:rPr lang="pt-BR" dirty="0"/>
              <a:t>] = ∑i=1..n – </a:t>
            </a:r>
            <a:r>
              <a:rPr lang="pt-BR" dirty="0" err="1"/>
              <a:t>pi</a:t>
            </a:r>
            <a:r>
              <a:rPr lang="pt-BR" dirty="0"/>
              <a:t> log2 (</a:t>
            </a:r>
            <a:r>
              <a:rPr lang="pt-BR" dirty="0" err="1"/>
              <a:t>pi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Entropia informacional medida em bits/símbolo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3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Entropia informacional máxima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260081-7692-44AE-99DE-DE32CC72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8" y="2371073"/>
            <a:ext cx="6963035" cy="39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entropia informacional (S) é máxima quando os símbolos são equiprováveis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Analogia com a termodinâmica: </a:t>
            </a:r>
          </a:p>
          <a:p>
            <a:pPr marL="0" indent="0">
              <a:buNone/>
            </a:pPr>
            <a:r>
              <a:rPr lang="pt-BR" dirty="0"/>
              <a:t>Equilíbrio termodinâmico.... Desordem .... S </a:t>
            </a:r>
            <a:r>
              <a:rPr lang="pt-BR" dirty="0" err="1"/>
              <a:t>max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Desequilíbrio termodinâmico .... Ordem .... </a:t>
            </a:r>
            <a:r>
              <a:rPr lang="pt-BR" dirty="0" err="1"/>
              <a:t>Smin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951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Demonstração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Retomando a expressão da entropia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Método dos </a:t>
            </a:r>
            <a:r>
              <a:rPr lang="pt-BR" dirty="0" err="1"/>
              <a:t>multiplicadoes</a:t>
            </a:r>
            <a:r>
              <a:rPr lang="pt-BR" dirty="0"/>
              <a:t> de Lagrange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Restrição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CAF67E-53C7-447C-B2C5-EDF37EF2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3" y="2485387"/>
            <a:ext cx="4820166" cy="11849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93BA57-BDB9-48BC-B571-7AE47E725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9" y="4344194"/>
            <a:ext cx="2348832" cy="8274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7E6046-B997-42F9-9108-F22B69E4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38" y="5591990"/>
            <a:ext cx="2425033" cy="8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Encontrar o valor da probabilidade que minimiza f: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13EE52-1798-4B8F-9716-91BECC8A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6" y="2520387"/>
            <a:ext cx="7466360" cy="31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Demonstração (Final)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001187-80CB-4451-BB5B-2EEC668A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9" y="2198501"/>
            <a:ext cx="5519890" cy="20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 de média fixa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90181-F927-49AC-A21D-D02CCC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2016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Para maximizar a entropia: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Conjuntos infinitos: Bose-Einstein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Conjuntos finitos: Maxwell-Boltzmann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01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310F5-FB2A-4C42-9BF0-B9FB0048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de complexidade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551AAB-99FB-4987-B758-EAC53317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Complexidade computacional</a:t>
            </a:r>
          </a:p>
          <a:p>
            <a:endParaRPr lang="pt-BR" dirty="0"/>
          </a:p>
          <a:p>
            <a:r>
              <a:rPr lang="pt-BR" dirty="0"/>
              <a:t>Algoritmos</a:t>
            </a:r>
          </a:p>
          <a:p>
            <a:endParaRPr lang="pt-BR" dirty="0"/>
          </a:p>
          <a:p>
            <a:r>
              <a:rPr lang="pt-BR" dirty="0" err="1"/>
              <a:t>Kolmogorov</a:t>
            </a:r>
            <a:r>
              <a:rPr lang="pt-BR" dirty="0"/>
              <a:t> – entropia informacional</a:t>
            </a:r>
          </a:p>
        </p:txBody>
      </p:sp>
    </p:spTree>
    <p:extLst>
      <p:ext uri="{BB962C8B-B14F-4D97-AF65-F5344CB8AC3E}">
        <p14:creationId xmlns:p14="http://schemas.microsoft.com/office/powerpoint/2010/main" val="9517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470FF-37B7-4743-9073-3964838A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16E11-0A82-4A53-9AE7-166F6F409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070" y="4482543"/>
            <a:ext cx="9613860" cy="1704017"/>
          </a:xfrm>
        </p:spPr>
        <p:txBody>
          <a:bodyPr/>
          <a:lstStyle/>
          <a:p>
            <a:r>
              <a:rPr lang="pt-BR" dirty="0"/>
              <a:t>Emmanuel </a:t>
            </a:r>
            <a:r>
              <a:rPr lang="pt-BR" dirty="0" err="1"/>
              <a:t>Desurvire</a:t>
            </a:r>
            <a:r>
              <a:rPr lang="pt-BR" dirty="0"/>
              <a:t> – </a:t>
            </a:r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Quantum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Theory</a:t>
            </a:r>
            <a:r>
              <a:rPr lang="pt-BR" dirty="0"/>
              <a:t> – Cambridge </a:t>
            </a:r>
            <a:r>
              <a:rPr lang="pt-BR" dirty="0" err="1"/>
              <a:t>University</a:t>
            </a:r>
            <a:r>
              <a:rPr lang="pt-BR" dirty="0"/>
              <a:t> Press – 2009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59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091DD-3E8D-4E10-94CE-C9C6CD20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Terceira interação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F0C6B-C653-4F90-94E6-DF5D1DB3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Entrega: 15 de Maio</a:t>
            </a:r>
          </a:p>
          <a:p>
            <a:r>
              <a:rPr lang="pt-BR" dirty="0"/>
              <a:t>Recomendações gerais:</a:t>
            </a:r>
          </a:p>
          <a:p>
            <a:r>
              <a:rPr lang="pt-BR" dirty="0"/>
              <a:t>      Boa introdução explicando o problema</a:t>
            </a:r>
          </a:p>
          <a:p>
            <a:r>
              <a:rPr lang="pt-BR" dirty="0"/>
              <a:t>      Revisão do estado da arte referenciada por artigos em periódicos indexados em </a:t>
            </a:r>
            <a:r>
              <a:rPr lang="pt-BR" dirty="0" err="1"/>
              <a:t>WebofScience</a:t>
            </a:r>
            <a:r>
              <a:rPr lang="pt-BR" dirty="0"/>
              <a:t> ou Scopus </a:t>
            </a:r>
          </a:p>
          <a:p>
            <a:r>
              <a:rPr lang="pt-BR" dirty="0"/>
              <a:t>       Modelo matemático distinguindo: variáveis, parâmetros e especificações </a:t>
            </a:r>
          </a:p>
        </p:txBody>
      </p:sp>
    </p:spTree>
    <p:extLst>
      <p:ext uri="{BB962C8B-B14F-4D97-AF65-F5344CB8AC3E}">
        <p14:creationId xmlns:p14="http://schemas.microsoft.com/office/powerpoint/2010/main" val="419698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749-AA07-4867-B424-87CF8977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Terceira interação: projeto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A954A-88A3-4B19-ABA2-43FE5FCE6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Esquema elétrico ou mecânico</a:t>
            </a:r>
          </a:p>
          <a:p>
            <a:r>
              <a:rPr lang="pt-BR" dirty="0"/>
              <a:t>Variáveis a serem controladas: tensões/correntes; posições /velocidades</a:t>
            </a:r>
          </a:p>
          <a:p>
            <a:r>
              <a:rPr lang="pt-BR" dirty="0"/>
              <a:t>Modelo da planta e parâmetros</a:t>
            </a:r>
          </a:p>
          <a:p>
            <a:r>
              <a:rPr lang="pt-BR" dirty="0"/>
              <a:t>Especificações: resposta ao degrau/rampa, resposta em </a:t>
            </a:r>
            <a:r>
              <a:rPr lang="pt-BR" dirty="0" err="1"/>
              <a:t>frequencia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21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79406-FB17-4923-9DFD-94E7BCF6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Terceira interação: projeto dinâmica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6D027-DED7-4D28-8A7E-B438E35C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Variáveis de estado, parâmetros e equações</a:t>
            </a:r>
          </a:p>
          <a:p>
            <a:r>
              <a:rPr lang="pt-BR" dirty="0"/>
              <a:t>Condições de equilíbrio</a:t>
            </a:r>
          </a:p>
          <a:p>
            <a:r>
              <a:rPr lang="pt-BR" dirty="0"/>
              <a:t>Aparecimento de oscilações</a:t>
            </a:r>
          </a:p>
          <a:p>
            <a:r>
              <a:rPr lang="pt-BR" dirty="0"/>
              <a:t>Bifurcações</a:t>
            </a:r>
          </a:p>
          <a:p>
            <a:r>
              <a:rPr lang="pt-BR" dirty="0"/>
              <a:t>Exemplo de epidemiologia: suscetíveis, infectados, removidos</a:t>
            </a:r>
          </a:p>
          <a:p>
            <a:r>
              <a:rPr lang="pt-BR" dirty="0"/>
              <a:t>Especificações: respostas temporais e simulações</a:t>
            </a:r>
          </a:p>
        </p:txBody>
      </p:sp>
    </p:spTree>
    <p:extLst>
      <p:ext uri="{BB962C8B-B14F-4D97-AF65-F5344CB8AC3E}">
        <p14:creationId xmlns:p14="http://schemas.microsoft.com/office/powerpoint/2010/main" val="44677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A9967-5152-4DFF-AA24-F3099A4B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Terceira interação: projeto estatística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B45E7-B7F3-4215-90A4-458659BA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Variáveis estudadas</a:t>
            </a:r>
          </a:p>
          <a:p>
            <a:r>
              <a:rPr lang="pt-BR" dirty="0"/>
              <a:t>Distribuições e correlações</a:t>
            </a:r>
          </a:p>
          <a:p>
            <a:r>
              <a:rPr lang="pt-BR" dirty="0"/>
              <a:t>Possíveis controles</a:t>
            </a:r>
          </a:p>
          <a:p>
            <a:r>
              <a:rPr lang="pt-BR" dirty="0"/>
              <a:t>Especificações</a:t>
            </a:r>
          </a:p>
          <a:p>
            <a:r>
              <a:rPr lang="pt-BR" dirty="0"/>
              <a:t>Exemplo (financeiro): preço das ações, composição da carteira, volatilidade, otimização.</a:t>
            </a:r>
          </a:p>
        </p:txBody>
      </p:sp>
    </p:spTree>
    <p:extLst>
      <p:ext uri="{BB962C8B-B14F-4D97-AF65-F5344CB8AC3E}">
        <p14:creationId xmlns:p14="http://schemas.microsoft.com/office/powerpoint/2010/main" val="200698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EFDEA-A2B0-48FE-87CA-550C64DB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Terceira interação: projeto algoritmo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726F83-017C-4386-8EEE-C54FE277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Descrição da finalidade e aplicação</a:t>
            </a:r>
          </a:p>
          <a:p>
            <a:r>
              <a:rPr lang="pt-BR" dirty="0"/>
              <a:t>Descrição de possíveis blocos e bibliotecas</a:t>
            </a:r>
          </a:p>
          <a:p>
            <a:r>
              <a:rPr lang="pt-BR" dirty="0"/>
              <a:t>Medidas comparativas de complexidade</a:t>
            </a:r>
          </a:p>
          <a:p>
            <a:r>
              <a:rPr lang="pt-BR" dirty="0"/>
              <a:t>Especificação: memória, tempo de processamento, complexidade</a:t>
            </a:r>
          </a:p>
          <a:p>
            <a:r>
              <a:rPr lang="pt-BR" dirty="0"/>
              <a:t>Aprendizado? Supervisionado? Evolutivo? Neuronal?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91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Complexos I: medindo informação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i="1" dirty="0" err="1"/>
              <a:t>informatio</a:t>
            </a:r>
            <a:r>
              <a:rPr lang="pt-BR" i="1" dirty="0"/>
              <a:t>:</a:t>
            </a:r>
            <a:r>
              <a:rPr lang="pt-BR" dirty="0"/>
              <a:t> ação ou arte de agrupar um conhecimento em alguma forma sensível, de preferência, completa, inteligível e não ambígua para o receptor.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Formas: entradas sensoriais, reconhecimento de padrões, conjunto de regras para jogos e processos, fatos ou instruções que guiam ações.</a:t>
            </a:r>
          </a:p>
          <a:p>
            <a:pPr>
              <a:buFontTx/>
              <a:buChar char="-"/>
            </a:pPr>
            <a:r>
              <a:rPr lang="pt-BR" dirty="0"/>
              <a:t>Como medir de maneira objetiva?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Ciência da Informação/Ciência da Computação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F8B71D-D8FE-4BEC-A116-1EC81EDB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highlight>
                  <a:srgbClr val="FFFF00"/>
                </a:highlight>
              </a:rPr>
              <a:t>Ciência da informação</a:t>
            </a:r>
            <a:r>
              <a:rPr lang="pt-BR" dirty="0"/>
              <a:t>: estrutura, criação, administração, armazenamento, recuperação, disseminação e transferência da informação. (Está nas organizações: uso e interações envolvendo pessoas e sistemas de informação)</a:t>
            </a:r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  <a:highlight>
                  <a:srgbClr val="FFFF00"/>
                </a:highlight>
              </a:rPr>
              <a:t>Ciência da computação</a:t>
            </a:r>
            <a:r>
              <a:rPr lang="pt-BR" dirty="0"/>
              <a:t>: análise abstrata de algoritmos, linguagens de programação, projeto de programas, </a:t>
            </a:r>
            <a:r>
              <a:rPr lang="pt-BR" i="1" dirty="0"/>
              <a:t>software</a:t>
            </a:r>
            <a:r>
              <a:rPr lang="pt-BR" dirty="0"/>
              <a:t> e </a:t>
            </a:r>
            <a:r>
              <a:rPr lang="pt-BR" i="1" dirty="0"/>
              <a:t>hardware</a:t>
            </a:r>
            <a:r>
              <a:rPr lang="pt-BR" dirty="0"/>
              <a:t> de máquinas.</a:t>
            </a:r>
          </a:p>
        </p:txBody>
      </p:sp>
    </p:spTree>
    <p:extLst>
      <p:ext uri="{BB962C8B-B14F-4D97-AF65-F5344CB8AC3E}">
        <p14:creationId xmlns:p14="http://schemas.microsoft.com/office/powerpoint/2010/main" val="282711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 da informação (Shannon-1940s)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0C0A00-EC62-4E79-8F7F-14F37372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Escala de interesse de informação: fatos inesperados fornecem informação de maior valor.</a:t>
            </a:r>
          </a:p>
          <a:p>
            <a:endParaRPr lang="pt-BR" dirty="0"/>
          </a:p>
          <a:p>
            <a:r>
              <a:rPr lang="pt-BR" dirty="0"/>
              <a:t>Resultado da loteria: {W,L}</a:t>
            </a:r>
          </a:p>
          <a:p>
            <a:r>
              <a:rPr lang="pt-BR" dirty="0"/>
              <a:t> p(W) e p(L): </a:t>
            </a:r>
          </a:p>
          <a:p>
            <a:pPr lvl="1"/>
            <a:r>
              <a:rPr lang="pt-BR" dirty="0"/>
              <a:t>p(W) = .000001 </a:t>
            </a:r>
          </a:p>
          <a:p>
            <a:pPr lvl="1"/>
            <a:r>
              <a:rPr lang="pt-BR" dirty="0"/>
              <a:t>p(L) = .999999</a:t>
            </a:r>
          </a:p>
        </p:txBody>
      </p:sp>
    </p:spTree>
    <p:extLst>
      <p:ext uri="{BB962C8B-B14F-4D97-AF65-F5344CB8AC3E}">
        <p14:creationId xmlns:p14="http://schemas.microsoft.com/office/powerpoint/2010/main" val="95810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Informação e probabilidade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I = f(p) = ?</a:t>
            </a:r>
          </a:p>
          <a:p>
            <a:pPr marL="0" indent="0">
              <a:buNone/>
            </a:pPr>
            <a:r>
              <a:rPr lang="pt-BR" dirty="0"/>
              <a:t>Se p tende a 1, I deve tender a zero</a:t>
            </a:r>
          </a:p>
          <a:p>
            <a:pPr marL="0" indent="0">
              <a:buNone/>
            </a:pPr>
            <a:r>
              <a:rPr lang="pt-BR" dirty="0"/>
              <a:t>Se p tende a 0, I deve tender a infinito</a:t>
            </a:r>
          </a:p>
          <a:p>
            <a:pPr marL="0" indent="0">
              <a:buNone/>
            </a:pPr>
            <a:r>
              <a:rPr lang="pt-BR" dirty="0"/>
              <a:t>p(x1)&gt;p(x2), então I(x1)&lt;I(x2)</a:t>
            </a:r>
          </a:p>
          <a:p>
            <a:pPr marL="0" indent="0">
              <a:buNone/>
            </a:pPr>
            <a:r>
              <a:rPr lang="pt-BR" dirty="0"/>
              <a:t>x1 e x2 independentes: p(x1ex2)=p(x1).p(x2), então I(x1ex2)=I(x1)+I(x2).</a:t>
            </a:r>
          </a:p>
          <a:p>
            <a:pPr marL="0" indent="0">
              <a:buNone/>
            </a:pPr>
            <a:r>
              <a:rPr lang="pt-BR" dirty="0"/>
              <a:t>[0,1]: domínio</a:t>
            </a:r>
          </a:p>
          <a:p>
            <a:pPr marL="0" indent="0">
              <a:buNone/>
            </a:pPr>
            <a:r>
              <a:rPr lang="pt-BR" dirty="0"/>
              <a:t>[0,infinito]: </a:t>
            </a:r>
            <a:r>
              <a:rPr lang="pt-BR" dirty="0" err="1"/>
              <a:t>contra-domínio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18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Primeira ideia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DBD6FF-CC9B-4907-9335-F71F862D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I(x ) = log [1/p(x)] = - log [p(x)]</a:t>
            </a:r>
          </a:p>
          <a:p>
            <a:endParaRPr lang="pt-BR" dirty="0"/>
          </a:p>
          <a:p>
            <a:r>
              <a:rPr lang="pt-BR" dirty="0"/>
              <a:t>No exemplo da loteria:</a:t>
            </a:r>
          </a:p>
          <a:p>
            <a:r>
              <a:rPr lang="pt-BR" dirty="0"/>
              <a:t>I (W) = - log(.000001) = 13.8 </a:t>
            </a:r>
            <a:r>
              <a:rPr lang="pt-BR" dirty="0" err="1"/>
              <a:t>nat</a:t>
            </a:r>
            <a:endParaRPr lang="pt-BR" dirty="0"/>
          </a:p>
          <a:p>
            <a:r>
              <a:rPr lang="pt-BR" dirty="0"/>
              <a:t>I(L) = - log(0.999999) = 0.000001 </a:t>
            </a:r>
            <a:r>
              <a:rPr lang="pt-BR" dirty="0" err="1"/>
              <a:t>nat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62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06AE-80EA-4E1C-9AF0-60CCD9B4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7F66BB-FE96-49CD-9F91-64638073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25987"/>
            <a:ext cx="9613861" cy="3599316"/>
          </a:xfrm>
        </p:spPr>
        <p:txBody>
          <a:bodyPr/>
          <a:lstStyle/>
          <a:p>
            <a:r>
              <a:rPr lang="pt-BR" dirty="0"/>
              <a:t>A e B: eventos independentes com probabilidades p(A) e p(B), respectivamente</a:t>
            </a:r>
          </a:p>
          <a:p>
            <a:r>
              <a:rPr lang="pt-BR" dirty="0"/>
              <a:t>p(A,B) = p(A).p(B)</a:t>
            </a:r>
          </a:p>
          <a:p>
            <a:endParaRPr lang="pt-BR" dirty="0"/>
          </a:p>
          <a:p>
            <a:r>
              <a:rPr lang="pt-BR" dirty="0"/>
              <a:t>I(A,B) = - log [p(A,B)] = - log [p(A).p(B)] = - log [p(A)] – log [p(B)]</a:t>
            </a:r>
          </a:p>
          <a:p>
            <a:r>
              <a:rPr lang="pt-BR" dirty="0"/>
              <a:t>= I(A) + I(B).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77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24FED-FD0A-4232-9623-596BF70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A e B não forem independentes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F29572B-79EA-4641-8DA5-0EAF65AB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/>
              <a:t>Bayes</a:t>
            </a:r>
            <a:r>
              <a:rPr lang="pt-BR" dirty="0"/>
              <a:t>: p(A,B) = p(A|B)p(B) = p(B|A)p(A) e, portanto: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I(A,B) = - log[p(A,B)] = - log [p(A)p(B|A)] = - log [p(A)] – log [p(B|A)]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I(A,B) = I(A) + I [p(B|A)]</a:t>
            </a:r>
          </a:p>
          <a:p>
            <a:endParaRPr lang="pt-BR" dirty="0"/>
          </a:p>
          <a:p>
            <a:r>
              <a:rPr lang="pt-BR" dirty="0"/>
              <a:t>I[p(B|A)]: informação condicionada.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85917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673</TotalTime>
  <Words>1033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Trebuchet MS</vt:lpstr>
      <vt:lpstr>Berlim</vt:lpstr>
      <vt:lpstr>PTC3566-Tópicos de Controle Avançado Aula de 17/04/2020</vt:lpstr>
      <vt:lpstr>Referência</vt:lpstr>
      <vt:lpstr>Sistemas Complexos I: medindo informação</vt:lpstr>
      <vt:lpstr> Ciência da Informação/Ciência da Computação</vt:lpstr>
      <vt:lpstr>Medida da informação (Shannon-1940s)</vt:lpstr>
      <vt:lpstr>Informação e probabilidade</vt:lpstr>
      <vt:lpstr>Primeira ideia</vt:lpstr>
      <vt:lpstr>Propriedade</vt:lpstr>
      <vt:lpstr>Se A e B não forem independentes</vt:lpstr>
      <vt:lpstr>Escolha da base 2 </vt:lpstr>
      <vt:lpstr>Mensagem</vt:lpstr>
      <vt:lpstr>Conceito de Entropia Informacional</vt:lpstr>
      <vt:lpstr>Entropia informacional máxima</vt:lpstr>
      <vt:lpstr>Resultado Geral</vt:lpstr>
      <vt:lpstr>Demonstração  </vt:lpstr>
      <vt:lpstr>Demonstração</vt:lpstr>
      <vt:lpstr>Demonstração (Final)</vt:lpstr>
      <vt:lpstr>Distribuições de média fixa</vt:lpstr>
      <vt:lpstr>Medidas de complexidade</vt:lpstr>
      <vt:lpstr>Terceira interação do projeto</vt:lpstr>
      <vt:lpstr>Terceira interação: projeto controle</vt:lpstr>
      <vt:lpstr>Terceira interação: projeto dinâmica</vt:lpstr>
      <vt:lpstr>Terceira interação: projeto estatística</vt:lpstr>
      <vt:lpstr>Terceira interação: projeto algoritmo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65</cp:revision>
  <dcterms:created xsi:type="dcterms:W3CDTF">2019-06-28T19:51:26Z</dcterms:created>
  <dcterms:modified xsi:type="dcterms:W3CDTF">2020-04-17T14:25:32Z</dcterms:modified>
</cp:coreProperties>
</file>