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60" r:id="rId5"/>
    <p:sldId id="261" r:id="rId6"/>
    <p:sldId id="262" r:id="rId7"/>
    <p:sldId id="263" r:id="rId8"/>
    <p:sldId id="264" r:id="rId9"/>
    <p:sldId id="265" r:id="rId10"/>
    <p:sldId id="266" r:id="rId11"/>
    <p:sldId id="267" r:id="rId12"/>
    <p:sldId id="268" r:id="rId13"/>
    <p:sldId id="271" r:id="rId14"/>
    <p:sldId id="270" r:id="rId15"/>
    <p:sldId id="272" r:id="rId16"/>
    <p:sldId id="273" r:id="rId17"/>
    <p:sldId id="274" r:id="rId18"/>
    <p:sldId id="275" r:id="rId19"/>
    <p:sldId id="276" r:id="rId20"/>
    <p:sldId id="277" r:id="rId21"/>
    <p:sldId id="278" r:id="rId22"/>
    <p:sldId id="269"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53701C-7046-B3E4-0F60-1FEC6683DE0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0C023C6-2D90-4BDE-79E5-44DDA6460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7AE1156-82D3-CD29-FFDB-6294013B2379}"/>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5" name="Espaço Reservado para Rodapé 4">
            <a:extLst>
              <a:ext uri="{FF2B5EF4-FFF2-40B4-BE49-F238E27FC236}">
                <a16:creationId xmlns:a16="http://schemas.microsoft.com/office/drawing/2014/main" id="{4FB99829-0862-F171-A8BD-419DC713E18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70B7FA1-0F55-4CEA-143D-D1B192C9B881}"/>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239754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362D3-A2D6-D2CB-3AE6-72837033316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FC75F9F-42B8-4C0F-365E-555D05821AA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505407F-13D5-CFD4-3D55-7246E75BE71F}"/>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5" name="Espaço Reservado para Rodapé 4">
            <a:extLst>
              <a:ext uri="{FF2B5EF4-FFF2-40B4-BE49-F238E27FC236}">
                <a16:creationId xmlns:a16="http://schemas.microsoft.com/office/drawing/2014/main" id="{53FC7EF4-C1D0-5C1F-539A-B3D4C0FEF26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1348D1B-CC93-18B7-23F7-CBA72475AC62}"/>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256538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085014-237F-2445-7979-D33EABF2657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539F3FE-6A4E-52B0-D783-50F10FC86E4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1B56C2-511C-0F2D-02E2-394502A62EA8}"/>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5" name="Espaço Reservado para Rodapé 4">
            <a:extLst>
              <a:ext uri="{FF2B5EF4-FFF2-40B4-BE49-F238E27FC236}">
                <a16:creationId xmlns:a16="http://schemas.microsoft.com/office/drawing/2014/main" id="{5A8E52A6-44C2-40C7-5106-F4CC9EF7D1E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01DBD04-D76D-239C-B57E-DA893A383A78}"/>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308030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018B8B-5CCB-E230-C9B6-C3068D0C691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F76C6E1-32DB-0406-97F2-B71383134C8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B44EB34-79F7-35D9-B351-8E08F16D5687}"/>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5" name="Espaço Reservado para Rodapé 4">
            <a:extLst>
              <a:ext uri="{FF2B5EF4-FFF2-40B4-BE49-F238E27FC236}">
                <a16:creationId xmlns:a16="http://schemas.microsoft.com/office/drawing/2014/main" id="{1C64A2BC-7D54-634E-102B-673FD3BE72E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4F43104-7BDC-9DF3-20C3-2C01A2FE760A}"/>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293461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D2DFB-8BAE-8C8F-A915-75951533F3B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D8E06CE-6285-D76D-1F18-A9BFDBD831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3322A55-54C0-E9AD-3BA8-F8BF59C038D9}"/>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5" name="Espaço Reservado para Rodapé 4">
            <a:extLst>
              <a:ext uri="{FF2B5EF4-FFF2-40B4-BE49-F238E27FC236}">
                <a16:creationId xmlns:a16="http://schemas.microsoft.com/office/drawing/2014/main" id="{7E52553D-0AC3-9CC5-CD10-E56EB38226E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CBC107-F582-91C6-771E-D893D9D2DE8A}"/>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209693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02D85-E5F6-56D7-FC94-DBF1B8C27E1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DB412E2-5A7C-77F6-E290-42AF0358801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39095E2-B3F0-E085-7F2E-17608251196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03526BD-7FB6-EACA-767B-1B789F4D45F5}"/>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6" name="Espaço Reservado para Rodapé 5">
            <a:extLst>
              <a:ext uri="{FF2B5EF4-FFF2-40B4-BE49-F238E27FC236}">
                <a16:creationId xmlns:a16="http://schemas.microsoft.com/office/drawing/2014/main" id="{1BD14A67-27C6-A22C-9216-1CC086201B7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B888322-DDF8-143A-FB77-AA34DE61E7FE}"/>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232648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FAD58-E982-5C2D-2921-30022837AF3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D2648EE-58EF-785B-9B85-92DC67A3A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D33394E-376B-5385-D0ED-F8A4853076B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B2D77BE-D68A-4FDC-0B43-3AEE4B4A1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DD5F74C-F676-3946-C04B-0530733B7E6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82418B8-9CB4-9496-925C-12AB853B6609}"/>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8" name="Espaço Reservado para Rodapé 7">
            <a:extLst>
              <a:ext uri="{FF2B5EF4-FFF2-40B4-BE49-F238E27FC236}">
                <a16:creationId xmlns:a16="http://schemas.microsoft.com/office/drawing/2014/main" id="{C688113C-CAF7-D073-736D-233DF1BF6E1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D967788-93C2-1E30-FA48-401DF98E5B3A}"/>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30808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CCAD6-C886-D195-1D02-EF6C339AB55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B9C4775-791A-86F6-2772-07E63481E82F}"/>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4" name="Espaço Reservado para Rodapé 3">
            <a:extLst>
              <a:ext uri="{FF2B5EF4-FFF2-40B4-BE49-F238E27FC236}">
                <a16:creationId xmlns:a16="http://schemas.microsoft.com/office/drawing/2014/main" id="{5F54554F-9ED5-E714-E9BA-CE561A1C75C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7C86D09-7D1F-DF67-5D3D-64ECE7C5E3D5}"/>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20976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527D267-072D-82F7-88B5-E2343A44CE0D}"/>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3" name="Espaço Reservado para Rodapé 2">
            <a:extLst>
              <a:ext uri="{FF2B5EF4-FFF2-40B4-BE49-F238E27FC236}">
                <a16:creationId xmlns:a16="http://schemas.microsoft.com/office/drawing/2014/main" id="{EBC35577-9CF2-50B9-9A60-A448E5AA969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CE81305-D38C-D0E6-0946-9F046422CFF5}"/>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378206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57E82-8D3C-637C-70C8-6A6874B4867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3D1FA66-8EB5-24E9-92E4-FC6C4A8FE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0178340-66B4-FAC7-1752-8FF171AB0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7742134-0E28-26AB-E189-6E2FF4950CA7}"/>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6" name="Espaço Reservado para Rodapé 5">
            <a:extLst>
              <a:ext uri="{FF2B5EF4-FFF2-40B4-BE49-F238E27FC236}">
                <a16:creationId xmlns:a16="http://schemas.microsoft.com/office/drawing/2014/main" id="{4526FEAA-CE8E-28A5-3985-D7DBC505979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0D9BF55-C02B-44E5-0C19-D84B497AD68E}"/>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183025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A56CA-8554-9AA9-9291-6F67788D442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40059AD-05B5-BA3B-84FA-B54F016D4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252EBC4-1E58-B01F-476B-6F838BCC5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FED9490-3C32-1C23-08E6-046C1FD839CF}"/>
              </a:ext>
            </a:extLst>
          </p:cNvPr>
          <p:cNvSpPr>
            <a:spLocks noGrp="1"/>
          </p:cNvSpPr>
          <p:nvPr>
            <p:ph type="dt" sz="half" idx="10"/>
          </p:nvPr>
        </p:nvSpPr>
        <p:spPr/>
        <p:txBody>
          <a:bodyPr/>
          <a:lstStyle/>
          <a:p>
            <a:fld id="{6F2A7F92-8E22-4B96-868F-6F0DE69574C3}" type="datetimeFigureOut">
              <a:rPr lang="pt-BR" smtClean="0"/>
              <a:t>19/04/2023</a:t>
            </a:fld>
            <a:endParaRPr lang="pt-BR"/>
          </a:p>
        </p:txBody>
      </p:sp>
      <p:sp>
        <p:nvSpPr>
          <p:cNvPr id="6" name="Espaço Reservado para Rodapé 5">
            <a:extLst>
              <a:ext uri="{FF2B5EF4-FFF2-40B4-BE49-F238E27FC236}">
                <a16:creationId xmlns:a16="http://schemas.microsoft.com/office/drawing/2014/main" id="{312B26F8-6DA9-D29D-E857-34078D52C45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FB9AF8D-7F3D-3AFC-72CD-EA74CFCBDAC0}"/>
              </a:ext>
            </a:extLst>
          </p:cNvPr>
          <p:cNvSpPr>
            <a:spLocks noGrp="1"/>
          </p:cNvSpPr>
          <p:nvPr>
            <p:ph type="sldNum" sz="quarter" idx="12"/>
          </p:nvPr>
        </p:nvSpPr>
        <p:spPr/>
        <p:txBody>
          <a:bodyPr/>
          <a:lstStyle/>
          <a:p>
            <a:fld id="{A46A9139-3B41-4440-9EB1-C58B22B92739}" type="slidenum">
              <a:rPr lang="pt-BR" smtClean="0"/>
              <a:t>‹nº›</a:t>
            </a:fld>
            <a:endParaRPr lang="pt-BR"/>
          </a:p>
        </p:txBody>
      </p:sp>
    </p:spTree>
    <p:extLst>
      <p:ext uri="{BB962C8B-B14F-4D97-AF65-F5344CB8AC3E}">
        <p14:creationId xmlns:p14="http://schemas.microsoft.com/office/powerpoint/2010/main" val="367686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A2D044F-4A10-88B2-CC30-32510B4D77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140BCB2-B12A-8E3A-825C-93B49253F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B1B9ACF-C505-568A-8796-A2AE1BDEE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A7F92-8E22-4B96-868F-6F0DE69574C3}" type="datetimeFigureOut">
              <a:rPr lang="pt-BR" smtClean="0"/>
              <a:t>19/04/2023</a:t>
            </a:fld>
            <a:endParaRPr lang="pt-BR"/>
          </a:p>
        </p:txBody>
      </p:sp>
      <p:sp>
        <p:nvSpPr>
          <p:cNvPr id="5" name="Espaço Reservado para Rodapé 4">
            <a:extLst>
              <a:ext uri="{FF2B5EF4-FFF2-40B4-BE49-F238E27FC236}">
                <a16:creationId xmlns:a16="http://schemas.microsoft.com/office/drawing/2014/main" id="{6FF20BA6-E26C-549D-1F04-5DC705AB5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D7591BB-3A4A-168D-14CC-E65C5C4FA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A9139-3B41-4440-9EB1-C58B22B92739}" type="slidenum">
              <a:rPr lang="pt-BR" smtClean="0"/>
              <a:t>‹nº›</a:t>
            </a:fld>
            <a:endParaRPr lang="pt-BR"/>
          </a:p>
        </p:txBody>
      </p:sp>
    </p:spTree>
    <p:extLst>
      <p:ext uri="{BB962C8B-B14F-4D97-AF65-F5344CB8AC3E}">
        <p14:creationId xmlns:p14="http://schemas.microsoft.com/office/powerpoint/2010/main" val="4028301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geeksforgeeks.org/generative-adversarial-network-ga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FB0196C-CAE4-E466-AF13-E1B4A023B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48220"/>
            <a:ext cx="12106275" cy="6809780"/>
          </a:xfrm>
          <a:prstGeom prst="rect">
            <a:avLst/>
          </a:prstGeom>
        </p:spPr>
      </p:pic>
    </p:spTree>
    <p:extLst>
      <p:ext uri="{BB962C8B-B14F-4D97-AF65-F5344CB8AC3E}">
        <p14:creationId xmlns:p14="http://schemas.microsoft.com/office/powerpoint/2010/main" val="118822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9BB80-A47B-FE53-75EC-A4D4809FD276}"/>
              </a:ext>
            </a:extLst>
          </p:cNvPr>
          <p:cNvSpPr>
            <a:spLocks noGrp="1"/>
          </p:cNvSpPr>
          <p:nvPr>
            <p:ph type="title"/>
          </p:nvPr>
        </p:nvSpPr>
        <p:spPr/>
        <p:txBody>
          <a:bodyPr/>
          <a:lstStyle/>
          <a:p>
            <a:r>
              <a:rPr lang="pt-BR" dirty="0" err="1"/>
              <a:t>Rabit</a:t>
            </a:r>
            <a:r>
              <a:rPr lang="pt-BR" dirty="0"/>
              <a:t> Hole	</a:t>
            </a:r>
          </a:p>
        </p:txBody>
      </p:sp>
      <p:sp>
        <p:nvSpPr>
          <p:cNvPr id="3" name="Espaço Reservado para Conteúdo 2">
            <a:extLst>
              <a:ext uri="{FF2B5EF4-FFF2-40B4-BE49-F238E27FC236}">
                <a16:creationId xmlns:a16="http://schemas.microsoft.com/office/drawing/2014/main" id="{75600352-92B9-4AC0-3935-9B1FE4867072}"/>
              </a:ext>
            </a:extLst>
          </p:cNvPr>
          <p:cNvSpPr>
            <a:spLocks noGrp="1"/>
          </p:cNvSpPr>
          <p:nvPr>
            <p:ph idx="1"/>
          </p:nvPr>
        </p:nvSpPr>
        <p:spPr/>
        <p:txBody>
          <a:bodyPr/>
          <a:lstStyle/>
          <a:p>
            <a:r>
              <a:rPr lang="pt-BR" dirty="0"/>
              <a:t>“Bugs” é o nome do Pernalonga (e também do sistema de escuta oculto); </a:t>
            </a:r>
          </a:p>
          <a:p>
            <a:endParaRPr lang="pt-BR" dirty="0"/>
          </a:p>
          <a:p>
            <a:r>
              <a:rPr lang="pt-BR" dirty="0"/>
              <a:t>O “buraco do coelho” é uma espiral?</a:t>
            </a:r>
          </a:p>
        </p:txBody>
      </p:sp>
    </p:spTree>
    <p:extLst>
      <p:ext uri="{BB962C8B-B14F-4D97-AF65-F5344CB8AC3E}">
        <p14:creationId xmlns:p14="http://schemas.microsoft.com/office/powerpoint/2010/main" val="35933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681F58E-0159-1813-D843-93FE39184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73037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936FED83-6A68-5449-D93C-079CBA4C0D20}"/>
              </a:ext>
            </a:extLst>
          </p:cNvPr>
          <p:cNvPicPr>
            <a:picLocks noChangeAspect="1"/>
          </p:cNvPicPr>
          <p:nvPr/>
        </p:nvPicPr>
        <p:blipFill rotWithShape="1">
          <a:blip r:embed="rId2"/>
          <a:srcRect l="7578" t="41111" r="3594" b="13611"/>
          <a:stretch/>
        </p:blipFill>
        <p:spPr>
          <a:xfrm>
            <a:off x="952499" y="1724025"/>
            <a:ext cx="10829925" cy="3105150"/>
          </a:xfrm>
          <a:prstGeom prst="rect">
            <a:avLst/>
          </a:prstGeom>
        </p:spPr>
      </p:pic>
    </p:spTree>
    <p:extLst>
      <p:ext uri="{BB962C8B-B14F-4D97-AF65-F5344CB8AC3E}">
        <p14:creationId xmlns:p14="http://schemas.microsoft.com/office/powerpoint/2010/main" val="86625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13C38-9126-75C4-75E0-A6E5FAF937F6}"/>
              </a:ext>
            </a:extLst>
          </p:cNvPr>
          <p:cNvSpPr>
            <a:spLocks noGrp="1"/>
          </p:cNvSpPr>
          <p:nvPr>
            <p:ph type="title"/>
          </p:nvPr>
        </p:nvSpPr>
        <p:spPr/>
        <p:txBody>
          <a:bodyPr/>
          <a:lstStyle/>
          <a:p>
            <a:r>
              <a:rPr lang="pt-BR" dirty="0" err="1"/>
              <a:t>Deja</a:t>
            </a:r>
            <a:r>
              <a:rPr lang="pt-BR" dirty="0"/>
              <a:t> Vu – </a:t>
            </a:r>
            <a:r>
              <a:rPr lang="pt-BR" dirty="0" err="1"/>
              <a:t>Glitch</a:t>
            </a:r>
            <a:r>
              <a:rPr lang="pt-BR" dirty="0"/>
              <a:t> / “Já visto”</a:t>
            </a:r>
          </a:p>
        </p:txBody>
      </p:sp>
      <p:pic>
        <p:nvPicPr>
          <p:cNvPr id="3" name="Imagem 2">
            <a:extLst>
              <a:ext uri="{FF2B5EF4-FFF2-40B4-BE49-F238E27FC236}">
                <a16:creationId xmlns:a16="http://schemas.microsoft.com/office/drawing/2014/main" id="{B2A49596-A5DA-C97F-641B-8B16BEC545D7}"/>
              </a:ext>
            </a:extLst>
          </p:cNvPr>
          <p:cNvPicPr>
            <a:picLocks noChangeAspect="1"/>
          </p:cNvPicPr>
          <p:nvPr/>
        </p:nvPicPr>
        <p:blipFill rotWithShape="1">
          <a:blip r:embed="rId2"/>
          <a:srcRect l="31484" t="16251" r="33281" b="13055"/>
          <a:stretch/>
        </p:blipFill>
        <p:spPr>
          <a:xfrm>
            <a:off x="838200" y="1828800"/>
            <a:ext cx="4295776" cy="4848226"/>
          </a:xfrm>
          <a:prstGeom prst="rect">
            <a:avLst/>
          </a:prstGeom>
        </p:spPr>
      </p:pic>
      <p:sp>
        <p:nvSpPr>
          <p:cNvPr id="4" name="CaixaDeTexto 3">
            <a:extLst>
              <a:ext uri="{FF2B5EF4-FFF2-40B4-BE49-F238E27FC236}">
                <a16:creationId xmlns:a16="http://schemas.microsoft.com/office/drawing/2014/main" id="{7B6AFA61-F55E-04EA-DD34-DC5384DD0256}"/>
              </a:ext>
            </a:extLst>
          </p:cNvPr>
          <p:cNvSpPr txBox="1"/>
          <p:nvPr/>
        </p:nvSpPr>
        <p:spPr>
          <a:xfrm>
            <a:off x="5610225" y="2447925"/>
            <a:ext cx="5305425" cy="4154984"/>
          </a:xfrm>
          <a:prstGeom prst="rect">
            <a:avLst/>
          </a:prstGeom>
          <a:noFill/>
        </p:spPr>
        <p:txBody>
          <a:bodyPr wrap="square" rtlCol="0">
            <a:spAutoFit/>
          </a:bodyPr>
          <a:lstStyle/>
          <a:p>
            <a:r>
              <a:rPr lang="pt-BR" sz="2400" dirty="0">
                <a:effectLst/>
                <a:latin typeface="Calibri" panose="020F0502020204030204" pitchFamily="34" charset="0"/>
                <a:ea typeface="Calibri" panose="020F0502020204030204" pitchFamily="34" charset="0"/>
                <a:cs typeface="Times New Roman" panose="02020603050405020304" pitchFamily="18" charset="0"/>
              </a:rPr>
              <a:t>Em termos informáticos, o gato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Deja</a:t>
            </a:r>
            <a:r>
              <a:rPr lang="pt-BR" sz="2400" dirty="0">
                <a:effectLst/>
                <a:latin typeface="Calibri" panose="020F0502020204030204" pitchFamily="34" charset="0"/>
                <a:ea typeface="Calibri" panose="020F0502020204030204" pitchFamily="34" charset="0"/>
                <a:cs typeface="Times New Roman" panose="02020603050405020304" pitchFamily="18" charset="0"/>
              </a:rPr>
              <a:t> Vu é uma metáfora para a repetição de eventos ou ações dentro da simulação da Matrix. Isso pode ser entendido como um sinal de que a Matrix está sofrendo de falhas ou bugs, já que eventos repetidos podem indicar um loop ou um erro na programação.</a:t>
            </a:r>
          </a:p>
          <a:p>
            <a:endParaRPr lang="pt-BR" sz="2400" dirty="0">
              <a:latin typeface="Calibri" panose="020F0502020204030204" pitchFamily="34" charset="0"/>
              <a:ea typeface="Calibri" panose="020F0502020204030204" pitchFamily="34" charset="0"/>
              <a:cs typeface="Times New Roman" panose="02020603050405020304" pitchFamily="18" charset="0"/>
            </a:endParaRPr>
          </a:p>
          <a:p>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r>
              <a:rPr lang="pt-BR" sz="2400" dirty="0"/>
              <a:t>(</a:t>
            </a:r>
            <a:r>
              <a:rPr lang="pt-BR" sz="2400" dirty="0" err="1"/>
              <a:t>ChatGPT</a:t>
            </a:r>
            <a:r>
              <a:rPr lang="pt-BR" sz="2400" dirty="0"/>
              <a:t>)</a:t>
            </a:r>
          </a:p>
        </p:txBody>
      </p:sp>
    </p:spTree>
    <p:extLst>
      <p:ext uri="{BB962C8B-B14F-4D97-AF65-F5344CB8AC3E}">
        <p14:creationId xmlns:p14="http://schemas.microsoft.com/office/powerpoint/2010/main" val="104542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7FF8-576F-3AF5-FB19-856426DB9E39}"/>
              </a:ext>
            </a:extLst>
          </p:cNvPr>
          <p:cNvSpPr>
            <a:spLocks noGrp="1"/>
          </p:cNvSpPr>
          <p:nvPr>
            <p:ph type="title"/>
          </p:nvPr>
        </p:nvSpPr>
        <p:spPr>
          <a:xfrm>
            <a:off x="95250" y="88900"/>
            <a:ext cx="10515600" cy="644525"/>
          </a:xfrm>
        </p:spPr>
        <p:txBody>
          <a:bodyPr>
            <a:normAutofit/>
          </a:bodyPr>
          <a:lstStyle/>
          <a:p>
            <a:r>
              <a:rPr lang="pt-BR" sz="3600" dirty="0"/>
              <a:t>O filme remete ao filme (</a:t>
            </a:r>
            <a:r>
              <a:rPr lang="pt-BR" sz="3600" i="1" dirty="0"/>
              <a:t>Loop / recursividade</a:t>
            </a:r>
            <a:r>
              <a:rPr lang="pt-BR" sz="3600" dirty="0"/>
              <a:t>)</a:t>
            </a:r>
          </a:p>
        </p:txBody>
      </p:sp>
      <p:pic>
        <p:nvPicPr>
          <p:cNvPr id="7" name="Imagem 6">
            <a:extLst>
              <a:ext uri="{FF2B5EF4-FFF2-40B4-BE49-F238E27FC236}">
                <a16:creationId xmlns:a16="http://schemas.microsoft.com/office/drawing/2014/main" id="{7164B73A-E4E0-65B4-F5DD-96DEF90AE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425" y="1593850"/>
            <a:ext cx="7629525" cy="4248150"/>
          </a:xfrm>
          <a:prstGeom prst="rect">
            <a:avLst/>
          </a:prstGeom>
        </p:spPr>
      </p:pic>
    </p:spTree>
    <p:extLst>
      <p:ext uri="{BB962C8B-B14F-4D97-AF65-F5344CB8AC3E}">
        <p14:creationId xmlns:p14="http://schemas.microsoft.com/office/powerpoint/2010/main" val="376650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7FF8-576F-3AF5-FB19-856426DB9E39}"/>
              </a:ext>
            </a:extLst>
          </p:cNvPr>
          <p:cNvSpPr>
            <a:spLocks noGrp="1"/>
          </p:cNvSpPr>
          <p:nvPr>
            <p:ph type="title"/>
          </p:nvPr>
        </p:nvSpPr>
        <p:spPr>
          <a:xfrm>
            <a:off x="95250" y="88900"/>
            <a:ext cx="10515600" cy="644525"/>
          </a:xfrm>
        </p:spPr>
        <p:txBody>
          <a:bodyPr>
            <a:normAutofit/>
          </a:bodyPr>
          <a:lstStyle/>
          <a:p>
            <a:r>
              <a:rPr lang="pt-BR" sz="3600" dirty="0"/>
              <a:t>O filme remete ao filme (</a:t>
            </a:r>
            <a:r>
              <a:rPr lang="pt-BR" sz="3600" i="1" dirty="0"/>
              <a:t>Loop / recursividade</a:t>
            </a:r>
            <a:r>
              <a:rPr lang="pt-BR" sz="3600" dirty="0"/>
              <a:t>)</a:t>
            </a:r>
          </a:p>
        </p:txBody>
      </p:sp>
      <p:pic>
        <p:nvPicPr>
          <p:cNvPr id="3" name="Imagem 2">
            <a:extLst>
              <a:ext uri="{FF2B5EF4-FFF2-40B4-BE49-F238E27FC236}">
                <a16:creationId xmlns:a16="http://schemas.microsoft.com/office/drawing/2014/main" id="{39D0BADF-7694-1664-D858-F7BC3704D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47812"/>
            <a:ext cx="7639050" cy="4257675"/>
          </a:xfrm>
          <a:prstGeom prst="rect">
            <a:avLst/>
          </a:prstGeom>
        </p:spPr>
      </p:pic>
    </p:spTree>
    <p:extLst>
      <p:ext uri="{BB962C8B-B14F-4D97-AF65-F5344CB8AC3E}">
        <p14:creationId xmlns:p14="http://schemas.microsoft.com/office/powerpoint/2010/main" val="104507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7FF8-576F-3AF5-FB19-856426DB9E39}"/>
              </a:ext>
            </a:extLst>
          </p:cNvPr>
          <p:cNvSpPr>
            <a:spLocks noGrp="1"/>
          </p:cNvSpPr>
          <p:nvPr>
            <p:ph type="title"/>
          </p:nvPr>
        </p:nvSpPr>
        <p:spPr>
          <a:xfrm>
            <a:off x="95250" y="88900"/>
            <a:ext cx="10515600" cy="644525"/>
          </a:xfrm>
        </p:spPr>
        <p:txBody>
          <a:bodyPr>
            <a:normAutofit/>
          </a:bodyPr>
          <a:lstStyle/>
          <a:p>
            <a:r>
              <a:rPr lang="pt-BR" sz="3600" dirty="0"/>
              <a:t>O filme remete ao filme (</a:t>
            </a:r>
            <a:r>
              <a:rPr lang="pt-BR" sz="3600" i="1" dirty="0"/>
              <a:t>Loop / recursividade</a:t>
            </a:r>
            <a:r>
              <a:rPr lang="pt-BR" sz="3600" dirty="0"/>
              <a:t>)</a:t>
            </a:r>
          </a:p>
        </p:txBody>
      </p:sp>
      <p:pic>
        <p:nvPicPr>
          <p:cNvPr id="5" name="Imagem 4">
            <a:extLst>
              <a:ext uri="{FF2B5EF4-FFF2-40B4-BE49-F238E27FC236}">
                <a16:creationId xmlns:a16="http://schemas.microsoft.com/office/drawing/2014/main" id="{AA1B8285-24D3-BD1A-8817-482A887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1209675"/>
            <a:ext cx="8801100" cy="4972050"/>
          </a:xfrm>
          <a:prstGeom prst="rect">
            <a:avLst/>
          </a:prstGeom>
        </p:spPr>
      </p:pic>
    </p:spTree>
    <p:extLst>
      <p:ext uri="{BB962C8B-B14F-4D97-AF65-F5344CB8AC3E}">
        <p14:creationId xmlns:p14="http://schemas.microsoft.com/office/powerpoint/2010/main" val="48736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A56B6-14FB-EA68-FF7A-0A73A072DFC0}"/>
              </a:ext>
            </a:extLst>
          </p:cNvPr>
          <p:cNvSpPr>
            <a:spLocks noGrp="1"/>
          </p:cNvSpPr>
          <p:nvPr>
            <p:ph type="title"/>
          </p:nvPr>
        </p:nvSpPr>
        <p:spPr>
          <a:xfrm>
            <a:off x="838200" y="365125"/>
            <a:ext cx="10515600" cy="1692275"/>
          </a:xfrm>
        </p:spPr>
        <p:txBody>
          <a:bodyPr>
            <a:normAutofit fontScale="90000"/>
          </a:bodyPr>
          <a:lstStyle/>
          <a:p>
            <a:br>
              <a:rPr lang="en-US" dirty="0"/>
            </a:br>
            <a:r>
              <a:rPr lang="en-US" dirty="0"/>
              <a:t>“</a:t>
            </a:r>
            <a:r>
              <a:rPr lang="en-US" sz="3600" dirty="0"/>
              <a:t>They use bots now, skinned as normal people, which means they are everywhere and you never know who to trust.” </a:t>
            </a:r>
            <a:br>
              <a:rPr lang="en-US" sz="3600" dirty="0"/>
            </a:br>
            <a:br>
              <a:rPr lang="en-US" sz="3600" dirty="0"/>
            </a:br>
            <a:r>
              <a:rPr lang="en-US" sz="3600" dirty="0"/>
              <a:t>"Swarm mode“. </a:t>
            </a:r>
            <a:r>
              <a:rPr lang="en-US" sz="3600" dirty="0" err="1"/>
              <a:t>Literalment</a:t>
            </a:r>
            <a:r>
              <a:rPr lang="en-US" sz="3600" dirty="0"/>
              <a:t> No </a:t>
            </a:r>
            <a:r>
              <a:rPr lang="en-US" sz="3600" dirty="0" err="1"/>
              <a:t>Enxame</a:t>
            </a:r>
            <a:r>
              <a:rPr lang="en-US" sz="3600" dirty="0"/>
              <a:t>.</a:t>
            </a:r>
            <a:br>
              <a:rPr lang="en-US" sz="3600" dirty="0"/>
            </a:br>
            <a:endParaRPr lang="pt-BR" sz="3600" dirty="0"/>
          </a:p>
        </p:txBody>
      </p:sp>
      <p:pic>
        <p:nvPicPr>
          <p:cNvPr id="6" name="Espaço Reservado para Conteúdo 5">
            <a:extLst>
              <a:ext uri="{FF2B5EF4-FFF2-40B4-BE49-F238E27FC236}">
                <a16:creationId xmlns:a16="http://schemas.microsoft.com/office/drawing/2014/main" id="{230A2245-E206-F9E9-DA98-BEA91CDFB6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4952" y="2359025"/>
            <a:ext cx="10378346" cy="4351338"/>
          </a:xfrm>
        </p:spPr>
      </p:pic>
    </p:spTree>
    <p:extLst>
      <p:ext uri="{BB962C8B-B14F-4D97-AF65-F5344CB8AC3E}">
        <p14:creationId xmlns:p14="http://schemas.microsoft.com/office/powerpoint/2010/main" val="165996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A56B6-14FB-EA68-FF7A-0A73A072DFC0}"/>
              </a:ext>
            </a:extLst>
          </p:cNvPr>
          <p:cNvSpPr>
            <a:spLocks noGrp="1"/>
          </p:cNvSpPr>
          <p:nvPr>
            <p:ph type="title"/>
          </p:nvPr>
        </p:nvSpPr>
        <p:spPr>
          <a:xfrm>
            <a:off x="838200" y="365125"/>
            <a:ext cx="10515600" cy="1692275"/>
          </a:xfrm>
        </p:spPr>
        <p:txBody>
          <a:bodyPr>
            <a:normAutofit/>
          </a:bodyPr>
          <a:lstStyle/>
          <a:p>
            <a:br>
              <a:rPr lang="en-US" dirty="0"/>
            </a:br>
            <a:r>
              <a:rPr lang="en-US" dirty="0"/>
              <a:t>A Matrix “nova” é </a:t>
            </a:r>
            <a:r>
              <a:rPr lang="en-US" dirty="0" err="1"/>
              <a:t>criação</a:t>
            </a:r>
            <a:r>
              <a:rPr lang="en-US" dirty="0"/>
              <a:t> do </a:t>
            </a:r>
            <a:r>
              <a:rPr lang="en-US" dirty="0" err="1"/>
              <a:t>Analista</a:t>
            </a:r>
            <a:r>
              <a:rPr lang="en-US" dirty="0"/>
              <a:t> </a:t>
            </a:r>
            <a:endParaRPr lang="pt-BR" sz="3600" dirty="0"/>
          </a:p>
        </p:txBody>
      </p:sp>
      <p:sp>
        <p:nvSpPr>
          <p:cNvPr id="4" name="Espaço Reservado para Conteúdo 3">
            <a:extLst>
              <a:ext uri="{FF2B5EF4-FFF2-40B4-BE49-F238E27FC236}">
                <a16:creationId xmlns:a16="http://schemas.microsoft.com/office/drawing/2014/main" id="{C7492067-BAA1-E4B6-C3D1-10E498D42F02}"/>
              </a:ext>
            </a:extLst>
          </p:cNvPr>
          <p:cNvSpPr>
            <a:spLocks noGrp="1"/>
          </p:cNvSpPr>
          <p:nvPr>
            <p:ph idx="1"/>
          </p:nvPr>
        </p:nvSpPr>
        <p:spPr/>
        <p:txBody>
          <a:bodyPr/>
          <a:lstStyle/>
          <a:p>
            <a:endParaRPr lang="en-US" dirty="0"/>
          </a:p>
          <a:p>
            <a:endParaRPr lang="en-US" dirty="0"/>
          </a:p>
          <a:p>
            <a:r>
              <a:rPr lang="en-US" dirty="0"/>
              <a:t>"Bots" are new Programs in the </a:t>
            </a:r>
            <a:r>
              <a:rPr lang="en-US" dirty="0" err="1"/>
              <a:t>The</a:t>
            </a:r>
            <a:r>
              <a:rPr lang="en-US" dirty="0"/>
              <a:t> Analyst's rebooted and redesigned version of the Matrix, which have replaced the earlier Agent programs. While Agents relied on raw power and extreme mobility, Bots rely on camouflage and vast numbers. Typically dormant, they live out fake scripted lives interspersed among the </a:t>
            </a:r>
            <a:r>
              <a:rPr lang="en-US" dirty="0" err="1"/>
              <a:t>Bluepill</a:t>
            </a:r>
            <a:r>
              <a:rPr lang="en-US" dirty="0"/>
              <a:t> humans in the Matrix - but when activated into "Swarm mode", dozens to hundreds of Bots will instantly descend on a target.”</a:t>
            </a:r>
            <a:endParaRPr lang="pt-BR" dirty="0"/>
          </a:p>
        </p:txBody>
      </p:sp>
    </p:spTree>
    <p:extLst>
      <p:ext uri="{BB962C8B-B14F-4D97-AF65-F5344CB8AC3E}">
        <p14:creationId xmlns:p14="http://schemas.microsoft.com/office/powerpoint/2010/main" val="418752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D2DD0-DE5B-AB67-E2B8-CF1994D50454}"/>
              </a:ext>
            </a:extLst>
          </p:cNvPr>
          <p:cNvSpPr>
            <a:spLocks noGrp="1"/>
          </p:cNvSpPr>
          <p:nvPr>
            <p:ph type="title"/>
          </p:nvPr>
        </p:nvSpPr>
        <p:spPr/>
        <p:txBody>
          <a:bodyPr/>
          <a:lstStyle/>
          <a:p>
            <a:r>
              <a:rPr lang="pt-BR" dirty="0"/>
              <a:t>Feedback </a:t>
            </a:r>
            <a:r>
              <a:rPr lang="pt-BR" dirty="0" err="1"/>
              <a:t>Semblant</a:t>
            </a:r>
            <a:endParaRPr lang="pt-BR" dirty="0"/>
          </a:p>
        </p:txBody>
      </p:sp>
      <p:sp>
        <p:nvSpPr>
          <p:cNvPr id="3" name="Espaço Reservado para Conteúdo 2">
            <a:extLst>
              <a:ext uri="{FF2B5EF4-FFF2-40B4-BE49-F238E27FC236}">
                <a16:creationId xmlns:a16="http://schemas.microsoft.com/office/drawing/2014/main" id="{07DDADD6-236C-A56B-BF72-5CC08E08F357}"/>
              </a:ext>
            </a:extLst>
          </p:cNvPr>
          <p:cNvSpPr>
            <a:spLocks noGrp="1"/>
          </p:cNvSpPr>
          <p:nvPr>
            <p:ph idx="1"/>
          </p:nvPr>
        </p:nvSpPr>
        <p:spPr/>
        <p:txBody>
          <a:bodyPr/>
          <a:lstStyle/>
          <a:p>
            <a:r>
              <a:rPr lang="pt-BR" dirty="0"/>
              <a:t>“Eles conseguiram alterar o </a:t>
            </a:r>
            <a:r>
              <a:rPr lang="pt-BR" i="1" dirty="0"/>
              <a:t>loop</a:t>
            </a:r>
            <a:r>
              <a:rPr lang="pt-BR" dirty="0"/>
              <a:t> de sua imagem digital”.</a:t>
            </a:r>
          </a:p>
        </p:txBody>
      </p:sp>
      <p:pic>
        <p:nvPicPr>
          <p:cNvPr id="5" name="Imagem 4">
            <a:extLst>
              <a:ext uri="{FF2B5EF4-FFF2-40B4-BE49-F238E27FC236}">
                <a16:creationId xmlns:a16="http://schemas.microsoft.com/office/drawing/2014/main" id="{9A8D29FD-3802-73E8-1995-2D9BD63A867D}"/>
              </a:ext>
            </a:extLst>
          </p:cNvPr>
          <p:cNvPicPr>
            <a:picLocks noChangeAspect="1"/>
          </p:cNvPicPr>
          <p:nvPr/>
        </p:nvPicPr>
        <p:blipFill rotWithShape="1">
          <a:blip r:embed="rId2"/>
          <a:srcRect l="22578" t="11250" r="23359" b="12222"/>
          <a:stretch/>
        </p:blipFill>
        <p:spPr>
          <a:xfrm>
            <a:off x="3598343" y="2515393"/>
            <a:ext cx="4995313" cy="3977482"/>
          </a:xfrm>
          <a:prstGeom prst="rect">
            <a:avLst/>
          </a:prstGeom>
        </p:spPr>
      </p:pic>
    </p:spTree>
    <p:extLst>
      <p:ext uri="{BB962C8B-B14F-4D97-AF65-F5344CB8AC3E}">
        <p14:creationId xmlns:p14="http://schemas.microsoft.com/office/powerpoint/2010/main" val="74958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21714CF-A7CB-5703-3D74-E12D5E4DE9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1177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D2DD0-DE5B-AB67-E2B8-CF1994D50454}"/>
              </a:ext>
            </a:extLst>
          </p:cNvPr>
          <p:cNvSpPr>
            <a:spLocks noGrp="1"/>
          </p:cNvSpPr>
          <p:nvPr>
            <p:ph type="title"/>
          </p:nvPr>
        </p:nvSpPr>
        <p:spPr/>
        <p:txBody>
          <a:bodyPr/>
          <a:lstStyle/>
          <a:p>
            <a:r>
              <a:rPr lang="pt-BR" dirty="0"/>
              <a:t>Morpheus / Agent Smith</a:t>
            </a:r>
          </a:p>
        </p:txBody>
      </p:sp>
      <p:sp>
        <p:nvSpPr>
          <p:cNvPr id="3" name="Espaço Reservado para Conteúdo 2">
            <a:extLst>
              <a:ext uri="{FF2B5EF4-FFF2-40B4-BE49-F238E27FC236}">
                <a16:creationId xmlns:a16="http://schemas.microsoft.com/office/drawing/2014/main" id="{07DDADD6-236C-A56B-BF72-5CC08E08F357}"/>
              </a:ext>
            </a:extLst>
          </p:cNvPr>
          <p:cNvSpPr>
            <a:spLocks noGrp="1"/>
          </p:cNvSpPr>
          <p:nvPr>
            <p:ph idx="1"/>
          </p:nvPr>
        </p:nvSpPr>
        <p:spPr/>
        <p:txBody>
          <a:bodyPr/>
          <a:lstStyle/>
          <a:p>
            <a:r>
              <a:rPr lang="pt-BR" dirty="0"/>
              <a:t>“Forças duais que moldaram </a:t>
            </a:r>
            <a:r>
              <a:rPr lang="pt-BR" dirty="0" err="1"/>
              <a:t>Neo</a:t>
            </a:r>
            <a:r>
              <a:rPr lang="pt-BR" dirty="0"/>
              <a:t>;”</a:t>
            </a:r>
          </a:p>
          <a:p>
            <a:endParaRPr lang="pt-BR" dirty="0"/>
          </a:p>
          <a:p>
            <a:r>
              <a:rPr lang="pt-BR" dirty="0"/>
              <a:t>GAN: “</a:t>
            </a:r>
            <a:r>
              <a:rPr lang="en-US" b="0" i="0" dirty="0">
                <a:solidFill>
                  <a:srgbClr val="273239"/>
                </a:solidFill>
                <a:effectLst/>
                <a:latin typeface="Nunito" pitchFamily="2" charset="0"/>
              </a:rPr>
              <a:t>A Generative Adversarial Network (GAN) is a deep learning architecture that consists of two neural networks competing against each other in a zero-sum game framework. The goal of GANs is to generate new, synthetic data that resembles some known data distribution.” (</a:t>
            </a:r>
            <a:r>
              <a:rPr lang="en-US" b="0" i="0" dirty="0">
                <a:solidFill>
                  <a:srgbClr val="273239"/>
                </a:solidFill>
                <a:effectLst/>
                <a:latin typeface="Nunito" pitchFamily="2" charset="0"/>
                <a:hlinkClick r:id="rId2"/>
              </a:rPr>
              <a:t>https://www.geeksforgeeks.org/generative-adversarial-network-gan/</a:t>
            </a:r>
            <a:r>
              <a:rPr lang="en-US" b="0" i="0" dirty="0">
                <a:solidFill>
                  <a:srgbClr val="273239"/>
                </a:solidFill>
                <a:effectLst/>
                <a:latin typeface="Nunito" pitchFamily="2" charset="0"/>
              </a:rPr>
              <a:t>)</a:t>
            </a:r>
            <a:endParaRPr lang="pt-BR" dirty="0"/>
          </a:p>
        </p:txBody>
      </p:sp>
    </p:spTree>
    <p:extLst>
      <p:ext uri="{BB962C8B-B14F-4D97-AF65-F5344CB8AC3E}">
        <p14:creationId xmlns:p14="http://schemas.microsoft.com/office/powerpoint/2010/main" val="206036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D2DD0-DE5B-AB67-E2B8-CF1994D50454}"/>
              </a:ext>
            </a:extLst>
          </p:cNvPr>
          <p:cNvSpPr>
            <a:spLocks noGrp="1"/>
          </p:cNvSpPr>
          <p:nvPr>
            <p:ph type="title"/>
          </p:nvPr>
        </p:nvSpPr>
        <p:spPr/>
        <p:txBody>
          <a:bodyPr/>
          <a:lstStyle/>
          <a:p>
            <a:r>
              <a:rPr lang="pt-BR" dirty="0"/>
              <a:t>US X THEM</a:t>
            </a:r>
          </a:p>
        </p:txBody>
      </p:sp>
      <p:sp>
        <p:nvSpPr>
          <p:cNvPr id="3" name="Espaço Reservado para Conteúdo 2">
            <a:extLst>
              <a:ext uri="{FF2B5EF4-FFF2-40B4-BE49-F238E27FC236}">
                <a16:creationId xmlns:a16="http://schemas.microsoft.com/office/drawing/2014/main" id="{07DDADD6-236C-A56B-BF72-5CC08E08F357}"/>
              </a:ext>
            </a:extLst>
          </p:cNvPr>
          <p:cNvSpPr>
            <a:spLocks noGrp="1"/>
          </p:cNvSpPr>
          <p:nvPr>
            <p:ph idx="1"/>
          </p:nvPr>
        </p:nvSpPr>
        <p:spPr/>
        <p:txBody>
          <a:bodyPr/>
          <a:lstStyle/>
          <a:p>
            <a:r>
              <a:rPr lang="pt-BR" dirty="0"/>
              <a:t>Us AND </a:t>
            </a:r>
            <a:r>
              <a:rPr lang="pt-BR" dirty="0" err="1"/>
              <a:t>Them</a:t>
            </a:r>
            <a:r>
              <a:rPr lang="pt-BR" dirty="0"/>
              <a:t> para construir um novo mundo (IO)</a:t>
            </a:r>
          </a:p>
        </p:txBody>
      </p:sp>
      <p:pic>
        <p:nvPicPr>
          <p:cNvPr id="5" name="Imagem 4">
            <a:extLst>
              <a:ext uri="{FF2B5EF4-FFF2-40B4-BE49-F238E27FC236}">
                <a16:creationId xmlns:a16="http://schemas.microsoft.com/office/drawing/2014/main" id="{E2F59B39-6864-4917-129A-BBA516CBC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2349500"/>
            <a:ext cx="4876800" cy="3962400"/>
          </a:xfrm>
          <a:prstGeom prst="rect">
            <a:avLst/>
          </a:prstGeom>
        </p:spPr>
      </p:pic>
    </p:spTree>
    <p:extLst>
      <p:ext uri="{BB962C8B-B14F-4D97-AF65-F5344CB8AC3E}">
        <p14:creationId xmlns:p14="http://schemas.microsoft.com/office/powerpoint/2010/main" val="1699791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6F8FD13-83C9-69AF-F175-1806F10B9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342900"/>
            <a:ext cx="10858500" cy="6107906"/>
          </a:xfrm>
          <a:prstGeom prst="rect">
            <a:avLst/>
          </a:prstGeom>
        </p:spPr>
      </p:pic>
    </p:spTree>
    <p:extLst>
      <p:ext uri="{BB962C8B-B14F-4D97-AF65-F5344CB8AC3E}">
        <p14:creationId xmlns:p14="http://schemas.microsoft.com/office/powerpoint/2010/main" val="320096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C1E30C5-D072-8550-9F37-25C5AD19AB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47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A66F1-4D94-8ABA-A0A9-832DECB66DAB}"/>
              </a:ext>
            </a:extLst>
          </p:cNvPr>
          <p:cNvSpPr>
            <a:spLocks noGrp="1"/>
          </p:cNvSpPr>
          <p:nvPr>
            <p:ph type="title"/>
          </p:nvPr>
        </p:nvSpPr>
        <p:spPr/>
        <p:txBody>
          <a:bodyPr>
            <a:normAutofit fontScale="90000"/>
          </a:bodyPr>
          <a:lstStyle/>
          <a:p>
            <a:r>
              <a:rPr lang="pt-BR" sz="3600" dirty="0"/>
              <a:t>“Nós conhecemos a história. Foi assim que começou”. “Acha que este modal é um loop?”</a:t>
            </a:r>
            <a:br>
              <a:rPr lang="pt-BR" dirty="0"/>
            </a:br>
            <a:endParaRPr lang="pt-BR" dirty="0"/>
          </a:p>
        </p:txBody>
      </p:sp>
      <p:pic>
        <p:nvPicPr>
          <p:cNvPr id="9" name="Imagem 8">
            <a:extLst>
              <a:ext uri="{FF2B5EF4-FFF2-40B4-BE49-F238E27FC236}">
                <a16:creationId xmlns:a16="http://schemas.microsoft.com/office/drawing/2014/main" id="{3ADC4C0D-11CC-1C9C-3E3C-C8D03E5DB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833562"/>
            <a:ext cx="4762500" cy="3914775"/>
          </a:xfrm>
          <a:prstGeom prst="rect">
            <a:avLst/>
          </a:prstGeom>
        </p:spPr>
      </p:pic>
      <p:sp>
        <p:nvSpPr>
          <p:cNvPr id="10" name="CaixaDeTexto 9">
            <a:extLst>
              <a:ext uri="{FF2B5EF4-FFF2-40B4-BE49-F238E27FC236}">
                <a16:creationId xmlns:a16="http://schemas.microsoft.com/office/drawing/2014/main" id="{4E68CF82-E955-29B9-E78E-59413C5BA94D}"/>
              </a:ext>
            </a:extLst>
          </p:cNvPr>
          <p:cNvSpPr txBox="1"/>
          <p:nvPr/>
        </p:nvSpPr>
        <p:spPr>
          <a:xfrm>
            <a:off x="6362700" y="4676775"/>
            <a:ext cx="4705350" cy="1200329"/>
          </a:xfrm>
          <a:prstGeom prst="rect">
            <a:avLst/>
          </a:prstGeom>
          <a:noFill/>
        </p:spPr>
        <p:txBody>
          <a:bodyPr wrap="square" rtlCol="0">
            <a:spAutoFit/>
          </a:bodyPr>
          <a:lstStyle/>
          <a:p>
            <a:r>
              <a:rPr lang="pt-BR" dirty="0"/>
              <a:t>Trinity “fake” no início do filme contrasta com </a:t>
            </a:r>
            <a:r>
              <a:rPr lang="pt-BR"/>
              <a:t>nossa memória de </a:t>
            </a:r>
            <a:r>
              <a:rPr lang="pt-BR" dirty="0"/>
              <a:t>Carrie -Anne Moss no papel clássico. Ou podemos pensar ainda na discussão da “crise de representação”.</a:t>
            </a:r>
          </a:p>
        </p:txBody>
      </p:sp>
    </p:spTree>
    <p:extLst>
      <p:ext uri="{BB962C8B-B14F-4D97-AF65-F5344CB8AC3E}">
        <p14:creationId xmlns:p14="http://schemas.microsoft.com/office/powerpoint/2010/main" val="62230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8711AEC-5797-D953-2E2D-6CB76365B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584001"/>
            <a:ext cx="10115550" cy="5689997"/>
          </a:xfrm>
          <a:prstGeom prst="rect">
            <a:avLst/>
          </a:prstGeom>
        </p:spPr>
      </p:pic>
    </p:spTree>
    <p:extLst>
      <p:ext uri="{BB962C8B-B14F-4D97-AF65-F5344CB8AC3E}">
        <p14:creationId xmlns:p14="http://schemas.microsoft.com/office/powerpoint/2010/main" val="160097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39E1F-8507-AC0D-BDFA-D75C284C5E4A}"/>
              </a:ext>
            </a:extLst>
          </p:cNvPr>
          <p:cNvSpPr>
            <a:spLocks noGrp="1"/>
          </p:cNvSpPr>
          <p:nvPr>
            <p:ph type="title"/>
          </p:nvPr>
        </p:nvSpPr>
        <p:spPr/>
        <p:txBody>
          <a:bodyPr/>
          <a:lstStyle/>
          <a:p>
            <a:r>
              <a:rPr lang="pt-BR" dirty="0"/>
              <a:t>Bugs e </a:t>
            </a:r>
            <a:r>
              <a:rPr lang="pt-BR" dirty="0" err="1"/>
              <a:t>Seq</a:t>
            </a:r>
            <a:endParaRPr lang="pt-BR" dirty="0"/>
          </a:p>
        </p:txBody>
      </p:sp>
      <p:sp>
        <p:nvSpPr>
          <p:cNvPr id="3" name="Espaço Reservado para Conteúdo 2">
            <a:extLst>
              <a:ext uri="{FF2B5EF4-FFF2-40B4-BE49-F238E27FC236}">
                <a16:creationId xmlns:a16="http://schemas.microsoft.com/office/drawing/2014/main" id="{64C07ECF-0E07-5953-1728-2E88BDD47E45}"/>
              </a:ext>
            </a:extLst>
          </p:cNvPr>
          <p:cNvSpPr>
            <a:spLocks noGrp="1"/>
          </p:cNvSpPr>
          <p:nvPr>
            <p:ph idx="1"/>
          </p:nvPr>
        </p:nvSpPr>
        <p:spPr/>
        <p:txBody>
          <a:bodyPr/>
          <a:lstStyle/>
          <a:p>
            <a:r>
              <a:rPr lang="pt-BR" dirty="0"/>
              <a:t>“Por que usar um código antigo em algo novo?”</a:t>
            </a:r>
          </a:p>
          <a:p>
            <a:endParaRPr lang="pt-BR" dirty="0"/>
          </a:p>
          <a:p>
            <a:r>
              <a:rPr lang="pt-BR" dirty="0"/>
              <a:t>Seres sencientes digitais que destroem seres sencientes digitais... (papel dos agentes).</a:t>
            </a:r>
          </a:p>
        </p:txBody>
      </p:sp>
      <p:pic>
        <p:nvPicPr>
          <p:cNvPr id="5" name="Imagem 4">
            <a:extLst>
              <a:ext uri="{FF2B5EF4-FFF2-40B4-BE49-F238E27FC236}">
                <a16:creationId xmlns:a16="http://schemas.microsoft.com/office/drawing/2014/main" id="{5B4A74BE-735F-A683-9EDF-D97AF5E6E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450" y="4001294"/>
            <a:ext cx="4762500" cy="2009775"/>
          </a:xfrm>
          <a:prstGeom prst="rect">
            <a:avLst/>
          </a:prstGeom>
        </p:spPr>
      </p:pic>
    </p:spTree>
    <p:extLst>
      <p:ext uri="{BB962C8B-B14F-4D97-AF65-F5344CB8AC3E}">
        <p14:creationId xmlns:p14="http://schemas.microsoft.com/office/powerpoint/2010/main" val="415363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9F438-227A-F7FF-2C8D-CAB347FE62ED}"/>
              </a:ext>
            </a:extLst>
          </p:cNvPr>
          <p:cNvSpPr>
            <a:spLocks noGrp="1"/>
          </p:cNvSpPr>
          <p:nvPr>
            <p:ph type="title"/>
          </p:nvPr>
        </p:nvSpPr>
        <p:spPr/>
        <p:txBody>
          <a:bodyPr/>
          <a:lstStyle/>
          <a:p>
            <a:r>
              <a:rPr lang="pt-BR" dirty="0"/>
              <a:t>VER</a:t>
            </a:r>
          </a:p>
        </p:txBody>
      </p:sp>
      <p:sp>
        <p:nvSpPr>
          <p:cNvPr id="3" name="Espaço Reservado para Conteúdo 2">
            <a:extLst>
              <a:ext uri="{FF2B5EF4-FFF2-40B4-BE49-F238E27FC236}">
                <a16:creationId xmlns:a16="http://schemas.microsoft.com/office/drawing/2014/main" id="{FB064D4F-E293-3A7B-C6F1-443F40E22B2F}"/>
              </a:ext>
            </a:extLst>
          </p:cNvPr>
          <p:cNvSpPr>
            <a:spLocks noGrp="1"/>
          </p:cNvSpPr>
          <p:nvPr>
            <p:ph idx="1"/>
          </p:nvPr>
        </p:nvSpPr>
        <p:spPr/>
        <p:txBody>
          <a:bodyPr>
            <a:normAutofit fontScale="92500" lnSpcReduction="20000"/>
          </a:bodyPr>
          <a:lstStyle/>
          <a:p>
            <a:r>
              <a:rPr lang="pt-BR" dirty="0"/>
              <a:t>Através de um “escolhido” – NEO</a:t>
            </a:r>
          </a:p>
          <a:p>
            <a:endParaRPr lang="pt-BR" dirty="0"/>
          </a:p>
          <a:p>
            <a:r>
              <a:rPr lang="pt-BR" dirty="0"/>
              <a:t>Através de padrões – Morpheus novo. Padrões: “eles estão em toda  parte; estamos presos em um </a:t>
            </a:r>
            <a:r>
              <a:rPr lang="pt-BR" i="1" dirty="0"/>
              <a:t>loop</a:t>
            </a:r>
            <a:r>
              <a:rPr lang="pt-BR" dirty="0"/>
              <a:t> de repetição”.</a:t>
            </a:r>
          </a:p>
          <a:p>
            <a:endParaRPr lang="pt-BR" dirty="0"/>
          </a:p>
          <a:p>
            <a:r>
              <a:rPr lang="pt-BR" dirty="0"/>
              <a:t>Descoberta de propósito da vida senciente digital: “este mundo não é real”.</a:t>
            </a:r>
            <a:br>
              <a:rPr lang="pt-BR" dirty="0"/>
            </a:br>
            <a:endParaRPr lang="pt-BR" dirty="0"/>
          </a:p>
          <a:p>
            <a:r>
              <a:rPr lang="pt-BR" dirty="0"/>
              <a:t>Quando acaba a primeira sequencia na qual Bugs encontra Morpheus (os dois seres digitais sencientes, que estão em um “modal” de um loop da Matrix original, o corte é para a tela de Thomas Anderson (NEO), que está vendo este código e ele mesmo se vê no game;</a:t>
            </a:r>
            <a:br>
              <a:rPr lang="pt-BR" dirty="0"/>
            </a:br>
            <a:endParaRPr lang="pt-BR" dirty="0"/>
          </a:p>
        </p:txBody>
      </p:sp>
    </p:spTree>
    <p:extLst>
      <p:ext uri="{BB962C8B-B14F-4D97-AF65-F5344CB8AC3E}">
        <p14:creationId xmlns:p14="http://schemas.microsoft.com/office/powerpoint/2010/main" val="110644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9F438-227A-F7FF-2C8D-CAB347FE62ED}"/>
              </a:ext>
            </a:extLst>
          </p:cNvPr>
          <p:cNvSpPr>
            <a:spLocks noGrp="1"/>
          </p:cNvSpPr>
          <p:nvPr>
            <p:ph type="title"/>
          </p:nvPr>
        </p:nvSpPr>
        <p:spPr/>
        <p:txBody>
          <a:bodyPr/>
          <a:lstStyle/>
          <a:p>
            <a:r>
              <a:rPr lang="pt-BR" dirty="0"/>
              <a:t>Destino x Livre arbítrio</a:t>
            </a:r>
          </a:p>
        </p:txBody>
      </p:sp>
      <p:sp>
        <p:nvSpPr>
          <p:cNvPr id="3" name="Espaço Reservado para Conteúdo 2">
            <a:extLst>
              <a:ext uri="{FF2B5EF4-FFF2-40B4-BE49-F238E27FC236}">
                <a16:creationId xmlns:a16="http://schemas.microsoft.com/office/drawing/2014/main" id="{FB064D4F-E293-3A7B-C6F1-443F40E22B2F}"/>
              </a:ext>
            </a:extLst>
          </p:cNvPr>
          <p:cNvSpPr>
            <a:spLocks noGrp="1"/>
          </p:cNvSpPr>
          <p:nvPr>
            <p:ph idx="1"/>
          </p:nvPr>
        </p:nvSpPr>
        <p:spPr/>
        <p:txBody>
          <a:bodyPr>
            <a:normAutofit lnSpcReduction="10000"/>
          </a:bodyPr>
          <a:lstStyle/>
          <a:p>
            <a:r>
              <a:rPr lang="pt-BR" dirty="0"/>
              <a:t>Matrix como metáfora do “sistema”; ou, na fala de alguns personagens, de “política trans”, “</a:t>
            </a:r>
            <a:r>
              <a:rPr lang="pt-BR" dirty="0" err="1"/>
              <a:t>criptofascismo</a:t>
            </a:r>
            <a:r>
              <a:rPr lang="pt-BR" dirty="0"/>
              <a:t>”, “exploração capitalista”.</a:t>
            </a:r>
            <a:br>
              <a:rPr lang="pt-BR" dirty="0"/>
            </a:br>
            <a:endParaRPr lang="pt-BR" dirty="0"/>
          </a:p>
          <a:p>
            <a:r>
              <a:rPr lang="pt-BR" dirty="0"/>
              <a:t>“Somos só algoritmos fazendo o que somos programados para fazer ou podemos fugir da repetição?” (pergunta freudiana)</a:t>
            </a:r>
            <a:br>
              <a:rPr lang="pt-BR" dirty="0"/>
            </a:br>
            <a:endParaRPr lang="pt-BR" dirty="0"/>
          </a:p>
          <a:p>
            <a:r>
              <a:rPr lang="pt-BR" dirty="0"/>
              <a:t>... Tiffany quando encontra Thomas na cafeteria: “Como saber se queremos algo ou se fomos programados para isso?” (questão do século XXI: </a:t>
            </a:r>
            <a:r>
              <a:rPr lang="pt-BR" dirty="0" err="1"/>
              <a:t>dataficação</a:t>
            </a:r>
            <a:r>
              <a:rPr lang="pt-BR" dirty="0"/>
              <a:t> da subjetividade; processos de subjetivação coletivos)</a:t>
            </a:r>
          </a:p>
        </p:txBody>
      </p:sp>
    </p:spTree>
    <p:extLst>
      <p:ext uri="{BB962C8B-B14F-4D97-AF65-F5344CB8AC3E}">
        <p14:creationId xmlns:p14="http://schemas.microsoft.com/office/powerpoint/2010/main" val="379995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23AF8CB-0C47-FD35-7F28-D78E7AFE0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33" y="276225"/>
            <a:ext cx="11328400" cy="6372225"/>
          </a:xfrm>
          <a:prstGeom prst="rect">
            <a:avLst/>
          </a:prstGeom>
        </p:spPr>
      </p:pic>
    </p:spTree>
    <p:extLst>
      <p:ext uri="{BB962C8B-B14F-4D97-AF65-F5344CB8AC3E}">
        <p14:creationId xmlns:p14="http://schemas.microsoft.com/office/powerpoint/2010/main" val="382161091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632</Words>
  <Application>Microsoft Office PowerPoint</Application>
  <PresentationFormat>Widescreen</PresentationFormat>
  <Paragraphs>42</Paragraphs>
  <Slides>22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Calibri</vt:lpstr>
      <vt:lpstr>Calibri Light</vt:lpstr>
      <vt:lpstr>Nunito</vt:lpstr>
      <vt:lpstr>Tema do Office</vt:lpstr>
      <vt:lpstr>Apresentação do PowerPoint</vt:lpstr>
      <vt:lpstr>Apresentação do PowerPoint</vt:lpstr>
      <vt:lpstr>Apresentação do PowerPoint</vt:lpstr>
      <vt:lpstr>“Nós conhecemos a história. Foi assim que começou”. “Acha que este modal é um loop?” </vt:lpstr>
      <vt:lpstr>Apresentação do PowerPoint</vt:lpstr>
      <vt:lpstr>Bugs e Seq</vt:lpstr>
      <vt:lpstr>VER</vt:lpstr>
      <vt:lpstr>Destino x Livre arbítrio</vt:lpstr>
      <vt:lpstr>Apresentação do PowerPoint</vt:lpstr>
      <vt:lpstr>Rabit Hole </vt:lpstr>
      <vt:lpstr>Apresentação do PowerPoint</vt:lpstr>
      <vt:lpstr>Apresentação do PowerPoint</vt:lpstr>
      <vt:lpstr>Deja Vu – Glitch / “Já visto”</vt:lpstr>
      <vt:lpstr>O filme remete ao filme (Loop / recursividade)</vt:lpstr>
      <vt:lpstr>O filme remete ao filme (Loop / recursividade)</vt:lpstr>
      <vt:lpstr>O filme remete ao filme (Loop / recursividade)</vt:lpstr>
      <vt:lpstr> “They use bots now, skinned as normal people, which means they are everywhere and you never know who to trust.”   "Swarm mode“. Literalment No Enxame. </vt:lpstr>
      <vt:lpstr> A Matrix “nova” é criação do Analista </vt:lpstr>
      <vt:lpstr>Feedback Semblant</vt:lpstr>
      <vt:lpstr>Morpheus / Agent Smith</vt:lpstr>
      <vt:lpstr>US X THEM</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Daniela</dc:creator>
  <cp:lastModifiedBy>Daniela</cp:lastModifiedBy>
  <cp:revision>36</cp:revision>
  <dcterms:created xsi:type="dcterms:W3CDTF">2023-04-19T18:33:57Z</dcterms:created>
  <dcterms:modified xsi:type="dcterms:W3CDTF">2023-04-19T19:55:07Z</dcterms:modified>
</cp:coreProperties>
</file>