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  <p:sldId id="271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B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239FCB-F0A7-4F8B-915C-211859B65B1B}" v="51" dt="2019-02-28T16:18:47.1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A3285C-74E2-4CAB-94DF-2C09491841FD}" type="doc">
      <dgm:prSet loTypeId="urn:microsoft.com/office/officeart/2005/8/layout/cycle5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877537-B1B8-4F58-9DA8-117FF526974C}">
      <dgm:prSet/>
      <dgm:spPr/>
      <dgm:t>
        <a:bodyPr/>
        <a:lstStyle/>
        <a:p>
          <a:r>
            <a:rPr lang="pt-BR"/>
            <a:t>Violência institucional</a:t>
          </a:r>
          <a:endParaRPr lang="en-US"/>
        </a:p>
      </dgm:t>
    </dgm:pt>
    <dgm:pt modelId="{C35542DC-3A10-44F3-AAD0-141463EEB5DB}" type="parTrans" cxnId="{267EA2FD-1053-40B9-88E9-9C8822D24A22}">
      <dgm:prSet/>
      <dgm:spPr/>
      <dgm:t>
        <a:bodyPr/>
        <a:lstStyle/>
        <a:p>
          <a:endParaRPr lang="en-US"/>
        </a:p>
      </dgm:t>
    </dgm:pt>
    <dgm:pt modelId="{9FD63910-CA09-4534-9F35-E1E1BA525AC9}" type="sibTrans" cxnId="{267EA2FD-1053-40B9-88E9-9C8822D24A22}">
      <dgm:prSet/>
      <dgm:spPr/>
      <dgm:t>
        <a:bodyPr/>
        <a:lstStyle/>
        <a:p>
          <a:endParaRPr lang="en-US"/>
        </a:p>
      </dgm:t>
    </dgm:pt>
    <dgm:pt modelId="{28409D7B-A957-4FCA-9375-B94022D5FF56}">
      <dgm:prSet/>
      <dgm:spPr/>
      <dgm:t>
        <a:bodyPr/>
        <a:lstStyle/>
        <a:p>
          <a:r>
            <a:rPr lang="pt-BR"/>
            <a:t>Falta de dados e registros públicos </a:t>
          </a:r>
          <a:endParaRPr lang="en-US"/>
        </a:p>
      </dgm:t>
    </dgm:pt>
    <dgm:pt modelId="{6B6E7D12-970D-4C4B-8EE1-DB3329E2CABA}" type="parTrans" cxnId="{D0882BF5-961C-4344-B20C-5F697E0A261B}">
      <dgm:prSet/>
      <dgm:spPr/>
      <dgm:t>
        <a:bodyPr/>
        <a:lstStyle/>
        <a:p>
          <a:endParaRPr lang="en-US"/>
        </a:p>
      </dgm:t>
    </dgm:pt>
    <dgm:pt modelId="{730CA1CD-3F39-4493-BEA4-069B464D987D}" type="sibTrans" cxnId="{D0882BF5-961C-4344-B20C-5F697E0A261B}">
      <dgm:prSet/>
      <dgm:spPr/>
      <dgm:t>
        <a:bodyPr/>
        <a:lstStyle/>
        <a:p>
          <a:endParaRPr lang="en-US"/>
        </a:p>
      </dgm:t>
    </dgm:pt>
    <dgm:pt modelId="{B3AC0DF7-03FB-4DD7-AB7E-66B2C11F4363}">
      <dgm:prSet/>
      <dgm:spPr/>
      <dgm:t>
        <a:bodyPr/>
        <a:lstStyle/>
        <a:p>
          <a:r>
            <a:rPr lang="pt-BR"/>
            <a:t>Subsidia produção de políticas específicas</a:t>
          </a:r>
          <a:endParaRPr lang="en-US"/>
        </a:p>
      </dgm:t>
    </dgm:pt>
    <dgm:pt modelId="{872A9CC1-FB42-43FC-92ED-A0DE93636AFF}" type="parTrans" cxnId="{C6E8EDD0-F02F-4D91-B2D8-5B82D1670B4D}">
      <dgm:prSet/>
      <dgm:spPr/>
      <dgm:t>
        <a:bodyPr/>
        <a:lstStyle/>
        <a:p>
          <a:endParaRPr lang="en-US"/>
        </a:p>
      </dgm:t>
    </dgm:pt>
    <dgm:pt modelId="{EF8FA62F-DFDF-42F3-A31E-66C647F553DA}" type="sibTrans" cxnId="{C6E8EDD0-F02F-4D91-B2D8-5B82D1670B4D}">
      <dgm:prSet/>
      <dgm:spPr/>
      <dgm:t>
        <a:bodyPr/>
        <a:lstStyle/>
        <a:p>
          <a:endParaRPr lang="en-US"/>
        </a:p>
      </dgm:t>
    </dgm:pt>
    <dgm:pt modelId="{A52D6CF0-E9CF-4521-BABB-E5099101D04A}" type="pres">
      <dgm:prSet presAssocID="{B9A3285C-74E2-4CAB-94DF-2C09491841FD}" presName="cycle" presStyleCnt="0">
        <dgm:presLayoutVars>
          <dgm:dir/>
          <dgm:resizeHandles val="exact"/>
        </dgm:presLayoutVars>
      </dgm:prSet>
      <dgm:spPr/>
    </dgm:pt>
    <dgm:pt modelId="{81884808-D66B-4F76-8FC9-57405E9FAE97}" type="pres">
      <dgm:prSet presAssocID="{8C877537-B1B8-4F58-9DA8-117FF526974C}" presName="node" presStyleLbl="node1" presStyleIdx="0" presStyleCnt="3">
        <dgm:presLayoutVars>
          <dgm:bulletEnabled val="1"/>
        </dgm:presLayoutVars>
      </dgm:prSet>
      <dgm:spPr/>
    </dgm:pt>
    <dgm:pt modelId="{C9449A1A-05B3-41D0-9181-44811000A461}" type="pres">
      <dgm:prSet presAssocID="{8C877537-B1B8-4F58-9DA8-117FF526974C}" presName="spNode" presStyleCnt="0"/>
      <dgm:spPr/>
    </dgm:pt>
    <dgm:pt modelId="{37635426-2B67-40B5-A2EE-A17ED2523997}" type="pres">
      <dgm:prSet presAssocID="{9FD63910-CA09-4534-9F35-E1E1BA525AC9}" presName="sibTrans" presStyleLbl="sibTrans1D1" presStyleIdx="0" presStyleCnt="3"/>
      <dgm:spPr/>
    </dgm:pt>
    <dgm:pt modelId="{3CB9F89D-3324-4B32-9BBA-CE74FC99EAA3}" type="pres">
      <dgm:prSet presAssocID="{28409D7B-A957-4FCA-9375-B94022D5FF56}" presName="node" presStyleLbl="node1" presStyleIdx="1" presStyleCnt="3">
        <dgm:presLayoutVars>
          <dgm:bulletEnabled val="1"/>
        </dgm:presLayoutVars>
      </dgm:prSet>
      <dgm:spPr/>
    </dgm:pt>
    <dgm:pt modelId="{AA0293B4-898D-4ECF-B962-3EAE64A6F3CC}" type="pres">
      <dgm:prSet presAssocID="{28409D7B-A957-4FCA-9375-B94022D5FF56}" presName="spNode" presStyleCnt="0"/>
      <dgm:spPr/>
    </dgm:pt>
    <dgm:pt modelId="{B5B134CE-102C-4395-9214-FF82BB5DB998}" type="pres">
      <dgm:prSet presAssocID="{730CA1CD-3F39-4493-BEA4-069B464D987D}" presName="sibTrans" presStyleLbl="sibTrans1D1" presStyleIdx="1" presStyleCnt="3"/>
      <dgm:spPr/>
    </dgm:pt>
    <dgm:pt modelId="{2551CBC1-BC59-436C-B552-92A9634BB2D9}" type="pres">
      <dgm:prSet presAssocID="{B3AC0DF7-03FB-4DD7-AB7E-66B2C11F4363}" presName="node" presStyleLbl="node1" presStyleIdx="2" presStyleCnt="3">
        <dgm:presLayoutVars>
          <dgm:bulletEnabled val="1"/>
        </dgm:presLayoutVars>
      </dgm:prSet>
      <dgm:spPr/>
    </dgm:pt>
    <dgm:pt modelId="{4325FE05-5B56-42AB-9EE9-AE90C38C0B70}" type="pres">
      <dgm:prSet presAssocID="{B3AC0DF7-03FB-4DD7-AB7E-66B2C11F4363}" presName="spNode" presStyleCnt="0"/>
      <dgm:spPr/>
    </dgm:pt>
    <dgm:pt modelId="{85D75D1D-8A8B-4AA9-9B4A-88896897676A}" type="pres">
      <dgm:prSet presAssocID="{EF8FA62F-DFDF-42F3-A31E-66C647F553DA}" presName="sibTrans" presStyleLbl="sibTrans1D1" presStyleIdx="2" presStyleCnt="3"/>
      <dgm:spPr/>
    </dgm:pt>
  </dgm:ptLst>
  <dgm:cxnLst>
    <dgm:cxn modelId="{4A43DD16-42C6-49A6-9E46-79B602C1365A}" type="presOf" srcId="{28409D7B-A957-4FCA-9375-B94022D5FF56}" destId="{3CB9F89D-3324-4B32-9BBA-CE74FC99EAA3}" srcOrd="0" destOrd="0" presId="urn:microsoft.com/office/officeart/2005/8/layout/cycle5"/>
    <dgm:cxn modelId="{FBB62B21-E442-4A35-938D-10EBC6DF8D57}" type="presOf" srcId="{B9A3285C-74E2-4CAB-94DF-2C09491841FD}" destId="{A52D6CF0-E9CF-4521-BABB-E5099101D04A}" srcOrd="0" destOrd="0" presId="urn:microsoft.com/office/officeart/2005/8/layout/cycle5"/>
    <dgm:cxn modelId="{2C381127-63BB-438F-A5F7-0E1297AC3849}" type="presOf" srcId="{730CA1CD-3F39-4493-BEA4-069B464D987D}" destId="{B5B134CE-102C-4395-9214-FF82BB5DB998}" srcOrd="0" destOrd="0" presId="urn:microsoft.com/office/officeart/2005/8/layout/cycle5"/>
    <dgm:cxn modelId="{C8D78B5B-FEE5-4352-AAC7-3CBA4EAEF13F}" type="presOf" srcId="{9FD63910-CA09-4534-9F35-E1E1BA525AC9}" destId="{37635426-2B67-40B5-A2EE-A17ED2523997}" srcOrd="0" destOrd="0" presId="urn:microsoft.com/office/officeart/2005/8/layout/cycle5"/>
    <dgm:cxn modelId="{702CDA55-FF33-46A3-99A5-EFCBB052F70B}" type="presOf" srcId="{8C877537-B1B8-4F58-9DA8-117FF526974C}" destId="{81884808-D66B-4F76-8FC9-57405E9FAE97}" srcOrd="0" destOrd="0" presId="urn:microsoft.com/office/officeart/2005/8/layout/cycle5"/>
    <dgm:cxn modelId="{0A91DD59-157C-470B-98A0-3A89F9E8E688}" type="presOf" srcId="{EF8FA62F-DFDF-42F3-A31E-66C647F553DA}" destId="{85D75D1D-8A8B-4AA9-9B4A-88896897676A}" srcOrd="0" destOrd="0" presId="urn:microsoft.com/office/officeart/2005/8/layout/cycle5"/>
    <dgm:cxn modelId="{971E447A-F105-4F30-A6E8-1F64DC60DCB0}" type="presOf" srcId="{B3AC0DF7-03FB-4DD7-AB7E-66B2C11F4363}" destId="{2551CBC1-BC59-436C-B552-92A9634BB2D9}" srcOrd="0" destOrd="0" presId="urn:microsoft.com/office/officeart/2005/8/layout/cycle5"/>
    <dgm:cxn modelId="{C6E8EDD0-F02F-4D91-B2D8-5B82D1670B4D}" srcId="{B9A3285C-74E2-4CAB-94DF-2C09491841FD}" destId="{B3AC0DF7-03FB-4DD7-AB7E-66B2C11F4363}" srcOrd="2" destOrd="0" parTransId="{872A9CC1-FB42-43FC-92ED-A0DE93636AFF}" sibTransId="{EF8FA62F-DFDF-42F3-A31E-66C647F553DA}"/>
    <dgm:cxn modelId="{D0882BF5-961C-4344-B20C-5F697E0A261B}" srcId="{B9A3285C-74E2-4CAB-94DF-2C09491841FD}" destId="{28409D7B-A957-4FCA-9375-B94022D5FF56}" srcOrd="1" destOrd="0" parTransId="{6B6E7D12-970D-4C4B-8EE1-DB3329E2CABA}" sibTransId="{730CA1CD-3F39-4493-BEA4-069B464D987D}"/>
    <dgm:cxn modelId="{267EA2FD-1053-40B9-88E9-9C8822D24A22}" srcId="{B9A3285C-74E2-4CAB-94DF-2C09491841FD}" destId="{8C877537-B1B8-4F58-9DA8-117FF526974C}" srcOrd="0" destOrd="0" parTransId="{C35542DC-3A10-44F3-AAD0-141463EEB5DB}" sibTransId="{9FD63910-CA09-4534-9F35-E1E1BA525AC9}"/>
    <dgm:cxn modelId="{3F64271D-A637-4754-B523-CDC7638C13C2}" type="presParOf" srcId="{A52D6CF0-E9CF-4521-BABB-E5099101D04A}" destId="{81884808-D66B-4F76-8FC9-57405E9FAE97}" srcOrd="0" destOrd="0" presId="urn:microsoft.com/office/officeart/2005/8/layout/cycle5"/>
    <dgm:cxn modelId="{A5B98260-3CB4-446A-A6FE-91B0DD74C55F}" type="presParOf" srcId="{A52D6CF0-E9CF-4521-BABB-E5099101D04A}" destId="{C9449A1A-05B3-41D0-9181-44811000A461}" srcOrd="1" destOrd="0" presId="urn:microsoft.com/office/officeart/2005/8/layout/cycle5"/>
    <dgm:cxn modelId="{99A71443-FC45-45CC-8803-FD2BAF3548DB}" type="presParOf" srcId="{A52D6CF0-E9CF-4521-BABB-E5099101D04A}" destId="{37635426-2B67-40B5-A2EE-A17ED2523997}" srcOrd="2" destOrd="0" presId="urn:microsoft.com/office/officeart/2005/8/layout/cycle5"/>
    <dgm:cxn modelId="{4D9B7B3B-6706-42F9-A8A7-EF14221F1044}" type="presParOf" srcId="{A52D6CF0-E9CF-4521-BABB-E5099101D04A}" destId="{3CB9F89D-3324-4B32-9BBA-CE74FC99EAA3}" srcOrd="3" destOrd="0" presId="urn:microsoft.com/office/officeart/2005/8/layout/cycle5"/>
    <dgm:cxn modelId="{3EE02271-0641-4714-9C7B-B73E942181A2}" type="presParOf" srcId="{A52D6CF0-E9CF-4521-BABB-E5099101D04A}" destId="{AA0293B4-898D-4ECF-B962-3EAE64A6F3CC}" srcOrd="4" destOrd="0" presId="urn:microsoft.com/office/officeart/2005/8/layout/cycle5"/>
    <dgm:cxn modelId="{02D80D9C-3820-44AE-9EC5-2F73A166B04E}" type="presParOf" srcId="{A52D6CF0-E9CF-4521-BABB-E5099101D04A}" destId="{B5B134CE-102C-4395-9214-FF82BB5DB998}" srcOrd="5" destOrd="0" presId="urn:microsoft.com/office/officeart/2005/8/layout/cycle5"/>
    <dgm:cxn modelId="{BF40A517-9C55-4950-BCB6-7F1EB1F33541}" type="presParOf" srcId="{A52D6CF0-E9CF-4521-BABB-E5099101D04A}" destId="{2551CBC1-BC59-436C-B552-92A9634BB2D9}" srcOrd="6" destOrd="0" presId="urn:microsoft.com/office/officeart/2005/8/layout/cycle5"/>
    <dgm:cxn modelId="{A5136CBD-3270-4469-B05B-691D52D70FD1}" type="presParOf" srcId="{A52D6CF0-E9CF-4521-BABB-E5099101D04A}" destId="{4325FE05-5B56-42AB-9EE9-AE90C38C0B70}" srcOrd="7" destOrd="0" presId="urn:microsoft.com/office/officeart/2005/8/layout/cycle5"/>
    <dgm:cxn modelId="{191B242E-620B-4AF6-BD7C-B127600B0175}" type="presParOf" srcId="{A52D6CF0-E9CF-4521-BABB-E5099101D04A}" destId="{85D75D1D-8A8B-4AA9-9B4A-88896897676A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1A60FE-2285-4B69-B26A-7B864D2B9C3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8DB0001-98F3-41F5-9BDC-FCDD1A690B66}">
      <dgm:prSet/>
      <dgm:spPr/>
      <dgm:t>
        <a:bodyPr/>
        <a:lstStyle/>
        <a:p>
          <a:r>
            <a:rPr lang="pt-BR" dirty="0"/>
            <a:t>Mudanças legais, constitucionais e institucionais</a:t>
          </a:r>
          <a:endParaRPr lang="en-US" dirty="0"/>
        </a:p>
      </dgm:t>
    </dgm:pt>
    <dgm:pt modelId="{4D9CDC61-49BF-4EDA-8642-2D8E48530186}" type="parTrans" cxnId="{CEE7DDA4-7267-4F08-8593-1FF7EC53C21C}">
      <dgm:prSet/>
      <dgm:spPr/>
      <dgm:t>
        <a:bodyPr/>
        <a:lstStyle/>
        <a:p>
          <a:endParaRPr lang="en-US"/>
        </a:p>
      </dgm:t>
    </dgm:pt>
    <dgm:pt modelId="{D21D23EC-E8BD-44D2-9D49-70BB89052BFE}" type="sibTrans" cxnId="{CEE7DDA4-7267-4F08-8593-1FF7EC53C21C}">
      <dgm:prSet/>
      <dgm:spPr/>
      <dgm:t>
        <a:bodyPr/>
        <a:lstStyle/>
        <a:p>
          <a:endParaRPr lang="en-US"/>
        </a:p>
      </dgm:t>
    </dgm:pt>
    <dgm:pt modelId="{2EAFDE08-85BF-48C0-A9F2-7B7BA2FC9BCE}">
      <dgm:prSet/>
      <dgm:spPr/>
      <dgm:t>
        <a:bodyPr/>
        <a:lstStyle/>
        <a:p>
          <a:r>
            <a:rPr lang="pt-BR"/>
            <a:t>Monitoramento internacional – condenação Brasil pela Corte IDH caso Favela Nova Brasília. </a:t>
          </a:r>
          <a:endParaRPr lang="en-US"/>
        </a:p>
      </dgm:t>
    </dgm:pt>
    <dgm:pt modelId="{C9D20F56-F7B1-4B94-8914-8CF4B584F9F9}" type="parTrans" cxnId="{72639AF0-E051-4895-B0DE-6DF087477E51}">
      <dgm:prSet/>
      <dgm:spPr/>
      <dgm:t>
        <a:bodyPr/>
        <a:lstStyle/>
        <a:p>
          <a:endParaRPr lang="en-US"/>
        </a:p>
      </dgm:t>
    </dgm:pt>
    <dgm:pt modelId="{B440BAFD-BCDD-4923-9D9C-1CC9A3ACAAA5}" type="sibTrans" cxnId="{72639AF0-E051-4895-B0DE-6DF087477E51}">
      <dgm:prSet/>
      <dgm:spPr/>
      <dgm:t>
        <a:bodyPr/>
        <a:lstStyle/>
        <a:p>
          <a:endParaRPr lang="en-US"/>
        </a:p>
      </dgm:t>
    </dgm:pt>
    <dgm:pt modelId="{22885B99-6F92-4561-92E7-7F7E72504F5C}">
      <dgm:prSet/>
      <dgm:spPr/>
      <dgm:t>
        <a:bodyPr/>
        <a:lstStyle/>
        <a:p>
          <a:r>
            <a:rPr lang="pt-BR"/>
            <a:t>Condições prisionais </a:t>
          </a:r>
          <a:endParaRPr lang="en-US"/>
        </a:p>
      </dgm:t>
    </dgm:pt>
    <dgm:pt modelId="{57A57441-D136-403B-AAD0-604CDE0704B9}" type="parTrans" cxnId="{F9B45E5A-F722-44E5-BDB0-53D269199A1C}">
      <dgm:prSet/>
      <dgm:spPr/>
      <dgm:t>
        <a:bodyPr/>
        <a:lstStyle/>
        <a:p>
          <a:endParaRPr lang="en-US"/>
        </a:p>
      </dgm:t>
    </dgm:pt>
    <dgm:pt modelId="{94097CE8-1415-47A8-A090-99BEF9CE437A}" type="sibTrans" cxnId="{F9B45E5A-F722-44E5-BDB0-53D269199A1C}">
      <dgm:prSet/>
      <dgm:spPr/>
      <dgm:t>
        <a:bodyPr/>
        <a:lstStyle/>
        <a:p>
          <a:endParaRPr lang="en-US"/>
        </a:p>
      </dgm:t>
    </dgm:pt>
    <dgm:pt modelId="{DF42FF41-3EB4-452E-9E08-585700B3A004}">
      <dgm:prSet/>
      <dgm:spPr/>
      <dgm:t>
        <a:bodyPr/>
        <a:lstStyle/>
        <a:p>
          <a:r>
            <a:rPr lang="pt-BR" dirty="0"/>
            <a:t>Liberdade de manifestação </a:t>
          </a:r>
          <a:endParaRPr lang="en-US" dirty="0"/>
        </a:p>
      </dgm:t>
    </dgm:pt>
    <dgm:pt modelId="{A583AD38-34B4-4640-864A-C608D2E92811}" type="parTrans" cxnId="{2F83C1AC-2709-4D73-A962-64F9791A5DD0}">
      <dgm:prSet/>
      <dgm:spPr/>
      <dgm:t>
        <a:bodyPr/>
        <a:lstStyle/>
        <a:p>
          <a:endParaRPr lang="en-US"/>
        </a:p>
      </dgm:t>
    </dgm:pt>
    <dgm:pt modelId="{1B09C995-F0C4-49E3-B3A8-368270A21340}" type="sibTrans" cxnId="{2F83C1AC-2709-4D73-A962-64F9791A5DD0}">
      <dgm:prSet/>
      <dgm:spPr/>
      <dgm:t>
        <a:bodyPr/>
        <a:lstStyle/>
        <a:p>
          <a:endParaRPr lang="en-US"/>
        </a:p>
      </dgm:t>
    </dgm:pt>
    <dgm:pt modelId="{7BF20823-93E6-4647-B5AB-CBF9093D7768}">
      <dgm:prSet/>
      <dgm:spPr/>
      <dgm:t>
        <a:bodyPr/>
        <a:lstStyle/>
        <a:p>
          <a:r>
            <a:rPr lang="pt-BR"/>
            <a:t>Defensores de DH – desmonte no programa de proteção. </a:t>
          </a:r>
          <a:endParaRPr lang="en-US"/>
        </a:p>
      </dgm:t>
    </dgm:pt>
    <dgm:pt modelId="{A724B202-8E2A-49F4-A762-47EFBED03774}" type="parTrans" cxnId="{7D22185F-8DDE-42C1-9A74-74DDFFFE2C9B}">
      <dgm:prSet/>
      <dgm:spPr/>
      <dgm:t>
        <a:bodyPr/>
        <a:lstStyle/>
        <a:p>
          <a:endParaRPr lang="en-US"/>
        </a:p>
      </dgm:t>
    </dgm:pt>
    <dgm:pt modelId="{1CAD1AB8-1900-45D8-935B-C5BAE400858A}" type="sibTrans" cxnId="{7D22185F-8DDE-42C1-9A74-74DDFFFE2C9B}">
      <dgm:prSet/>
      <dgm:spPr/>
      <dgm:t>
        <a:bodyPr/>
        <a:lstStyle/>
        <a:p>
          <a:endParaRPr lang="en-US"/>
        </a:p>
      </dgm:t>
    </dgm:pt>
    <dgm:pt modelId="{168C3B8C-579A-4F84-968C-A62FDE2DC757}">
      <dgm:prSet/>
      <dgm:spPr/>
      <dgm:t>
        <a:bodyPr/>
        <a:lstStyle/>
        <a:p>
          <a:r>
            <a:rPr lang="pt-BR"/>
            <a:t>Conflitos por terra </a:t>
          </a:r>
          <a:endParaRPr lang="en-US"/>
        </a:p>
      </dgm:t>
    </dgm:pt>
    <dgm:pt modelId="{F33C8ADB-6284-4FF3-989B-63442F5CF9E1}" type="parTrans" cxnId="{760BFE5C-FFC8-4DAF-B506-3B39D2BC70D8}">
      <dgm:prSet/>
      <dgm:spPr/>
      <dgm:t>
        <a:bodyPr/>
        <a:lstStyle/>
        <a:p>
          <a:endParaRPr lang="en-US"/>
        </a:p>
      </dgm:t>
    </dgm:pt>
    <dgm:pt modelId="{444709FC-C393-444F-8D7D-01BE6129123B}" type="sibTrans" cxnId="{760BFE5C-FFC8-4DAF-B506-3B39D2BC70D8}">
      <dgm:prSet/>
      <dgm:spPr/>
      <dgm:t>
        <a:bodyPr/>
        <a:lstStyle/>
        <a:p>
          <a:endParaRPr lang="en-US"/>
        </a:p>
      </dgm:t>
    </dgm:pt>
    <dgm:pt modelId="{63766F67-7D38-4522-869E-18AEA0A84464}">
      <dgm:prSet/>
      <dgm:spPr/>
      <dgm:t>
        <a:bodyPr/>
        <a:lstStyle/>
        <a:p>
          <a:r>
            <a:rPr lang="pt-BR"/>
            <a:t>Direitos dos povos indígenas</a:t>
          </a:r>
          <a:endParaRPr lang="en-US"/>
        </a:p>
      </dgm:t>
    </dgm:pt>
    <dgm:pt modelId="{F969516A-D1E7-4E67-A784-C0F9E5AE6327}" type="parTrans" cxnId="{C46BCD93-1D32-415F-B1F8-3E080E1C8CD7}">
      <dgm:prSet/>
      <dgm:spPr/>
      <dgm:t>
        <a:bodyPr/>
        <a:lstStyle/>
        <a:p>
          <a:endParaRPr lang="en-US"/>
        </a:p>
      </dgm:t>
    </dgm:pt>
    <dgm:pt modelId="{E27EF080-6016-48D6-B119-639DDE65E18F}" type="sibTrans" cxnId="{C46BCD93-1D32-415F-B1F8-3E080E1C8CD7}">
      <dgm:prSet/>
      <dgm:spPr/>
      <dgm:t>
        <a:bodyPr/>
        <a:lstStyle/>
        <a:p>
          <a:endParaRPr lang="en-US"/>
        </a:p>
      </dgm:t>
    </dgm:pt>
    <dgm:pt modelId="{E1146A7C-BDDC-4F71-A579-FD7223376106}">
      <dgm:prSet/>
      <dgm:spPr/>
      <dgm:t>
        <a:bodyPr/>
        <a:lstStyle/>
        <a:p>
          <a:r>
            <a:rPr lang="pt-BR" dirty="0"/>
            <a:t>Direitos de lésbicas, gays, bissexuais, transgêneros e </a:t>
          </a:r>
          <a:r>
            <a:rPr lang="pt-BR" dirty="0" err="1"/>
            <a:t>intersexos</a:t>
          </a:r>
          <a:endParaRPr lang="en-US" dirty="0"/>
        </a:p>
      </dgm:t>
    </dgm:pt>
    <dgm:pt modelId="{AD54CD56-758C-4E68-93B4-B92C58ADB464}" type="parTrans" cxnId="{137B0329-3B07-449B-88EF-E003ADB34F1B}">
      <dgm:prSet/>
      <dgm:spPr/>
      <dgm:t>
        <a:bodyPr/>
        <a:lstStyle/>
        <a:p>
          <a:endParaRPr lang="en-US"/>
        </a:p>
      </dgm:t>
    </dgm:pt>
    <dgm:pt modelId="{BF24BC53-7977-4F2F-945C-EBA8C693320C}" type="sibTrans" cxnId="{137B0329-3B07-449B-88EF-E003ADB34F1B}">
      <dgm:prSet/>
      <dgm:spPr/>
      <dgm:t>
        <a:bodyPr/>
        <a:lstStyle/>
        <a:p>
          <a:endParaRPr lang="en-US"/>
        </a:p>
      </dgm:t>
    </dgm:pt>
    <dgm:pt modelId="{3318951A-FF11-49DB-A560-50C386374BF0}">
      <dgm:prSet/>
      <dgm:spPr/>
      <dgm:t>
        <a:bodyPr/>
        <a:lstStyle/>
        <a:p>
          <a:r>
            <a:rPr lang="pt-BR"/>
            <a:t>Liberdade de religião e crença </a:t>
          </a:r>
          <a:endParaRPr lang="en-US"/>
        </a:p>
      </dgm:t>
    </dgm:pt>
    <dgm:pt modelId="{A528D33D-1030-416A-AA7E-F09B2B1D313A}" type="parTrans" cxnId="{BA936594-C2B3-4D12-930F-7216A4BB8BDF}">
      <dgm:prSet/>
      <dgm:spPr/>
      <dgm:t>
        <a:bodyPr/>
        <a:lstStyle/>
        <a:p>
          <a:endParaRPr lang="en-US"/>
        </a:p>
      </dgm:t>
    </dgm:pt>
    <dgm:pt modelId="{7E0CEC31-3F5D-4F9D-B39D-3DF2668F3EDE}" type="sibTrans" cxnId="{BA936594-C2B3-4D12-930F-7216A4BB8BDF}">
      <dgm:prSet/>
      <dgm:spPr/>
      <dgm:t>
        <a:bodyPr/>
        <a:lstStyle/>
        <a:p>
          <a:endParaRPr lang="en-US"/>
        </a:p>
      </dgm:t>
    </dgm:pt>
    <dgm:pt modelId="{BCBC4F38-6027-4A4A-BF62-87851954866D}">
      <dgm:prSet/>
      <dgm:spPr/>
      <dgm:t>
        <a:bodyPr/>
        <a:lstStyle/>
        <a:p>
          <a:r>
            <a:rPr lang="pt-BR"/>
            <a:t>Direitos das crianças. </a:t>
          </a:r>
          <a:endParaRPr lang="en-US"/>
        </a:p>
      </dgm:t>
    </dgm:pt>
    <dgm:pt modelId="{B6AF2068-549C-461E-ABFE-DCD8ACD946B0}" type="parTrans" cxnId="{75138449-1FC0-45C6-9D52-19AA54992A5A}">
      <dgm:prSet/>
      <dgm:spPr/>
      <dgm:t>
        <a:bodyPr/>
        <a:lstStyle/>
        <a:p>
          <a:endParaRPr lang="en-US"/>
        </a:p>
      </dgm:t>
    </dgm:pt>
    <dgm:pt modelId="{BD17DB56-3B39-4764-9709-A3A8BD003B15}" type="sibTrans" cxnId="{75138449-1FC0-45C6-9D52-19AA54992A5A}">
      <dgm:prSet/>
      <dgm:spPr/>
      <dgm:t>
        <a:bodyPr/>
        <a:lstStyle/>
        <a:p>
          <a:endParaRPr lang="en-US"/>
        </a:p>
      </dgm:t>
    </dgm:pt>
    <dgm:pt modelId="{AC0FBFAA-4C6F-48A1-8D52-EEDCA839F11B}" type="pres">
      <dgm:prSet presAssocID="{7D1A60FE-2285-4B69-B26A-7B864D2B9C30}" presName="diagram" presStyleCnt="0">
        <dgm:presLayoutVars>
          <dgm:dir/>
          <dgm:resizeHandles val="exact"/>
        </dgm:presLayoutVars>
      </dgm:prSet>
      <dgm:spPr/>
    </dgm:pt>
    <dgm:pt modelId="{D40EC890-7D80-4772-B44B-ACC184032B28}" type="pres">
      <dgm:prSet presAssocID="{88DB0001-98F3-41F5-9BDC-FCDD1A690B66}" presName="node" presStyleLbl="node1" presStyleIdx="0" presStyleCnt="10">
        <dgm:presLayoutVars>
          <dgm:bulletEnabled val="1"/>
        </dgm:presLayoutVars>
      </dgm:prSet>
      <dgm:spPr/>
    </dgm:pt>
    <dgm:pt modelId="{3F2B8273-DAC6-4B59-A4E9-D26DEEC63B32}" type="pres">
      <dgm:prSet presAssocID="{D21D23EC-E8BD-44D2-9D49-70BB89052BFE}" presName="sibTrans" presStyleCnt="0"/>
      <dgm:spPr/>
    </dgm:pt>
    <dgm:pt modelId="{1D5C0FD3-DD8F-49C8-8EFA-8CB0F224921A}" type="pres">
      <dgm:prSet presAssocID="{2EAFDE08-85BF-48C0-A9F2-7B7BA2FC9BCE}" presName="node" presStyleLbl="node1" presStyleIdx="1" presStyleCnt="10">
        <dgm:presLayoutVars>
          <dgm:bulletEnabled val="1"/>
        </dgm:presLayoutVars>
      </dgm:prSet>
      <dgm:spPr/>
    </dgm:pt>
    <dgm:pt modelId="{098B2C85-AB25-4968-96F3-384D18C383AE}" type="pres">
      <dgm:prSet presAssocID="{B440BAFD-BCDD-4923-9D9C-1CC9A3ACAAA5}" presName="sibTrans" presStyleCnt="0"/>
      <dgm:spPr/>
    </dgm:pt>
    <dgm:pt modelId="{2728E0AA-9C2C-4B57-BD5D-3458FE64E326}" type="pres">
      <dgm:prSet presAssocID="{22885B99-6F92-4561-92E7-7F7E72504F5C}" presName="node" presStyleLbl="node1" presStyleIdx="2" presStyleCnt="10">
        <dgm:presLayoutVars>
          <dgm:bulletEnabled val="1"/>
        </dgm:presLayoutVars>
      </dgm:prSet>
      <dgm:spPr/>
    </dgm:pt>
    <dgm:pt modelId="{7243F2B7-B7C9-4E7E-AF09-6ABB1F330595}" type="pres">
      <dgm:prSet presAssocID="{94097CE8-1415-47A8-A090-99BEF9CE437A}" presName="sibTrans" presStyleCnt="0"/>
      <dgm:spPr/>
    </dgm:pt>
    <dgm:pt modelId="{C3207769-A795-498C-BF90-ECD877D57A5F}" type="pres">
      <dgm:prSet presAssocID="{DF42FF41-3EB4-452E-9E08-585700B3A004}" presName="node" presStyleLbl="node1" presStyleIdx="3" presStyleCnt="10">
        <dgm:presLayoutVars>
          <dgm:bulletEnabled val="1"/>
        </dgm:presLayoutVars>
      </dgm:prSet>
      <dgm:spPr/>
    </dgm:pt>
    <dgm:pt modelId="{8A610C32-FD75-424F-9A2C-86F2F695A3A8}" type="pres">
      <dgm:prSet presAssocID="{1B09C995-F0C4-49E3-B3A8-368270A21340}" presName="sibTrans" presStyleCnt="0"/>
      <dgm:spPr/>
    </dgm:pt>
    <dgm:pt modelId="{E0D409FE-BF91-4A69-B74C-7E91F92C6837}" type="pres">
      <dgm:prSet presAssocID="{7BF20823-93E6-4647-B5AB-CBF9093D7768}" presName="node" presStyleLbl="node1" presStyleIdx="4" presStyleCnt="10">
        <dgm:presLayoutVars>
          <dgm:bulletEnabled val="1"/>
        </dgm:presLayoutVars>
      </dgm:prSet>
      <dgm:spPr/>
    </dgm:pt>
    <dgm:pt modelId="{BD16B786-AE4B-499F-8B64-92D9A06C1E61}" type="pres">
      <dgm:prSet presAssocID="{1CAD1AB8-1900-45D8-935B-C5BAE400858A}" presName="sibTrans" presStyleCnt="0"/>
      <dgm:spPr/>
    </dgm:pt>
    <dgm:pt modelId="{4D469904-9A78-4C3A-8BAE-B6B915EF3355}" type="pres">
      <dgm:prSet presAssocID="{168C3B8C-579A-4F84-968C-A62FDE2DC757}" presName="node" presStyleLbl="node1" presStyleIdx="5" presStyleCnt="10">
        <dgm:presLayoutVars>
          <dgm:bulletEnabled val="1"/>
        </dgm:presLayoutVars>
      </dgm:prSet>
      <dgm:spPr/>
    </dgm:pt>
    <dgm:pt modelId="{7A861719-A4BE-41EE-8703-3BC5852A6BE0}" type="pres">
      <dgm:prSet presAssocID="{444709FC-C393-444F-8D7D-01BE6129123B}" presName="sibTrans" presStyleCnt="0"/>
      <dgm:spPr/>
    </dgm:pt>
    <dgm:pt modelId="{3946EDAB-561B-4481-9DA6-4F3E129870BC}" type="pres">
      <dgm:prSet presAssocID="{63766F67-7D38-4522-869E-18AEA0A84464}" presName="node" presStyleLbl="node1" presStyleIdx="6" presStyleCnt="10">
        <dgm:presLayoutVars>
          <dgm:bulletEnabled val="1"/>
        </dgm:presLayoutVars>
      </dgm:prSet>
      <dgm:spPr/>
    </dgm:pt>
    <dgm:pt modelId="{C8616C5B-1004-4AFB-B5FD-AD945B32C2A1}" type="pres">
      <dgm:prSet presAssocID="{E27EF080-6016-48D6-B119-639DDE65E18F}" presName="sibTrans" presStyleCnt="0"/>
      <dgm:spPr/>
    </dgm:pt>
    <dgm:pt modelId="{02B1EAE8-69DD-4ABC-B2CB-EE23E6155C7B}" type="pres">
      <dgm:prSet presAssocID="{E1146A7C-BDDC-4F71-A579-FD7223376106}" presName="node" presStyleLbl="node1" presStyleIdx="7" presStyleCnt="10">
        <dgm:presLayoutVars>
          <dgm:bulletEnabled val="1"/>
        </dgm:presLayoutVars>
      </dgm:prSet>
      <dgm:spPr/>
    </dgm:pt>
    <dgm:pt modelId="{8AE6979A-55B2-4662-AEB2-53A367EEB01E}" type="pres">
      <dgm:prSet presAssocID="{BF24BC53-7977-4F2F-945C-EBA8C693320C}" presName="sibTrans" presStyleCnt="0"/>
      <dgm:spPr/>
    </dgm:pt>
    <dgm:pt modelId="{CCD43FC5-FE91-4480-BC40-994C2CCE1F6C}" type="pres">
      <dgm:prSet presAssocID="{3318951A-FF11-49DB-A560-50C386374BF0}" presName="node" presStyleLbl="node1" presStyleIdx="8" presStyleCnt="10">
        <dgm:presLayoutVars>
          <dgm:bulletEnabled val="1"/>
        </dgm:presLayoutVars>
      </dgm:prSet>
      <dgm:spPr/>
    </dgm:pt>
    <dgm:pt modelId="{53682DF5-81A4-4F88-8337-EB73DBF6C7A7}" type="pres">
      <dgm:prSet presAssocID="{7E0CEC31-3F5D-4F9D-B39D-3DF2668F3EDE}" presName="sibTrans" presStyleCnt="0"/>
      <dgm:spPr/>
    </dgm:pt>
    <dgm:pt modelId="{F21C6F6B-FB1E-404E-B258-E72EBC3B96B5}" type="pres">
      <dgm:prSet presAssocID="{BCBC4F38-6027-4A4A-BF62-87851954866D}" presName="node" presStyleLbl="node1" presStyleIdx="9" presStyleCnt="10">
        <dgm:presLayoutVars>
          <dgm:bulletEnabled val="1"/>
        </dgm:presLayoutVars>
      </dgm:prSet>
      <dgm:spPr/>
    </dgm:pt>
  </dgm:ptLst>
  <dgm:cxnLst>
    <dgm:cxn modelId="{1185AF12-376A-417A-AB12-D58269FF3306}" type="presOf" srcId="{88DB0001-98F3-41F5-9BDC-FCDD1A690B66}" destId="{D40EC890-7D80-4772-B44B-ACC184032B28}" srcOrd="0" destOrd="0" presId="urn:microsoft.com/office/officeart/2005/8/layout/default"/>
    <dgm:cxn modelId="{E7777F22-8403-41AB-BF70-28CF1FFE02E7}" type="presOf" srcId="{E1146A7C-BDDC-4F71-A579-FD7223376106}" destId="{02B1EAE8-69DD-4ABC-B2CB-EE23E6155C7B}" srcOrd="0" destOrd="0" presId="urn:microsoft.com/office/officeart/2005/8/layout/default"/>
    <dgm:cxn modelId="{137B0329-3B07-449B-88EF-E003ADB34F1B}" srcId="{7D1A60FE-2285-4B69-B26A-7B864D2B9C30}" destId="{E1146A7C-BDDC-4F71-A579-FD7223376106}" srcOrd="7" destOrd="0" parTransId="{AD54CD56-758C-4E68-93B4-B92C58ADB464}" sibTransId="{BF24BC53-7977-4F2F-945C-EBA8C693320C}"/>
    <dgm:cxn modelId="{1E204F2B-F4A2-4D47-8E40-5E7D4330E4E9}" type="presOf" srcId="{22885B99-6F92-4561-92E7-7F7E72504F5C}" destId="{2728E0AA-9C2C-4B57-BD5D-3458FE64E326}" srcOrd="0" destOrd="0" presId="urn:microsoft.com/office/officeart/2005/8/layout/default"/>
    <dgm:cxn modelId="{D01DA42B-45DC-41A5-8471-B4C3005AE145}" type="presOf" srcId="{63766F67-7D38-4522-869E-18AEA0A84464}" destId="{3946EDAB-561B-4481-9DA6-4F3E129870BC}" srcOrd="0" destOrd="0" presId="urn:microsoft.com/office/officeart/2005/8/layout/default"/>
    <dgm:cxn modelId="{760BFE5C-FFC8-4DAF-B506-3B39D2BC70D8}" srcId="{7D1A60FE-2285-4B69-B26A-7B864D2B9C30}" destId="{168C3B8C-579A-4F84-968C-A62FDE2DC757}" srcOrd="5" destOrd="0" parTransId="{F33C8ADB-6284-4FF3-989B-63442F5CF9E1}" sibTransId="{444709FC-C393-444F-8D7D-01BE6129123B}"/>
    <dgm:cxn modelId="{7D22185F-8DDE-42C1-9A74-74DDFFFE2C9B}" srcId="{7D1A60FE-2285-4B69-B26A-7B864D2B9C30}" destId="{7BF20823-93E6-4647-B5AB-CBF9093D7768}" srcOrd="4" destOrd="0" parTransId="{A724B202-8E2A-49F4-A762-47EFBED03774}" sibTransId="{1CAD1AB8-1900-45D8-935B-C5BAE400858A}"/>
    <dgm:cxn modelId="{75138449-1FC0-45C6-9D52-19AA54992A5A}" srcId="{7D1A60FE-2285-4B69-B26A-7B864D2B9C30}" destId="{BCBC4F38-6027-4A4A-BF62-87851954866D}" srcOrd="9" destOrd="0" parTransId="{B6AF2068-549C-461E-ABFE-DCD8ACD946B0}" sibTransId="{BD17DB56-3B39-4764-9709-A3A8BD003B15}"/>
    <dgm:cxn modelId="{66F48550-8916-4B94-8E7A-84F1EAD750BE}" type="presOf" srcId="{7D1A60FE-2285-4B69-B26A-7B864D2B9C30}" destId="{AC0FBFAA-4C6F-48A1-8D52-EEDCA839F11B}" srcOrd="0" destOrd="0" presId="urn:microsoft.com/office/officeart/2005/8/layout/default"/>
    <dgm:cxn modelId="{F9B45E5A-F722-44E5-BDB0-53D269199A1C}" srcId="{7D1A60FE-2285-4B69-B26A-7B864D2B9C30}" destId="{22885B99-6F92-4561-92E7-7F7E72504F5C}" srcOrd="2" destOrd="0" parTransId="{57A57441-D136-403B-AAD0-604CDE0704B9}" sibTransId="{94097CE8-1415-47A8-A090-99BEF9CE437A}"/>
    <dgm:cxn modelId="{E2749D84-A666-4A91-8CBD-DC890E4ACE3D}" type="presOf" srcId="{168C3B8C-579A-4F84-968C-A62FDE2DC757}" destId="{4D469904-9A78-4C3A-8BAE-B6B915EF3355}" srcOrd="0" destOrd="0" presId="urn:microsoft.com/office/officeart/2005/8/layout/default"/>
    <dgm:cxn modelId="{D4BC4888-C529-4250-8BC1-E62B5BF4737F}" type="presOf" srcId="{BCBC4F38-6027-4A4A-BF62-87851954866D}" destId="{F21C6F6B-FB1E-404E-B258-E72EBC3B96B5}" srcOrd="0" destOrd="0" presId="urn:microsoft.com/office/officeart/2005/8/layout/default"/>
    <dgm:cxn modelId="{4C7A1793-9491-4D58-BDA7-C0E8563510E2}" type="presOf" srcId="{7BF20823-93E6-4647-B5AB-CBF9093D7768}" destId="{E0D409FE-BF91-4A69-B74C-7E91F92C6837}" srcOrd="0" destOrd="0" presId="urn:microsoft.com/office/officeart/2005/8/layout/default"/>
    <dgm:cxn modelId="{C46BCD93-1D32-415F-B1F8-3E080E1C8CD7}" srcId="{7D1A60FE-2285-4B69-B26A-7B864D2B9C30}" destId="{63766F67-7D38-4522-869E-18AEA0A84464}" srcOrd="6" destOrd="0" parTransId="{F969516A-D1E7-4E67-A784-C0F9E5AE6327}" sibTransId="{E27EF080-6016-48D6-B119-639DDE65E18F}"/>
    <dgm:cxn modelId="{BA936594-C2B3-4D12-930F-7216A4BB8BDF}" srcId="{7D1A60FE-2285-4B69-B26A-7B864D2B9C30}" destId="{3318951A-FF11-49DB-A560-50C386374BF0}" srcOrd="8" destOrd="0" parTransId="{A528D33D-1030-416A-AA7E-F09B2B1D313A}" sibTransId="{7E0CEC31-3F5D-4F9D-B39D-3DF2668F3EDE}"/>
    <dgm:cxn modelId="{CEE7DDA4-7267-4F08-8593-1FF7EC53C21C}" srcId="{7D1A60FE-2285-4B69-B26A-7B864D2B9C30}" destId="{88DB0001-98F3-41F5-9BDC-FCDD1A690B66}" srcOrd="0" destOrd="0" parTransId="{4D9CDC61-49BF-4EDA-8642-2D8E48530186}" sibTransId="{D21D23EC-E8BD-44D2-9D49-70BB89052BFE}"/>
    <dgm:cxn modelId="{2F83C1AC-2709-4D73-A962-64F9791A5DD0}" srcId="{7D1A60FE-2285-4B69-B26A-7B864D2B9C30}" destId="{DF42FF41-3EB4-452E-9E08-585700B3A004}" srcOrd="3" destOrd="0" parTransId="{A583AD38-34B4-4640-864A-C608D2E92811}" sibTransId="{1B09C995-F0C4-49E3-B3A8-368270A21340}"/>
    <dgm:cxn modelId="{A7FF3FBE-C405-4D8B-BF8A-3DB90CEBA4C4}" type="presOf" srcId="{3318951A-FF11-49DB-A560-50C386374BF0}" destId="{CCD43FC5-FE91-4480-BC40-994C2CCE1F6C}" srcOrd="0" destOrd="0" presId="urn:microsoft.com/office/officeart/2005/8/layout/default"/>
    <dgm:cxn modelId="{A1072CDA-13AF-40A1-AA1A-4CA967839857}" type="presOf" srcId="{DF42FF41-3EB4-452E-9E08-585700B3A004}" destId="{C3207769-A795-498C-BF90-ECD877D57A5F}" srcOrd="0" destOrd="0" presId="urn:microsoft.com/office/officeart/2005/8/layout/default"/>
    <dgm:cxn modelId="{9BCFEBDF-E317-454C-83DF-40BDCBF6B60A}" type="presOf" srcId="{2EAFDE08-85BF-48C0-A9F2-7B7BA2FC9BCE}" destId="{1D5C0FD3-DD8F-49C8-8EFA-8CB0F224921A}" srcOrd="0" destOrd="0" presId="urn:microsoft.com/office/officeart/2005/8/layout/default"/>
    <dgm:cxn modelId="{72639AF0-E051-4895-B0DE-6DF087477E51}" srcId="{7D1A60FE-2285-4B69-B26A-7B864D2B9C30}" destId="{2EAFDE08-85BF-48C0-A9F2-7B7BA2FC9BCE}" srcOrd="1" destOrd="0" parTransId="{C9D20F56-F7B1-4B94-8914-8CF4B584F9F9}" sibTransId="{B440BAFD-BCDD-4923-9D9C-1CC9A3ACAAA5}"/>
    <dgm:cxn modelId="{4C97434D-CC9E-410F-90C9-D7A179EF6EEC}" type="presParOf" srcId="{AC0FBFAA-4C6F-48A1-8D52-EEDCA839F11B}" destId="{D40EC890-7D80-4772-B44B-ACC184032B28}" srcOrd="0" destOrd="0" presId="urn:microsoft.com/office/officeart/2005/8/layout/default"/>
    <dgm:cxn modelId="{491D6247-6615-47FB-8C53-E0579D1BA04E}" type="presParOf" srcId="{AC0FBFAA-4C6F-48A1-8D52-EEDCA839F11B}" destId="{3F2B8273-DAC6-4B59-A4E9-D26DEEC63B32}" srcOrd="1" destOrd="0" presId="urn:microsoft.com/office/officeart/2005/8/layout/default"/>
    <dgm:cxn modelId="{721B2296-D59E-4FDD-8662-A0A0CC9FE077}" type="presParOf" srcId="{AC0FBFAA-4C6F-48A1-8D52-EEDCA839F11B}" destId="{1D5C0FD3-DD8F-49C8-8EFA-8CB0F224921A}" srcOrd="2" destOrd="0" presId="urn:microsoft.com/office/officeart/2005/8/layout/default"/>
    <dgm:cxn modelId="{6F90E8C4-2109-44C8-B84C-06ECC1D5F540}" type="presParOf" srcId="{AC0FBFAA-4C6F-48A1-8D52-EEDCA839F11B}" destId="{098B2C85-AB25-4968-96F3-384D18C383AE}" srcOrd="3" destOrd="0" presId="urn:microsoft.com/office/officeart/2005/8/layout/default"/>
    <dgm:cxn modelId="{3300E1D2-D55B-43BB-AB8E-19BB3CA02870}" type="presParOf" srcId="{AC0FBFAA-4C6F-48A1-8D52-EEDCA839F11B}" destId="{2728E0AA-9C2C-4B57-BD5D-3458FE64E326}" srcOrd="4" destOrd="0" presId="urn:microsoft.com/office/officeart/2005/8/layout/default"/>
    <dgm:cxn modelId="{E7C9B88F-2BEA-4E7D-884A-267425E06F72}" type="presParOf" srcId="{AC0FBFAA-4C6F-48A1-8D52-EEDCA839F11B}" destId="{7243F2B7-B7C9-4E7E-AF09-6ABB1F330595}" srcOrd="5" destOrd="0" presId="urn:microsoft.com/office/officeart/2005/8/layout/default"/>
    <dgm:cxn modelId="{7923404A-23CC-436B-BEEF-E17578D5D755}" type="presParOf" srcId="{AC0FBFAA-4C6F-48A1-8D52-EEDCA839F11B}" destId="{C3207769-A795-498C-BF90-ECD877D57A5F}" srcOrd="6" destOrd="0" presId="urn:microsoft.com/office/officeart/2005/8/layout/default"/>
    <dgm:cxn modelId="{9CAFEC8D-1116-4EA8-A4A6-D7A2C3B1CF78}" type="presParOf" srcId="{AC0FBFAA-4C6F-48A1-8D52-EEDCA839F11B}" destId="{8A610C32-FD75-424F-9A2C-86F2F695A3A8}" srcOrd="7" destOrd="0" presId="urn:microsoft.com/office/officeart/2005/8/layout/default"/>
    <dgm:cxn modelId="{079EEFB3-2F02-45C8-BC7D-747CB3D5D3A2}" type="presParOf" srcId="{AC0FBFAA-4C6F-48A1-8D52-EEDCA839F11B}" destId="{E0D409FE-BF91-4A69-B74C-7E91F92C6837}" srcOrd="8" destOrd="0" presId="urn:microsoft.com/office/officeart/2005/8/layout/default"/>
    <dgm:cxn modelId="{AB4A9514-AAA4-4A9D-9826-7D3360833188}" type="presParOf" srcId="{AC0FBFAA-4C6F-48A1-8D52-EEDCA839F11B}" destId="{BD16B786-AE4B-499F-8B64-92D9A06C1E61}" srcOrd="9" destOrd="0" presId="urn:microsoft.com/office/officeart/2005/8/layout/default"/>
    <dgm:cxn modelId="{BDB4F400-85E1-49CD-98FD-2F5978B60459}" type="presParOf" srcId="{AC0FBFAA-4C6F-48A1-8D52-EEDCA839F11B}" destId="{4D469904-9A78-4C3A-8BAE-B6B915EF3355}" srcOrd="10" destOrd="0" presId="urn:microsoft.com/office/officeart/2005/8/layout/default"/>
    <dgm:cxn modelId="{3C40081F-27CB-4D62-A415-802E7B5C09DE}" type="presParOf" srcId="{AC0FBFAA-4C6F-48A1-8D52-EEDCA839F11B}" destId="{7A861719-A4BE-41EE-8703-3BC5852A6BE0}" srcOrd="11" destOrd="0" presId="urn:microsoft.com/office/officeart/2005/8/layout/default"/>
    <dgm:cxn modelId="{9BD3F119-C9A9-42DA-AE76-853771271242}" type="presParOf" srcId="{AC0FBFAA-4C6F-48A1-8D52-EEDCA839F11B}" destId="{3946EDAB-561B-4481-9DA6-4F3E129870BC}" srcOrd="12" destOrd="0" presId="urn:microsoft.com/office/officeart/2005/8/layout/default"/>
    <dgm:cxn modelId="{7552446C-2BBC-4641-87CD-3466EEC87F50}" type="presParOf" srcId="{AC0FBFAA-4C6F-48A1-8D52-EEDCA839F11B}" destId="{C8616C5B-1004-4AFB-B5FD-AD945B32C2A1}" srcOrd="13" destOrd="0" presId="urn:microsoft.com/office/officeart/2005/8/layout/default"/>
    <dgm:cxn modelId="{16B73525-462E-4B5B-8CCC-7277B45941A4}" type="presParOf" srcId="{AC0FBFAA-4C6F-48A1-8D52-EEDCA839F11B}" destId="{02B1EAE8-69DD-4ABC-B2CB-EE23E6155C7B}" srcOrd="14" destOrd="0" presId="urn:microsoft.com/office/officeart/2005/8/layout/default"/>
    <dgm:cxn modelId="{EFE23B14-2129-4FDD-B492-213D5C4AE4EC}" type="presParOf" srcId="{AC0FBFAA-4C6F-48A1-8D52-EEDCA839F11B}" destId="{8AE6979A-55B2-4662-AEB2-53A367EEB01E}" srcOrd="15" destOrd="0" presId="urn:microsoft.com/office/officeart/2005/8/layout/default"/>
    <dgm:cxn modelId="{81232C78-42EA-4AA4-BD2F-7B7D09C47320}" type="presParOf" srcId="{AC0FBFAA-4C6F-48A1-8D52-EEDCA839F11B}" destId="{CCD43FC5-FE91-4480-BC40-994C2CCE1F6C}" srcOrd="16" destOrd="0" presId="urn:microsoft.com/office/officeart/2005/8/layout/default"/>
    <dgm:cxn modelId="{CCA0E5B0-AF93-4536-A56A-D7D7828C0414}" type="presParOf" srcId="{AC0FBFAA-4C6F-48A1-8D52-EEDCA839F11B}" destId="{53682DF5-81A4-4F88-8337-EB73DBF6C7A7}" srcOrd="17" destOrd="0" presId="urn:microsoft.com/office/officeart/2005/8/layout/default"/>
    <dgm:cxn modelId="{E0CC2E61-E2ED-40AF-B458-595DFEBE9D45}" type="presParOf" srcId="{AC0FBFAA-4C6F-48A1-8D52-EEDCA839F11B}" destId="{F21C6F6B-FB1E-404E-B258-E72EBC3B96B5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84808-D66B-4F76-8FC9-57405E9FAE97}">
      <dsp:nvSpPr>
        <dsp:cNvPr id="0" name=""/>
        <dsp:cNvSpPr/>
      </dsp:nvSpPr>
      <dsp:spPr>
        <a:xfrm>
          <a:off x="2072399" y="137591"/>
          <a:ext cx="2762074" cy="17953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Violência institucional</a:t>
          </a:r>
          <a:endParaRPr lang="en-US" sz="2500" kern="1200"/>
        </a:p>
      </dsp:txBody>
      <dsp:txXfrm>
        <a:off x="2160041" y="225233"/>
        <a:ext cx="2586790" cy="1620064"/>
      </dsp:txXfrm>
    </dsp:sp>
    <dsp:sp modelId="{37635426-2B67-40B5-A2EE-A17ED2523997}">
      <dsp:nvSpPr>
        <dsp:cNvPr id="0" name=""/>
        <dsp:cNvSpPr/>
      </dsp:nvSpPr>
      <dsp:spPr>
        <a:xfrm>
          <a:off x="1061460" y="1035265"/>
          <a:ext cx="4783951" cy="4783951"/>
        </a:xfrm>
        <a:custGeom>
          <a:avLst/>
          <a:gdLst/>
          <a:ahLst/>
          <a:cxnLst/>
          <a:rect l="0" t="0" r="0" b="0"/>
          <a:pathLst>
            <a:path>
              <a:moveTo>
                <a:pt x="4142828" y="762232"/>
              </a:moveTo>
              <a:arcTo wR="2391975" hR="2391975" stAng="19023104" swAng="2299562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B9F89D-3324-4B32-9BBA-CE74FC99EAA3}">
      <dsp:nvSpPr>
        <dsp:cNvPr id="0" name=""/>
        <dsp:cNvSpPr/>
      </dsp:nvSpPr>
      <dsp:spPr>
        <a:xfrm>
          <a:off x="4143911" y="3725555"/>
          <a:ext cx="2762074" cy="1795348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Falta de dados e registros públicos </a:t>
          </a:r>
          <a:endParaRPr lang="en-US" sz="2500" kern="1200"/>
        </a:p>
      </dsp:txBody>
      <dsp:txXfrm>
        <a:off x="4231553" y="3813197"/>
        <a:ext cx="2586790" cy="1620064"/>
      </dsp:txXfrm>
    </dsp:sp>
    <dsp:sp modelId="{B5B134CE-102C-4395-9214-FF82BB5DB998}">
      <dsp:nvSpPr>
        <dsp:cNvPr id="0" name=""/>
        <dsp:cNvSpPr/>
      </dsp:nvSpPr>
      <dsp:spPr>
        <a:xfrm>
          <a:off x="1061460" y="1035265"/>
          <a:ext cx="4783951" cy="4783951"/>
        </a:xfrm>
        <a:custGeom>
          <a:avLst/>
          <a:gdLst/>
          <a:ahLst/>
          <a:cxnLst/>
          <a:rect l="0" t="0" r="0" b="0"/>
          <a:pathLst>
            <a:path>
              <a:moveTo>
                <a:pt x="3124692" y="4668964"/>
              </a:moveTo>
              <a:arcTo wR="2391975" hR="2391975" stAng="4329734" swAng="2140531"/>
            </a:path>
          </a:pathLst>
        </a:custGeom>
        <a:noFill/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1CBC1-BC59-436C-B552-92A9634BB2D9}">
      <dsp:nvSpPr>
        <dsp:cNvPr id="0" name=""/>
        <dsp:cNvSpPr/>
      </dsp:nvSpPr>
      <dsp:spPr>
        <a:xfrm>
          <a:off x="887" y="3725555"/>
          <a:ext cx="2762074" cy="1795348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Subsidia produção de políticas específicas</a:t>
          </a:r>
          <a:endParaRPr lang="en-US" sz="2500" kern="1200"/>
        </a:p>
      </dsp:txBody>
      <dsp:txXfrm>
        <a:off x="88529" y="3813197"/>
        <a:ext cx="2586790" cy="1620064"/>
      </dsp:txXfrm>
    </dsp:sp>
    <dsp:sp modelId="{85D75D1D-8A8B-4AA9-9B4A-88896897676A}">
      <dsp:nvSpPr>
        <dsp:cNvPr id="0" name=""/>
        <dsp:cNvSpPr/>
      </dsp:nvSpPr>
      <dsp:spPr>
        <a:xfrm>
          <a:off x="1061460" y="1035265"/>
          <a:ext cx="4783951" cy="4783951"/>
        </a:xfrm>
        <a:custGeom>
          <a:avLst/>
          <a:gdLst/>
          <a:ahLst/>
          <a:cxnLst/>
          <a:rect l="0" t="0" r="0" b="0"/>
          <a:pathLst>
            <a:path>
              <a:moveTo>
                <a:pt x="7779" y="2199217"/>
              </a:moveTo>
              <a:arcTo wR="2391975" hR="2391975" stAng="11077334" swAng="2299562"/>
            </a:path>
          </a:pathLst>
        </a:custGeom>
        <a:noFill/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EC890-7D80-4772-B44B-ACC184032B28}">
      <dsp:nvSpPr>
        <dsp:cNvPr id="0" name=""/>
        <dsp:cNvSpPr/>
      </dsp:nvSpPr>
      <dsp:spPr>
        <a:xfrm>
          <a:off x="802423" y="4120"/>
          <a:ext cx="2241812" cy="134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Mudanças legais, constitucionais e institucionais</a:t>
          </a:r>
          <a:endParaRPr lang="en-US" sz="1700" kern="1200" dirty="0"/>
        </a:p>
      </dsp:txBody>
      <dsp:txXfrm>
        <a:off x="802423" y="4120"/>
        <a:ext cx="2241812" cy="1345087"/>
      </dsp:txXfrm>
    </dsp:sp>
    <dsp:sp modelId="{1D5C0FD3-DD8F-49C8-8EFA-8CB0F224921A}">
      <dsp:nvSpPr>
        <dsp:cNvPr id="0" name=""/>
        <dsp:cNvSpPr/>
      </dsp:nvSpPr>
      <dsp:spPr>
        <a:xfrm>
          <a:off x="3268417" y="4120"/>
          <a:ext cx="2241812" cy="13450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Monitoramento internacional – condenação Brasil pela Corte IDH caso Favela Nova Brasília. </a:t>
          </a:r>
          <a:endParaRPr lang="en-US" sz="1700" kern="1200"/>
        </a:p>
      </dsp:txBody>
      <dsp:txXfrm>
        <a:off x="3268417" y="4120"/>
        <a:ext cx="2241812" cy="1345087"/>
      </dsp:txXfrm>
    </dsp:sp>
    <dsp:sp modelId="{2728E0AA-9C2C-4B57-BD5D-3458FE64E326}">
      <dsp:nvSpPr>
        <dsp:cNvPr id="0" name=""/>
        <dsp:cNvSpPr/>
      </dsp:nvSpPr>
      <dsp:spPr>
        <a:xfrm>
          <a:off x="5734411" y="4120"/>
          <a:ext cx="2241812" cy="13450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Condições prisionais </a:t>
          </a:r>
          <a:endParaRPr lang="en-US" sz="1700" kern="1200"/>
        </a:p>
      </dsp:txBody>
      <dsp:txXfrm>
        <a:off x="5734411" y="4120"/>
        <a:ext cx="2241812" cy="1345087"/>
      </dsp:txXfrm>
    </dsp:sp>
    <dsp:sp modelId="{C3207769-A795-498C-BF90-ECD877D57A5F}">
      <dsp:nvSpPr>
        <dsp:cNvPr id="0" name=""/>
        <dsp:cNvSpPr/>
      </dsp:nvSpPr>
      <dsp:spPr>
        <a:xfrm>
          <a:off x="802423" y="1573389"/>
          <a:ext cx="2241812" cy="13450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Liberdade de manifestação </a:t>
          </a:r>
          <a:endParaRPr lang="en-US" sz="1700" kern="1200" dirty="0"/>
        </a:p>
      </dsp:txBody>
      <dsp:txXfrm>
        <a:off x="802423" y="1573389"/>
        <a:ext cx="2241812" cy="1345087"/>
      </dsp:txXfrm>
    </dsp:sp>
    <dsp:sp modelId="{E0D409FE-BF91-4A69-B74C-7E91F92C6837}">
      <dsp:nvSpPr>
        <dsp:cNvPr id="0" name=""/>
        <dsp:cNvSpPr/>
      </dsp:nvSpPr>
      <dsp:spPr>
        <a:xfrm>
          <a:off x="3268417" y="1573389"/>
          <a:ext cx="2241812" cy="13450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Defensores de DH – desmonte no programa de proteção. </a:t>
          </a:r>
          <a:endParaRPr lang="en-US" sz="1700" kern="1200"/>
        </a:p>
      </dsp:txBody>
      <dsp:txXfrm>
        <a:off x="3268417" y="1573389"/>
        <a:ext cx="2241812" cy="1345087"/>
      </dsp:txXfrm>
    </dsp:sp>
    <dsp:sp modelId="{4D469904-9A78-4C3A-8BAE-B6B915EF3355}">
      <dsp:nvSpPr>
        <dsp:cNvPr id="0" name=""/>
        <dsp:cNvSpPr/>
      </dsp:nvSpPr>
      <dsp:spPr>
        <a:xfrm>
          <a:off x="5734411" y="1573389"/>
          <a:ext cx="2241812" cy="13450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Conflitos por terra </a:t>
          </a:r>
          <a:endParaRPr lang="en-US" sz="1700" kern="1200"/>
        </a:p>
      </dsp:txBody>
      <dsp:txXfrm>
        <a:off x="5734411" y="1573389"/>
        <a:ext cx="2241812" cy="1345087"/>
      </dsp:txXfrm>
    </dsp:sp>
    <dsp:sp modelId="{3946EDAB-561B-4481-9DA6-4F3E129870BC}">
      <dsp:nvSpPr>
        <dsp:cNvPr id="0" name=""/>
        <dsp:cNvSpPr/>
      </dsp:nvSpPr>
      <dsp:spPr>
        <a:xfrm>
          <a:off x="802423" y="3142658"/>
          <a:ext cx="2241812" cy="13450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Direitos dos povos indígenas</a:t>
          </a:r>
          <a:endParaRPr lang="en-US" sz="1700" kern="1200"/>
        </a:p>
      </dsp:txBody>
      <dsp:txXfrm>
        <a:off x="802423" y="3142658"/>
        <a:ext cx="2241812" cy="1345087"/>
      </dsp:txXfrm>
    </dsp:sp>
    <dsp:sp modelId="{02B1EAE8-69DD-4ABC-B2CB-EE23E6155C7B}">
      <dsp:nvSpPr>
        <dsp:cNvPr id="0" name=""/>
        <dsp:cNvSpPr/>
      </dsp:nvSpPr>
      <dsp:spPr>
        <a:xfrm>
          <a:off x="3268417" y="3142658"/>
          <a:ext cx="2241812" cy="134508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/>
            <a:t>Direitos de lésbicas, gays, bissexuais, transgêneros e </a:t>
          </a:r>
          <a:r>
            <a:rPr lang="pt-BR" sz="1700" kern="1200" dirty="0" err="1"/>
            <a:t>intersexos</a:t>
          </a:r>
          <a:endParaRPr lang="en-US" sz="1700" kern="1200" dirty="0"/>
        </a:p>
      </dsp:txBody>
      <dsp:txXfrm>
        <a:off x="3268417" y="3142658"/>
        <a:ext cx="2241812" cy="1345087"/>
      </dsp:txXfrm>
    </dsp:sp>
    <dsp:sp modelId="{CCD43FC5-FE91-4480-BC40-994C2CCE1F6C}">
      <dsp:nvSpPr>
        <dsp:cNvPr id="0" name=""/>
        <dsp:cNvSpPr/>
      </dsp:nvSpPr>
      <dsp:spPr>
        <a:xfrm>
          <a:off x="5734411" y="3142658"/>
          <a:ext cx="2241812" cy="134508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Liberdade de religião e crença </a:t>
          </a:r>
          <a:endParaRPr lang="en-US" sz="1700" kern="1200"/>
        </a:p>
      </dsp:txBody>
      <dsp:txXfrm>
        <a:off x="5734411" y="3142658"/>
        <a:ext cx="2241812" cy="1345087"/>
      </dsp:txXfrm>
    </dsp:sp>
    <dsp:sp modelId="{F21C6F6B-FB1E-404E-B258-E72EBC3B96B5}">
      <dsp:nvSpPr>
        <dsp:cNvPr id="0" name=""/>
        <dsp:cNvSpPr/>
      </dsp:nvSpPr>
      <dsp:spPr>
        <a:xfrm>
          <a:off x="3268417" y="4711927"/>
          <a:ext cx="2241812" cy="134508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Direitos das crianças. </a:t>
          </a:r>
          <a:endParaRPr lang="en-US" sz="1700" kern="1200"/>
        </a:p>
      </dsp:txBody>
      <dsp:txXfrm>
        <a:off x="3268417" y="4711927"/>
        <a:ext cx="2241812" cy="1345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2085A-435A-4CE0-9575-0FE76A06EF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AA2E8-E316-40DC-93C4-9A07D730F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21164-3816-474C-8B06-9A49ABC6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429F9-FD3C-4482-85E4-900E40D90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A18BB-CC34-4882-86A2-77AC6E81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916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77E75-BEFF-406F-B3C1-DF2AC1BC6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E74A00-9EA7-4EC2-925B-DA3D2B974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446B9-DC6D-47F7-B023-FCE3D1BB4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07BD5-C7EA-4746-880A-CF9A9987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55D41-B715-4033-8001-740AE433B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042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D884A5-D33C-4260-9A59-7C8FB58327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62FDB-516B-4A39-A0AF-DFE7708E7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18129-F489-4EAE-BE38-BF0F216F4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08D6D-7DAB-4E09-A567-145AE3D6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6E38C-3FD1-4FBE-85B7-D142BD58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08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DB892-BD58-4B52-B8A7-6A6FD78B0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D549-3D5F-45BC-B68F-C6DB07D74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F2635-152F-4151-8610-40ABA60F7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95B46-908B-4319-AF5E-85B108B7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84212-6B5B-4274-B5A0-5FF47800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22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FF96D-8862-455A-B2C0-B90C08520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29002-DBC1-4DB9-9E52-354B3711E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A0CDF-0164-43E6-B7AC-5F9262D0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F0478-AB03-4660-BB37-D0EA8368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1C5F4-B9D8-4687-A2C9-0E328CCD6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97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292E-79AE-4C48-B2F2-0FCFE5B8D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9D37-1AB7-4A9B-9C2B-EDA9DA77D8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E0EA9-8CB6-44A6-92AA-E0946721A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77C31-963D-42D1-AA9F-B53A1BF0E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56E47D-D4CC-41FB-837F-9E8DFCBC2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0C8EF-3666-4A9F-8E8B-621760D7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67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65C5A-E90D-4094-84DF-F199A5385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EFCFF-2EE7-4856-814C-0CCF110FE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E93C1-864C-457D-A7B3-F7E73B2B7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9B5A0-7B1C-443D-8196-D59292EF1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3BA54-0235-40AA-AE31-E6912DFFD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341C8-81D6-45E0-9F07-C04D4E9DF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F00C20-10CF-4466-BAA5-D4FB5E241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A782AF-906B-45B0-96E1-E93B5B31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613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65485-ACA3-40A2-A06F-A1B07D212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8654EC-8D8C-475A-ACBF-0B232024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D096C-3D80-47E9-BAB7-F54E14DC4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3FF1F7-1E06-4143-8210-21FF8A3C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494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FE6886-4853-4631-9353-2B7C236B7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FB3329-CBB7-4BE1-AB73-F5F41AFBE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1EEA0-A829-4542-8CDB-073BB33C3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46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67B6-CB43-44D3-898F-80A941734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D7AF4-0C6C-45AC-A1D4-D2C22B003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4C944-285E-4EE9-A536-E3B1BBB576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61A3A-57E5-4221-B21B-5479D13D8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9BC7AC-BA49-48E6-897A-264ECB10F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1B4BD-CFB1-4E2F-9EB6-8193D5BD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1B596-3873-4CD5-96AE-19C1557A3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A016E-AD4F-4811-9FFA-FE0279119F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A67C7-F579-4076-BE75-5C1ABA2F5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83C6C4-5F44-4987-828C-332792EC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4C797-3C08-4397-B728-536A32FB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8EF33-6CE5-4970-8582-87A56FA3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4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298354-6479-4EF9-940C-0325E4105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C9A51-6916-455C-A401-BB3A75D60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61D6A-8541-4AEE-B56F-6EE0202B8B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FD3CF-CF61-4DDA-A06C-B3486D3AF381}" type="datetimeFigureOut">
              <a:rPr lang="pt-BR" smtClean="0"/>
              <a:t>27/02/2019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F38E8-9DE3-425D-9536-B0F51A3F9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F69BE-2CE0-41FD-923F-02ACF0C9BF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D9DC7-E8AC-402E-A85C-C653C7792ABF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830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700D48D-C9AA-4000-A912-29A4FEA98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5138" y="394887"/>
            <a:ext cx="5720862" cy="606822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6028D3-78C3-4BEA-BEFE-804C8C781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604" y="1053042"/>
            <a:ext cx="4458424" cy="3068357"/>
          </a:xfrm>
        </p:spPr>
        <p:txBody>
          <a:bodyPr>
            <a:normAutofit fontScale="90000"/>
          </a:bodyPr>
          <a:lstStyle/>
          <a:p>
            <a:r>
              <a:rPr lang="pt-BR" sz="5600" b="1">
                <a:solidFill>
                  <a:srgbClr val="FFFFFF"/>
                </a:solidFill>
              </a:rPr>
              <a:t>O que nós entendemos por Direitos Humanos?</a:t>
            </a:r>
            <a:endParaRPr lang="pt-BR" sz="5600" b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0933E3-688F-4A40-80CA-A2396D912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604" y="4292070"/>
            <a:ext cx="4458424" cy="151288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759C"/>
                </a:solidFill>
              </a:rPr>
              <a:t>Faculdade de Direito de Ribeirão Preto</a:t>
            </a:r>
          </a:p>
          <a:p>
            <a:r>
              <a:rPr lang="pt-BR">
                <a:solidFill>
                  <a:srgbClr val="FF759C"/>
                </a:solidFill>
              </a:rPr>
              <a:t>Prof. Assoc. Fabiana Cristina Severi</a:t>
            </a:r>
            <a:endParaRPr lang="pt-BR" dirty="0">
              <a:solidFill>
                <a:srgbClr val="FF759C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4C3768-06CE-4473-A657-E6F1BC50E4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5777"/>
          <a:stretch/>
        </p:blipFill>
        <p:spPr>
          <a:xfrm>
            <a:off x="6215899" y="12825"/>
            <a:ext cx="6009967" cy="5592108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05E69BC-D844-4AB5-9E35-ED458EE296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16200000">
            <a:off x="9184178" y="1874520"/>
            <a:ext cx="0" cy="310896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312C673-8179-457E-AD2A-D1FAE4CC9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14009" y="4201833"/>
            <a:ext cx="3400425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0EBC541C-B9C0-4D6F-B996-2EE6EABB23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1600" y="5452533"/>
            <a:ext cx="1555261" cy="1359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53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9AD7B-99D4-4755-8966-F7BA042690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46920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A06F89A-489D-4383-94C5-42F7FF2E9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FF8599-C2F6-48C1-AE8D-40BBDB388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23236"/>
            <a:ext cx="3659777" cy="2820908"/>
          </a:xfrm>
        </p:spPr>
        <p:txBody>
          <a:bodyPr>
            <a:normAutofit/>
          </a:bodyPr>
          <a:lstStyle/>
          <a:p>
            <a:r>
              <a:rPr lang="pt-BR" sz="4000" b="1">
                <a:solidFill>
                  <a:srgbClr val="FFFFFF"/>
                </a:solidFill>
              </a:rPr>
              <a:t>Por que esse levantamento?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C4C8BA5-1671-414C-8D06-034A582A6C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58595"/>
              </p:ext>
            </p:extLst>
          </p:nvPr>
        </p:nvGraphicFramePr>
        <p:xfrm>
          <a:off x="4299856" y="239151"/>
          <a:ext cx="6906873" cy="62882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199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931B36-B73A-4AA8-94DF-C44A7A844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Violências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A538211-D887-4CE7-A337-41496D0CD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318" y="562707"/>
            <a:ext cx="7022288" cy="6161649"/>
          </a:xfrm>
        </p:spPr>
        <p:txBody>
          <a:bodyPr anchor="ctr">
            <a:normAutofit fontScale="92500" lnSpcReduction="10000"/>
          </a:bodyPr>
          <a:lstStyle/>
          <a:p>
            <a:r>
              <a:rPr lang="pt-BR" sz="2600" dirty="0">
                <a:solidFill>
                  <a:srgbClr val="000000"/>
                </a:solidFill>
              </a:rPr>
              <a:t>abusos cometidos contra </a:t>
            </a:r>
            <a:r>
              <a:rPr lang="pt-BR" sz="2600" dirty="0" err="1">
                <a:solidFill>
                  <a:srgbClr val="000000"/>
                </a:solidFill>
              </a:rPr>
              <a:t>ddhs</a:t>
            </a:r>
            <a:r>
              <a:rPr lang="pt-BR" sz="2600" dirty="0">
                <a:solidFill>
                  <a:srgbClr val="000000"/>
                </a:solidFill>
              </a:rPr>
              <a:t> no Brasil se exteriorizam através de atentados contra a vida e a integridade pessoal; ameaças e outras ações de hostilidade; violação de domicílio;</a:t>
            </a:r>
          </a:p>
          <a:p>
            <a:r>
              <a:rPr lang="pt-BR" sz="2600" dirty="0">
                <a:solidFill>
                  <a:srgbClr val="000000"/>
                </a:solidFill>
              </a:rPr>
              <a:t> ingerências arbitrárias ou abusivas a instalações de entidades e em correspondência ou comunicações telefônicas ou eletrônicas; </a:t>
            </a:r>
          </a:p>
          <a:p>
            <a:r>
              <a:rPr lang="pt-BR" sz="2600" dirty="0">
                <a:solidFill>
                  <a:srgbClr val="000000"/>
                </a:solidFill>
              </a:rPr>
              <a:t>identificação de </a:t>
            </a:r>
            <a:r>
              <a:rPr lang="pt-BR" sz="2600" dirty="0" err="1">
                <a:solidFill>
                  <a:srgbClr val="000000"/>
                </a:solidFill>
              </a:rPr>
              <a:t>dddh</a:t>
            </a:r>
            <a:r>
              <a:rPr lang="pt-BR" sz="2600" dirty="0">
                <a:solidFill>
                  <a:srgbClr val="000000"/>
                </a:solidFill>
              </a:rPr>
              <a:t> como inimigos, a identificação entre a filiação política do defendido e a do defensor; </a:t>
            </a:r>
          </a:p>
          <a:p>
            <a:r>
              <a:rPr lang="pt-BR" sz="2600" dirty="0">
                <a:solidFill>
                  <a:srgbClr val="000000"/>
                </a:solidFill>
              </a:rPr>
              <a:t>atividades de inteligência e espionagem dirigidas contra d. de direitos humanos; </a:t>
            </a:r>
          </a:p>
          <a:p>
            <a:r>
              <a:rPr lang="pt-BR" sz="2600" dirty="0">
                <a:solidFill>
                  <a:srgbClr val="000000"/>
                </a:solidFill>
              </a:rPr>
              <a:t>restrições ao acesso à informação em poder do Estado;</a:t>
            </a:r>
          </a:p>
          <a:p>
            <a:r>
              <a:rPr lang="pt-BR" sz="2600" dirty="0">
                <a:solidFill>
                  <a:srgbClr val="000000"/>
                </a:solidFill>
              </a:rPr>
              <a:t> desqualificação moral de </a:t>
            </a:r>
            <a:r>
              <a:rPr lang="pt-BR" sz="2600" dirty="0" err="1">
                <a:solidFill>
                  <a:srgbClr val="000000"/>
                </a:solidFill>
              </a:rPr>
              <a:t>ddhs</a:t>
            </a:r>
            <a:r>
              <a:rPr lang="pt-BR" sz="2600" dirty="0">
                <a:solidFill>
                  <a:srgbClr val="000000"/>
                </a:solidFill>
              </a:rPr>
              <a:t>, associando-os a “bandidos”; </a:t>
            </a:r>
          </a:p>
          <a:p>
            <a:r>
              <a:rPr lang="pt-BR" sz="2600" dirty="0">
                <a:solidFill>
                  <a:srgbClr val="000000"/>
                </a:solidFill>
              </a:rPr>
              <a:t>prisões arbitrárias, criminalização de </a:t>
            </a:r>
            <a:r>
              <a:rPr lang="pt-BR" sz="2600" dirty="0" err="1">
                <a:solidFill>
                  <a:srgbClr val="000000"/>
                </a:solidFill>
              </a:rPr>
              <a:t>ddhs</a:t>
            </a:r>
            <a:r>
              <a:rPr lang="pt-BR" sz="2600" dirty="0">
                <a:solidFill>
                  <a:srgbClr val="000000"/>
                </a:solidFill>
              </a:rPr>
              <a:t> e de movimentos sociais através de processos judiciais arbitrários. </a:t>
            </a:r>
          </a:p>
          <a:p>
            <a:endParaRPr lang="pt-BR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907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128217-D294-4E8D-A2E8-A398D40CF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8138" y="170602"/>
            <a:ext cx="4977976" cy="1454051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Conceito de Criminalização 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losed Quotation Mark">
            <a:extLst>
              <a:ext uri="{FF2B5EF4-FFF2-40B4-BE49-F238E27FC236}">
                <a16:creationId xmlns:a16="http://schemas.microsoft.com/office/drawing/2014/main" id="{502C42C2-18D1-48B3-B113-0A8EC7BB5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46321" y="983458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D1EF0-7C84-4997-B918-375C0DC09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3700" y="1731608"/>
            <a:ext cx="8173329" cy="4494728"/>
          </a:xfrm>
        </p:spPr>
        <p:txBody>
          <a:bodyPr anchor="ctr">
            <a:normAutofit/>
          </a:bodyPr>
          <a:lstStyle/>
          <a:p>
            <a:r>
              <a:rPr lang="pt-BR" b="1" dirty="0">
                <a:solidFill>
                  <a:srgbClr val="000000"/>
                </a:solidFill>
              </a:rPr>
              <a:t>Processo estruturado de violência física e simbólica, que adquire ares de violência institucional (pública e privada) na medida em que seus agentes se utilizam de suas prerrogativas e funções para atribuir uma natureza essencialmente criminosa às manifestações sociais organizadas, e, a partir daí, sob o argumento de manter a democracia e a ordem, reprimir tais manifestações. </a:t>
            </a:r>
          </a:p>
          <a:p>
            <a:endParaRPr lang="pt-BR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088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91C549-AD0E-489D-B34D-20F638BC1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Padrões de violência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C2F46-AF42-4B5D-BE6A-F6E18BFD5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790" y="562707"/>
            <a:ext cx="7978209" cy="5497928"/>
          </a:xfrm>
        </p:spPr>
        <p:txBody>
          <a:bodyPr anchor="ctr">
            <a:normAutofit/>
          </a:bodyPr>
          <a:lstStyle/>
          <a:p>
            <a:r>
              <a:rPr lang="pt-BR" sz="3000" b="1" dirty="0">
                <a:solidFill>
                  <a:srgbClr val="000000"/>
                </a:solidFill>
              </a:rPr>
              <a:t>se expressam pela criminalização por via de ações na esfera judicial e pelo tratamento do conflito social por meio de mecanismos coercitivos e punitivos, como o emprego de força policial, milícias armadas e com a participação de outros atores públicos e privados</a:t>
            </a:r>
          </a:p>
          <a:p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264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0EF578-6C7B-4757-972F-6315E501A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t-BR" sz="3400">
                <a:solidFill>
                  <a:srgbClr val="FFFFFF"/>
                </a:solidFill>
              </a:rPr>
              <a:t>Interseccionalidade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4272-D7EB-4529-9E06-F5CE0D95E3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9318" y="534572"/>
            <a:ext cx="6447340" cy="6682154"/>
          </a:xfrm>
        </p:spPr>
        <p:txBody>
          <a:bodyPr anchor="ctr">
            <a:normAutofit/>
          </a:bodyPr>
          <a:lstStyle/>
          <a:p>
            <a:r>
              <a:rPr lang="pt-BR" sz="3000" dirty="0">
                <a:solidFill>
                  <a:srgbClr val="000000"/>
                </a:solidFill>
              </a:rPr>
              <a:t>A violência/criminalização vinda de qualquer dos agentes atinge de forma diferenciada essas defensoras e defensores de direitos humanos. Sabe-se, por exemplo, que as mulheres, muitas vezes, sofrem pressão no interior de suas famílias, o que as impedem de continuar na luta. Há ainda, relatos de dificuldades de organização das mulheres no interior dos movimentos sociais em decorrência de violências de gênero sofridas. </a:t>
            </a:r>
          </a:p>
          <a:p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60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B5F96A-92BA-4686-BC80-9F8CCCCD4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26" y="967409"/>
            <a:ext cx="3160373" cy="2835725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/>
              <a:t>Outros temas de preocupação da AI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1C5FCC2-A166-42C3-9808-FEEF1925F9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587314"/>
              </p:ext>
            </p:extLst>
          </p:nvPr>
        </p:nvGraphicFramePr>
        <p:xfrm>
          <a:off x="2502418" y="398432"/>
          <a:ext cx="8778648" cy="60611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6787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72215-D104-4E1D-815E-0D2329E5A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Informe 2017 – Anistia Internacional 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111E1-6B5B-4EB3-B551-44389F291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7583501" cy="4579827"/>
          </a:xfrm>
        </p:spPr>
        <p:txBody>
          <a:bodyPr anchor="ctr">
            <a:normAutofit/>
          </a:bodyPr>
          <a:lstStyle/>
          <a:p>
            <a:r>
              <a:rPr lang="pt-BR" dirty="0"/>
              <a:t>Diversas propostas que ameaçavam direitos humanos e retrocediam adversamente as leis e políticas existentes avançaram em sua tramitação no processo legislativo. A violência e os homicídios aumentaram, afetando principalmente os jovens negros. Conflitos por terras e recursos naturais resultaram em dezenas de mortes. Os defensores dos direitos humanos não foram protegidos efetivamente. A polícia respondeu à maioria dos protestos com força excessiva e desnecessária. </a:t>
            </a:r>
          </a:p>
          <a:p>
            <a:endParaRPr lang="pt-BR" sz="2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Checkmark">
            <a:extLst>
              <a:ext uri="{FF2B5EF4-FFF2-40B4-BE49-F238E27FC236}">
                <a16:creationId xmlns:a16="http://schemas.microsoft.com/office/drawing/2014/main" id="{D0BF90D5-840D-467B-9254-EB72C38B47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9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9BDBB-A7FD-4503-BFF6-D4E909395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Human Rights in 2018 - Global Advisor</a:t>
            </a:r>
            <a:endParaRPr lang="pt-B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A1C0-60A1-4077-A951-AE844E6B6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Pesquisa conduzida em 28 países: Brasil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Realizada no ano de 2018 pela empresa </a:t>
            </a:r>
            <a:r>
              <a:rPr lang="pt-BR" i="1" dirty="0"/>
              <a:t>Ipsos </a:t>
            </a:r>
            <a:r>
              <a:rPr lang="pt-BR" i="1" dirty="0" err="1"/>
              <a:t>Public</a:t>
            </a:r>
            <a:r>
              <a:rPr lang="pt-BR" i="1" dirty="0"/>
              <a:t> Affairs</a:t>
            </a:r>
            <a:r>
              <a:rPr lang="pt-BR" dirty="0"/>
              <a:t> (uma empresa de pesquisa global)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Pessoas entrevistadas eram maiores de idade, mas esse levantamento foi feito online, o que limita sua representatividade à parcela da população que tem acesso à internet, segundo a pesquisa característica de uma classe média emergente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389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E3965-9F9C-41DA-991F-F8365B5AF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Algumas respostas: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43914-F0BD-4B7F-B832-10D3E1A2A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/>
          </a:p>
          <a:p>
            <a:pPr algn="just"/>
            <a:r>
              <a:rPr lang="pt-BR" dirty="0"/>
              <a:t>Na opinião de </a:t>
            </a:r>
            <a:r>
              <a:rPr lang="pt-BR" b="1" dirty="0">
                <a:solidFill>
                  <a:srgbClr val="FF0000"/>
                </a:solidFill>
              </a:rPr>
              <a:t>seis em cada dez</a:t>
            </a:r>
            <a:r>
              <a:rPr lang="pt-BR" dirty="0"/>
              <a:t> brasileiros, os </a:t>
            </a:r>
            <a:r>
              <a:rPr lang="pt-BR" dirty="0" err="1"/>
              <a:t>dh</a:t>
            </a:r>
            <a:r>
              <a:rPr lang="pt-BR" dirty="0"/>
              <a:t> apenas beneficiam pessoas que não os merecem, como </a:t>
            </a:r>
            <a:r>
              <a:rPr lang="pt-BR" dirty="0">
                <a:solidFill>
                  <a:schemeClr val="accent1"/>
                </a:solidFill>
              </a:rPr>
              <a:t>criminosos e terroristas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69% </a:t>
            </a:r>
            <a:r>
              <a:rPr lang="pt-BR" dirty="0"/>
              <a:t>consideram que é importante que haja uma lei para proteção dos direitos humanos. A percepção é de que existe a necessidade de direitos humanos, mas as pessoas discordam da maneira como são aplicados. A pesquisa indica que </a:t>
            </a:r>
            <a:r>
              <a:rPr lang="pt-BR" b="1" dirty="0">
                <a:solidFill>
                  <a:srgbClr val="9D1B65"/>
                </a:solidFill>
              </a:rPr>
              <a:t>as pessoas acham que os </a:t>
            </a:r>
            <a:r>
              <a:rPr lang="pt-BR" b="1" dirty="0" err="1">
                <a:solidFill>
                  <a:srgbClr val="9D1B65"/>
                </a:solidFill>
              </a:rPr>
              <a:t>dh</a:t>
            </a:r>
            <a:r>
              <a:rPr lang="pt-BR" b="1" dirty="0">
                <a:solidFill>
                  <a:srgbClr val="9D1B65"/>
                </a:solidFill>
              </a:rPr>
              <a:t> não são aplicados às pessoas que os mereceriam</a:t>
            </a:r>
            <a:r>
              <a:rPr lang="pt-BR" dirty="0"/>
              <a:t> e são aproveitados pelos que </a:t>
            </a:r>
            <a:r>
              <a:rPr lang="pt-BR" b="1" i="1" dirty="0">
                <a:solidFill>
                  <a:srgbClr val="9D1B65"/>
                </a:solidFill>
              </a:rPr>
              <a:t>não merecem</a:t>
            </a:r>
          </a:p>
          <a:p>
            <a:pPr algn="just"/>
            <a:r>
              <a:rPr lang="pt-BR" b="1" dirty="0">
                <a:solidFill>
                  <a:srgbClr val="FF0000"/>
                </a:solidFill>
              </a:rPr>
              <a:t>74%</a:t>
            </a:r>
            <a:r>
              <a:rPr lang="pt-BR" dirty="0"/>
              <a:t> dos entrevistados acreditam que algumas pessoas tiram vantagem injusta sobre direitos humanos</a:t>
            </a:r>
          </a:p>
          <a:p>
            <a:pPr algn="just"/>
            <a:r>
              <a:rPr lang="pt-BR" dirty="0"/>
              <a:t>Os brasileiros estão entre os que mais concordam com a frase </a:t>
            </a:r>
            <a:r>
              <a:rPr lang="pt-BR" b="1" dirty="0">
                <a:solidFill>
                  <a:srgbClr val="FF0000"/>
                </a:solidFill>
              </a:rPr>
              <a:t>"direitos humanos não significam nada no meu cotidiano"</a:t>
            </a:r>
            <a:r>
              <a:rPr lang="pt-BR" dirty="0"/>
              <a:t> (28%), atrás apenas dos ouvidos na Arábia Saudita e na Índia</a:t>
            </a:r>
          </a:p>
        </p:txBody>
      </p:sp>
    </p:spTree>
    <p:extLst>
      <p:ext uri="{BB962C8B-B14F-4D97-AF65-F5344CB8AC3E}">
        <p14:creationId xmlns:p14="http://schemas.microsoft.com/office/powerpoint/2010/main" val="19484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AA099-5E0A-4666-8147-6B7A9D33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Which, if any, of these groups need the most protection for their Human Rights?</a:t>
            </a:r>
            <a:endParaRPr lang="pt-BR" dirty="0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2C45E94-5E23-49CB-B0A0-3E793CBC50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67624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5C8C36D-41CD-45B7-BF57-30AE6ECFB307}"/>
              </a:ext>
            </a:extLst>
          </p:cNvPr>
          <p:cNvSpPr/>
          <p:nvPr/>
        </p:nvSpPr>
        <p:spPr>
          <a:xfrm>
            <a:off x="4538133" y="2392363"/>
            <a:ext cx="254000" cy="3669770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472F5F41-561D-4B7B-B456-2433BD4EF4A7}"/>
              </a:ext>
            </a:extLst>
          </p:cNvPr>
          <p:cNvSpPr/>
          <p:nvPr/>
        </p:nvSpPr>
        <p:spPr>
          <a:xfrm>
            <a:off x="2844800" y="3200400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263EDE0-036D-47D6-9E0C-256B6098BE3E}"/>
              </a:ext>
            </a:extLst>
          </p:cNvPr>
          <p:cNvSpPr/>
          <p:nvPr/>
        </p:nvSpPr>
        <p:spPr>
          <a:xfrm>
            <a:off x="2556933" y="3793067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6C84238-B31E-4871-B625-E86C608D7CFA}"/>
              </a:ext>
            </a:extLst>
          </p:cNvPr>
          <p:cNvSpPr/>
          <p:nvPr/>
        </p:nvSpPr>
        <p:spPr>
          <a:xfrm>
            <a:off x="3149600" y="3996267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77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48A89-EB52-4B49-9691-473D68543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from the list below, which four or five, if any, do you think are most important to protect as Human Rights?</a:t>
            </a:r>
            <a:endParaRPr lang="pt-BR" dirty="0"/>
          </a:p>
        </p:txBody>
      </p:sp>
      <p:pic>
        <p:nvPicPr>
          <p:cNvPr id="5" name="Content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62D5AA6D-9000-411B-828A-B7A9BB398C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10845800" cy="4575175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5799C4-0CF9-40C0-A846-E40CC2371CBE}"/>
              </a:ext>
            </a:extLst>
          </p:cNvPr>
          <p:cNvSpPr/>
          <p:nvPr/>
        </p:nvSpPr>
        <p:spPr>
          <a:xfrm>
            <a:off x="4876800" y="2425148"/>
            <a:ext cx="278296" cy="3511826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871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61508D-722C-4CF9-8D95-C41E226F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 fontScale="90000"/>
          </a:bodyPr>
          <a:lstStyle/>
          <a:p>
            <a:r>
              <a:rPr lang="pt-BR" sz="4000" dirty="0">
                <a:solidFill>
                  <a:srgbClr val="FFFFFF"/>
                </a:solidFill>
              </a:rPr>
              <a:t>1) Grupos que mais precisam de proteção</a:t>
            </a:r>
            <a:br>
              <a:rPr lang="pt-BR" sz="4000" dirty="0">
                <a:solidFill>
                  <a:srgbClr val="FFFFFF"/>
                </a:solidFill>
              </a:rPr>
            </a:br>
            <a:r>
              <a:rPr lang="pt-BR" sz="4000" dirty="0">
                <a:solidFill>
                  <a:srgbClr val="FFFFFF"/>
                </a:solidFill>
              </a:rPr>
              <a:t>2)Direitos que merecem ser defendidos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C113A5-809D-47DE-9E78-26E681528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 fontScale="85000" lnSpcReduction="20000"/>
          </a:bodyPr>
          <a:lstStyle/>
          <a:p>
            <a:r>
              <a:rPr lang="pt-BR" dirty="0">
                <a:latin typeface="Calibri (Body)"/>
              </a:rPr>
              <a:t>crianças (56%)</a:t>
            </a:r>
          </a:p>
          <a:p>
            <a:r>
              <a:rPr lang="pt-BR" dirty="0">
                <a:latin typeface="Calibri (Body)"/>
              </a:rPr>
              <a:t>idosos (55%)</a:t>
            </a:r>
          </a:p>
          <a:p>
            <a:r>
              <a:rPr lang="pt-BR" dirty="0">
                <a:latin typeface="Calibri (Body)"/>
              </a:rPr>
              <a:t>pessoas com deficiência (46%)</a:t>
            </a:r>
          </a:p>
          <a:p>
            <a:r>
              <a:rPr lang="pt-BR" dirty="0">
                <a:latin typeface="Calibri (Body)"/>
              </a:rPr>
              <a:t>mulheres (</a:t>
            </a:r>
            <a:r>
              <a:rPr lang="pt-BR" b="1" dirty="0">
                <a:solidFill>
                  <a:srgbClr val="FF0000"/>
                </a:solidFill>
                <a:latin typeface="Calibri (Body)"/>
              </a:rPr>
              <a:t>39%</a:t>
            </a:r>
            <a:r>
              <a:rPr lang="pt-BR" dirty="0">
                <a:latin typeface="Calibri (Body)"/>
              </a:rPr>
              <a:t>)</a:t>
            </a:r>
          </a:p>
          <a:p>
            <a:r>
              <a:rPr lang="pt-BR" dirty="0">
                <a:latin typeface="Calibri (Body)"/>
              </a:rPr>
              <a:t>pessoas de baixa renda (38%)</a:t>
            </a:r>
          </a:p>
          <a:p>
            <a:r>
              <a:rPr lang="pt-BR" dirty="0"/>
              <a:t>pessoas LGBT (</a:t>
            </a:r>
            <a:r>
              <a:rPr lang="pt-BR" b="1" dirty="0">
                <a:solidFill>
                  <a:srgbClr val="FF0000"/>
                </a:solidFill>
              </a:rPr>
              <a:t>21%</a:t>
            </a:r>
            <a:r>
              <a:rPr lang="pt-BR" dirty="0"/>
              <a:t>)</a:t>
            </a:r>
          </a:p>
          <a:p>
            <a:r>
              <a:rPr lang="pt-BR" dirty="0"/>
              <a:t>minorias étnicas (</a:t>
            </a:r>
            <a:r>
              <a:rPr lang="pt-BR" b="1" dirty="0">
                <a:solidFill>
                  <a:srgbClr val="FF0000"/>
                </a:solidFill>
              </a:rPr>
              <a:t>16%</a:t>
            </a:r>
            <a:r>
              <a:rPr lang="pt-BR" dirty="0"/>
              <a:t>)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15708A-9BE9-462A-A152-7F00D0E93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direito à segurança (38%)</a:t>
            </a:r>
          </a:p>
          <a:p>
            <a:r>
              <a:rPr lang="pt-BR" dirty="0"/>
              <a:t>direito à vida (36%)</a:t>
            </a:r>
          </a:p>
          <a:p>
            <a:r>
              <a:rPr lang="pt-BR" dirty="0"/>
              <a:t>direito das crianças à educação gratuita (32%)</a:t>
            </a:r>
          </a:p>
          <a:p>
            <a:r>
              <a:rPr lang="pt-BR" dirty="0"/>
              <a:t>direito à liberdade da escravidão ou do trabalho forçado (</a:t>
            </a:r>
            <a:r>
              <a:rPr lang="pt-BR" b="1" dirty="0">
                <a:solidFill>
                  <a:srgbClr val="FF0000"/>
                </a:solidFill>
              </a:rPr>
              <a:t>29%</a:t>
            </a:r>
            <a:r>
              <a:rPr lang="pt-BR" dirty="0"/>
              <a:t>)</a:t>
            </a:r>
          </a:p>
          <a:p>
            <a:r>
              <a:rPr lang="pt-BR" dirty="0"/>
              <a:t>direito de não ser discriminado (28%)</a:t>
            </a:r>
          </a:p>
          <a:p>
            <a:r>
              <a:rPr lang="pt-BR" dirty="0"/>
              <a:t>direito ao aborto (</a:t>
            </a:r>
            <a:r>
              <a:rPr lang="pt-BR" b="1" dirty="0">
                <a:solidFill>
                  <a:srgbClr val="FF0000"/>
                </a:solidFill>
              </a:rPr>
              <a:t>5%</a:t>
            </a:r>
            <a:r>
              <a:rPr lang="pt-BR" dirty="0"/>
              <a:t>)</a:t>
            </a:r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37833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1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353FAF5-59A2-461C-8A57-07BAD2EDB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/>
          </a:bodyPr>
          <a:lstStyle/>
          <a:p>
            <a:pPr algn="ctr"/>
            <a:r>
              <a:rPr lang="pt-BR" sz="5400">
                <a:solidFill>
                  <a:schemeClr val="bg1">
                    <a:lumMod val="95000"/>
                    <a:lumOff val="5000"/>
                  </a:schemeClr>
                </a:solidFill>
              </a:rPr>
              <a:t>E qual a importância de refletirmos sobre a perspectiva brasileira sobre os direitos humanos??  </a:t>
            </a:r>
          </a:p>
        </p:txBody>
      </p:sp>
    </p:spTree>
    <p:extLst>
      <p:ext uri="{BB962C8B-B14F-4D97-AF65-F5344CB8AC3E}">
        <p14:creationId xmlns:p14="http://schemas.microsoft.com/office/powerpoint/2010/main" val="3453675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4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1EFFA-93BF-4F15-AC8A-D959AF428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495800"/>
            <a:ext cx="9144000" cy="762000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Dados do </a:t>
            </a:r>
            <a:r>
              <a:rPr lang="en-US" sz="18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Comitê</a:t>
            </a:r>
            <a:r>
              <a: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Brasileiro</a:t>
            </a:r>
            <a:r>
              <a: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8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Defensoras</a:t>
            </a:r>
            <a:r>
              <a: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</a:t>
            </a:r>
            <a:r>
              <a:rPr lang="en-US" sz="1800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Defensores</a:t>
            </a:r>
            <a:r>
              <a: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DH  (2017)</a:t>
            </a:r>
          </a:p>
          <a:p>
            <a:pPr algn="ctr"/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257E26-E5B3-491B-93F5-6D6CF2C9C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76538"/>
            <a:ext cx="9144000" cy="13811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b="1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  <a:t>Criminalização e violência contra defensoras e defensores de direitos humanos no Brasil </a:t>
            </a:r>
            <a:br>
              <a:rPr lang="en-US" sz="3100" b="1" kern="1200">
                <a:solidFill>
                  <a:schemeClr val="bg2"/>
                </a:solidFill>
                <a:latin typeface="+mj-lt"/>
                <a:ea typeface="+mj-ea"/>
                <a:cs typeface="+mj-cs"/>
              </a:rPr>
            </a:br>
            <a:endParaRPr lang="en-US" sz="3100" b="1" kern="120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6882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0AF1B81-C08E-49D2-909F-374F78AC2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Quem são defensore/as de dh?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A0A63-BCD7-4DB5-B699-D97C50D34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6911" y="703385"/>
            <a:ext cx="6738424" cy="6154615"/>
          </a:xfrm>
        </p:spPr>
        <p:txBody>
          <a:bodyPr anchor="ctr">
            <a:normAutofit/>
          </a:bodyPr>
          <a:lstStyle/>
          <a:p>
            <a:pPr algn="just"/>
            <a:r>
              <a:rPr lang="pt-BR" sz="2600" dirty="0">
                <a:solidFill>
                  <a:srgbClr val="000000"/>
                </a:solidFill>
              </a:rPr>
              <a:t>ONU: indivíduos, grupos, organizações, povos, movimentos sociais e outras coletividades que atuam na luta pela eliminação efetiva de todas as violações de direitos e liberdades fundamentais dos povos e indivíduos, incluindo os que buscam conquistar novos direitos individuais e coletivos políticos, sociais, econômicos, culturais e ambientais que ainda não assumiram forma jurídica ou definição conceitual específica. Organizações que resistem politicamente aos modelos de organização do capital, às estratégias de deslegitimação e criminalização e à ausência de reconhecimento social de suas demandas. </a:t>
            </a:r>
          </a:p>
          <a:p>
            <a:endParaRPr lang="pt-BR" sz="2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13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(Body)</vt:lpstr>
      <vt:lpstr>Calibri Light</vt:lpstr>
      <vt:lpstr>Office Theme</vt:lpstr>
      <vt:lpstr>O que nós entendemos por Direitos Humanos?</vt:lpstr>
      <vt:lpstr>Human Rights in 2018 - Global Advisor</vt:lpstr>
      <vt:lpstr>Algumas respostas:</vt:lpstr>
      <vt:lpstr>Which, if any, of these groups need the most protection for their Human Rights?</vt:lpstr>
      <vt:lpstr>And from the list below, which four or five, if any, do you think are most important to protect as Human Rights?</vt:lpstr>
      <vt:lpstr>1) Grupos que mais precisam de proteção 2)Direitos que merecem ser defendidos</vt:lpstr>
      <vt:lpstr>E qual a importância de refletirmos sobre a perspectiva brasileira sobre os direitos humanos??  </vt:lpstr>
      <vt:lpstr>Criminalização e violência contra defensoras e defensores de direitos humanos no Brasil  </vt:lpstr>
      <vt:lpstr>Quem são defensore/as de dh?</vt:lpstr>
      <vt:lpstr>Por que esse levantamento?</vt:lpstr>
      <vt:lpstr>Violências</vt:lpstr>
      <vt:lpstr>Conceito de Criminalização </vt:lpstr>
      <vt:lpstr>Padrões de violência </vt:lpstr>
      <vt:lpstr>Interseccionalidade </vt:lpstr>
      <vt:lpstr>Outros temas de preocupação da AI</vt:lpstr>
      <vt:lpstr>Informe 2017 – Anistia Internacional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nós entendemos por Direitos Humanos?</dc:title>
  <dc:creator>InaraFlora Cipriano Firmino</dc:creator>
  <cp:lastModifiedBy>InaraFlora Cipriano Firmino</cp:lastModifiedBy>
  <cp:revision>1</cp:revision>
  <dcterms:created xsi:type="dcterms:W3CDTF">2019-02-28T16:09:58Z</dcterms:created>
  <dcterms:modified xsi:type="dcterms:W3CDTF">2019-02-28T17:16:47Z</dcterms:modified>
</cp:coreProperties>
</file>