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058400" cy="7772400"/>
  <p:notesSz cx="10058400" cy="7772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6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AFA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326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AFA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AFA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0"/>
                </a:moveTo>
                <a:lnTo>
                  <a:pt x="0" y="3428999"/>
                </a:ln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940" y="734059"/>
            <a:ext cx="8072518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AFA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5615" y="1537207"/>
            <a:ext cx="6153150" cy="177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326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608" y="1664208"/>
            <a:ext cx="7937500" cy="927100"/>
          </a:xfrm>
          <a:custGeom>
            <a:avLst/>
            <a:gdLst/>
            <a:ahLst/>
            <a:cxnLst/>
            <a:rect l="l" t="t" r="r" b="b"/>
            <a:pathLst>
              <a:path w="7937500" h="927100">
                <a:moveTo>
                  <a:pt x="7936992" y="25908"/>
                </a:moveTo>
                <a:lnTo>
                  <a:pt x="7936992" y="0"/>
                </a:lnTo>
                <a:lnTo>
                  <a:pt x="0" y="0"/>
                </a:lnTo>
                <a:lnTo>
                  <a:pt x="0" y="926592"/>
                </a:lnTo>
                <a:lnTo>
                  <a:pt x="12192" y="926592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7936992" y="25908"/>
                </a:lnTo>
                <a:close/>
              </a:path>
              <a:path w="7937500" h="92710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7937500" h="927100">
                <a:moveTo>
                  <a:pt x="25908" y="92659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926592"/>
                </a:lnTo>
                <a:lnTo>
                  <a:pt x="25908" y="926592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9490" y="1962403"/>
            <a:ext cx="702310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68525">
              <a:lnSpc>
                <a:spcPct val="100000"/>
              </a:lnSpc>
              <a:spcBef>
                <a:spcPts val="100"/>
              </a:spcBef>
            </a:pPr>
            <a:r>
              <a:rPr sz="5000" spc="-65" dirty="0"/>
              <a:t>ANÁLISE  </a:t>
            </a:r>
            <a:r>
              <a:rPr sz="5000" spc="-50" dirty="0"/>
              <a:t>TERMOGRAVIMÉTRICA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0" y="4420361"/>
            <a:ext cx="6512559" cy="0"/>
          </a:xfrm>
          <a:custGeom>
            <a:avLst/>
            <a:gdLst/>
            <a:ahLst/>
            <a:cxnLst/>
            <a:rect l="l" t="t" r="r" b="b"/>
            <a:pathLst>
              <a:path w="6512559">
                <a:moveTo>
                  <a:pt x="0" y="0"/>
                </a:moveTo>
                <a:lnTo>
                  <a:pt x="6512052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83226" y="4443474"/>
            <a:ext cx="3461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DQ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FFCLRP </a:t>
            </a:r>
            <a:r>
              <a:rPr sz="2800" spc="-5" dirty="0">
                <a:solidFill>
                  <a:srgbClr val="F8F8F8"/>
                </a:solidFill>
                <a:latin typeface="Arial"/>
                <a:cs typeface="Arial"/>
              </a:rPr>
              <a:t>–</a:t>
            </a:r>
            <a:r>
              <a:rPr sz="28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8F8F8"/>
                </a:solidFill>
                <a:latin typeface="Arial"/>
                <a:cs typeface="Arial"/>
              </a:rPr>
              <a:t>USP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6489" y="6503921"/>
            <a:ext cx="2682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Profa. Márcia</a:t>
            </a:r>
            <a:r>
              <a:rPr sz="24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8F8F8"/>
                </a:solidFill>
                <a:latin typeface="Arial"/>
                <a:cs typeface="Arial"/>
              </a:rPr>
              <a:t>Veiga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7963"/>
            <a:ext cx="743775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40" dirty="0"/>
              <a:t>Métodos </a:t>
            </a:r>
            <a:r>
              <a:rPr sz="3800" spc="-50" dirty="0"/>
              <a:t>de </a:t>
            </a:r>
            <a:r>
              <a:rPr sz="3800" spc="-120" dirty="0"/>
              <a:t>Análise </a:t>
            </a:r>
            <a:r>
              <a:rPr sz="3800" spc="-80" dirty="0"/>
              <a:t>Térmica</a:t>
            </a:r>
            <a:r>
              <a:rPr sz="3800" spc="105" dirty="0"/>
              <a:t> </a:t>
            </a:r>
            <a:r>
              <a:rPr sz="3800" spc="-35" dirty="0"/>
              <a:t>Modernos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2217420" y="2153412"/>
            <a:ext cx="5696712" cy="1732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25129" y="2290062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2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32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6005" y="3297426"/>
            <a:ext cx="241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8870" y="3297426"/>
            <a:ext cx="34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F8F8F8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1530" y="3265422"/>
            <a:ext cx="36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20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8940" y="4247388"/>
            <a:ext cx="1224280" cy="576580"/>
          </a:xfrm>
          <a:custGeom>
            <a:avLst/>
            <a:gdLst/>
            <a:ahLst/>
            <a:cxnLst/>
            <a:rect l="l" t="t" r="r" b="b"/>
            <a:pathLst>
              <a:path w="1224279" h="576579">
                <a:moveTo>
                  <a:pt x="1223772" y="288036"/>
                </a:moveTo>
                <a:lnTo>
                  <a:pt x="1211324" y="230153"/>
                </a:lnTo>
                <a:lnTo>
                  <a:pt x="1175623" y="176164"/>
                </a:lnTo>
                <a:lnTo>
                  <a:pt x="1119133" y="127248"/>
                </a:lnTo>
                <a:lnTo>
                  <a:pt x="1083863" y="105060"/>
                </a:lnTo>
                <a:lnTo>
                  <a:pt x="1044321" y="84582"/>
                </a:lnTo>
                <a:lnTo>
                  <a:pt x="1000813" y="65961"/>
                </a:lnTo>
                <a:lnTo>
                  <a:pt x="953648" y="49345"/>
                </a:lnTo>
                <a:lnTo>
                  <a:pt x="903135" y="34881"/>
                </a:lnTo>
                <a:lnTo>
                  <a:pt x="849582" y="22717"/>
                </a:lnTo>
                <a:lnTo>
                  <a:pt x="793296" y="12999"/>
                </a:lnTo>
                <a:lnTo>
                  <a:pt x="734585" y="5875"/>
                </a:lnTo>
                <a:lnTo>
                  <a:pt x="673759" y="1493"/>
                </a:lnTo>
                <a:lnTo>
                  <a:pt x="611124" y="0"/>
                </a:lnTo>
                <a:lnTo>
                  <a:pt x="548757" y="1493"/>
                </a:lnTo>
                <a:lnTo>
                  <a:pt x="488165" y="5875"/>
                </a:lnTo>
                <a:lnTo>
                  <a:pt x="429658" y="12999"/>
                </a:lnTo>
                <a:lnTo>
                  <a:pt x="373546" y="22717"/>
                </a:lnTo>
                <a:lnTo>
                  <a:pt x="320140" y="34881"/>
                </a:lnTo>
                <a:lnTo>
                  <a:pt x="269750" y="49345"/>
                </a:lnTo>
                <a:lnTo>
                  <a:pt x="222687" y="65961"/>
                </a:lnTo>
                <a:lnTo>
                  <a:pt x="179260" y="84582"/>
                </a:lnTo>
                <a:lnTo>
                  <a:pt x="139780" y="105060"/>
                </a:lnTo>
                <a:lnTo>
                  <a:pt x="104557" y="127248"/>
                </a:lnTo>
                <a:lnTo>
                  <a:pt x="73902" y="150998"/>
                </a:lnTo>
                <a:lnTo>
                  <a:pt x="27535" y="202598"/>
                </a:lnTo>
                <a:lnTo>
                  <a:pt x="3162" y="258681"/>
                </a:lnTo>
                <a:lnTo>
                  <a:pt x="0" y="288036"/>
                </a:lnTo>
                <a:lnTo>
                  <a:pt x="3162" y="317390"/>
                </a:lnTo>
                <a:lnTo>
                  <a:pt x="27535" y="373473"/>
                </a:lnTo>
                <a:lnTo>
                  <a:pt x="73902" y="425073"/>
                </a:lnTo>
                <a:lnTo>
                  <a:pt x="104557" y="448823"/>
                </a:lnTo>
                <a:lnTo>
                  <a:pt x="139780" y="471012"/>
                </a:lnTo>
                <a:lnTo>
                  <a:pt x="179260" y="491490"/>
                </a:lnTo>
                <a:lnTo>
                  <a:pt x="222687" y="510110"/>
                </a:lnTo>
                <a:lnTo>
                  <a:pt x="269750" y="526726"/>
                </a:lnTo>
                <a:lnTo>
                  <a:pt x="320140" y="541190"/>
                </a:lnTo>
                <a:lnTo>
                  <a:pt x="373546" y="553354"/>
                </a:lnTo>
                <a:lnTo>
                  <a:pt x="429658" y="563072"/>
                </a:lnTo>
                <a:lnTo>
                  <a:pt x="488165" y="570196"/>
                </a:lnTo>
                <a:lnTo>
                  <a:pt x="548757" y="574578"/>
                </a:lnTo>
                <a:lnTo>
                  <a:pt x="611124" y="576072"/>
                </a:lnTo>
                <a:lnTo>
                  <a:pt x="673759" y="574578"/>
                </a:lnTo>
                <a:lnTo>
                  <a:pt x="734585" y="570196"/>
                </a:lnTo>
                <a:lnTo>
                  <a:pt x="793296" y="563072"/>
                </a:lnTo>
                <a:lnTo>
                  <a:pt x="849582" y="553354"/>
                </a:lnTo>
                <a:lnTo>
                  <a:pt x="903135" y="541190"/>
                </a:lnTo>
                <a:lnTo>
                  <a:pt x="953648" y="526726"/>
                </a:lnTo>
                <a:lnTo>
                  <a:pt x="1000813" y="510110"/>
                </a:lnTo>
                <a:lnTo>
                  <a:pt x="1044321" y="491490"/>
                </a:lnTo>
                <a:lnTo>
                  <a:pt x="1083863" y="471012"/>
                </a:lnTo>
                <a:lnTo>
                  <a:pt x="1119133" y="448823"/>
                </a:lnTo>
                <a:lnTo>
                  <a:pt x="1149823" y="425073"/>
                </a:lnTo>
                <a:lnTo>
                  <a:pt x="1196226" y="373473"/>
                </a:lnTo>
                <a:lnTo>
                  <a:pt x="1220608" y="317390"/>
                </a:lnTo>
                <a:lnTo>
                  <a:pt x="1223772" y="288036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4368" y="4242816"/>
            <a:ext cx="1233170" cy="585470"/>
          </a:xfrm>
          <a:custGeom>
            <a:avLst/>
            <a:gdLst/>
            <a:ahLst/>
            <a:cxnLst/>
            <a:rect l="l" t="t" r="r" b="b"/>
            <a:pathLst>
              <a:path w="1233170" h="585470">
                <a:moveTo>
                  <a:pt x="1232916" y="307848"/>
                </a:moveTo>
                <a:lnTo>
                  <a:pt x="1232916" y="292608"/>
                </a:lnTo>
                <a:lnTo>
                  <a:pt x="1229868" y="262128"/>
                </a:lnTo>
                <a:lnTo>
                  <a:pt x="1213104" y="217932"/>
                </a:lnTo>
                <a:lnTo>
                  <a:pt x="1184148" y="176784"/>
                </a:lnTo>
                <a:lnTo>
                  <a:pt x="1170432" y="164592"/>
                </a:lnTo>
                <a:lnTo>
                  <a:pt x="1158240" y="150876"/>
                </a:lnTo>
                <a:lnTo>
                  <a:pt x="1143000" y="138684"/>
                </a:lnTo>
                <a:lnTo>
                  <a:pt x="1126236" y="128016"/>
                </a:lnTo>
                <a:lnTo>
                  <a:pt x="1109472" y="115824"/>
                </a:lnTo>
                <a:lnTo>
                  <a:pt x="1051560" y="83820"/>
                </a:lnTo>
                <a:lnTo>
                  <a:pt x="1007364" y="65532"/>
                </a:lnTo>
                <a:lnTo>
                  <a:pt x="984504" y="57912"/>
                </a:lnTo>
                <a:lnTo>
                  <a:pt x="960120" y="48768"/>
                </a:lnTo>
                <a:lnTo>
                  <a:pt x="909828" y="35052"/>
                </a:lnTo>
                <a:lnTo>
                  <a:pt x="827532" y="16764"/>
                </a:lnTo>
                <a:lnTo>
                  <a:pt x="740664" y="6096"/>
                </a:lnTo>
                <a:lnTo>
                  <a:pt x="679704" y="1524"/>
                </a:lnTo>
                <a:lnTo>
                  <a:pt x="647700" y="0"/>
                </a:lnTo>
                <a:lnTo>
                  <a:pt x="585216" y="0"/>
                </a:lnTo>
                <a:lnTo>
                  <a:pt x="522732" y="3048"/>
                </a:lnTo>
                <a:lnTo>
                  <a:pt x="434340" y="12192"/>
                </a:lnTo>
                <a:lnTo>
                  <a:pt x="376428" y="22860"/>
                </a:lnTo>
                <a:lnTo>
                  <a:pt x="350520" y="28956"/>
                </a:lnTo>
                <a:lnTo>
                  <a:pt x="323088" y="35052"/>
                </a:lnTo>
                <a:lnTo>
                  <a:pt x="297180" y="41148"/>
                </a:lnTo>
                <a:lnTo>
                  <a:pt x="272796" y="48768"/>
                </a:lnTo>
                <a:lnTo>
                  <a:pt x="248412" y="57912"/>
                </a:lnTo>
                <a:lnTo>
                  <a:pt x="225552" y="65532"/>
                </a:lnTo>
                <a:lnTo>
                  <a:pt x="202692" y="74676"/>
                </a:lnTo>
                <a:lnTo>
                  <a:pt x="181356" y="85344"/>
                </a:lnTo>
                <a:lnTo>
                  <a:pt x="161544" y="94488"/>
                </a:lnTo>
                <a:lnTo>
                  <a:pt x="123444" y="115824"/>
                </a:lnTo>
                <a:lnTo>
                  <a:pt x="89916" y="140208"/>
                </a:lnTo>
                <a:lnTo>
                  <a:pt x="48768" y="176784"/>
                </a:lnTo>
                <a:lnTo>
                  <a:pt x="19812" y="217932"/>
                </a:lnTo>
                <a:lnTo>
                  <a:pt x="0" y="277368"/>
                </a:lnTo>
                <a:lnTo>
                  <a:pt x="0" y="307848"/>
                </a:lnTo>
                <a:lnTo>
                  <a:pt x="3048" y="323088"/>
                </a:lnTo>
                <a:lnTo>
                  <a:pt x="7620" y="338328"/>
                </a:lnTo>
                <a:lnTo>
                  <a:pt x="9144" y="342900"/>
                </a:lnTo>
                <a:lnTo>
                  <a:pt x="9144" y="277368"/>
                </a:lnTo>
                <a:lnTo>
                  <a:pt x="15240" y="249936"/>
                </a:lnTo>
                <a:lnTo>
                  <a:pt x="36576" y="208788"/>
                </a:lnTo>
                <a:lnTo>
                  <a:pt x="80772" y="158496"/>
                </a:lnTo>
                <a:lnTo>
                  <a:pt x="111252" y="135636"/>
                </a:lnTo>
                <a:lnTo>
                  <a:pt x="128016" y="124968"/>
                </a:lnTo>
                <a:lnTo>
                  <a:pt x="146304" y="112776"/>
                </a:lnTo>
                <a:lnTo>
                  <a:pt x="166116" y="103632"/>
                </a:lnTo>
                <a:lnTo>
                  <a:pt x="185928" y="92964"/>
                </a:lnTo>
                <a:lnTo>
                  <a:pt x="228600" y="74676"/>
                </a:lnTo>
                <a:lnTo>
                  <a:pt x="300228" y="50292"/>
                </a:lnTo>
                <a:lnTo>
                  <a:pt x="352044" y="38100"/>
                </a:lnTo>
                <a:lnTo>
                  <a:pt x="406908" y="25908"/>
                </a:lnTo>
                <a:lnTo>
                  <a:pt x="435864" y="22860"/>
                </a:lnTo>
                <a:lnTo>
                  <a:pt x="463296" y="18288"/>
                </a:lnTo>
                <a:lnTo>
                  <a:pt x="524256" y="12192"/>
                </a:lnTo>
                <a:lnTo>
                  <a:pt x="585216" y="9144"/>
                </a:lnTo>
                <a:lnTo>
                  <a:pt x="647700" y="9144"/>
                </a:lnTo>
                <a:lnTo>
                  <a:pt x="708660" y="12192"/>
                </a:lnTo>
                <a:lnTo>
                  <a:pt x="768096" y="18288"/>
                </a:lnTo>
                <a:lnTo>
                  <a:pt x="826008" y="27432"/>
                </a:lnTo>
                <a:lnTo>
                  <a:pt x="880872" y="38100"/>
                </a:lnTo>
                <a:lnTo>
                  <a:pt x="932688" y="50292"/>
                </a:lnTo>
                <a:lnTo>
                  <a:pt x="981456" y="65532"/>
                </a:lnTo>
                <a:lnTo>
                  <a:pt x="1046988" y="92964"/>
                </a:lnTo>
                <a:lnTo>
                  <a:pt x="1086612" y="114300"/>
                </a:lnTo>
                <a:lnTo>
                  <a:pt x="1121664" y="135636"/>
                </a:lnTo>
                <a:lnTo>
                  <a:pt x="1152144" y="158496"/>
                </a:lnTo>
                <a:lnTo>
                  <a:pt x="1187196" y="196596"/>
                </a:lnTo>
                <a:lnTo>
                  <a:pt x="1196340" y="210312"/>
                </a:lnTo>
                <a:lnTo>
                  <a:pt x="1205484" y="222504"/>
                </a:lnTo>
                <a:lnTo>
                  <a:pt x="1211580" y="236220"/>
                </a:lnTo>
                <a:lnTo>
                  <a:pt x="1220724" y="263652"/>
                </a:lnTo>
                <a:lnTo>
                  <a:pt x="1222248" y="278892"/>
                </a:lnTo>
                <a:lnTo>
                  <a:pt x="1223772" y="292608"/>
                </a:lnTo>
                <a:lnTo>
                  <a:pt x="1223772" y="342900"/>
                </a:lnTo>
                <a:lnTo>
                  <a:pt x="1225296" y="338328"/>
                </a:lnTo>
                <a:lnTo>
                  <a:pt x="1229868" y="323088"/>
                </a:lnTo>
                <a:lnTo>
                  <a:pt x="1232916" y="307848"/>
                </a:lnTo>
                <a:close/>
              </a:path>
              <a:path w="1233170" h="585470">
                <a:moveTo>
                  <a:pt x="1223772" y="342900"/>
                </a:moveTo>
                <a:lnTo>
                  <a:pt x="1223772" y="292608"/>
                </a:lnTo>
                <a:lnTo>
                  <a:pt x="1222248" y="307848"/>
                </a:lnTo>
                <a:lnTo>
                  <a:pt x="1220724" y="321564"/>
                </a:lnTo>
                <a:lnTo>
                  <a:pt x="1205484" y="362712"/>
                </a:lnTo>
                <a:lnTo>
                  <a:pt x="1176528" y="402336"/>
                </a:lnTo>
                <a:lnTo>
                  <a:pt x="1136904" y="438912"/>
                </a:lnTo>
                <a:lnTo>
                  <a:pt x="1103376" y="461772"/>
                </a:lnTo>
                <a:lnTo>
                  <a:pt x="1066800" y="481584"/>
                </a:lnTo>
                <a:lnTo>
                  <a:pt x="1046988" y="492252"/>
                </a:lnTo>
                <a:lnTo>
                  <a:pt x="1004316" y="510540"/>
                </a:lnTo>
                <a:lnTo>
                  <a:pt x="932688" y="534924"/>
                </a:lnTo>
                <a:lnTo>
                  <a:pt x="880872" y="547116"/>
                </a:lnTo>
                <a:lnTo>
                  <a:pt x="826008" y="559308"/>
                </a:lnTo>
                <a:lnTo>
                  <a:pt x="739140" y="569976"/>
                </a:lnTo>
                <a:lnTo>
                  <a:pt x="647700" y="576072"/>
                </a:lnTo>
                <a:lnTo>
                  <a:pt x="585216" y="576072"/>
                </a:lnTo>
                <a:lnTo>
                  <a:pt x="553212" y="574548"/>
                </a:lnTo>
                <a:lnTo>
                  <a:pt x="522732" y="573024"/>
                </a:lnTo>
                <a:lnTo>
                  <a:pt x="493776" y="569976"/>
                </a:lnTo>
                <a:lnTo>
                  <a:pt x="463296" y="566928"/>
                </a:lnTo>
                <a:lnTo>
                  <a:pt x="434340" y="562356"/>
                </a:lnTo>
                <a:lnTo>
                  <a:pt x="406908" y="559308"/>
                </a:lnTo>
                <a:lnTo>
                  <a:pt x="352044" y="547116"/>
                </a:lnTo>
                <a:lnTo>
                  <a:pt x="300228" y="534924"/>
                </a:lnTo>
                <a:lnTo>
                  <a:pt x="251460" y="519684"/>
                </a:lnTo>
                <a:lnTo>
                  <a:pt x="185928" y="492252"/>
                </a:lnTo>
                <a:lnTo>
                  <a:pt x="166116" y="481584"/>
                </a:lnTo>
                <a:lnTo>
                  <a:pt x="146304" y="472440"/>
                </a:lnTo>
                <a:lnTo>
                  <a:pt x="128016" y="460248"/>
                </a:lnTo>
                <a:lnTo>
                  <a:pt x="111252" y="449580"/>
                </a:lnTo>
                <a:lnTo>
                  <a:pt x="96012" y="438912"/>
                </a:lnTo>
                <a:lnTo>
                  <a:pt x="56388" y="400812"/>
                </a:lnTo>
                <a:lnTo>
                  <a:pt x="27432" y="362712"/>
                </a:lnTo>
                <a:lnTo>
                  <a:pt x="12192" y="321564"/>
                </a:lnTo>
                <a:lnTo>
                  <a:pt x="9144" y="306324"/>
                </a:lnTo>
                <a:lnTo>
                  <a:pt x="9144" y="342900"/>
                </a:lnTo>
                <a:lnTo>
                  <a:pt x="27432" y="381000"/>
                </a:lnTo>
                <a:lnTo>
                  <a:pt x="74676" y="434340"/>
                </a:lnTo>
                <a:lnTo>
                  <a:pt x="106680" y="457200"/>
                </a:lnTo>
                <a:lnTo>
                  <a:pt x="123444" y="469392"/>
                </a:lnTo>
                <a:lnTo>
                  <a:pt x="181356" y="501396"/>
                </a:lnTo>
                <a:lnTo>
                  <a:pt x="225552" y="519684"/>
                </a:lnTo>
                <a:lnTo>
                  <a:pt x="248412" y="527304"/>
                </a:lnTo>
                <a:lnTo>
                  <a:pt x="272796" y="536448"/>
                </a:lnTo>
                <a:lnTo>
                  <a:pt x="297180" y="544068"/>
                </a:lnTo>
                <a:lnTo>
                  <a:pt x="323088" y="550164"/>
                </a:lnTo>
                <a:lnTo>
                  <a:pt x="350520" y="557784"/>
                </a:lnTo>
                <a:lnTo>
                  <a:pt x="377952" y="562356"/>
                </a:lnTo>
                <a:lnTo>
                  <a:pt x="405384" y="568452"/>
                </a:lnTo>
                <a:lnTo>
                  <a:pt x="434340" y="573024"/>
                </a:lnTo>
                <a:lnTo>
                  <a:pt x="492252" y="579120"/>
                </a:lnTo>
                <a:lnTo>
                  <a:pt x="522732" y="582168"/>
                </a:lnTo>
                <a:lnTo>
                  <a:pt x="553212" y="583692"/>
                </a:lnTo>
                <a:lnTo>
                  <a:pt x="585216" y="585216"/>
                </a:lnTo>
                <a:lnTo>
                  <a:pt x="647700" y="585216"/>
                </a:lnTo>
                <a:lnTo>
                  <a:pt x="710184" y="582168"/>
                </a:lnTo>
                <a:lnTo>
                  <a:pt x="798576" y="573024"/>
                </a:lnTo>
                <a:lnTo>
                  <a:pt x="854964" y="562356"/>
                </a:lnTo>
                <a:lnTo>
                  <a:pt x="882396" y="557784"/>
                </a:lnTo>
                <a:lnTo>
                  <a:pt x="909828" y="550164"/>
                </a:lnTo>
                <a:lnTo>
                  <a:pt x="935736" y="544068"/>
                </a:lnTo>
                <a:lnTo>
                  <a:pt x="960120" y="536448"/>
                </a:lnTo>
                <a:lnTo>
                  <a:pt x="984504" y="527304"/>
                </a:lnTo>
                <a:lnTo>
                  <a:pt x="1007364" y="519684"/>
                </a:lnTo>
                <a:lnTo>
                  <a:pt x="1030224" y="510540"/>
                </a:lnTo>
                <a:lnTo>
                  <a:pt x="1091184" y="480060"/>
                </a:lnTo>
                <a:lnTo>
                  <a:pt x="1143000" y="445008"/>
                </a:lnTo>
                <a:lnTo>
                  <a:pt x="1184148" y="408432"/>
                </a:lnTo>
                <a:lnTo>
                  <a:pt x="1213104" y="367284"/>
                </a:lnTo>
                <a:lnTo>
                  <a:pt x="1220724" y="352044"/>
                </a:lnTo>
                <a:lnTo>
                  <a:pt x="1223772" y="3429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56549" y="4379466"/>
            <a:ext cx="82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003200"/>
                </a:solidFill>
                <a:latin typeface="Arial"/>
                <a:cs typeface="Arial"/>
              </a:rPr>
              <a:t>ASS</a:t>
            </a: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5583" y="4533900"/>
            <a:ext cx="1656714" cy="721360"/>
          </a:xfrm>
          <a:custGeom>
            <a:avLst/>
            <a:gdLst/>
            <a:ahLst/>
            <a:cxnLst/>
            <a:rect l="l" t="t" r="r" b="b"/>
            <a:pathLst>
              <a:path w="1656714" h="721360">
                <a:moveTo>
                  <a:pt x="1656588" y="361188"/>
                </a:moveTo>
                <a:lnTo>
                  <a:pt x="1646717" y="305290"/>
                </a:lnTo>
                <a:lnTo>
                  <a:pt x="1618093" y="252105"/>
                </a:lnTo>
                <a:lnTo>
                  <a:pt x="1572203" y="202274"/>
                </a:lnTo>
                <a:lnTo>
                  <a:pt x="1510531" y="156435"/>
                </a:lnTo>
                <a:lnTo>
                  <a:pt x="1474241" y="135213"/>
                </a:lnTo>
                <a:lnTo>
                  <a:pt x="1434562" y="115230"/>
                </a:lnTo>
                <a:lnTo>
                  <a:pt x="1391680" y="96564"/>
                </a:lnTo>
                <a:lnTo>
                  <a:pt x="1345780" y="79296"/>
                </a:lnTo>
                <a:lnTo>
                  <a:pt x="1297049" y="63507"/>
                </a:lnTo>
                <a:lnTo>
                  <a:pt x="1245672" y="49276"/>
                </a:lnTo>
                <a:lnTo>
                  <a:pt x="1191834" y="36682"/>
                </a:lnTo>
                <a:lnTo>
                  <a:pt x="1135721" y="25807"/>
                </a:lnTo>
                <a:lnTo>
                  <a:pt x="1077520" y="16729"/>
                </a:lnTo>
                <a:lnTo>
                  <a:pt x="1017414" y="9530"/>
                </a:lnTo>
                <a:lnTo>
                  <a:pt x="955590" y="4289"/>
                </a:lnTo>
                <a:lnTo>
                  <a:pt x="892234" y="1085"/>
                </a:lnTo>
                <a:lnTo>
                  <a:pt x="827532" y="0"/>
                </a:lnTo>
                <a:lnTo>
                  <a:pt x="762839" y="1085"/>
                </a:lnTo>
                <a:lnTo>
                  <a:pt x="699512" y="4289"/>
                </a:lnTo>
                <a:lnTo>
                  <a:pt x="637734" y="9530"/>
                </a:lnTo>
                <a:lnTo>
                  <a:pt x="577688" y="16729"/>
                </a:lnTo>
                <a:lnTo>
                  <a:pt x="519560" y="25807"/>
                </a:lnTo>
                <a:lnTo>
                  <a:pt x="463531" y="36682"/>
                </a:lnTo>
                <a:lnTo>
                  <a:pt x="409786" y="49276"/>
                </a:lnTo>
                <a:lnTo>
                  <a:pt x="358509" y="63507"/>
                </a:lnTo>
                <a:lnTo>
                  <a:pt x="309882" y="79296"/>
                </a:lnTo>
                <a:lnTo>
                  <a:pt x="264091" y="96564"/>
                </a:lnTo>
                <a:lnTo>
                  <a:pt x="221318" y="115230"/>
                </a:lnTo>
                <a:lnTo>
                  <a:pt x="181747" y="135213"/>
                </a:lnTo>
                <a:lnTo>
                  <a:pt x="145561" y="156435"/>
                </a:lnTo>
                <a:lnTo>
                  <a:pt x="112945" y="178816"/>
                </a:lnTo>
                <a:lnTo>
                  <a:pt x="59155" y="226730"/>
                </a:lnTo>
                <a:lnTo>
                  <a:pt x="21846" y="278318"/>
                </a:lnTo>
                <a:lnTo>
                  <a:pt x="2488" y="332939"/>
                </a:lnTo>
                <a:lnTo>
                  <a:pt x="0" y="361188"/>
                </a:lnTo>
                <a:lnTo>
                  <a:pt x="2488" y="389426"/>
                </a:lnTo>
                <a:lnTo>
                  <a:pt x="21846" y="443972"/>
                </a:lnTo>
                <a:lnTo>
                  <a:pt x="59155" y="495427"/>
                </a:lnTo>
                <a:lnTo>
                  <a:pt x="112945" y="543164"/>
                </a:lnTo>
                <a:lnTo>
                  <a:pt x="145561" y="565445"/>
                </a:lnTo>
                <a:lnTo>
                  <a:pt x="181747" y="586562"/>
                </a:lnTo>
                <a:lnTo>
                  <a:pt x="221318" y="606438"/>
                </a:lnTo>
                <a:lnTo>
                  <a:pt x="264091" y="624995"/>
                </a:lnTo>
                <a:lnTo>
                  <a:pt x="309882" y="642154"/>
                </a:lnTo>
                <a:lnTo>
                  <a:pt x="358509" y="657839"/>
                </a:lnTo>
                <a:lnTo>
                  <a:pt x="409786" y="671971"/>
                </a:lnTo>
                <a:lnTo>
                  <a:pt x="463531" y="684471"/>
                </a:lnTo>
                <a:lnTo>
                  <a:pt x="519560" y="695262"/>
                </a:lnTo>
                <a:lnTo>
                  <a:pt x="577688" y="704266"/>
                </a:lnTo>
                <a:lnTo>
                  <a:pt x="637734" y="711405"/>
                </a:lnTo>
                <a:lnTo>
                  <a:pt x="699512" y="716601"/>
                </a:lnTo>
                <a:lnTo>
                  <a:pt x="762839" y="719776"/>
                </a:lnTo>
                <a:lnTo>
                  <a:pt x="827532" y="720852"/>
                </a:lnTo>
                <a:lnTo>
                  <a:pt x="892234" y="719776"/>
                </a:lnTo>
                <a:lnTo>
                  <a:pt x="955590" y="716601"/>
                </a:lnTo>
                <a:lnTo>
                  <a:pt x="1017414" y="711405"/>
                </a:lnTo>
                <a:lnTo>
                  <a:pt x="1077520" y="704266"/>
                </a:lnTo>
                <a:lnTo>
                  <a:pt x="1135721" y="695262"/>
                </a:lnTo>
                <a:lnTo>
                  <a:pt x="1191834" y="684471"/>
                </a:lnTo>
                <a:lnTo>
                  <a:pt x="1245672" y="671971"/>
                </a:lnTo>
                <a:lnTo>
                  <a:pt x="1297049" y="657839"/>
                </a:lnTo>
                <a:lnTo>
                  <a:pt x="1345780" y="642154"/>
                </a:lnTo>
                <a:lnTo>
                  <a:pt x="1391680" y="624995"/>
                </a:lnTo>
                <a:lnTo>
                  <a:pt x="1434562" y="606438"/>
                </a:lnTo>
                <a:lnTo>
                  <a:pt x="1474241" y="586562"/>
                </a:lnTo>
                <a:lnTo>
                  <a:pt x="1510531" y="565445"/>
                </a:lnTo>
                <a:lnTo>
                  <a:pt x="1543247" y="543164"/>
                </a:lnTo>
                <a:lnTo>
                  <a:pt x="1597214" y="495427"/>
                </a:lnTo>
                <a:lnTo>
                  <a:pt x="1634656" y="443972"/>
                </a:lnTo>
                <a:lnTo>
                  <a:pt x="1654089" y="389426"/>
                </a:lnTo>
                <a:lnTo>
                  <a:pt x="1656588" y="361188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1011" y="4529328"/>
            <a:ext cx="1666239" cy="731520"/>
          </a:xfrm>
          <a:custGeom>
            <a:avLst/>
            <a:gdLst/>
            <a:ahLst/>
            <a:cxnLst/>
            <a:rect l="l" t="t" r="r" b="b"/>
            <a:pathLst>
              <a:path w="1666239" h="731520">
                <a:moveTo>
                  <a:pt x="1665732" y="365760"/>
                </a:moveTo>
                <a:lnTo>
                  <a:pt x="1661160" y="327660"/>
                </a:lnTo>
                <a:lnTo>
                  <a:pt x="1647444" y="291084"/>
                </a:lnTo>
                <a:lnTo>
                  <a:pt x="1627632" y="256032"/>
                </a:lnTo>
                <a:lnTo>
                  <a:pt x="1598676" y="222504"/>
                </a:lnTo>
                <a:lnTo>
                  <a:pt x="1563624" y="190500"/>
                </a:lnTo>
                <a:lnTo>
                  <a:pt x="1520952" y="160020"/>
                </a:lnTo>
                <a:lnTo>
                  <a:pt x="1473708" y="132588"/>
                </a:lnTo>
                <a:lnTo>
                  <a:pt x="1420368" y="106680"/>
                </a:lnTo>
                <a:lnTo>
                  <a:pt x="1360932" y="83820"/>
                </a:lnTo>
                <a:lnTo>
                  <a:pt x="1328928" y="71628"/>
                </a:lnTo>
                <a:lnTo>
                  <a:pt x="1263396" y="53340"/>
                </a:lnTo>
                <a:lnTo>
                  <a:pt x="1155192" y="28956"/>
                </a:lnTo>
                <a:lnTo>
                  <a:pt x="1078992" y="16764"/>
                </a:lnTo>
                <a:lnTo>
                  <a:pt x="999744" y="7620"/>
                </a:lnTo>
                <a:lnTo>
                  <a:pt x="958596" y="4572"/>
                </a:lnTo>
                <a:lnTo>
                  <a:pt x="917448" y="3048"/>
                </a:lnTo>
                <a:lnTo>
                  <a:pt x="832104" y="0"/>
                </a:lnTo>
                <a:lnTo>
                  <a:pt x="789432" y="1524"/>
                </a:lnTo>
                <a:lnTo>
                  <a:pt x="748284" y="3048"/>
                </a:lnTo>
                <a:lnTo>
                  <a:pt x="705612" y="4572"/>
                </a:lnTo>
                <a:lnTo>
                  <a:pt x="665988" y="7620"/>
                </a:lnTo>
                <a:lnTo>
                  <a:pt x="624840" y="12192"/>
                </a:lnTo>
                <a:lnTo>
                  <a:pt x="585216" y="16764"/>
                </a:lnTo>
                <a:lnTo>
                  <a:pt x="509016" y="28956"/>
                </a:lnTo>
                <a:lnTo>
                  <a:pt x="437388" y="44196"/>
                </a:lnTo>
                <a:lnTo>
                  <a:pt x="368808" y="62484"/>
                </a:lnTo>
                <a:lnTo>
                  <a:pt x="274320" y="94488"/>
                </a:lnTo>
                <a:lnTo>
                  <a:pt x="217932" y="118872"/>
                </a:lnTo>
                <a:lnTo>
                  <a:pt x="166116" y="146304"/>
                </a:lnTo>
                <a:lnTo>
                  <a:pt x="121920" y="175260"/>
                </a:lnTo>
                <a:lnTo>
                  <a:pt x="82296" y="205740"/>
                </a:lnTo>
                <a:lnTo>
                  <a:pt x="38100" y="256032"/>
                </a:lnTo>
                <a:lnTo>
                  <a:pt x="16764" y="291084"/>
                </a:lnTo>
                <a:lnTo>
                  <a:pt x="4572" y="327660"/>
                </a:lnTo>
                <a:lnTo>
                  <a:pt x="0" y="365760"/>
                </a:lnTo>
                <a:lnTo>
                  <a:pt x="1524" y="385572"/>
                </a:lnTo>
                <a:lnTo>
                  <a:pt x="4572" y="403860"/>
                </a:lnTo>
                <a:lnTo>
                  <a:pt x="9144" y="422148"/>
                </a:lnTo>
                <a:lnTo>
                  <a:pt x="9144" y="365760"/>
                </a:lnTo>
                <a:lnTo>
                  <a:pt x="10668" y="347472"/>
                </a:lnTo>
                <a:lnTo>
                  <a:pt x="25908" y="294132"/>
                </a:lnTo>
                <a:lnTo>
                  <a:pt x="45720" y="260604"/>
                </a:lnTo>
                <a:lnTo>
                  <a:pt x="59436" y="245364"/>
                </a:lnTo>
                <a:lnTo>
                  <a:pt x="73152" y="228600"/>
                </a:lnTo>
                <a:lnTo>
                  <a:pt x="108204" y="198120"/>
                </a:lnTo>
                <a:lnTo>
                  <a:pt x="149352" y="167640"/>
                </a:lnTo>
                <a:lnTo>
                  <a:pt x="196596" y="140208"/>
                </a:lnTo>
                <a:lnTo>
                  <a:pt x="277368" y="103632"/>
                </a:lnTo>
                <a:lnTo>
                  <a:pt x="338328" y="80772"/>
                </a:lnTo>
                <a:lnTo>
                  <a:pt x="371856" y="71628"/>
                </a:lnTo>
                <a:lnTo>
                  <a:pt x="403860" y="62484"/>
                </a:lnTo>
                <a:lnTo>
                  <a:pt x="512064" y="38100"/>
                </a:lnTo>
                <a:lnTo>
                  <a:pt x="586740" y="25908"/>
                </a:lnTo>
                <a:lnTo>
                  <a:pt x="665988" y="16764"/>
                </a:lnTo>
                <a:lnTo>
                  <a:pt x="707136" y="13716"/>
                </a:lnTo>
                <a:lnTo>
                  <a:pt x="748284" y="12192"/>
                </a:lnTo>
                <a:lnTo>
                  <a:pt x="789432" y="10722"/>
                </a:lnTo>
                <a:lnTo>
                  <a:pt x="874776" y="10668"/>
                </a:lnTo>
                <a:lnTo>
                  <a:pt x="917448" y="12192"/>
                </a:lnTo>
                <a:lnTo>
                  <a:pt x="958596" y="13716"/>
                </a:lnTo>
                <a:lnTo>
                  <a:pt x="999744" y="16764"/>
                </a:lnTo>
                <a:lnTo>
                  <a:pt x="1078992" y="25908"/>
                </a:lnTo>
                <a:lnTo>
                  <a:pt x="1117092" y="32004"/>
                </a:lnTo>
                <a:lnTo>
                  <a:pt x="1226820" y="53340"/>
                </a:lnTo>
                <a:lnTo>
                  <a:pt x="1293876" y="71628"/>
                </a:lnTo>
                <a:lnTo>
                  <a:pt x="1357884" y="91440"/>
                </a:lnTo>
                <a:lnTo>
                  <a:pt x="1415796" y="115824"/>
                </a:lnTo>
                <a:lnTo>
                  <a:pt x="1469136" y="140208"/>
                </a:lnTo>
                <a:lnTo>
                  <a:pt x="1516380" y="167640"/>
                </a:lnTo>
                <a:lnTo>
                  <a:pt x="1557528" y="198120"/>
                </a:lnTo>
                <a:lnTo>
                  <a:pt x="1592580" y="228600"/>
                </a:lnTo>
                <a:lnTo>
                  <a:pt x="1620012" y="262128"/>
                </a:lnTo>
                <a:lnTo>
                  <a:pt x="1639824" y="295656"/>
                </a:lnTo>
                <a:lnTo>
                  <a:pt x="1655064" y="347472"/>
                </a:lnTo>
                <a:lnTo>
                  <a:pt x="1655064" y="422148"/>
                </a:lnTo>
                <a:lnTo>
                  <a:pt x="1661160" y="403860"/>
                </a:lnTo>
                <a:lnTo>
                  <a:pt x="1664208" y="384048"/>
                </a:lnTo>
                <a:lnTo>
                  <a:pt x="1665732" y="365760"/>
                </a:lnTo>
                <a:close/>
              </a:path>
              <a:path w="1666239" h="731520">
                <a:moveTo>
                  <a:pt x="1655064" y="422148"/>
                </a:moveTo>
                <a:lnTo>
                  <a:pt x="1655064" y="384048"/>
                </a:lnTo>
                <a:lnTo>
                  <a:pt x="1652016" y="402336"/>
                </a:lnTo>
                <a:lnTo>
                  <a:pt x="1639824" y="435864"/>
                </a:lnTo>
                <a:lnTo>
                  <a:pt x="1630680" y="454152"/>
                </a:lnTo>
                <a:lnTo>
                  <a:pt x="1620012" y="470916"/>
                </a:lnTo>
                <a:lnTo>
                  <a:pt x="1606296" y="486156"/>
                </a:lnTo>
                <a:lnTo>
                  <a:pt x="1592580" y="502920"/>
                </a:lnTo>
                <a:lnTo>
                  <a:pt x="1557528" y="533400"/>
                </a:lnTo>
                <a:lnTo>
                  <a:pt x="1516380" y="563880"/>
                </a:lnTo>
                <a:lnTo>
                  <a:pt x="1469136" y="591312"/>
                </a:lnTo>
                <a:lnTo>
                  <a:pt x="1415796" y="615696"/>
                </a:lnTo>
                <a:lnTo>
                  <a:pt x="1357884" y="638556"/>
                </a:lnTo>
                <a:lnTo>
                  <a:pt x="1293876" y="659892"/>
                </a:lnTo>
                <a:lnTo>
                  <a:pt x="1226820" y="678180"/>
                </a:lnTo>
                <a:lnTo>
                  <a:pt x="1153668" y="693420"/>
                </a:lnTo>
                <a:lnTo>
                  <a:pt x="1077468" y="705612"/>
                </a:lnTo>
                <a:lnTo>
                  <a:pt x="1039368" y="710184"/>
                </a:lnTo>
                <a:lnTo>
                  <a:pt x="999744" y="713232"/>
                </a:lnTo>
                <a:lnTo>
                  <a:pt x="958596" y="717804"/>
                </a:lnTo>
                <a:lnTo>
                  <a:pt x="917448" y="719328"/>
                </a:lnTo>
                <a:lnTo>
                  <a:pt x="874776" y="720852"/>
                </a:lnTo>
                <a:lnTo>
                  <a:pt x="789432" y="720852"/>
                </a:lnTo>
                <a:lnTo>
                  <a:pt x="707136" y="717804"/>
                </a:lnTo>
                <a:lnTo>
                  <a:pt x="665988" y="713232"/>
                </a:lnTo>
                <a:lnTo>
                  <a:pt x="626364" y="710184"/>
                </a:lnTo>
                <a:lnTo>
                  <a:pt x="586740" y="705612"/>
                </a:lnTo>
                <a:lnTo>
                  <a:pt x="510540" y="693420"/>
                </a:lnTo>
                <a:lnTo>
                  <a:pt x="438912" y="678180"/>
                </a:lnTo>
                <a:lnTo>
                  <a:pt x="370332" y="659892"/>
                </a:lnTo>
                <a:lnTo>
                  <a:pt x="277368" y="627888"/>
                </a:lnTo>
                <a:lnTo>
                  <a:pt x="196596" y="591312"/>
                </a:lnTo>
                <a:lnTo>
                  <a:pt x="149352" y="562356"/>
                </a:lnTo>
                <a:lnTo>
                  <a:pt x="126492" y="548640"/>
                </a:lnTo>
                <a:lnTo>
                  <a:pt x="89916" y="518160"/>
                </a:lnTo>
                <a:lnTo>
                  <a:pt x="57912" y="486156"/>
                </a:lnTo>
                <a:lnTo>
                  <a:pt x="35052" y="452628"/>
                </a:lnTo>
                <a:lnTo>
                  <a:pt x="13716" y="400812"/>
                </a:lnTo>
                <a:lnTo>
                  <a:pt x="9144" y="365760"/>
                </a:lnTo>
                <a:lnTo>
                  <a:pt x="9144" y="422148"/>
                </a:lnTo>
                <a:lnTo>
                  <a:pt x="27432" y="458724"/>
                </a:lnTo>
                <a:lnTo>
                  <a:pt x="51816" y="492252"/>
                </a:lnTo>
                <a:lnTo>
                  <a:pt x="83820" y="525780"/>
                </a:lnTo>
                <a:lnTo>
                  <a:pt x="121920" y="556260"/>
                </a:lnTo>
                <a:lnTo>
                  <a:pt x="192024" y="598932"/>
                </a:lnTo>
                <a:lnTo>
                  <a:pt x="245364" y="624840"/>
                </a:lnTo>
                <a:lnTo>
                  <a:pt x="335280" y="658368"/>
                </a:lnTo>
                <a:lnTo>
                  <a:pt x="402336" y="678180"/>
                </a:lnTo>
                <a:lnTo>
                  <a:pt x="472440" y="694944"/>
                </a:lnTo>
                <a:lnTo>
                  <a:pt x="585216" y="714756"/>
                </a:lnTo>
                <a:lnTo>
                  <a:pt x="624840" y="719328"/>
                </a:lnTo>
                <a:lnTo>
                  <a:pt x="665988" y="723900"/>
                </a:lnTo>
                <a:lnTo>
                  <a:pt x="705612" y="726948"/>
                </a:lnTo>
                <a:lnTo>
                  <a:pt x="748284" y="728472"/>
                </a:lnTo>
                <a:lnTo>
                  <a:pt x="790956" y="730050"/>
                </a:lnTo>
                <a:lnTo>
                  <a:pt x="832104" y="731520"/>
                </a:lnTo>
                <a:lnTo>
                  <a:pt x="917448" y="728472"/>
                </a:lnTo>
                <a:lnTo>
                  <a:pt x="958596" y="726948"/>
                </a:lnTo>
                <a:lnTo>
                  <a:pt x="999744" y="723900"/>
                </a:lnTo>
                <a:lnTo>
                  <a:pt x="1078992" y="714756"/>
                </a:lnTo>
                <a:lnTo>
                  <a:pt x="1118616" y="708660"/>
                </a:lnTo>
                <a:lnTo>
                  <a:pt x="1193292" y="694944"/>
                </a:lnTo>
                <a:lnTo>
                  <a:pt x="1263396" y="678180"/>
                </a:lnTo>
                <a:lnTo>
                  <a:pt x="1360932" y="647700"/>
                </a:lnTo>
                <a:lnTo>
                  <a:pt x="1420368" y="624840"/>
                </a:lnTo>
                <a:lnTo>
                  <a:pt x="1473708" y="598932"/>
                </a:lnTo>
                <a:lnTo>
                  <a:pt x="1522476" y="571500"/>
                </a:lnTo>
                <a:lnTo>
                  <a:pt x="1563624" y="541020"/>
                </a:lnTo>
                <a:lnTo>
                  <a:pt x="1598676" y="509016"/>
                </a:lnTo>
                <a:lnTo>
                  <a:pt x="1627632" y="475488"/>
                </a:lnTo>
                <a:lnTo>
                  <a:pt x="1647444" y="440436"/>
                </a:lnTo>
                <a:lnTo>
                  <a:pt x="1655064" y="42214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6638" y="4737606"/>
            <a:ext cx="101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200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03200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003200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/</a:t>
            </a:r>
            <a:r>
              <a:rPr sz="1800" spc="-10" dirty="0">
                <a:solidFill>
                  <a:srgbClr val="003200"/>
                </a:solidFill>
                <a:latin typeface="Arial"/>
                <a:cs typeface="Arial"/>
              </a:rPr>
              <a:t>D</a:t>
            </a:r>
            <a:r>
              <a:rPr sz="1800" spc="-120" dirty="0">
                <a:solidFill>
                  <a:srgbClr val="0032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32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59964" y="3886199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76200" y="571500"/>
                </a:moveTo>
                <a:lnTo>
                  <a:pt x="0" y="571500"/>
                </a:lnTo>
                <a:lnTo>
                  <a:pt x="32004" y="635508"/>
                </a:lnTo>
                <a:lnTo>
                  <a:pt x="32004" y="585216"/>
                </a:lnTo>
                <a:lnTo>
                  <a:pt x="44196" y="585216"/>
                </a:lnTo>
                <a:lnTo>
                  <a:pt x="44196" y="635508"/>
                </a:lnTo>
                <a:lnTo>
                  <a:pt x="76200" y="571500"/>
                </a:lnTo>
                <a:close/>
              </a:path>
              <a:path w="76200" h="647700">
                <a:moveTo>
                  <a:pt x="44196" y="571500"/>
                </a:moveTo>
                <a:lnTo>
                  <a:pt x="44196" y="0"/>
                </a:lnTo>
                <a:lnTo>
                  <a:pt x="32004" y="0"/>
                </a:lnTo>
                <a:lnTo>
                  <a:pt x="32004" y="571500"/>
                </a:lnTo>
                <a:lnTo>
                  <a:pt x="44196" y="571500"/>
                </a:lnTo>
                <a:close/>
              </a:path>
              <a:path w="76200" h="647700">
                <a:moveTo>
                  <a:pt x="44196" y="635508"/>
                </a:moveTo>
                <a:lnTo>
                  <a:pt x="44196" y="585216"/>
                </a:lnTo>
                <a:lnTo>
                  <a:pt x="32004" y="585216"/>
                </a:lnTo>
                <a:lnTo>
                  <a:pt x="32004" y="635508"/>
                </a:lnTo>
                <a:lnTo>
                  <a:pt x="38100" y="647700"/>
                </a:lnTo>
                <a:lnTo>
                  <a:pt x="44196" y="6355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8317" y="3886199"/>
            <a:ext cx="781050" cy="577850"/>
          </a:xfrm>
          <a:custGeom>
            <a:avLst/>
            <a:gdLst/>
            <a:ahLst/>
            <a:cxnLst/>
            <a:rect l="l" t="t" r="r" b="b"/>
            <a:pathLst>
              <a:path w="781050" h="577850">
                <a:moveTo>
                  <a:pt x="723861" y="526278"/>
                </a:moveTo>
                <a:lnTo>
                  <a:pt x="20535" y="0"/>
                </a:lnTo>
                <a:lnTo>
                  <a:pt x="0" y="0"/>
                </a:lnTo>
                <a:lnTo>
                  <a:pt x="716003" y="536755"/>
                </a:lnTo>
                <a:lnTo>
                  <a:pt x="723861" y="526278"/>
                </a:lnTo>
                <a:close/>
              </a:path>
              <a:path w="781050" h="577850">
                <a:moveTo>
                  <a:pt x="733379" y="569006"/>
                </a:moveTo>
                <a:lnTo>
                  <a:pt x="733379" y="533400"/>
                </a:lnTo>
                <a:lnTo>
                  <a:pt x="725759" y="544068"/>
                </a:lnTo>
                <a:lnTo>
                  <a:pt x="716003" y="536755"/>
                </a:lnTo>
                <a:lnTo>
                  <a:pt x="696803" y="562356"/>
                </a:lnTo>
                <a:lnTo>
                  <a:pt x="733379" y="569006"/>
                </a:lnTo>
                <a:close/>
              </a:path>
              <a:path w="781050" h="577850">
                <a:moveTo>
                  <a:pt x="733379" y="533400"/>
                </a:moveTo>
                <a:lnTo>
                  <a:pt x="723861" y="526278"/>
                </a:lnTo>
                <a:lnTo>
                  <a:pt x="716003" y="536755"/>
                </a:lnTo>
                <a:lnTo>
                  <a:pt x="725759" y="544068"/>
                </a:lnTo>
                <a:lnTo>
                  <a:pt x="733379" y="533400"/>
                </a:lnTo>
                <a:close/>
              </a:path>
              <a:path w="781050" h="577850">
                <a:moveTo>
                  <a:pt x="780623" y="577596"/>
                </a:moveTo>
                <a:lnTo>
                  <a:pt x="742523" y="501396"/>
                </a:lnTo>
                <a:lnTo>
                  <a:pt x="723861" y="526278"/>
                </a:lnTo>
                <a:lnTo>
                  <a:pt x="733379" y="533400"/>
                </a:lnTo>
                <a:lnTo>
                  <a:pt x="733379" y="569006"/>
                </a:lnTo>
                <a:lnTo>
                  <a:pt x="780623" y="57759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47946" y="5949185"/>
            <a:ext cx="359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Combinação de diferentes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técnicas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3750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80" dirty="0"/>
              <a:t>Termogravimetria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781812" y="3238500"/>
            <a:ext cx="5542788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812" y="3886200"/>
            <a:ext cx="5542788" cy="3255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3807" y="1813357"/>
            <a:ext cx="8221980" cy="35928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5"/>
              </a:spcBef>
              <a:buClr>
                <a:srgbClr val="CC9932"/>
              </a:buClr>
              <a:buSzPct val="65384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Princípio:</a:t>
            </a:r>
            <a:endParaRPr sz="2600">
              <a:latin typeface="Arial"/>
              <a:cs typeface="Arial"/>
            </a:endParaRPr>
          </a:p>
          <a:p>
            <a:pPr marL="683260" marR="625475" lvl="1" indent="-326390">
              <a:lnSpc>
                <a:spcPts val="2380"/>
              </a:lnSpc>
              <a:spcBef>
                <a:spcPts val="5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monitoramento da massa em função da temperatura ou  tempo.</a:t>
            </a:r>
            <a:endParaRPr sz="2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F9966"/>
              </a:buClr>
              <a:buFont typeface="Wingdings"/>
              <a:buChar char=""/>
            </a:pPr>
            <a:endParaRPr sz="2500">
              <a:latin typeface="Times New Roman"/>
              <a:cs typeface="Times New Roman"/>
            </a:endParaRPr>
          </a:p>
          <a:p>
            <a:pPr marL="5774690" marR="5080" lvl="2" indent="-342900">
              <a:lnSpc>
                <a:spcPct val="100000"/>
              </a:lnSpc>
              <a:spcBef>
                <a:spcPts val="2045"/>
              </a:spcBef>
              <a:buSzPct val="95833"/>
              <a:buAutoNum type="alphaLcParenBoth"/>
              <a:tabLst>
                <a:tab pos="5805805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Curva  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t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400" i="1" spc="-20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og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v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i</a:t>
            </a:r>
            <a:r>
              <a:rPr sz="2400" i="1" spc="-20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é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tr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i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  <a:p>
            <a:pPr marL="5774690" marR="5080" lvl="2" indent="-342900">
              <a:lnSpc>
                <a:spcPct val="100000"/>
              </a:lnSpc>
              <a:buSzPct val="95833"/>
              <a:buAutoNum type="alphaLcParenBoth"/>
              <a:tabLst>
                <a:tab pos="5805805" algn="l"/>
              </a:tabLst>
            </a:pP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Curva  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t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400" i="1" spc="-20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og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v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i</a:t>
            </a:r>
            <a:r>
              <a:rPr sz="2400" i="1" spc="-20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é</a:t>
            </a:r>
            <a:r>
              <a:rPr sz="2400" i="1" dirty="0">
                <a:solidFill>
                  <a:srgbClr val="F8F8F8"/>
                </a:solidFill>
                <a:latin typeface="Arial"/>
                <a:cs typeface="Arial"/>
              </a:rPr>
              <a:t>tr</a:t>
            </a:r>
            <a:r>
              <a:rPr sz="2400" i="1" spc="-10" dirty="0">
                <a:solidFill>
                  <a:srgbClr val="F8F8F8"/>
                </a:solidFill>
                <a:latin typeface="Arial"/>
                <a:cs typeface="Arial"/>
              </a:rPr>
              <a:t>i</a:t>
            </a:r>
            <a:r>
              <a:rPr sz="2400" i="1" spc="-5" dirty="0">
                <a:solidFill>
                  <a:srgbClr val="F8F8F8"/>
                </a:solidFill>
                <a:latin typeface="Arial"/>
                <a:cs typeface="Arial"/>
              </a:rPr>
              <a:t>ca  derivada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511" y="1871472"/>
            <a:ext cx="7200900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2913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10" dirty="0"/>
              <a:t>Reações</a:t>
            </a:r>
            <a:r>
              <a:rPr sz="4200" spc="-45" dirty="0"/>
              <a:t> </a:t>
            </a:r>
            <a:r>
              <a:rPr sz="4200" spc="-35" dirty="0"/>
              <a:t>sobrepostas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9511" y="3886200"/>
            <a:ext cx="7200900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2374392"/>
            <a:ext cx="8820911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23723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0" dirty="0"/>
              <a:t>Aplicações: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3886200"/>
            <a:ext cx="8820911" cy="2414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219" y="871728"/>
            <a:ext cx="8136635" cy="3014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219" y="3886200"/>
            <a:ext cx="8136635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3380232"/>
            <a:ext cx="4149852" cy="505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7536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0" dirty="0"/>
              <a:t>Curva </a:t>
            </a:r>
            <a:r>
              <a:rPr sz="4200" spc="-110" dirty="0"/>
              <a:t>gravimétrica </a:t>
            </a:r>
            <a:r>
              <a:rPr sz="4200" spc="20" dirty="0"/>
              <a:t>do</a:t>
            </a:r>
            <a:r>
              <a:rPr sz="4200" spc="180" dirty="0"/>
              <a:t> </a:t>
            </a:r>
            <a:r>
              <a:rPr sz="4200" spc="-35" dirty="0"/>
              <a:t>CuSO</a:t>
            </a:r>
            <a:r>
              <a:rPr sz="4200" spc="-52" baseline="-20833" dirty="0"/>
              <a:t>4</a:t>
            </a:r>
            <a:r>
              <a:rPr sz="4200" spc="-35" dirty="0"/>
              <a:t>.5H</a:t>
            </a:r>
            <a:r>
              <a:rPr sz="4200" spc="-52" baseline="-20833" dirty="0"/>
              <a:t>2</a:t>
            </a:r>
            <a:r>
              <a:rPr sz="4200" spc="-35" dirty="0"/>
              <a:t>O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1436623" y="1750567"/>
            <a:ext cx="4030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25" marR="5080" indent="-251460">
              <a:lnSpc>
                <a:spcPct val="100000"/>
              </a:lnSpc>
              <a:spcBef>
                <a:spcPts val="100"/>
              </a:spcBef>
              <a:tabLst>
                <a:tab pos="1947545" algn="l"/>
                <a:tab pos="2418715" algn="l"/>
              </a:tabLst>
            </a:pPr>
            <a:r>
              <a:rPr sz="2400" spc="-10" dirty="0">
                <a:solidFill>
                  <a:srgbClr val="FAFACC"/>
                </a:solidFill>
                <a:latin typeface="Arial"/>
                <a:cs typeface="Arial"/>
              </a:rPr>
              <a:t>Cu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4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.</a:t>
            </a:r>
            <a:r>
              <a:rPr sz="2400" spc="-10" dirty="0">
                <a:solidFill>
                  <a:srgbClr val="FAFACC"/>
                </a:solidFill>
                <a:latin typeface="Arial"/>
                <a:cs typeface="Arial"/>
              </a:rPr>
              <a:t>5H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O	→	</a:t>
            </a:r>
            <a:r>
              <a:rPr sz="2400" spc="-665" dirty="0">
                <a:solidFill>
                  <a:srgbClr val="FAFAC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AFACC"/>
                </a:solidFill>
                <a:latin typeface="Arial"/>
                <a:cs typeface="Arial"/>
              </a:rPr>
              <a:t>Cu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4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.</a:t>
            </a:r>
            <a:r>
              <a:rPr sz="2400" spc="-10" dirty="0">
                <a:solidFill>
                  <a:srgbClr val="FAFACC"/>
                </a:solidFill>
                <a:latin typeface="Arial"/>
                <a:cs typeface="Arial"/>
              </a:rPr>
              <a:t>H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O  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CuSO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4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.H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 →	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CuSO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4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7871" y="2482087"/>
            <a:ext cx="321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1595755" algn="l"/>
                <a:tab pos="2391410" algn="l"/>
              </a:tabLst>
            </a:pP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CuSO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4	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→	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CuO	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+</a:t>
            </a:r>
            <a:r>
              <a:rPr sz="2400" spc="-100" dirty="0">
                <a:solidFill>
                  <a:srgbClr val="FAFA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SO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9813" y="2482087"/>
            <a:ext cx="97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140" algn="l"/>
              </a:tabLst>
            </a:pP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+	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½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5511" y="2847846"/>
            <a:ext cx="3238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265" algn="l"/>
                <a:tab pos="1450975" algn="l"/>
                <a:tab pos="2359025" algn="l"/>
              </a:tabLst>
            </a:pP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2CuO	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→	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Cu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O	</a:t>
            </a:r>
            <a:r>
              <a:rPr sz="2400" dirty="0">
                <a:solidFill>
                  <a:srgbClr val="FAFACC"/>
                </a:solidFill>
                <a:latin typeface="Arial"/>
                <a:cs typeface="Arial"/>
              </a:rPr>
              <a:t>+</a:t>
            </a:r>
            <a:r>
              <a:rPr sz="2400" spc="-95" dirty="0">
                <a:solidFill>
                  <a:srgbClr val="FAFA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AFACC"/>
                </a:solidFill>
                <a:latin typeface="Arial"/>
                <a:cs typeface="Arial"/>
              </a:rPr>
              <a:t>½O</a:t>
            </a:r>
            <a:r>
              <a:rPr sz="2400" spc="-7" baseline="-20833" dirty="0">
                <a:solidFill>
                  <a:srgbClr val="FAFACC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3144" y="1750567"/>
            <a:ext cx="203771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90 –</a:t>
            </a:r>
            <a:r>
              <a:rPr sz="2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150°C</a:t>
            </a:r>
            <a:endParaRPr sz="2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200 –</a:t>
            </a:r>
            <a:r>
              <a:rPr sz="2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275°C</a:t>
            </a:r>
            <a:endParaRPr sz="2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700 –</a:t>
            </a:r>
            <a:r>
              <a:rPr sz="2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900°C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1000 –</a:t>
            </a:r>
            <a:r>
              <a:rPr sz="2400" spc="-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8F8F8"/>
                </a:solidFill>
                <a:latin typeface="Arial"/>
                <a:cs typeface="Arial"/>
              </a:rPr>
              <a:t>1100°C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886200"/>
            <a:ext cx="4149852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4755" y="4102608"/>
            <a:ext cx="5076443" cy="2177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5764" y="949451"/>
            <a:ext cx="5957315" cy="2936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7063" y="2111755"/>
            <a:ext cx="1341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TG </a:t>
            </a:r>
            <a:r>
              <a:rPr sz="2400" b="1" dirty="0">
                <a:solidFill>
                  <a:srgbClr val="F8F8F8"/>
                </a:solidFill>
                <a:latin typeface="Arial"/>
                <a:cs typeface="Arial"/>
              </a:rPr>
              <a:t>/</a:t>
            </a:r>
            <a:r>
              <a:rPr sz="2400" b="1" spc="-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DTG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5764" y="3886200"/>
            <a:ext cx="5957315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0551" y="2975862"/>
            <a:ext cx="21691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Pirólise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uma  mistura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de 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carbonato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de</a:t>
            </a:r>
            <a:r>
              <a:rPr sz="1800" b="1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cálcio  e</a:t>
            </a:r>
            <a:r>
              <a:rPr sz="1800" b="1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magnésio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32670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0" dirty="0"/>
              <a:t>Instrumentação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1572767" y="2519172"/>
            <a:ext cx="7129271" cy="1367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507" y="1717039"/>
            <a:ext cx="4383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446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dirty="0">
                <a:solidFill>
                  <a:srgbClr val="F8F8F8"/>
                </a:solidFill>
                <a:latin typeface="Arial"/>
                <a:cs typeface="Arial"/>
              </a:rPr>
              <a:t>Instrumento:</a:t>
            </a:r>
            <a:r>
              <a:rPr sz="2800" spc="-9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AFACC"/>
                </a:solidFill>
                <a:latin typeface="Arial"/>
                <a:cs typeface="Arial"/>
              </a:rPr>
              <a:t>termobalança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767" y="3886200"/>
            <a:ext cx="7129271" cy="304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21056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5" dirty="0"/>
              <a:t>T</a:t>
            </a:r>
            <a:r>
              <a:rPr sz="4200" spc="-114" dirty="0"/>
              <a:t>e</a:t>
            </a:r>
            <a:r>
              <a:rPr sz="4200" dirty="0"/>
              <a:t>r</a:t>
            </a:r>
            <a:r>
              <a:rPr sz="4200" spc="-30" dirty="0"/>
              <a:t>m</a:t>
            </a:r>
            <a:r>
              <a:rPr sz="4200" spc="40" dirty="0"/>
              <a:t>op</a:t>
            </a:r>
            <a:r>
              <a:rPr sz="4200" spc="-165" dirty="0"/>
              <a:t>a</a:t>
            </a:r>
            <a:r>
              <a:rPr sz="4200" dirty="0"/>
              <a:t>r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930655" y="1823719"/>
            <a:ext cx="78473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Consiste de dois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metais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ou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ligas metálicas diferentes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soldados em  um único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ponto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denominado</a:t>
            </a:r>
            <a:r>
              <a:rPr sz="200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junção.</a:t>
            </a:r>
            <a:endParaRPr sz="200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48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423545" algn="l"/>
                <a:tab pos="424180" algn="l"/>
              </a:tabLst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O termopar não pode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interferir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no mecanismo da</a:t>
            </a:r>
            <a:r>
              <a:rPr sz="2000" spc="-19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balança.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9" y="3238500"/>
            <a:ext cx="8229600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3886199"/>
            <a:ext cx="8290560" cy="2753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0551" y="731011"/>
            <a:ext cx="8380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Características </a:t>
            </a:r>
            <a:r>
              <a:rPr sz="3600" spc="-50" dirty="0"/>
              <a:t>de </a:t>
            </a:r>
            <a:r>
              <a:rPr sz="3600" spc="-80" dirty="0"/>
              <a:t>analisador</a:t>
            </a:r>
            <a:r>
              <a:rPr sz="3600" spc="65" dirty="0"/>
              <a:t> </a:t>
            </a:r>
            <a:r>
              <a:rPr sz="3600" spc="-60" dirty="0"/>
              <a:t>termogravimétrico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4267" y="1642363"/>
            <a:ext cx="8219440" cy="49269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108710" indent="-342900">
              <a:lnSpc>
                <a:spcPts val="2590"/>
              </a:lnSpc>
              <a:spcBef>
                <a:spcPts val="425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Capacidade de monitorar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massa em função do tempo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da  temperatura.</a:t>
            </a:r>
            <a:endParaRPr sz="2400">
              <a:latin typeface="Liberation Sans Narrow"/>
              <a:cs typeface="Liberation Sans Narrow"/>
            </a:endParaRPr>
          </a:p>
          <a:p>
            <a:pPr marL="355600" marR="668020" indent="-342900">
              <a:lnSpc>
                <a:spcPts val="2590"/>
              </a:lnSpc>
              <a:spcBef>
                <a:spcPts val="580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Faixa de operação: temperatura ambiente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1000°C, 1600</a:t>
            </a:r>
            <a:r>
              <a:rPr sz="2400" spc="-7" baseline="2430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°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C, ou  2400°C.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Taxa de aquecimento </a:t>
            </a:r>
            <a:r>
              <a:rPr sz="2400" spc="-1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linear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</a:t>
            </a:r>
            <a:r>
              <a:rPr sz="2400" spc="13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reprodutível.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Exatidão para massa: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±</a:t>
            </a:r>
            <a:r>
              <a:rPr sz="2400" spc="7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0,01%.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Exatidão para temperatura: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±</a:t>
            </a:r>
            <a:r>
              <a:rPr sz="2400" spc="7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1%.</a:t>
            </a:r>
            <a:endParaRPr sz="2400">
              <a:latin typeface="Liberation Sans Narrow"/>
              <a:cs typeface="Liberation Sans Narrow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Radiação, convecção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efeitos magnéticos do forno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não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devem alterar 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exatidão da</a:t>
            </a:r>
            <a:r>
              <a:rPr sz="2400" spc="5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balança.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Posição do porta-amostra no forno deve ser sempre </a:t>
            </a: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</a:t>
            </a:r>
            <a:r>
              <a:rPr sz="2400" spc="17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mesma.</a:t>
            </a:r>
            <a:endParaRPr sz="2400">
              <a:latin typeface="Liberation Sans Narrow"/>
              <a:cs typeface="Liberation Sans Narrow"/>
            </a:endParaRPr>
          </a:p>
          <a:p>
            <a:pPr marL="355600" marR="693420" indent="-342900">
              <a:lnSpc>
                <a:spcPts val="2590"/>
              </a:lnSpc>
              <a:spcBef>
                <a:spcPts val="620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O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forno deve permitir que as </a:t>
            </a:r>
            <a:r>
              <a:rPr sz="2400" spc="-1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análises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possam ser realizadas em  diferentes</a:t>
            </a:r>
            <a:r>
              <a:rPr sz="2400" spc="2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atmosferas.</a:t>
            </a:r>
            <a:endParaRPr sz="24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Clr>
                <a:srgbClr val="CC9932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O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sistema da balança deve ser protegido do calor do</a:t>
            </a:r>
            <a:r>
              <a:rPr sz="2400" spc="220" dirty="0">
                <a:solidFill>
                  <a:srgbClr val="F8F8F8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Liberation Sans Narrow"/>
                <a:cs typeface="Liberation Sans Narrow"/>
              </a:rPr>
              <a:t>forno.</a:t>
            </a:r>
            <a:endParaRPr sz="2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6417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5" dirty="0"/>
              <a:t>Análise </a:t>
            </a:r>
            <a:r>
              <a:rPr sz="4200" spc="-90" dirty="0"/>
              <a:t>Térmica </a:t>
            </a:r>
            <a:r>
              <a:rPr sz="4200" spc="-114" dirty="0"/>
              <a:t>e</a:t>
            </a:r>
            <a:r>
              <a:rPr sz="4200" spc="165" dirty="0"/>
              <a:t> </a:t>
            </a:r>
            <a:r>
              <a:rPr sz="4200" spc="-95" dirty="0"/>
              <a:t>Calorimetria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079751"/>
            <a:ext cx="7536180" cy="377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Um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grupo de técnicas nas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quais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uma  propriedade física de uma substância e/ou  seus produtos de reação é medida como  função da temperatura, enquanto a  substância é submetida a um programa  controlado de</a:t>
            </a:r>
            <a:r>
              <a:rPr sz="30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temperatura.</a:t>
            </a:r>
            <a:endParaRPr sz="3000">
              <a:latin typeface="Arial"/>
              <a:cs typeface="Arial"/>
            </a:endParaRPr>
          </a:p>
          <a:p>
            <a:pPr marL="355600" marR="617220" indent="-3429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Confederação Internacional de</a:t>
            </a:r>
            <a:r>
              <a:rPr sz="3000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Análise 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Térmica e Calorimetria</a:t>
            </a:r>
            <a:r>
              <a:rPr sz="30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(ICTAC).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34059"/>
            <a:ext cx="8209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Fatores </a:t>
            </a:r>
            <a:r>
              <a:rPr spc="-50" dirty="0"/>
              <a:t>que </a:t>
            </a:r>
            <a:r>
              <a:rPr spc="-45" dirty="0"/>
              <a:t>interferem na </a:t>
            </a:r>
            <a:r>
              <a:rPr spc="-105" dirty="0"/>
              <a:t>análise</a:t>
            </a:r>
            <a:r>
              <a:rPr spc="215" dirty="0"/>
              <a:t> </a:t>
            </a:r>
            <a:r>
              <a:rPr spc="-65" dirty="0"/>
              <a:t>termogravimétrica</a:t>
            </a:r>
          </a:p>
        </p:txBody>
      </p:sp>
      <p:sp>
        <p:nvSpPr>
          <p:cNvPr id="4" name="object 4"/>
          <p:cNvSpPr/>
          <p:nvPr/>
        </p:nvSpPr>
        <p:spPr>
          <a:xfrm>
            <a:off x="1504188" y="1513332"/>
            <a:ext cx="2394203" cy="2372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pc="-15" dirty="0"/>
              <a:t>Curva</a:t>
            </a:r>
            <a:r>
              <a:rPr spc="30" dirty="0"/>
              <a:t> </a:t>
            </a:r>
            <a:r>
              <a:rPr spc="-5" dirty="0"/>
              <a:t>ideal</a:t>
            </a:r>
          </a:p>
          <a:p>
            <a:pPr marL="2540635" indent="-367030">
              <a:lnSpc>
                <a:spcPts val="3010"/>
              </a:lnSpc>
              <a:buAutoNum type="arabicPeriod"/>
              <a:tabLst>
                <a:tab pos="2541270" algn="l"/>
              </a:tabLst>
            </a:pPr>
            <a:r>
              <a:rPr sz="2600" dirty="0">
                <a:solidFill>
                  <a:srgbClr val="F8F8F8"/>
                </a:solidFill>
              </a:rPr>
              <a:t>Fatores</a:t>
            </a:r>
            <a:r>
              <a:rPr sz="2600" spc="-50" dirty="0">
                <a:solidFill>
                  <a:srgbClr val="F8F8F8"/>
                </a:solidFill>
              </a:rPr>
              <a:t> </a:t>
            </a:r>
            <a:r>
              <a:rPr sz="2600" dirty="0">
                <a:solidFill>
                  <a:srgbClr val="F8F8F8"/>
                </a:solidFill>
              </a:rPr>
              <a:t>Instrumentais</a:t>
            </a:r>
            <a:endParaRPr sz="2600"/>
          </a:p>
          <a:p>
            <a:pPr marL="2844165" lvl="1" indent="-326390">
              <a:lnSpc>
                <a:spcPct val="100000"/>
              </a:lnSpc>
              <a:spcBef>
                <a:spcPts val="2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2844165" algn="l"/>
                <a:tab pos="284480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taxa de</a:t>
            </a:r>
            <a:r>
              <a:rPr sz="2200" spc="-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aquecimento</a:t>
            </a:r>
            <a:endParaRPr sz="2200">
              <a:latin typeface="Arial"/>
              <a:cs typeface="Arial"/>
            </a:endParaRPr>
          </a:p>
          <a:p>
            <a:pPr marL="2844165" lvl="1" indent="-326390">
              <a:lnSpc>
                <a:spcPct val="100000"/>
              </a:lnSpc>
              <a:spcBef>
                <a:spcPts val="2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2844165" algn="l"/>
                <a:tab pos="284480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Atmosfera</a:t>
            </a:r>
            <a:endParaRPr sz="2200">
              <a:latin typeface="Arial"/>
              <a:cs typeface="Arial"/>
            </a:endParaRPr>
          </a:p>
          <a:p>
            <a:pPr marL="2844165" lvl="1" indent="-326390">
              <a:lnSpc>
                <a:spcPct val="100000"/>
              </a:lnSpc>
              <a:spcBef>
                <a:spcPts val="2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2844165" algn="l"/>
                <a:tab pos="284480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geometria do forno e</a:t>
            </a:r>
            <a:r>
              <a:rPr sz="22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porta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7243" y="3337050"/>
            <a:ext cx="114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326500"/>
                </a:solidFill>
                <a:latin typeface="Arial"/>
                <a:cs typeface="Arial"/>
              </a:rPr>
              <a:t>Curva</a:t>
            </a:r>
            <a:r>
              <a:rPr sz="1800" b="1" spc="-3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real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2443" y="2121813"/>
            <a:ext cx="254000" cy="734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mass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2020" y="1289304"/>
            <a:ext cx="3106420" cy="2597150"/>
          </a:xfrm>
          <a:custGeom>
            <a:avLst/>
            <a:gdLst/>
            <a:ahLst/>
            <a:cxnLst/>
            <a:rect l="l" t="t" r="r" b="b"/>
            <a:pathLst>
              <a:path w="3106420" h="2597150">
                <a:moveTo>
                  <a:pt x="3105912" y="2596895"/>
                </a:moveTo>
                <a:lnTo>
                  <a:pt x="3105912" y="0"/>
                </a:lnTo>
                <a:lnTo>
                  <a:pt x="0" y="0"/>
                </a:lnTo>
                <a:lnTo>
                  <a:pt x="0" y="2596895"/>
                </a:lnTo>
                <a:lnTo>
                  <a:pt x="4572" y="2596895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3096768" y="10668"/>
                </a:lnTo>
                <a:lnTo>
                  <a:pt x="3096768" y="4572"/>
                </a:lnTo>
                <a:lnTo>
                  <a:pt x="3101340" y="10668"/>
                </a:lnTo>
                <a:lnTo>
                  <a:pt x="3101340" y="2596895"/>
                </a:lnTo>
                <a:lnTo>
                  <a:pt x="3105912" y="2596895"/>
                </a:lnTo>
                <a:close/>
              </a:path>
              <a:path w="3106420" h="259715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3106420" h="2597150">
                <a:moveTo>
                  <a:pt x="9144" y="2596895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2596895"/>
                </a:lnTo>
                <a:lnTo>
                  <a:pt x="9144" y="2596895"/>
                </a:lnTo>
                <a:close/>
              </a:path>
              <a:path w="3106420" h="2597150">
                <a:moveTo>
                  <a:pt x="3101340" y="10668"/>
                </a:moveTo>
                <a:lnTo>
                  <a:pt x="3096768" y="4572"/>
                </a:lnTo>
                <a:lnTo>
                  <a:pt x="3096768" y="10668"/>
                </a:lnTo>
                <a:lnTo>
                  <a:pt x="3101340" y="10668"/>
                </a:lnTo>
                <a:close/>
              </a:path>
              <a:path w="3106420" h="2597150">
                <a:moveTo>
                  <a:pt x="3101340" y="2596895"/>
                </a:moveTo>
                <a:lnTo>
                  <a:pt x="3101340" y="10668"/>
                </a:lnTo>
                <a:lnTo>
                  <a:pt x="3096768" y="10668"/>
                </a:lnTo>
                <a:lnTo>
                  <a:pt x="3096768" y="2596895"/>
                </a:lnTo>
                <a:lnTo>
                  <a:pt x="3101340" y="2596895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6645" y="3220586"/>
            <a:ext cx="3911600" cy="333121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82625">
              <a:lnSpc>
                <a:spcPct val="100000"/>
              </a:lnSpc>
              <a:spcBef>
                <a:spcPts val="350"/>
              </a:spcBef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amostra</a:t>
            </a:r>
            <a:endParaRPr sz="2200">
              <a:latin typeface="Arial"/>
              <a:cs typeface="Arial"/>
            </a:endParaRPr>
          </a:p>
          <a:p>
            <a:pPr marL="355600" marR="673735" indent="-342900">
              <a:lnSpc>
                <a:spcPts val="2810"/>
              </a:lnSpc>
              <a:spcBef>
                <a:spcPts val="660"/>
              </a:spcBef>
              <a:buAutoNum type="arabicPeriod" startAt="2"/>
              <a:tabLst>
                <a:tab pos="380365" algn="l"/>
              </a:tabLst>
            </a:pPr>
            <a:r>
              <a:rPr sz="2600" b="1" spc="-5" dirty="0">
                <a:solidFill>
                  <a:srgbClr val="F8F8F8"/>
                </a:solidFill>
                <a:latin typeface="Arial"/>
                <a:cs typeface="Arial"/>
              </a:rPr>
              <a:t>Características </a:t>
            </a:r>
            <a:r>
              <a:rPr sz="2600" b="1" dirty="0">
                <a:solidFill>
                  <a:srgbClr val="F8F8F8"/>
                </a:solidFill>
                <a:latin typeface="Arial"/>
                <a:cs typeface="Arial"/>
              </a:rPr>
              <a:t>da  Amostra</a:t>
            </a:r>
            <a:endParaRPr sz="260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22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Quantidade</a:t>
            </a:r>
            <a:endParaRPr sz="2200">
              <a:latin typeface="Arial"/>
              <a:cs typeface="Arial"/>
            </a:endParaRPr>
          </a:p>
          <a:p>
            <a:pPr marL="683260" marR="5080" lvl="1" indent="-326390">
              <a:lnSpc>
                <a:spcPts val="2380"/>
              </a:lnSpc>
              <a:spcBef>
                <a:spcPts val="560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solubilidade dos gases na  amostra</a:t>
            </a:r>
            <a:endParaRPr sz="220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22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tamanho de</a:t>
            </a:r>
            <a:r>
              <a:rPr sz="22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partícula</a:t>
            </a:r>
            <a:endParaRPr sz="220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2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natureza da amostra</a:t>
            </a:r>
            <a:endParaRPr sz="220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265"/>
              </a:spcBef>
              <a:buClr>
                <a:srgbClr val="8F9966"/>
              </a:buClr>
              <a:buSzPct val="5909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condutividade</a:t>
            </a:r>
            <a:r>
              <a:rPr sz="22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térmica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4188" y="3886200"/>
            <a:ext cx="2394203" cy="2881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27579" y="6793481"/>
            <a:ext cx="139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solidFill>
                  <a:srgbClr val="F8F8F8"/>
                </a:solidFill>
                <a:latin typeface="Arial"/>
                <a:cs typeface="Arial"/>
              </a:rPr>
              <a:t>T</a:t>
            </a:r>
            <a:r>
              <a:rPr sz="1800" b="1" spc="-10" dirty="0">
                <a:solidFill>
                  <a:srgbClr val="F8F8F8"/>
                </a:solidFill>
                <a:latin typeface="Arial"/>
                <a:cs typeface="Arial"/>
              </a:rPr>
              <a:t>em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p</a:t>
            </a:r>
            <a:r>
              <a:rPr sz="1800" b="1" spc="-10" dirty="0">
                <a:solidFill>
                  <a:srgbClr val="F8F8F8"/>
                </a:solidFill>
                <a:latin typeface="Arial"/>
                <a:cs typeface="Arial"/>
              </a:rPr>
              <a:t>era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tu</a:t>
            </a:r>
            <a:r>
              <a:rPr sz="1800" b="1" spc="-10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2443" y="3635144"/>
            <a:ext cx="254000" cy="734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mass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2443" y="5574815"/>
            <a:ext cx="254000" cy="712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55"/>
              </a:lnSpc>
            </a:pP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/dT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2020" y="3886199"/>
            <a:ext cx="3106420" cy="3252470"/>
          </a:xfrm>
          <a:custGeom>
            <a:avLst/>
            <a:gdLst/>
            <a:ahLst/>
            <a:cxnLst/>
            <a:rect l="l" t="t" r="r" b="b"/>
            <a:pathLst>
              <a:path w="3106420" h="3252470">
                <a:moveTo>
                  <a:pt x="9144" y="3243072"/>
                </a:moveTo>
                <a:lnTo>
                  <a:pt x="9144" y="0"/>
                </a:lnTo>
                <a:lnTo>
                  <a:pt x="0" y="0"/>
                </a:lnTo>
                <a:lnTo>
                  <a:pt x="0" y="3252216"/>
                </a:lnTo>
                <a:lnTo>
                  <a:pt x="4572" y="3252216"/>
                </a:lnTo>
                <a:lnTo>
                  <a:pt x="4572" y="3243072"/>
                </a:lnTo>
                <a:lnTo>
                  <a:pt x="9144" y="3243072"/>
                </a:lnTo>
                <a:close/>
              </a:path>
              <a:path w="3106420" h="3252470">
                <a:moveTo>
                  <a:pt x="3101340" y="3243072"/>
                </a:moveTo>
                <a:lnTo>
                  <a:pt x="4572" y="3243072"/>
                </a:lnTo>
                <a:lnTo>
                  <a:pt x="9144" y="3247644"/>
                </a:lnTo>
                <a:lnTo>
                  <a:pt x="9144" y="3252216"/>
                </a:lnTo>
                <a:lnTo>
                  <a:pt x="3096768" y="3252216"/>
                </a:lnTo>
                <a:lnTo>
                  <a:pt x="3096768" y="3247644"/>
                </a:lnTo>
                <a:lnTo>
                  <a:pt x="3101340" y="3243072"/>
                </a:lnTo>
                <a:close/>
              </a:path>
              <a:path w="3106420" h="3252470">
                <a:moveTo>
                  <a:pt x="9144" y="3252216"/>
                </a:moveTo>
                <a:lnTo>
                  <a:pt x="9144" y="3247644"/>
                </a:lnTo>
                <a:lnTo>
                  <a:pt x="4572" y="3243072"/>
                </a:lnTo>
                <a:lnTo>
                  <a:pt x="4572" y="3252216"/>
                </a:lnTo>
                <a:lnTo>
                  <a:pt x="9144" y="3252216"/>
                </a:lnTo>
                <a:close/>
              </a:path>
              <a:path w="3106420" h="3252470">
                <a:moveTo>
                  <a:pt x="3105912" y="3252216"/>
                </a:moveTo>
                <a:lnTo>
                  <a:pt x="3105912" y="0"/>
                </a:lnTo>
                <a:lnTo>
                  <a:pt x="3096768" y="0"/>
                </a:lnTo>
                <a:lnTo>
                  <a:pt x="3096768" y="3243072"/>
                </a:lnTo>
                <a:lnTo>
                  <a:pt x="3101340" y="3243072"/>
                </a:lnTo>
                <a:lnTo>
                  <a:pt x="3101340" y="3252216"/>
                </a:lnTo>
                <a:lnTo>
                  <a:pt x="3105912" y="3252216"/>
                </a:lnTo>
                <a:close/>
              </a:path>
              <a:path w="3106420" h="3252470">
                <a:moveTo>
                  <a:pt x="3101340" y="3252216"/>
                </a:moveTo>
                <a:lnTo>
                  <a:pt x="3101340" y="3243072"/>
                </a:lnTo>
                <a:lnTo>
                  <a:pt x="3096768" y="3247644"/>
                </a:lnTo>
                <a:lnTo>
                  <a:pt x="3096768" y="3252216"/>
                </a:lnTo>
                <a:lnTo>
                  <a:pt x="3101340" y="3252216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62992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Efeito </a:t>
            </a:r>
            <a:r>
              <a:rPr sz="4200" spc="-80" dirty="0"/>
              <a:t>da </a:t>
            </a:r>
            <a:r>
              <a:rPr sz="4200" spc="-114" dirty="0"/>
              <a:t>taxa </a:t>
            </a:r>
            <a:r>
              <a:rPr sz="4200" spc="-60" dirty="0"/>
              <a:t>de</a:t>
            </a:r>
            <a:r>
              <a:rPr sz="4200" spc="150" dirty="0"/>
              <a:t> </a:t>
            </a:r>
            <a:r>
              <a:rPr sz="4200" spc="-65" dirty="0"/>
              <a:t>aquecimento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708659" y="2086355"/>
            <a:ext cx="511302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2868" y="2086355"/>
            <a:ext cx="3313429" cy="1800225"/>
          </a:xfrm>
          <a:custGeom>
            <a:avLst/>
            <a:gdLst/>
            <a:ahLst/>
            <a:cxnLst/>
            <a:rect l="l" t="t" r="r" b="b"/>
            <a:pathLst>
              <a:path w="3313429" h="1800225">
                <a:moveTo>
                  <a:pt x="0" y="0"/>
                </a:moveTo>
                <a:lnTo>
                  <a:pt x="0" y="1799843"/>
                </a:lnTo>
                <a:lnTo>
                  <a:pt x="3313176" y="1799843"/>
                </a:lnTo>
                <a:lnTo>
                  <a:pt x="33131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8296" y="2081783"/>
            <a:ext cx="3322320" cy="1804670"/>
          </a:xfrm>
          <a:custGeom>
            <a:avLst/>
            <a:gdLst/>
            <a:ahLst/>
            <a:cxnLst/>
            <a:rect l="l" t="t" r="r" b="b"/>
            <a:pathLst>
              <a:path w="3322320" h="1804670">
                <a:moveTo>
                  <a:pt x="3322320" y="1804415"/>
                </a:moveTo>
                <a:lnTo>
                  <a:pt x="3322320" y="0"/>
                </a:lnTo>
                <a:lnTo>
                  <a:pt x="0" y="0"/>
                </a:lnTo>
                <a:lnTo>
                  <a:pt x="0" y="1804415"/>
                </a:lnTo>
                <a:lnTo>
                  <a:pt x="4572" y="1804415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3313176" y="9144"/>
                </a:lnTo>
                <a:lnTo>
                  <a:pt x="3313176" y="4572"/>
                </a:lnTo>
                <a:lnTo>
                  <a:pt x="3317748" y="9144"/>
                </a:lnTo>
                <a:lnTo>
                  <a:pt x="3317748" y="1804415"/>
                </a:lnTo>
                <a:lnTo>
                  <a:pt x="3322320" y="1804415"/>
                </a:lnTo>
                <a:close/>
              </a:path>
              <a:path w="3322320" h="180467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3322320" h="1804670">
                <a:moveTo>
                  <a:pt x="9144" y="1804415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804415"/>
                </a:lnTo>
                <a:lnTo>
                  <a:pt x="9144" y="1804415"/>
                </a:lnTo>
                <a:close/>
              </a:path>
              <a:path w="3322320" h="1804670">
                <a:moveTo>
                  <a:pt x="3317748" y="9144"/>
                </a:moveTo>
                <a:lnTo>
                  <a:pt x="3313176" y="4572"/>
                </a:lnTo>
                <a:lnTo>
                  <a:pt x="3313176" y="9144"/>
                </a:lnTo>
                <a:lnTo>
                  <a:pt x="3317748" y="9144"/>
                </a:lnTo>
                <a:close/>
              </a:path>
              <a:path w="3322320" h="1804670">
                <a:moveTo>
                  <a:pt x="3317748" y="1804415"/>
                </a:moveTo>
                <a:lnTo>
                  <a:pt x="3317748" y="9144"/>
                </a:lnTo>
                <a:lnTo>
                  <a:pt x="3313176" y="9144"/>
                </a:lnTo>
                <a:lnTo>
                  <a:pt x="3313176" y="1804415"/>
                </a:lnTo>
                <a:lnTo>
                  <a:pt x="3317748" y="180441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8940" y="2302764"/>
            <a:ext cx="2662555" cy="1583690"/>
          </a:xfrm>
          <a:custGeom>
            <a:avLst/>
            <a:gdLst/>
            <a:ahLst/>
            <a:cxnLst/>
            <a:rect l="l" t="t" r="r" b="b"/>
            <a:pathLst>
              <a:path w="2662554" h="1583689">
                <a:moveTo>
                  <a:pt x="0" y="0"/>
                </a:moveTo>
                <a:lnTo>
                  <a:pt x="0" y="1583435"/>
                </a:lnTo>
                <a:lnTo>
                  <a:pt x="2662428" y="1583435"/>
                </a:lnTo>
                <a:lnTo>
                  <a:pt x="26624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4368" y="2298192"/>
            <a:ext cx="2672080" cy="1588135"/>
          </a:xfrm>
          <a:custGeom>
            <a:avLst/>
            <a:gdLst/>
            <a:ahLst/>
            <a:cxnLst/>
            <a:rect l="l" t="t" r="r" b="b"/>
            <a:pathLst>
              <a:path w="2672079" h="1588135">
                <a:moveTo>
                  <a:pt x="2671572" y="1588007"/>
                </a:moveTo>
                <a:lnTo>
                  <a:pt x="2671572" y="0"/>
                </a:lnTo>
                <a:lnTo>
                  <a:pt x="0" y="0"/>
                </a:lnTo>
                <a:lnTo>
                  <a:pt x="0" y="1588007"/>
                </a:lnTo>
                <a:lnTo>
                  <a:pt x="4572" y="1588007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2662428" y="9144"/>
                </a:lnTo>
                <a:lnTo>
                  <a:pt x="2662428" y="4572"/>
                </a:lnTo>
                <a:lnTo>
                  <a:pt x="2667000" y="9144"/>
                </a:lnTo>
                <a:lnTo>
                  <a:pt x="2667000" y="1588007"/>
                </a:lnTo>
                <a:lnTo>
                  <a:pt x="2671572" y="1588007"/>
                </a:lnTo>
                <a:close/>
              </a:path>
              <a:path w="2672079" h="1588135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2672079" h="1588135">
                <a:moveTo>
                  <a:pt x="9144" y="1588007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1588007"/>
                </a:lnTo>
                <a:lnTo>
                  <a:pt x="9144" y="1588007"/>
                </a:lnTo>
                <a:close/>
              </a:path>
              <a:path w="2672079" h="1588135">
                <a:moveTo>
                  <a:pt x="2667000" y="9144"/>
                </a:moveTo>
                <a:lnTo>
                  <a:pt x="2662428" y="4572"/>
                </a:lnTo>
                <a:lnTo>
                  <a:pt x="2662428" y="9144"/>
                </a:lnTo>
                <a:lnTo>
                  <a:pt x="2667000" y="9144"/>
                </a:lnTo>
                <a:close/>
              </a:path>
              <a:path w="2672079" h="1588135">
                <a:moveTo>
                  <a:pt x="2667000" y="1588007"/>
                </a:moveTo>
                <a:lnTo>
                  <a:pt x="2667000" y="9144"/>
                </a:lnTo>
                <a:lnTo>
                  <a:pt x="2662428" y="9144"/>
                </a:lnTo>
                <a:lnTo>
                  <a:pt x="2662428" y="1588007"/>
                </a:lnTo>
                <a:lnTo>
                  <a:pt x="2667000" y="1588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85049" y="3054500"/>
            <a:ext cx="290195" cy="698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00672" y="2471927"/>
            <a:ext cx="1308100" cy="1414780"/>
          </a:xfrm>
          <a:custGeom>
            <a:avLst/>
            <a:gdLst/>
            <a:ahLst/>
            <a:cxnLst/>
            <a:rect l="l" t="t" r="r" b="b"/>
            <a:pathLst>
              <a:path w="1308100" h="1414779">
                <a:moveTo>
                  <a:pt x="1307591" y="1414271"/>
                </a:moveTo>
                <a:lnTo>
                  <a:pt x="1284732" y="1266444"/>
                </a:lnTo>
                <a:lnTo>
                  <a:pt x="1271016" y="1167384"/>
                </a:lnTo>
                <a:lnTo>
                  <a:pt x="1222248" y="777240"/>
                </a:lnTo>
                <a:lnTo>
                  <a:pt x="1214628" y="733044"/>
                </a:lnTo>
                <a:lnTo>
                  <a:pt x="1208532" y="690372"/>
                </a:lnTo>
                <a:lnTo>
                  <a:pt x="1200912" y="649224"/>
                </a:lnTo>
                <a:lnTo>
                  <a:pt x="1185672" y="573024"/>
                </a:lnTo>
                <a:lnTo>
                  <a:pt x="1167384" y="505968"/>
                </a:lnTo>
                <a:lnTo>
                  <a:pt x="1147572" y="449580"/>
                </a:lnTo>
                <a:lnTo>
                  <a:pt x="1129284" y="397764"/>
                </a:lnTo>
                <a:lnTo>
                  <a:pt x="1118616" y="374904"/>
                </a:lnTo>
                <a:lnTo>
                  <a:pt x="1109472" y="352044"/>
                </a:lnTo>
                <a:lnTo>
                  <a:pt x="1100328" y="330708"/>
                </a:lnTo>
                <a:lnTo>
                  <a:pt x="1091184" y="310896"/>
                </a:lnTo>
                <a:lnTo>
                  <a:pt x="1083564" y="292608"/>
                </a:lnTo>
                <a:lnTo>
                  <a:pt x="1074420" y="274320"/>
                </a:lnTo>
                <a:lnTo>
                  <a:pt x="1056132" y="240792"/>
                </a:lnTo>
                <a:lnTo>
                  <a:pt x="1046988" y="225552"/>
                </a:lnTo>
                <a:lnTo>
                  <a:pt x="1037844" y="211836"/>
                </a:lnTo>
                <a:lnTo>
                  <a:pt x="1027176" y="198120"/>
                </a:lnTo>
                <a:lnTo>
                  <a:pt x="1008888" y="173736"/>
                </a:lnTo>
                <a:lnTo>
                  <a:pt x="998220" y="161544"/>
                </a:lnTo>
                <a:lnTo>
                  <a:pt x="987552" y="150876"/>
                </a:lnTo>
                <a:lnTo>
                  <a:pt x="976884" y="141732"/>
                </a:lnTo>
                <a:lnTo>
                  <a:pt x="966216" y="131064"/>
                </a:lnTo>
                <a:lnTo>
                  <a:pt x="943356" y="114300"/>
                </a:lnTo>
                <a:lnTo>
                  <a:pt x="917448" y="97536"/>
                </a:lnTo>
                <a:lnTo>
                  <a:pt x="890016" y="82296"/>
                </a:lnTo>
                <a:lnTo>
                  <a:pt x="876300" y="76200"/>
                </a:lnTo>
                <a:lnTo>
                  <a:pt x="861060" y="68580"/>
                </a:lnTo>
                <a:lnTo>
                  <a:pt x="845820" y="62484"/>
                </a:lnTo>
                <a:lnTo>
                  <a:pt x="829056" y="54864"/>
                </a:lnTo>
                <a:lnTo>
                  <a:pt x="812292" y="48768"/>
                </a:lnTo>
                <a:lnTo>
                  <a:pt x="794004" y="42672"/>
                </a:lnTo>
                <a:lnTo>
                  <a:pt x="775716" y="35052"/>
                </a:lnTo>
                <a:lnTo>
                  <a:pt x="757428" y="30480"/>
                </a:lnTo>
                <a:lnTo>
                  <a:pt x="717804" y="19812"/>
                </a:lnTo>
                <a:lnTo>
                  <a:pt x="675132" y="12192"/>
                </a:lnTo>
                <a:lnTo>
                  <a:pt x="630936" y="6096"/>
                </a:lnTo>
                <a:lnTo>
                  <a:pt x="585216" y="3048"/>
                </a:lnTo>
                <a:lnTo>
                  <a:pt x="487680" y="0"/>
                </a:lnTo>
                <a:lnTo>
                  <a:pt x="437388" y="1524"/>
                </a:lnTo>
                <a:lnTo>
                  <a:pt x="385572" y="3048"/>
                </a:lnTo>
                <a:lnTo>
                  <a:pt x="332232" y="7620"/>
                </a:lnTo>
                <a:lnTo>
                  <a:pt x="278892" y="10668"/>
                </a:lnTo>
                <a:lnTo>
                  <a:pt x="224028" y="16764"/>
                </a:lnTo>
                <a:lnTo>
                  <a:pt x="167640" y="22860"/>
                </a:lnTo>
                <a:lnTo>
                  <a:pt x="112776" y="28956"/>
                </a:lnTo>
                <a:lnTo>
                  <a:pt x="0" y="41148"/>
                </a:lnTo>
                <a:lnTo>
                  <a:pt x="1524" y="51816"/>
                </a:lnTo>
                <a:lnTo>
                  <a:pt x="114300" y="38100"/>
                </a:lnTo>
                <a:lnTo>
                  <a:pt x="224028" y="25908"/>
                </a:lnTo>
                <a:lnTo>
                  <a:pt x="333756" y="16764"/>
                </a:lnTo>
                <a:lnTo>
                  <a:pt x="437388" y="10668"/>
                </a:lnTo>
                <a:lnTo>
                  <a:pt x="536448" y="10668"/>
                </a:lnTo>
                <a:lnTo>
                  <a:pt x="585216" y="12192"/>
                </a:lnTo>
                <a:lnTo>
                  <a:pt x="673608" y="21336"/>
                </a:lnTo>
                <a:lnTo>
                  <a:pt x="714756" y="28956"/>
                </a:lnTo>
                <a:lnTo>
                  <a:pt x="754380" y="39624"/>
                </a:lnTo>
                <a:lnTo>
                  <a:pt x="772668" y="44196"/>
                </a:lnTo>
                <a:lnTo>
                  <a:pt x="790956" y="51816"/>
                </a:lnTo>
                <a:lnTo>
                  <a:pt x="809244" y="57912"/>
                </a:lnTo>
                <a:lnTo>
                  <a:pt x="826008" y="64008"/>
                </a:lnTo>
                <a:lnTo>
                  <a:pt x="841248" y="71628"/>
                </a:lnTo>
                <a:lnTo>
                  <a:pt x="858012" y="77724"/>
                </a:lnTo>
                <a:lnTo>
                  <a:pt x="871728" y="83820"/>
                </a:lnTo>
                <a:lnTo>
                  <a:pt x="937260" y="121920"/>
                </a:lnTo>
                <a:lnTo>
                  <a:pt x="970788" y="149352"/>
                </a:lnTo>
                <a:lnTo>
                  <a:pt x="981456" y="158496"/>
                </a:lnTo>
                <a:lnTo>
                  <a:pt x="992124" y="169164"/>
                </a:lnTo>
                <a:lnTo>
                  <a:pt x="1001268" y="179832"/>
                </a:lnTo>
                <a:lnTo>
                  <a:pt x="1019556" y="204216"/>
                </a:lnTo>
                <a:lnTo>
                  <a:pt x="1030224" y="217932"/>
                </a:lnTo>
                <a:lnTo>
                  <a:pt x="1039368" y="231648"/>
                </a:lnTo>
                <a:lnTo>
                  <a:pt x="1046988" y="246888"/>
                </a:lnTo>
                <a:lnTo>
                  <a:pt x="1056132" y="262128"/>
                </a:lnTo>
                <a:lnTo>
                  <a:pt x="1083564" y="315468"/>
                </a:lnTo>
                <a:lnTo>
                  <a:pt x="1110996" y="377952"/>
                </a:lnTo>
                <a:lnTo>
                  <a:pt x="1129284" y="426720"/>
                </a:lnTo>
                <a:lnTo>
                  <a:pt x="1138428" y="452628"/>
                </a:lnTo>
                <a:lnTo>
                  <a:pt x="1149096" y="480060"/>
                </a:lnTo>
                <a:lnTo>
                  <a:pt x="1162812" y="524256"/>
                </a:lnTo>
                <a:lnTo>
                  <a:pt x="1176528" y="576072"/>
                </a:lnTo>
                <a:lnTo>
                  <a:pt x="1191768" y="650748"/>
                </a:lnTo>
                <a:lnTo>
                  <a:pt x="1199388" y="691896"/>
                </a:lnTo>
                <a:lnTo>
                  <a:pt x="1205484" y="734568"/>
                </a:lnTo>
                <a:lnTo>
                  <a:pt x="1213104" y="778764"/>
                </a:lnTo>
                <a:lnTo>
                  <a:pt x="1261872" y="1167384"/>
                </a:lnTo>
                <a:lnTo>
                  <a:pt x="1275588" y="1267968"/>
                </a:lnTo>
                <a:lnTo>
                  <a:pt x="1298209" y="1414271"/>
                </a:lnTo>
                <a:lnTo>
                  <a:pt x="1307591" y="1414271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2196" y="2523744"/>
            <a:ext cx="1143000" cy="1362710"/>
          </a:xfrm>
          <a:custGeom>
            <a:avLst/>
            <a:gdLst/>
            <a:ahLst/>
            <a:cxnLst/>
            <a:rect l="l" t="t" r="r" b="b"/>
            <a:pathLst>
              <a:path w="1143000" h="1362710">
                <a:moveTo>
                  <a:pt x="1142999" y="1362455"/>
                </a:moveTo>
                <a:lnTo>
                  <a:pt x="1141476" y="1357884"/>
                </a:lnTo>
                <a:lnTo>
                  <a:pt x="1133856" y="1345692"/>
                </a:lnTo>
                <a:lnTo>
                  <a:pt x="1127760" y="1333500"/>
                </a:lnTo>
                <a:lnTo>
                  <a:pt x="1118616" y="1321308"/>
                </a:lnTo>
                <a:lnTo>
                  <a:pt x="1101852" y="1299972"/>
                </a:lnTo>
                <a:lnTo>
                  <a:pt x="1086612" y="1278636"/>
                </a:lnTo>
                <a:lnTo>
                  <a:pt x="1085088" y="1277112"/>
                </a:lnTo>
                <a:lnTo>
                  <a:pt x="1075944" y="1271016"/>
                </a:lnTo>
                <a:lnTo>
                  <a:pt x="1068324" y="1264920"/>
                </a:lnTo>
                <a:lnTo>
                  <a:pt x="1060704" y="1257300"/>
                </a:lnTo>
                <a:lnTo>
                  <a:pt x="1053084" y="1251204"/>
                </a:lnTo>
                <a:lnTo>
                  <a:pt x="1039368" y="1239012"/>
                </a:lnTo>
                <a:lnTo>
                  <a:pt x="1027176" y="1226820"/>
                </a:lnTo>
                <a:lnTo>
                  <a:pt x="1013460" y="1214628"/>
                </a:lnTo>
                <a:lnTo>
                  <a:pt x="1007364" y="1208532"/>
                </a:lnTo>
                <a:lnTo>
                  <a:pt x="999744" y="1202436"/>
                </a:lnTo>
                <a:lnTo>
                  <a:pt x="972312" y="1188720"/>
                </a:lnTo>
                <a:lnTo>
                  <a:pt x="961644" y="1184148"/>
                </a:lnTo>
                <a:lnTo>
                  <a:pt x="960120" y="1184148"/>
                </a:lnTo>
                <a:lnTo>
                  <a:pt x="950976" y="1182624"/>
                </a:lnTo>
                <a:lnTo>
                  <a:pt x="938784" y="1179576"/>
                </a:lnTo>
                <a:lnTo>
                  <a:pt x="925068" y="1176528"/>
                </a:lnTo>
                <a:lnTo>
                  <a:pt x="909828" y="1173480"/>
                </a:lnTo>
                <a:lnTo>
                  <a:pt x="893064" y="1170432"/>
                </a:lnTo>
                <a:lnTo>
                  <a:pt x="826008" y="1152144"/>
                </a:lnTo>
                <a:lnTo>
                  <a:pt x="809244" y="1146048"/>
                </a:lnTo>
                <a:lnTo>
                  <a:pt x="794004" y="1141476"/>
                </a:lnTo>
                <a:lnTo>
                  <a:pt x="778764" y="1135380"/>
                </a:lnTo>
                <a:lnTo>
                  <a:pt x="765048" y="1129284"/>
                </a:lnTo>
                <a:lnTo>
                  <a:pt x="752856" y="1121664"/>
                </a:lnTo>
                <a:lnTo>
                  <a:pt x="742188" y="1115568"/>
                </a:lnTo>
                <a:lnTo>
                  <a:pt x="739140" y="1112520"/>
                </a:lnTo>
                <a:lnTo>
                  <a:pt x="734568" y="1109472"/>
                </a:lnTo>
                <a:lnTo>
                  <a:pt x="729996" y="1103376"/>
                </a:lnTo>
                <a:lnTo>
                  <a:pt x="725424" y="1095756"/>
                </a:lnTo>
                <a:lnTo>
                  <a:pt x="720852" y="1086612"/>
                </a:lnTo>
                <a:lnTo>
                  <a:pt x="716280" y="1075944"/>
                </a:lnTo>
                <a:lnTo>
                  <a:pt x="713232" y="1063752"/>
                </a:lnTo>
                <a:lnTo>
                  <a:pt x="708660" y="1051560"/>
                </a:lnTo>
                <a:lnTo>
                  <a:pt x="705612" y="1037844"/>
                </a:lnTo>
                <a:lnTo>
                  <a:pt x="704088" y="1024128"/>
                </a:lnTo>
                <a:lnTo>
                  <a:pt x="697992" y="996696"/>
                </a:lnTo>
                <a:lnTo>
                  <a:pt x="696468" y="982980"/>
                </a:lnTo>
                <a:lnTo>
                  <a:pt x="693420" y="958596"/>
                </a:lnTo>
                <a:lnTo>
                  <a:pt x="690372" y="937260"/>
                </a:lnTo>
                <a:lnTo>
                  <a:pt x="690372" y="929640"/>
                </a:lnTo>
                <a:lnTo>
                  <a:pt x="647700" y="609600"/>
                </a:lnTo>
                <a:lnTo>
                  <a:pt x="620268" y="370332"/>
                </a:lnTo>
                <a:lnTo>
                  <a:pt x="614172" y="289560"/>
                </a:lnTo>
                <a:lnTo>
                  <a:pt x="614172" y="288036"/>
                </a:lnTo>
                <a:lnTo>
                  <a:pt x="611124" y="280416"/>
                </a:lnTo>
                <a:lnTo>
                  <a:pt x="609600" y="274320"/>
                </a:lnTo>
                <a:lnTo>
                  <a:pt x="606552" y="268224"/>
                </a:lnTo>
                <a:lnTo>
                  <a:pt x="605028" y="262128"/>
                </a:lnTo>
                <a:lnTo>
                  <a:pt x="601980" y="252984"/>
                </a:lnTo>
                <a:lnTo>
                  <a:pt x="600456" y="245364"/>
                </a:lnTo>
                <a:lnTo>
                  <a:pt x="598932" y="239268"/>
                </a:lnTo>
                <a:lnTo>
                  <a:pt x="595884" y="230124"/>
                </a:lnTo>
                <a:lnTo>
                  <a:pt x="594360" y="224028"/>
                </a:lnTo>
                <a:lnTo>
                  <a:pt x="592836" y="219456"/>
                </a:lnTo>
                <a:lnTo>
                  <a:pt x="589788" y="204216"/>
                </a:lnTo>
                <a:lnTo>
                  <a:pt x="588264" y="198120"/>
                </a:lnTo>
                <a:lnTo>
                  <a:pt x="586740" y="193548"/>
                </a:lnTo>
                <a:lnTo>
                  <a:pt x="585216" y="187452"/>
                </a:lnTo>
                <a:lnTo>
                  <a:pt x="583692" y="179832"/>
                </a:lnTo>
                <a:lnTo>
                  <a:pt x="580644" y="172212"/>
                </a:lnTo>
                <a:lnTo>
                  <a:pt x="579120" y="164592"/>
                </a:lnTo>
                <a:lnTo>
                  <a:pt x="576072" y="153924"/>
                </a:lnTo>
                <a:lnTo>
                  <a:pt x="574548" y="144780"/>
                </a:lnTo>
                <a:lnTo>
                  <a:pt x="571500" y="132588"/>
                </a:lnTo>
                <a:lnTo>
                  <a:pt x="566928" y="120396"/>
                </a:lnTo>
                <a:lnTo>
                  <a:pt x="566928" y="118872"/>
                </a:lnTo>
                <a:lnTo>
                  <a:pt x="554736" y="100584"/>
                </a:lnTo>
                <a:lnTo>
                  <a:pt x="530352" y="70104"/>
                </a:lnTo>
                <a:lnTo>
                  <a:pt x="487680" y="27432"/>
                </a:lnTo>
                <a:lnTo>
                  <a:pt x="466344" y="15240"/>
                </a:lnTo>
                <a:lnTo>
                  <a:pt x="455676" y="9144"/>
                </a:lnTo>
                <a:lnTo>
                  <a:pt x="445008" y="6096"/>
                </a:lnTo>
                <a:lnTo>
                  <a:pt x="432816" y="3048"/>
                </a:lnTo>
                <a:lnTo>
                  <a:pt x="422148" y="1524"/>
                </a:lnTo>
                <a:lnTo>
                  <a:pt x="409956" y="0"/>
                </a:lnTo>
                <a:lnTo>
                  <a:pt x="396240" y="0"/>
                </a:lnTo>
                <a:lnTo>
                  <a:pt x="382524" y="1524"/>
                </a:lnTo>
                <a:lnTo>
                  <a:pt x="368808" y="1524"/>
                </a:lnTo>
                <a:lnTo>
                  <a:pt x="338328" y="4572"/>
                </a:lnTo>
                <a:lnTo>
                  <a:pt x="321564" y="7620"/>
                </a:lnTo>
                <a:lnTo>
                  <a:pt x="303276" y="9144"/>
                </a:lnTo>
                <a:lnTo>
                  <a:pt x="283464" y="12192"/>
                </a:lnTo>
                <a:lnTo>
                  <a:pt x="262128" y="15240"/>
                </a:lnTo>
                <a:lnTo>
                  <a:pt x="240792" y="16764"/>
                </a:lnTo>
                <a:lnTo>
                  <a:pt x="216408" y="19812"/>
                </a:lnTo>
                <a:lnTo>
                  <a:pt x="192024" y="21336"/>
                </a:lnTo>
                <a:lnTo>
                  <a:pt x="164592" y="24384"/>
                </a:lnTo>
                <a:lnTo>
                  <a:pt x="135636" y="25908"/>
                </a:lnTo>
                <a:lnTo>
                  <a:pt x="105156" y="25908"/>
                </a:lnTo>
                <a:lnTo>
                  <a:pt x="71628" y="27432"/>
                </a:lnTo>
                <a:lnTo>
                  <a:pt x="18288" y="27432"/>
                </a:lnTo>
                <a:lnTo>
                  <a:pt x="0" y="25908"/>
                </a:lnTo>
                <a:lnTo>
                  <a:pt x="0" y="36576"/>
                </a:lnTo>
                <a:lnTo>
                  <a:pt x="105156" y="36576"/>
                </a:lnTo>
                <a:lnTo>
                  <a:pt x="135636" y="35052"/>
                </a:lnTo>
                <a:lnTo>
                  <a:pt x="164592" y="33528"/>
                </a:lnTo>
                <a:lnTo>
                  <a:pt x="192024" y="32004"/>
                </a:lnTo>
                <a:lnTo>
                  <a:pt x="217932" y="28956"/>
                </a:lnTo>
                <a:lnTo>
                  <a:pt x="242316" y="27432"/>
                </a:lnTo>
                <a:lnTo>
                  <a:pt x="284988" y="21336"/>
                </a:lnTo>
                <a:lnTo>
                  <a:pt x="304800" y="19812"/>
                </a:lnTo>
                <a:lnTo>
                  <a:pt x="323088" y="16764"/>
                </a:lnTo>
                <a:lnTo>
                  <a:pt x="339852" y="15240"/>
                </a:lnTo>
                <a:lnTo>
                  <a:pt x="355092" y="12192"/>
                </a:lnTo>
                <a:lnTo>
                  <a:pt x="370332" y="10668"/>
                </a:lnTo>
                <a:lnTo>
                  <a:pt x="420624" y="10668"/>
                </a:lnTo>
                <a:lnTo>
                  <a:pt x="431292" y="12192"/>
                </a:lnTo>
                <a:lnTo>
                  <a:pt x="481584" y="35052"/>
                </a:lnTo>
                <a:lnTo>
                  <a:pt x="512064" y="64008"/>
                </a:lnTo>
                <a:lnTo>
                  <a:pt x="522732" y="76200"/>
                </a:lnTo>
                <a:lnTo>
                  <a:pt x="534924" y="89916"/>
                </a:lnTo>
                <a:lnTo>
                  <a:pt x="545592" y="106680"/>
                </a:lnTo>
                <a:lnTo>
                  <a:pt x="559308" y="123444"/>
                </a:lnTo>
                <a:lnTo>
                  <a:pt x="559308" y="127508"/>
                </a:lnTo>
                <a:lnTo>
                  <a:pt x="562356" y="135636"/>
                </a:lnTo>
                <a:lnTo>
                  <a:pt x="563880" y="146304"/>
                </a:lnTo>
                <a:lnTo>
                  <a:pt x="566928" y="156972"/>
                </a:lnTo>
                <a:lnTo>
                  <a:pt x="569976" y="166116"/>
                </a:lnTo>
                <a:lnTo>
                  <a:pt x="571500" y="175260"/>
                </a:lnTo>
                <a:lnTo>
                  <a:pt x="574548" y="182880"/>
                </a:lnTo>
                <a:lnTo>
                  <a:pt x="579120" y="201168"/>
                </a:lnTo>
                <a:lnTo>
                  <a:pt x="579120" y="205740"/>
                </a:lnTo>
                <a:lnTo>
                  <a:pt x="582168" y="214884"/>
                </a:lnTo>
                <a:lnTo>
                  <a:pt x="585216" y="227076"/>
                </a:lnTo>
                <a:lnTo>
                  <a:pt x="588264" y="236220"/>
                </a:lnTo>
                <a:lnTo>
                  <a:pt x="591312" y="248412"/>
                </a:lnTo>
                <a:lnTo>
                  <a:pt x="592836" y="256032"/>
                </a:lnTo>
                <a:lnTo>
                  <a:pt x="595884" y="265176"/>
                </a:lnTo>
                <a:lnTo>
                  <a:pt x="597408" y="271272"/>
                </a:lnTo>
                <a:lnTo>
                  <a:pt x="600456" y="277368"/>
                </a:lnTo>
                <a:lnTo>
                  <a:pt x="601980" y="283464"/>
                </a:lnTo>
                <a:lnTo>
                  <a:pt x="605028" y="291084"/>
                </a:lnTo>
                <a:lnTo>
                  <a:pt x="611124" y="370332"/>
                </a:lnTo>
                <a:lnTo>
                  <a:pt x="618744" y="451104"/>
                </a:lnTo>
                <a:lnTo>
                  <a:pt x="629412" y="530352"/>
                </a:lnTo>
                <a:lnTo>
                  <a:pt x="638556" y="611124"/>
                </a:lnTo>
                <a:lnTo>
                  <a:pt x="681228" y="929640"/>
                </a:lnTo>
                <a:lnTo>
                  <a:pt x="681228" y="938784"/>
                </a:lnTo>
                <a:lnTo>
                  <a:pt x="684276" y="960120"/>
                </a:lnTo>
                <a:lnTo>
                  <a:pt x="687324" y="984504"/>
                </a:lnTo>
                <a:lnTo>
                  <a:pt x="688848" y="998220"/>
                </a:lnTo>
                <a:lnTo>
                  <a:pt x="693420" y="1025652"/>
                </a:lnTo>
                <a:lnTo>
                  <a:pt x="699516" y="1053084"/>
                </a:lnTo>
                <a:lnTo>
                  <a:pt x="704088" y="1066800"/>
                </a:lnTo>
                <a:lnTo>
                  <a:pt x="707136" y="1078992"/>
                </a:lnTo>
                <a:lnTo>
                  <a:pt x="716280" y="1100328"/>
                </a:lnTo>
                <a:lnTo>
                  <a:pt x="722376" y="1107948"/>
                </a:lnTo>
                <a:lnTo>
                  <a:pt x="722376" y="1109472"/>
                </a:lnTo>
                <a:lnTo>
                  <a:pt x="726948" y="1115568"/>
                </a:lnTo>
                <a:lnTo>
                  <a:pt x="728472" y="1115568"/>
                </a:lnTo>
                <a:lnTo>
                  <a:pt x="731520" y="1120140"/>
                </a:lnTo>
                <a:lnTo>
                  <a:pt x="737616" y="1123188"/>
                </a:lnTo>
                <a:lnTo>
                  <a:pt x="748284" y="1130808"/>
                </a:lnTo>
                <a:lnTo>
                  <a:pt x="760476" y="1136904"/>
                </a:lnTo>
                <a:lnTo>
                  <a:pt x="822960" y="1161288"/>
                </a:lnTo>
                <a:lnTo>
                  <a:pt x="874776" y="1175004"/>
                </a:lnTo>
                <a:lnTo>
                  <a:pt x="891540" y="1179576"/>
                </a:lnTo>
                <a:lnTo>
                  <a:pt x="906780" y="1182624"/>
                </a:lnTo>
                <a:lnTo>
                  <a:pt x="922020" y="1187196"/>
                </a:lnTo>
                <a:lnTo>
                  <a:pt x="935736" y="1188720"/>
                </a:lnTo>
                <a:lnTo>
                  <a:pt x="947928" y="1191768"/>
                </a:lnTo>
                <a:lnTo>
                  <a:pt x="958596" y="1193292"/>
                </a:lnTo>
                <a:lnTo>
                  <a:pt x="969264" y="1197864"/>
                </a:lnTo>
                <a:lnTo>
                  <a:pt x="978408" y="1200912"/>
                </a:lnTo>
                <a:lnTo>
                  <a:pt x="986028" y="1205484"/>
                </a:lnTo>
                <a:lnTo>
                  <a:pt x="993648" y="1211580"/>
                </a:lnTo>
                <a:lnTo>
                  <a:pt x="1001268" y="1216152"/>
                </a:lnTo>
                <a:lnTo>
                  <a:pt x="1007364" y="1222248"/>
                </a:lnTo>
                <a:lnTo>
                  <a:pt x="1021080" y="1232916"/>
                </a:lnTo>
                <a:lnTo>
                  <a:pt x="1053084" y="1264920"/>
                </a:lnTo>
                <a:lnTo>
                  <a:pt x="1062228" y="1271016"/>
                </a:lnTo>
                <a:lnTo>
                  <a:pt x="1069848" y="1278636"/>
                </a:lnTo>
                <a:lnTo>
                  <a:pt x="1078992" y="1284732"/>
                </a:lnTo>
                <a:lnTo>
                  <a:pt x="1078992" y="1283208"/>
                </a:lnTo>
                <a:lnTo>
                  <a:pt x="1086612" y="1295400"/>
                </a:lnTo>
                <a:lnTo>
                  <a:pt x="1094232" y="1306068"/>
                </a:lnTo>
                <a:lnTo>
                  <a:pt x="1110996" y="1327404"/>
                </a:lnTo>
                <a:lnTo>
                  <a:pt x="1118616" y="1339596"/>
                </a:lnTo>
                <a:lnTo>
                  <a:pt x="1126236" y="1350264"/>
                </a:lnTo>
                <a:lnTo>
                  <a:pt x="1132331" y="1362455"/>
                </a:lnTo>
                <a:lnTo>
                  <a:pt x="1142999" y="1362455"/>
                </a:lnTo>
                <a:close/>
              </a:path>
              <a:path w="1143000" h="1362710">
                <a:moveTo>
                  <a:pt x="559308" y="127508"/>
                </a:moveTo>
                <a:lnTo>
                  <a:pt x="559308" y="123444"/>
                </a:lnTo>
                <a:lnTo>
                  <a:pt x="557784" y="123444"/>
                </a:lnTo>
                <a:lnTo>
                  <a:pt x="559308" y="127508"/>
                </a:lnTo>
                <a:close/>
              </a:path>
            </a:pathLst>
          </a:custGeom>
          <a:solidFill>
            <a:srgbClr val="32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24189" y="3047490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26500"/>
                </a:solidFill>
                <a:latin typeface="Arial"/>
                <a:cs typeface="Arial"/>
              </a:rPr>
              <a:t>V</a:t>
            </a:r>
            <a:r>
              <a:rPr sz="1800" spc="-7" baseline="-20833" dirty="0">
                <a:solidFill>
                  <a:srgbClr val="326500"/>
                </a:solidFill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0260" y="2975862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3200"/>
                </a:solidFill>
                <a:latin typeface="Arial"/>
                <a:cs typeface="Arial"/>
              </a:rPr>
              <a:t>V</a:t>
            </a:r>
            <a:r>
              <a:rPr sz="1800" spc="-7" baseline="-20833" dirty="0">
                <a:solidFill>
                  <a:srgbClr val="FF3200"/>
                </a:solidFill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76332" y="2616198"/>
            <a:ext cx="758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3200"/>
                </a:solidFill>
                <a:latin typeface="Arial"/>
                <a:cs typeface="Arial"/>
              </a:rPr>
              <a:t>V</a:t>
            </a:r>
            <a:r>
              <a:rPr sz="1800" spc="-7" baseline="-20833" dirty="0">
                <a:solidFill>
                  <a:srgbClr val="FF3200"/>
                </a:solidFill>
                <a:latin typeface="Arial"/>
                <a:cs typeface="Arial"/>
              </a:rPr>
              <a:t>2 </a:t>
            </a:r>
            <a:r>
              <a:rPr sz="1800" dirty="0">
                <a:solidFill>
                  <a:srgbClr val="FF3200"/>
                </a:solidFill>
                <a:latin typeface="Arial"/>
                <a:cs typeface="Arial"/>
              </a:rPr>
              <a:t>&gt;</a:t>
            </a:r>
            <a:r>
              <a:rPr sz="1800" spc="-260" dirty="0">
                <a:solidFill>
                  <a:srgbClr val="FF32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26500"/>
                </a:solidFill>
                <a:latin typeface="Arial"/>
                <a:cs typeface="Arial"/>
              </a:rPr>
              <a:t>V</a:t>
            </a:r>
            <a:r>
              <a:rPr sz="1800" spc="-7" baseline="-20833" dirty="0">
                <a:solidFill>
                  <a:srgbClr val="326500"/>
                </a:solidFill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659" y="3886200"/>
            <a:ext cx="5113020" cy="1488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25015" y="5711441"/>
            <a:ext cx="70097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6780" marR="5080" indent="-8947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A detecção de compostos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intermediários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por</a:t>
            </a:r>
            <a:r>
              <a:rPr sz="2000" spc="-2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termogravimetria 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depende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muito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da velocidade de</a:t>
            </a:r>
            <a:r>
              <a:rPr sz="2000" spc="-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8F8F8"/>
                </a:solidFill>
                <a:latin typeface="Arial"/>
                <a:cs typeface="Arial"/>
              </a:rPr>
              <a:t>aquecimento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2868" y="3886199"/>
            <a:ext cx="3313429" cy="1511935"/>
          </a:xfrm>
          <a:custGeom>
            <a:avLst/>
            <a:gdLst/>
            <a:ahLst/>
            <a:cxnLst/>
            <a:rect l="l" t="t" r="r" b="b"/>
            <a:pathLst>
              <a:path w="3313429" h="1511935">
                <a:moveTo>
                  <a:pt x="3313176" y="0"/>
                </a:moveTo>
                <a:lnTo>
                  <a:pt x="0" y="0"/>
                </a:lnTo>
                <a:lnTo>
                  <a:pt x="0" y="1511808"/>
                </a:lnTo>
                <a:lnTo>
                  <a:pt x="3313176" y="1511808"/>
                </a:lnTo>
                <a:lnTo>
                  <a:pt x="331317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8296" y="3886199"/>
            <a:ext cx="3322320" cy="1516380"/>
          </a:xfrm>
          <a:custGeom>
            <a:avLst/>
            <a:gdLst/>
            <a:ahLst/>
            <a:cxnLst/>
            <a:rect l="l" t="t" r="r" b="b"/>
            <a:pathLst>
              <a:path w="3322320" h="1516379">
                <a:moveTo>
                  <a:pt x="9144" y="1507236"/>
                </a:moveTo>
                <a:lnTo>
                  <a:pt x="9144" y="0"/>
                </a:lnTo>
                <a:lnTo>
                  <a:pt x="0" y="0"/>
                </a:lnTo>
                <a:lnTo>
                  <a:pt x="0" y="1516380"/>
                </a:lnTo>
                <a:lnTo>
                  <a:pt x="4572" y="1516380"/>
                </a:lnTo>
                <a:lnTo>
                  <a:pt x="4572" y="1507236"/>
                </a:lnTo>
                <a:lnTo>
                  <a:pt x="9144" y="1507236"/>
                </a:lnTo>
                <a:close/>
              </a:path>
              <a:path w="3322320" h="1516379">
                <a:moveTo>
                  <a:pt x="3317748" y="1507236"/>
                </a:moveTo>
                <a:lnTo>
                  <a:pt x="4572" y="1507236"/>
                </a:lnTo>
                <a:lnTo>
                  <a:pt x="9144" y="1511808"/>
                </a:lnTo>
                <a:lnTo>
                  <a:pt x="9144" y="1516380"/>
                </a:lnTo>
                <a:lnTo>
                  <a:pt x="3313176" y="1516380"/>
                </a:lnTo>
                <a:lnTo>
                  <a:pt x="3313176" y="1511808"/>
                </a:lnTo>
                <a:lnTo>
                  <a:pt x="3317748" y="1507236"/>
                </a:lnTo>
                <a:close/>
              </a:path>
              <a:path w="3322320" h="1516379">
                <a:moveTo>
                  <a:pt x="9144" y="1516380"/>
                </a:moveTo>
                <a:lnTo>
                  <a:pt x="9144" y="1511808"/>
                </a:lnTo>
                <a:lnTo>
                  <a:pt x="4572" y="1507236"/>
                </a:lnTo>
                <a:lnTo>
                  <a:pt x="4572" y="1516380"/>
                </a:lnTo>
                <a:lnTo>
                  <a:pt x="9144" y="1516380"/>
                </a:lnTo>
                <a:close/>
              </a:path>
              <a:path w="3322320" h="1516379">
                <a:moveTo>
                  <a:pt x="3322320" y="1516380"/>
                </a:moveTo>
                <a:lnTo>
                  <a:pt x="3322320" y="0"/>
                </a:lnTo>
                <a:lnTo>
                  <a:pt x="3313176" y="0"/>
                </a:lnTo>
                <a:lnTo>
                  <a:pt x="3313176" y="1507236"/>
                </a:lnTo>
                <a:lnTo>
                  <a:pt x="3317748" y="1507236"/>
                </a:lnTo>
                <a:lnTo>
                  <a:pt x="3317748" y="1516380"/>
                </a:lnTo>
                <a:lnTo>
                  <a:pt x="3322320" y="1516380"/>
                </a:lnTo>
                <a:close/>
              </a:path>
              <a:path w="3322320" h="1516379">
                <a:moveTo>
                  <a:pt x="3317748" y="1516380"/>
                </a:moveTo>
                <a:lnTo>
                  <a:pt x="3317748" y="1507236"/>
                </a:lnTo>
                <a:lnTo>
                  <a:pt x="3313176" y="1511808"/>
                </a:lnTo>
                <a:lnTo>
                  <a:pt x="3313176" y="1516380"/>
                </a:lnTo>
                <a:lnTo>
                  <a:pt x="3317748" y="151638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58940" y="3886199"/>
            <a:ext cx="2662555" cy="1080770"/>
          </a:xfrm>
          <a:custGeom>
            <a:avLst/>
            <a:gdLst/>
            <a:ahLst/>
            <a:cxnLst/>
            <a:rect l="l" t="t" r="r" b="b"/>
            <a:pathLst>
              <a:path w="2662554" h="1080770">
                <a:moveTo>
                  <a:pt x="2662428" y="0"/>
                </a:moveTo>
                <a:lnTo>
                  <a:pt x="0" y="0"/>
                </a:lnTo>
                <a:lnTo>
                  <a:pt x="0" y="1080516"/>
                </a:lnTo>
                <a:lnTo>
                  <a:pt x="2662428" y="1080516"/>
                </a:lnTo>
                <a:lnTo>
                  <a:pt x="2662428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54368" y="3886199"/>
            <a:ext cx="2672080" cy="1085215"/>
          </a:xfrm>
          <a:custGeom>
            <a:avLst/>
            <a:gdLst/>
            <a:ahLst/>
            <a:cxnLst/>
            <a:rect l="l" t="t" r="r" b="b"/>
            <a:pathLst>
              <a:path w="2672079" h="1085214">
                <a:moveTo>
                  <a:pt x="9144" y="1075944"/>
                </a:moveTo>
                <a:lnTo>
                  <a:pt x="9144" y="0"/>
                </a:lnTo>
                <a:lnTo>
                  <a:pt x="0" y="0"/>
                </a:lnTo>
                <a:lnTo>
                  <a:pt x="0" y="1085088"/>
                </a:lnTo>
                <a:lnTo>
                  <a:pt x="4572" y="1085088"/>
                </a:lnTo>
                <a:lnTo>
                  <a:pt x="4572" y="1075944"/>
                </a:lnTo>
                <a:lnTo>
                  <a:pt x="9144" y="1075944"/>
                </a:lnTo>
                <a:close/>
              </a:path>
              <a:path w="2672079" h="1085214">
                <a:moveTo>
                  <a:pt x="2667000" y="1075944"/>
                </a:moveTo>
                <a:lnTo>
                  <a:pt x="4572" y="1075944"/>
                </a:lnTo>
                <a:lnTo>
                  <a:pt x="9144" y="1080516"/>
                </a:lnTo>
                <a:lnTo>
                  <a:pt x="9144" y="1085088"/>
                </a:lnTo>
                <a:lnTo>
                  <a:pt x="2662428" y="1085088"/>
                </a:lnTo>
                <a:lnTo>
                  <a:pt x="2662428" y="1080516"/>
                </a:lnTo>
                <a:lnTo>
                  <a:pt x="2667000" y="1075944"/>
                </a:lnTo>
                <a:close/>
              </a:path>
              <a:path w="2672079" h="1085214">
                <a:moveTo>
                  <a:pt x="9144" y="1085088"/>
                </a:moveTo>
                <a:lnTo>
                  <a:pt x="9144" y="1080516"/>
                </a:lnTo>
                <a:lnTo>
                  <a:pt x="4572" y="1075944"/>
                </a:lnTo>
                <a:lnTo>
                  <a:pt x="4572" y="1085088"/>
                </a:lnTo>
                <a:lnTo>
                  <a:pt x="9144" y="1085088"/>
                </a:lnTo>
                <a:close/>
              </a:path>
              <a:path w="2672079" h="1085214">
                <a:moveTo>
                  <a:pt x="2671572" y="1085088"/>
                </a:moveTo>
                <a:lnTo>
                  <a:pt x="2671572" y="0"/>
                </a:lnTo>
                <a:lnTo>
                  <a:pt x="2662428" y="0"/>
                </a:lnTo>
                <a:lnTo>
                  <a:pt x="2662428" y="1075944"/>
                </a:lnTo>
                <a:lnTo>
                  <a:pt x="2667000" y="1075944"/>
                </a:lnTo>
                <a:lnTo>
                  <a:pt x="2667000" y="1085088"/>
                </a:lnTo>
                <a:lnTo>
                  <a:pt x="2671572" y="1085088"/>
                </a:lnTo>
                <a:close/>
              </a:path>
              <a:path w="2672079" h="1085214">
                <a:moveTo>
                  <a:pt x="2667000" y="1085088"/>
                </a:moveTo>
                <a:lnTo>
                  <a:pt x="2667000" y="1075944"/>
                </a:lnTo>
                <a:lnTo>
                  <a:pt x="2662428" y="1080516"/>
                </a:lnTo>
                <a:lnTo>
                  <a:pt x="2662428" y="1085088"/>
                </a:lnTo>
                <a:lnTo>
                  <a:pt x="2667000" y="1085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00260" y="4920486"/>
            <a:ext cx="1256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temperatura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98881" y="3886199"/>
            <a:ext cx="1009650" cy="795655"/>
          </a:xfrm>
          <a:custGeom>
            <a:avLst/>
            <a:gdLst/>
            <a:ahLst/>
            <a:cxnLst/>
            <a:rect l="l" t="t" r="r" b="b"/>
            <a:pathLst>
              <a:path w="1009650" h="795654">
                <a:moveTo>
                  <a:pt x="1009126" y="786384"/>
                </a:moveTo>
                <a:lnTo>
                  <a:pt x="993886" y="781812"/>
                </a:lnTo>
                <a:lnTo>
                  <a:pt x="977122" y="775716"/>
                </a:lnTo>
                <a:lnTo>
                  <a:pt x="958834" y="771144"/>
                </a:lnTo>
                <a:lnTo>
                  <a:pt x="937498" y="765048"/>
                </a:lnTo>
                <a:lnTo>
                  <a:pt x="916162" y="760476"/>
                </a:lnTo>
                <a:lnTo>
                  <a:pt x="891778" y="755904"/>
                </a:lnTo>
                <a:lnTo>
                  <a:pt x="865870" y="751332"/>
                </a:lnTo>
                <a:lnTo>
                  <a:pt x="839962" y="745236"/>
                </a:lnTo>
                <a:lnTo>
                  <a:pt x="812530" y="740664"/>
                </a:lnTo>
                <a:lnTo>
                  <a:pt x="783574" y="734568"/>
                </a:lnTo>
                <a:lnTo>
                  <a:pt x="692134" y="716280"/>
                </a:lnTo>
                <a:lnTo>
                  <a:pt x="628126" y="701040"/>
                </a:lnTo>
                <a:lnTo>
                  <a:pt x="530590" y="673608"/>
                </a:lnTo>
                <a:lnTo>
                  <a:pt x="465058" y="652272"/>
                </a:lnTo>
                <a:lnTo>
                  <a:pt x="372094" y="612648"/>
                </a:lnTo>
                <a:lnTo>
                  <a:pt x="312658" y="580644"/>
                </a:lnTo>
                <a:lnTo>
                  <a:pt x="233410" y="524256"/>
                </a:lnTo>
                <a:lnTo>
                  <a:pt x="187690" y="480060"/>
                </a:lnTo>
                <a:lnTo>
                  <a:pt x="148066" y="429768"/>
                </a:lnTo>
                <a:lnTo>
                  <a:pt x="131302" y="402336"/>
                </a:lnTo>
                <a:lnTo>
                  <a:pt x="122158" y="387096"/>
                </a:lnTo>
                <a:lnTo>
                  <a:pt x="114538" y="370332"/>
                </a:lnTo>
                <a:lnTo>
                  <a:pt x="106918" y="355092"/>
                </a:lnTo>
                <a:lnTo>
                  <a:pt x="99298" y="338328"/>
                </a:lnTo>
                <a:lnTo>
                  <a:pt x="91678" y="320040"/>
                </a:lnTo>
                <a:lnTo>
                  <a:pt x="85582" y="301752"/>
                </a:lnTo>
                <a:lnTo>
                  <a:pt x="71866" y="263652"/>
                </a:lnTo>
                <a:lnTo>
                  <a:pt x="59674" y="224028"/>
                </a:lnTo>
                <a:lnTo>
                  <a:pt x="38338" y="138684"/>
                </a:lnTo>
                <a:lnTo>
                  <a:pt x="27670" y="92964"/>
                </a:lnTo>
                <a:lnTo>
                  <a:pt x="9382" y="0"/>
                </a:lnTo>
                <a:lnTo>
                  <a:pt x="0" y="0"/>
                </a:lnTo>
                <a:lnTo>
                  <a:pt x="238" y="1524"/>
                </a:lnTo>
                <a:lnTo>
                  <a:pt x="18526" y="96012"/>
                </a:lnTo>
                <a:lnTo>
                  <a:pt x="27670" y="140208"/>
                </a:lnTo>
                <a:lnTo>
                  <a:pt x="39862" y="184404"/>
                </a:lnTo>
                <a:lnTo>
                  <a:pt x="50530" y="227076"/>
                </a:lnTo>
                <a:lnTo>
                  <a:pt x="62722" y="266700"/>
                </a:lnTo>
                <a:lnTo>
                  <a:pt x="76438" y="304800"/>
                </a:lnTo>
                <a:lnTo>
                  <a:pt x="84058" y="323088"/>
                </a:lnTo>
                <a:lnTo>
                  <a:pt x="90154" y="341376"/>
                </a:lnTo>
                <a:lnTo>
                  <a:pt x="105394" y="374904"/>
                </a:lnTo>
                <a:lnTo>
                  <a:pt x="114538" y="391668"/>
                </a:lnTo>
                <a:lnTo>
                  <a:pt x="122158" y="406908"/>
                </a:lnTo>
                <a:lnTo>
                  <a:pt x="158734" y="461772"/>
                </a:lnTo>
                <a:lnTo>
                  <a:pt x="202930" y="509016"/>
                </a:lnTo>
                <a:lnTo>
                  <a:pt x="253222" y="551688"/>
                </a:lnTo>
                <a:lnTo>
                  <a:pt x="308086" y="588264"/>
                </a:lnTo>
                <a:lnTo>
                  <a:pt x="398002" y="635508"/>
                </a:lnTo>
                <a:lnTo>
                  <a:pt x="462010" y="661416"/>
                </a:lnTo>
                <a:lnTo>
                  <a:pt x="527542" y="682752"/>
                </a:lnTo>
                <a:lnTo>
                  <a:pt x="593074" y="701040"/>
                </a:lnTo>
                <a:lnTo>
                  <a:pt x="625078" y="710184"/>
                </a:lnTo>
                <a:lnTo>
                  <a:pt x="689086" y="725424"/>
                </a:lnTo>
                <a:lnTo>
                  <a:pt x="721090" y="731520"/>
                </a:lnTo>
                <a:lnTo>
                  <a:pt x="751570" y="737616"/>
                </a:lnTo>
                <a:lnTo>
                  <a:pt x="809482" y="749808"/>
                </a:lnTo>
                <a:lnTo>
                  <a:pt x="838438" y="754380"/>
                </a:lnTo>
                <a:lnTo>
                  <a:pt x="864346" y="760476"/>
                </a:lnTo>
                <a:lnTo>
                  <a:pt x="890254" y="765048"/>
                </a:lnTo>
                <a:lnTo>
                  <a:pt x="913114" y="769620"/>
                </a:lnTo>
                <a:lnTo>
                  <a:pt x="935974" y="775716"/>
                </a:lnTo>
                <a:lnTo>
                  <a:pt x="975598" y="784860"/>
                </a:lnTo>
                <a:lnTo>
                  <a:pt x="992362" y="790956"/>
                </a:lnTo>
                <a:lnTo>
                  <a:pt x="1006078" y="795528"/>
                </a:lnTo>
                <a:lnTo>
                  <a:pt x="1009126" y="786384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34528" y="3886199"/>
            <a:ext cx="1169035" cy="807720"/>
          </a:xfrm>
          <a:custGeom>
            <a:avLst/>
            <a:gdLst/>
            <a:ahLst/>
            <a:cxnLst/>
            <a:rect l="l" t="t" r="r" b="b"/>
            <a:pathLst>
              <a:path w="1169034" h="807720">
                <a:moveTo>
                  <a:pt x="193167" y="530352"/>
                </a:moveTo>
                <a:lnTo>
                  <a:pt x="192024" y="525780"/>
                </a:lnTo>
                <a:lnTo>
                  <a:pt x="185928" y="507492"/>
                </a:lnTo>
                <a:lnTo>
                  <a:pt x="182880" y="496824"/>
                </a:lnTo>
                <a:lnTo>
                  <a:pt x="182880" y="495300"/>
                </a:lnTo>
                <a:lnTo>
                  <a:pt x="166116" y="467868"/>
                </a:lnTo>
                <a:lnTo>
                  <a:pt x="150876" y="440436"/>
                </a:lnTo>
                <a:lnTo>
                  <a:pt x="137160" y="411480"/>
                </a:lnTo>
                <a:lnTo>
                  <a:pt x="124968" y="382524"/>
                </a:lnTo>
                <a:lnTo>
                  <a:pt x="103632" y="321564"/>
                </a:lnTo>
                <a:lnTo>
                  <a:pt x="94488" y="289560"/>
                </a:lnTo>
                <a:lnTo>
                  <a:pt x="85344" y="259080"/>
                </a:lnTo>
                <a:lnTo>
                  <a:pt x="51816" y="132588"/>
                </a:lnTo>
                <a:lnTo>
                  <a:pt x="42672" y="100584"/>
                </a:lnTo>
                <a:lnTo>
                  <a:pt x="35052" y="70104"/>
                </a:lnTo>
                <a:lnTo>
                  <a:pt x="24384" y="38100"/>
                </a:lnTo>
                <a:lnTo>
                  <a:pt x="13716" y="9144"/>
                </a:lnTo>
                <a:lnTo>
                  <a:pt x="10668" y="0"/>
                </a:lnTo>
                <a:lnTo>
                  <a:pt x="0" y="0"/>
                </a:lnTo>
                <a:lnTo>
                  <a:pt x="6096" y="12192"/>
                </a:lnTo>
                <a:lnTo>
                  <a:pt x="15240" y="42672"/>
                </a:lnTo>
                <a:lnTo>
                  <a:pt x="25908" y="71628"/>
                </a:lnTo>
                <a:lnTo>
                  <a:pt x="33528" y="103632"/>
                </a:lnTo>
                <a:lnTo>
                  <a:pt x="42672" y="134112"/>
                </a:lnTo>
                <a:lnTo>
                  <a:pt x="76200" y="260604"/>
                </a:lnTo>
                <a:lnTo>
                  <a:pt x="94488" y="324612"/>
                </a:lnTo>
                <a:lnTo>
                  <a:pt x="115824" y="385572"/>
                </a:lnTo>
                <a:lnTo>
                  <a:pt x="141732" y="445008"/>
                </a:lnTo>
                <a:lnTo>
                  <a:pt x="173736" y="499872"/>
                </a:lnTo>
                <a:lnTo>
                  <a:pt x="173736" y="498348"/>
                </a:lnTo>
                <a:lnTo>
                  <a:pt x="176784" y="510540"/>
                </a:lnTo>
                <a:lnTo>
                  <a:pt x="179832" y="519684"/>
                </a:lnTo>
                <a:lnTo>
                  <a:pt x="182880" y="527304"/>
                </a:lnTo>
                <a:lnTo>
                  <a:pt x="184404" y="534924"/>
                </a:lnTo>
                <a:lnTo>
                  <a:pt x="185928" y="541020"/>
                </a:lnTo>
                <a:lnTo>
                  <a:pt x="187452" y="544068"/>
                </a:lnTo>
                <a:lnTo>
                  <a:pt x="187452" y="537972"/>
                </a:lnTo>
                <a:lnTo>
                  <a:pt x="188976" y="534924"/>
                </a:lnTo>
                <a:lnTo>
                  <a:pt x="188976" y="533400"/>
                </a:lnTo>
                <a:lnTo>
                  <a:pt x="192024" y="530352"/>
                </a:lnTo>
                <a:lnTo>
                  <a:pt x="193167" y="530352"/>
                </a:lnTo>
                <a:close/>
              </a:path>
              <a:path w="1169034" h="807720">
                <a:moveTo>
                  <a:pt x="188976" y="548640"/>
                </a:moveTo>
                <a:lnTo>
                  <a:pt x="188976" y="534924"/>
                </a:lnTo>
                <a:lnTo>
                  <a:pt x="187452" y="537972"/>
                </a:lnTo>
                <a:lnTo>
                  <a:pt x="187452" y="544068"/>
                </a:lnTo>
                <a:lnTo>
                  <a:pt x="188976" y="548640"/>
                </a:lnTo>
                <a:close/>
              </a:path>
              <a:path w="1169034" h="807720">
                <a:moveTo>
                  <a:pt x="188976" y="548640"/>
                </a:moveTo>
                <a:lnTo>
                  <a:pt x="187452" y="544068"/>
                </a:lnTo>
                <a:lnTo>
                  <a:pt x="187452" y="545592"/>
                </a:lnTo>
                <a:lnTo>
                  <a:pt x="188976" y="548640"/>
                </a:lnTo>
                <a:close/>
              </a:path>
              <a:path w="1169034" h="807720">
                <a:moveTo>
                  <a:pt x="195834" y="540258"/>
                </a:moveTo>
                <a:lnTo>
                  <a:pt x="195072" y="537972"/>
                </a:lnTo>
                <a:lnTo>
                  <a:pt x="193167" y="530352"/>
                </a:lnTo>
                <a:lnTo>
                  <a:pt x="192024" y="530352"/>
                </a:lnTo>
                <a:lnTo>
                  <a:pt x="188976" y="533400"/>
                </a:lnTo>
                <a:lnTo>
                  <a:pt x="188976" y="553212"/>
                </a:lnTo>
                <a:lnTo>
                  <a:pt x="193548" y="547116"/>
                </a:lnTo>
                <a:lnTo>
                  <a:pt x="193548" y="539496"/>
                </a:lnTo>
                <a:lnTo>
                  <a:pt x="195072" y="539496"/>
                </a:lnTo>
                <a:lnTo>
                  <a:pt x="195072" y="541020"/>
                </a:lnTo>
                <a:lnTo>
                  <a:pt x="195834" y="540258"/>
                </a:lnTo>
                <a:close/>
              </a:path>
              <a:path w="1169034" h="807720">
                <a:moveTo>
                  <a:pt x="198120" y="554736"/>
                </a:moveTo>
                <a:lnTo>
                  <a:pt x="198120" y="550164"/>
                </a:lnTo>
                <a:lnTo>
                  <a:pt x="193548" y="547116"/>
                </a:lnTo>
                <a:lnTo>
                  <a:pt x="188976" y="553212"/>
                </a:lnTo>
                <a:lnTo>
                  <a:pt x="193548" y="556260"/>
                </a:lnTo>
                <a:lnTo>
                  <a:pt x="198120" y="554736"/>
                </a:lnTo>
                <a:close/>
              </a:path>
              <a:path w="1169034" h="807720">
                <a:moveTo>
                  <a:pt x="246888" y="630936"/>
                </a:moveTo>
                <a:lnTo>
                  <a:pt x="246888" y="620268"/>
                </a:lnTo>
                <a:lnTo>
                  <a:pt x="242316" y="615696"/>
                </a:lnTo>
                <a:lnTo>
                  <a:pt x="242316" y="617220"/>
                </a:lnTo>
                <a:lnTo>
                  <a:pt x="239268" y="612648"/>
                </a:lnTo>
                <a:lnTo>
                  <a:pt x="237744" y="608076"/>
                </a:lnTo>
                <a:lnTo>
                  <a:pt x="237744" y="609600"/>
                </a:lnTo>
                <a:lnTo>
                  <a:pt x="234696" y="597408"/>
                </a:lnTo>
                <a:lnTo>
                  <a:pt x="233172" y="583692"/>
                </a:lnTo>
                <a:lnTo>
                  <a:pt x="231648" y="577596"/>
                </a:lnTo>
                <a:lnTo>
                  <a:pt x="228600" y="571500"/>
                </a:lnTo>
                <a:lnTo>
                  <a:pt x="222504" y="562356"/>
                </a:lnTo>
                <a:lnTo>
                  <a:pt x="217932" y="554736"/>
                </a:lnTo>
                <a:lnTo>
                  <a:pt x="208788" y="542544"/>
                </a:lnTo>
                <a:lnTo>
                  <a:pt x="205740" y="537972"/>
                </a:lnTo>
                <a:lnTo>
                  <a:pt x="201168" y="533400"/>
                </a:lnTo>
                <a:lnTo>
                  <a:pt x="199644" y="533400"/>
                </a:lnTo>
                <a:lnTo>
                  <a:pt x="198120" y="531876"/>
                </a:lnTo>
                <a:lnTo>
                  <a:pt x="196596" y="531876"/>
                </a:lnTo>
                <a:lnTo>
                  <a:pt x="196596" y="530352"/>
                </a:lnTo>
                <a:lnTo>
                  <a:pt x="193167" y="530352"/>
                </a:lnTo>
                <a:lnTo>
                  <a:pt x="195072" y="537972"/>
                </a:lnTo>
                <a:lnTo>
                  <a:pt x="195834" y="540258"/>
                </a:lnTo>
                <a:lnTo>
                  <a:pt x="198120" y="537972"/>
                </a:lnTo>
                <a:lnTo>
                  <a:pt x="198120" y="544068"/>
                </a:lnTo>
                <a:lnTo>
                  <a:pt x="202692" y="548640"/>
                </a:lnTo>
                <a:lnTo>
                  <a:pt x="205740" y="553212"/>
                </a:lnTo>
                <a:lnTo>
                  <a:pt x="210312" y="559308"/>
                </a:lnTo>
                <a:lnTo>
                  <a:pt x="214884" y="566928"/>
                </a:lnTo>
                <a:lnTo>
                  <a:pt x="220980" y="576072"/>
                </a:lnTo>
                <a:lnTo>
                  <a:pt x="222504" y="582168"/>
                </a:lnTo>
                <a:lnTo>
                  <a:pt x="222504" y="580644"/>
                </a:lnTo>
                <a:lnTo>
                  <a:pt x="224028" y="586740"/>
                </a:lnTo>
                <a:lnTo>
                  <a:pt x="225552" y="598932"/>
                </a:lnTo>
                <a:lnTo>
                  <a:pt x="228600" y="611124"/>
                </a:lnTo>
                <a:lnTo>
                  <a:pt x="228600" y="612648"/>
                </a:lnTo>
                <a:lnTo>
                  <a:pt x="231648" y="617220"/>
                </a:lnTo>
                <a:lnTo>
                  <a:pt x="231648" y="618744"/>
                </a:lnTo>
                <a:lnTo>
                  <a:pt x="234696" y="623316"/>
                </a:lnTo>
                <a:lnTo>
                  <a:pt x="236220" y="623316"/>
                </a:lnTo>
                <a:lnTo>
                  <a:pt x="240792" y="627888"/>
                </a:lnTo>
                <a:lnTo>
                  <a:pt x="246888" y="630936"/>
                </a:lnTo>
                <a:close/>
              </a:path>
              <a:path w="1169034" h="807720">
                <a:moveTo>
                  <a:pt x="195072" y="541020"/>
                </a:moveTo>
                <a:lnTo>
                  <a:pt x="195072" y="539496"/>
                </a:lnTo>
                <a:lnTo>
                  <a:pt x="193548" y="539496"/>
                </a:lnTo>
                <a:lnTo>
                  <a:pt x="195072" y="541020"/>
                </a:lnTo>
                <a:close/>
              </a:path>
              <a:path w="1169034" h="807720">
                <a:moveTo>
                  <a:pt x="198120" y="547116"/>
                </a:moveTo>
                <a:lnTo>
                  <a:pt x="198120" y="545592"/>
                </a:lnTo>
                <a:lnTo>
                  <a:pt x="196596" y="542544"/>
                </a:lnTo>
                <a:lnTo>
                  <a:pt x="193548" y="539496"/>
                </a:lnTo>
                <a:lnTo>
                  <a:pt x="193548" y="547116"/>
                </a:lnTo>
                <a:lnTo>
                  <a:pt x="196596" y="549148"/>
                </a:lnTo>
                <a:lnTo>
                  <a:pt x="196596" y="544068"/>
                </a:lnTo>
                <a:lnTo>
                  <a:pt x="198120" y="547116"/>
                </a:lnTo>
                <a:close/>
              </a:path>
              <a:path w="1169034" h="807720">
                <a:moveTo>
                  <a:pt x="196596" y="542544"/>
                </a:moveTo>
                <a:lnTo>
                  <a:pt x="195834" y="540258"/>
                </a:lnTo>
                <a:lnTo>
                  <a:pt x="195072" y="541020"/>
                </a:lnTo>
                <a:lnTo>
                  <a:pt x="196596" y="542544"/>
                </a:lnTo>
                <a:close/>
              </a:path>
              <a:path w="1169034" h="807720">
                <a:moveTo>
                  <a:pt x="198120" y="544068"/>
                </a:moveTo>
                <a:lnTo>
                  <a:pt x="198120" y="537972"/>
                </a:lnTo>
                <a:lnTo>
                  <a:pt x="195834" y="540258"/>
                </a:lnTo>
                <a:lnTo>
                  <a:pt x="196596" y="542544"/>
                </a:lnTo>
                <a:lnTo>
                  <a:pt x="198120" y="544068"/>
                </a:lnTo>
                <a:close/>
              </a:path>
              <a:path w="1169034" h="807720">
                <a:moveTo>
                  <a:pt x="198120" y="550164"/>
                </a:moveTo>
                <a:lnTo>
                  <a:pt x="198120" y="547116"/>
                </a:lnTo>
                <a:lnTo>
                  <a:pt x="196596" y="544068"/>
                </a:lnTo>
                <a:lnTo>
                  <a:pt x="196596" y="549148"/>
                </a:lnTo>
                <a:lnTo>
                  <a:pt x="198120" y="550164"/>
                </a:lnTo>
                <a:close/>
              </a:path>
              <a:path w="1169034" h="807720">
                <a:moveTo>
                  <a:pt x="1168908" y="807720"/>
                </a:moveTo>
                <a:lnTo>
                  <a:pt x="1168908" y="797052"/>
                </a:lnTo>
                <a:lnTo>
                  <a:pt x="1104900" y="797052"/>
                </a:lnTo>
                <a:lnTo>
                  <a:pt x="1086612" y="795528"/>
                </a:lnTo>
                <a:lnTo>
                  <a:pt x="1069848" y="794004"/>
                </a:lnTo>
                <a:lnTo>
                  <a:pt x="1053084" y="790956"/>
                </a:lnTo>
                <a:lnTo>
                  <a:pt x="1022604" y="784860"/>
                </a:lnTo>
                <a:lnTo>
                  <a:pt x="1008888" y="780288"/>
                </a:lnTo>
                <a:lnTo>
                  <a:pt x="993648" y="775716"/>
                </a:lnTo>
                <a:lnTo>
                  <a:pt x="947928" y="754380"/>
                </a:lnTo>
                <a:lnTo>
                  <a:pt x="897636" y="722376"/>
                </a:lnTo>
                <a:lnTo>
                  <a:pt x="894588" y="720852"/>
                </a:lnTo>
                <a:lnTo>
                  <a:pt x="859536" y="719328"/>
                </a:lnTo>
                <a:lnTo>
                  <a:pt x="745236" y="719328"/>
                </a:lnTo>
                <a:lnTo>
                  <a:pt x="705612" y="717804"/>
                </a:lnTo>
                <a:lnTo>
                  <a:pt x="664464" y="717804"/>
                </a:lnTo>
                <a:lnTo>
                  <a:pt x="624840" y="716280"/>
                </a:lnTo>
                <a:lnTo>
                  <a:pt x="583692" y="713232"/>
                </a:lnTo>
                <a:lnTo>
                  <a:pt x="544068" y="710184"/>
                </a:lnTo>
                <a:lnTo>
                  <a:pt x="504444" y="705612"/>
                </a:lnTo>
                <a:lnTo>
                  <a:pt x="464820" y="697992"/>
                </a:lnTo>
                <a:lnTo>
                  <a:pt x="426720" y="688848"/>
                </a:lnTo>
                <a:lnTo>
                  <a:pt x="406908" y="684276"/>
                </a:lnTo>
                <a:lnTo>
                  <a:pt x="388620" y="678180"/>
                </a:lnTo>
                <a:lnTo>
                  <a:pt x="371856" y="672084"/>
                </a:lnTo>
                <a:lnTo>
                  <a:pt x="353568" y="665988"/>
                </a:lnTo>
                <a:lnTo>
                  <a:pt x="336804" y="658368"/>
                </a:lnTo>
                <a:lnTo>
                  <a:pt x="303276" y="640080"/>
                </a:lnTo>
                <a:lnTo>
                  <a:pt x="288036" y="629412"/>
                </a:lnTo>
                <a:lnTo>
                  <a:pt x="286512" y="629412"/>
                </a:lnTo>
                <a:lnTo>
                  <a:pt x="278892" y="627888"/>
                </a:lnTo>
                <a:lnTo>
                  <a:pt x="272796" y="626364"/>
                </a:lnTo>
                <a:lnTo>
                  <a:pt x="260604" y="624840"/>
                </a:lnTo>
                <a:lnTo>
                  <a:pt x="256032" y="623316"/>
                </a:lnTo>
                <a:lnTo>
                  <a:pt x="249936" y="621792"/>
                </a:lnTo>
                <a:lnTo>
                  <a:pt x="245364" y="618744"/>
                </a:lnTo>
                <a:lnTo>
                  <a:pt x="246888" y="620268"/>
                </a:lnTo>
                <a:lnTo>
                  <a:pt x="246888" y="630936"/>
                </a:lnTo>
                <a:lnTo>
                  <a:pt x="259080" y="633984"/>
                </a:lnTo>
                <a:lnTo>
                  <a:pt x="271272" y="635508"/>
                </a:lnTo>
                <a:lnTo>
                  <a:pt x="283464" y="638556"/>
                </a:lnTo>
                <a:lnTo>
                  <a:pt x="283464" y="639387"/>
                </a:lnTo>
                <a:lnTo>
                  <a:pt x="332232" y="665988"/>
                </a:lnTo>
                <a:lnTo>
                  <a:pt x="350520" y="673608"/>
                </a:lnTo>
                <a:lnTo>
                  <a:pt x="367284" y="681228"/>
                </a:lnTo>
                <a:lnTo>
                  <a:pt x="385572" y="687324"/>
                </a:lnTo>
                <a:lnTo>
                  <a:pt x="423672" y="697992"/>
                </a:lnTo>
                <a:lnTo>
                  <a:pt x="461772" y="707136"/>
                </a:lnTo>
                <a:lnTo>
                  <a:pt x="502920" y="714756"/>
                </a:lnTo>
                <a:lnTo>
                  <a:pt x="542544" y="719328"/>
                </a:lnTo>
                <a:lnTo>
                  <a:pt x="583692" y="722376"/>
                </a:lnTo>
                <a:lnTo>
                  <a:pt x="623316" y="725424"/>
                </a:lnTo>
                <a:lnTo>
                  <a:pt x="705612" y="728472"/>
                </a:lnTo>
                <a:lnTo>
                  <a:pt x="821436" y="728472"/>
                </a:lnTo>
                <a:lnTo>
                  <a:pt x="859536" y="729996"/>
                </a:lnTo>
                <a:lnTo>
                  <a:pt x="891540" y="731387"/>
                </a:lnTo>
                <a:lnTo>
                  <a:pt x="891540" y="729996"/>
                </a:lnTo>
                <a:lnTo>
                  <a:pt x="894588" y="731520"/>
                </a:lnTo>
                <a:lnTo>
                  <a:pt x="894588" y="732028"/>
                </a:lnTo>
                <a:lnTo>
                  <a:pt x="909828" y="742188"/>
                </a:lnTo>
                <a:lnTo>
                  <a:pt x="926592" y="752856"/>
                </a:lnTo>
                <a:lnTo>
                  <a:pt x="960120" y="771144"/>
                </a:lnTo>
                <a:lnTo>
                  <a:pt x="975360" y="777240"/>
                </a:lnTo>
                <a:lnTo>
                  <a:pt x="990600" y="784860"/>
                </a:lnTo>
                <a:lnTo>
                  <a:pt x="1004316" y="789432"/>
                </a:lnTo>
                <a:lnTo>
                  <a:pt x="1019556" y="794004"/>
                </a:lnTo>
                <a:lnTo>
                  <a:pt x="1036320" y="797052"/>
                </a:lnTo>
                <a:lnTo>
                  <a:pt x="1051560" y="800100"/>
                </a:lnTo>
                <a:lnTo>
                  <a:pt x="1068324" y="803148"/>
                </a:lnTo>
                <a:lnTo>
                  <a:pt x="1104900" y="806196"/>
                </a:lnTo>
                <a:lnTo>
                  <a:pt x="1124712" y="806196"/>
                </a:lnTo>
                <a:lnTo>
                  <a:pt x="1146048" y="807720"/>
                </a:lnTo>
                <a:lnTo>
                  <a:pt x="1168908" y="807720"/>
                </a:lnTo>
                <a:close/>
              </a:path>
              <a:path w="1169034" h="807720">
                <a:moveTo>
                  <a:pt x="283464" y="639387"/>
                </a:moveTo>
                <a:lnTo>
                  <a:pt x="283464" y="638556"/>
                </a:lnTo>
                <a:lnTo>
                  <a:pt x="281940" y="638556"/>
                </a:lnTo>
                <a:lnTo>
                  <a:pt x="283464" y="639387"/>
                </a:lnTo>
                <a:close/>
              </a:path>
              <a:path w="1169034" h="807720">
                <a:moveTo>
                  <a:pt x="894588" y="731520"/>
                </a:moveTo>
                <a:lnTo>
                  <a:pt x="891540" y="729996"/>
                </a:lnTo>
                <a:lnTo>
                  <a:pt x="893773" y="731484"/>
                </a:lnTo>
                <a:lnTo>
                  <a:pt x="894588" y="731520"/>
                </a:lnTo>
                <a:close/>
              </a:path>
              <a:path w="1169034" h="807720">
                <a:moveTo>
                  <a:pt x="893773" y="731484"/>
                </a:moveTo>
                <a:lnTo>
                  <a:pt x="891540" y="729996"/>
                </a:lnTo>
                <a:lnTo>
                  <a:pt x="891540" y="731387"/>
                </a:lnTo>
                <a:lnTo>
                  <a:pt x="893773" y="731484"/>
                </a:lnTo>
                <a:close/>
              </a:path>
              <a:path w="1169034" h="807720">
                <a:moveTo>
                  <a:pt x="894588" y="732028"/>
                </a:moveTo>
                <a:lnTo>
                  <a:pt x="894588" y="731520"/>
                </a:lnTo>
                <a:lnTo>
                  <a:pt x="893773" y="731484"/>
                </a:lnTo>
                <a:lnTo>
                  <a:pt x="894588" y="732028"/>
                </a:lnTo>
                <a:close/>
              </a:path>
            </a:pathLst>
          </a:custGeom>
          <a:solidFill>
            <a:srgbClr val="3265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57029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Efeito </a:t>
            </a:r>
            <a:r>
              <a:rPr sz="4200" spc="-80" dirty="0"/>
              <a:t>da </a:t>
            </a:r>
            <a:r>
              <a:rPr sz="4200" spc="-110" dirty="0"/>
              <a:t>massa </a:t>
            </a:r>
            <a:r>
              <a:rPr sz="4200" spc="-80" dirty="0"/>
              <a:t>da</a:t>
            </a:r>
            <a:r>
              <a:rPr sz="4200" spc="130" dirty="0"/>
              <a:t> </a:t>
            </a:r>
            <a:r>
              <a:rPr sz="4200" spc="-50" dirty="0"/>
              <a:t>amostra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1865376" y="2386583"/>
            <a:ext cx="6332219" cy="1499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0574" y="1750567"/>
            <a:ext cx="1751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CaC</a:t>
            </a:r>
            <a:r>
              <a:rPr sz="2400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2400" spc="-7" baseline="-20833" dirty="0">
                <a:solidFill>
                  <a:srgbClr val="F8F8F8"/>
                </a:solidFill>
                <a:latin typeface="Arial"/>
                <a:cs typeface="Arial"/>
              </a:rPr>
              <a:t>4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.H</a:t>
            </a:r>
            <a:r>
              <a:rPr sz="2400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1269" y="2975862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126</a:t>
            </a:r>
            <a:r>
              <a:rPr sz="1800" b="1" spc="-8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5376" y="3886200"/>
            <a:ext cx="6332219" cy="2702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21269" y="3984750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250</a:t>
            </a:r>
            <a:r>
              <a:rPr sz="1800" b="1" spc="-8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2897" y="5784593"/>
            <a:ext cx="811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500</a:t>
            </a:r>
            <a:r>
              <a:rPr sz="1800" b="1" spc="-80" dirty="0">
                <a:solidFill>
                  <a:srgbClr val="3265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26500"/>
                </a:solidFill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0388" y="646175"/>
            <a:ext cx="4166615" cy="324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0655" y="746251"/>
            <a:ext cx="3810635" cy="2317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38760" algn="l"/>
              </a:tabLst>
            </a:pP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2Ag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CrO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4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→ 2O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+ 2Ag +</a:t>
            </a:r>
            <a:r>
              <a:rPr sz="1600" spc="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Ag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Cr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8F8F8"/>
              </a:buClr>
              <a:buFont typeface="Arial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8760" algn="l"/>
              </a:tabLst>
            </a:pP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Hg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CrO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4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→ Hg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O +</a:t>
            </a:r>
            <a:r>
              <a:rPr sz="1600" spc="3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CrO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8F8F8"/>
              </a:buClr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marL="239395" marR="1187450" indent="-226695">
              <a:lnSpc>
                <a:spcPct val="120000"/>
              </a:lnSpc>
              <a:buAutoNum type="arabicPeriod"/>
              <a:tabLst>
                <a:tab pos="238760" algn="l"/>
              </a:tabLst>
            </a:pP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CaC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4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→ CaCO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3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+ </a:t>
            </a:r>
            <a:r>
              <a:rPr sz="1600" spc="-10" dirty="0">
                <a:solidFill>
                  <a:srgbClr val="F8F8F8"/>
                </a:solidFill>
                <a:latin typeface="Arial"/>
                <a:cs typeface="Arial"/>
              </a:rPr>
              <a:t>CO 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CaCO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3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→ CaO +</a:t>
            </a:r>
            <a:r>
              <a:rPr sz="1600" spc="3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8F8F8"/>
              </a:buClr>
              <a:buFont typeface="Arial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buAutoNum type="arabicPeriod"/>
              <a:tabLst>
                <a:tab pos="238760" algn="l"/>
              </a:tabLst>
            </a:pP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MgC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4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→ MgO + </a:t>
            </a:r>
            <a:r>
              <a:rPr sz="1600" spc="-10" dirty="0">
                <a:solidFill>
                  <a:srgbClr val="F8F8F8"/>
                </a:solidFill>
                <a:latin typeface="Arial"/>
                <a:cs typeface="Arial"/>
              </a:rPr>
              <a:t>CO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+</a:t>
            </a:r>
            <a:r>
              <a:rPr sz="1600" spc="41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Arial"/>
                <a:cs typeface="Arial"/>
              </a:rPr>
              <a:t>CO</a:t>
            </a:r>
            <a:r>
              <a:rPr sz="1575" spc="-7" baseline="-21164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39" y="3166872"/>
            <a:ext cx="4227576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0388" y="3886200"/>
            <a:ext cx="4166615" cy="3358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3886200"/>
            <a:ext cx="4227576" cy="1549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4732" y="5399532"/>
            <a:ext cx="3671315" cy="1915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39" y="1871472"/>
            <a:ext cx="5039867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40278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5" dirty="0"/>
              <a:t>Análise </a:t>
            </a:r>
            <a:r>
              <a:rPr sz="4200" spc="-60" dirty="0"/>
              <a:t>de</a:t>
            </a:r>
            <a:r>
              <a:rPr sz="4200" spc="55" dirty="0"/>
              <a:t> </a:t>
            </a:r>
            <a:r>
              <a:rPr sz="4200" spc="-75" dirty="0"/>
              <a:t>misturas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6260081" y="2328162"/>
            <a:ext cx="29724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partir de 473°C</a:t>
            </a:r>
            <a:r>
              <a:rPr sz="1800" spc="-1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começa  a perder NO</a:t>
            </a:r>
            <a:r>
              <a:rPr sz="1800" spc="-7" baseline="-20833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1800" spc="-1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1800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marL="355600" marR="220979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Cu(NO</a:t>
            </a:r>
            <a:r>
              <a:rPr sz="1800" spc="-7" baseline="-20833" dirty="0">
                <a:solidFill>
                  <a:srgbClr val="F8F8F8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)</a:t>
            </a:r>
            <a:r>
              <a:rPr sz="1800" spc="-7" baseline="-20833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se decompõe  em duas etapas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3886200"/>
            <a:ext cx="5039867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Calorimetria </a:t>
            </a:r>
            <a:r>
              <a:rPr spc="-70" dirty="0"/>
              <a:t>Diferencial </a:t>
            </a:r>
            <a:r>
              <a:rPr spc="-40" dirty="0"/>
              <a:t>de </a:t>
            </a:r>
            <a:r>
              <a:rPr spc="-60" dirty="0"/>
              <a:t>Varredura </a:t>
            </a:r>
            <a:r>
              <a:rPr spc="-65" dirty="0"/>
              <a:t>- DSC  </a:t>
            </a:r>
            <a:r>
              <a:rPr spc="-105" dirty="0"/>
              <a:t>Análise </a:t>
            </a:r>
            <a:r>
              <a:rPr spc="-70" dirty="0"/>
              <a:t>Térmica Diferencial </a:t>
            </a:r>
            <a:r>
              <a:rPr spc="-65" dirty="0"/>
              <a:t>-</a:t>
            </a:r>
            <a:r>
              <a:rPr spc="260" dirty="0"/>
              <a:t> </a:t>
            </a:r>
            <a:r>
              <a:rPr spc="5" dirty="0"/>
              <a:t>DTA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9" y="2302163"/>
            <a:ext cx="8562340" cy="35286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Princípio</a:t>
            </a:r>
            <a:endParaRPr sz="3000">
              <a:latin typeface="Arial"/>
              <a:cs typeface="Arial"/>
            </a:endParaRPr>
          </a:p>
          <a:p>
            <a:pPr marL="683260" marR="518159" lvl="1" indent="-326390">
              <a:lnSpc>
                <a:spcPct val="100000"/>
              </a:lnSpc>
              <a:spcBef>
                <a:spcPts val="640"/>
              </a:spcBef>
              <a:buClr>
                <a:srgbClr val="8F9966"/>
              </a:buClr>
              <a:buSzPct val="59615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Monitoramento de eventos que envolvem troca</a:t>
            </a:r>
            <a:r>
              <a:rPr sz="2600" spc="-1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de  calor:</a:t>
            </a:r>
            <a:endParaRPr sz="2600">
              <a:latin typeface="Arial"/>
              <a:cs typeface="Arial"/>
            </a:endParaRPr>
          </a:p>
          <a:p>
            <a:pPr marL="1035050" lvl="2" indent="-351790">
              <a:lnSpc>
                <a:spcPct val="100000"/>
              </a:lnSpc>
              <a:spcBef>
                <a:spcPts val="535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eventos endotérmicos e</a:t>
            </a:r>
            <a:r>
              <a:rPr sz="2200" spc="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exotérmicos</a:t>
            </a:r>
            <a:endParaRPr sz="220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620"/>
              </a:spcBef>
              <a:buClr>
                <a:srgbClr val="8F9966"/>
              </a:buClr>
              <a:buSzPct val="59615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Propriedades são medidas sempre em relação a</a:t>
            </a:r>
            <a:r>
              <a:rPr sz="2600" spc="-1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8F8F8"/>
                </a:solidFill>
                <a:latin typeface="Arial"/>
                <a:cs typeface="Arial"/>
              </a:rPr>
              <a:t>uma  referência:</a:t>
            </a:r>
            <a:endParaRPr sz="2600">
              <a:latin typeface="Arial"/>
              <a:cs typeface="Arial"/>
            </a:endParaRPr>
          </a:p>
          <a:p>
            <a:pPr marL="1035050" lvl="2" indent="-351790">
              <a:lnSpc>
                <a:spcPct val="100000"/>
              </a:lnSpc>
              <a:spcBef>
                <a:spcPts val="530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diferença de temperatura entre amostra e referência –</a:t>
            </a:r>
            <a:r>
              <a:rPr sz="2200" spc="1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8F8F8"/>
                </a:solidFill>
                <a:latin typeface="Arial"/>
                <a:cs typeface="Arial"/>
              </a:rPr>
              <a:t>DTA</a:t>
            </a:r>
            <a:endParaRPr sz="2200">
              <a:latin typeface="Arial"/>
              <a:cs typeface="Arial"/>
            </a:endParaRPr>
          </a:p>
          <a:p>
            <a:pPr marL="1035050" lvl="2" indent="-351790">
              <a:lnSpc>
                <a:spcPct val="100000"/>
              </a:lnSpc>
              <a:spcBef>
                <a:spcPts val="530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1035050" algn="l"/>
                <a:tab pos="1035685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quantidade de calor envolvida em um evento -</a:t>
            </a:r>
            <a:r>
              <a:rPr sz="2200" spc="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8F8F8"/>
                </a:solidFill>
                <a:latin typeface="Arial"/>
                <a:cs typeface="Arial"/>
              </a:rPr>
              <a:t>DSC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5243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0" dirty="0"/>
              <a:t>Curva </a:t>
            </a:r>
            <a:r>
              <a:rPr sz="4200" spc="-40" dirty="0"/>
              <a:t>obtida </a:t>
            </a:r>
            <a:r>
              <a:rPr sz="4200" spc="40" dirty="0"/>
              <a:t>no</a:t>
            </a:r>
            <a:r>
              <a:rPr sz="4200" spc="55" dirty="0"/>
              <a:t> </a:t>
            </a:r>
            <a:r>
              <a:rPr sz="4200" spc="-85" dirty="0"/>
              <a:t>DSC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2653283" y="1871472"/>
            <a:ext cx="5472684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53283" y="3886200"/>
            <a:ext cx="5472684" cy="1819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87086" y="5999477"/>
            <a:ext cx="2047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Área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= </a:t>
            </a:r>
            <a:r>
              <a:rPr sz="2400" spc="40" dirty="0">
                <a:solidFill>
                  <a:srgbClr val="F8F8F8"/>
                </a:solidFill>
                <a:latin typeface="Arial"/>
                <a:cs typeface="Arial"/>
              </a:rPr>
              <a:t>∆H</a:t>
            </a:r>
            <a:r>
              <a:rPr sz="2400" spc="60" baseline="-20833" dirty="0">
                <a:solidFill>
                  <a:srgbClr val="F8F8F8"/>
                </a:solidFill>
                <a:latin typeface="Arial"/>
                <a:cs typeface="Arial"/>
              </a:rPr>
              <a:t>m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/</a:t>
            </a:r>
            <a:r>
              <a:rPr sz="24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31267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0" dirty="0"/>
              <a:t>Curva </a:t>
            </a:r>
            <a:r>
              <a:rPr sz="4200" spc="-60" dirty="0"/>
              <a:t>de</a:t>
            </a:r>
            <a:r>
              <a:rPr sz="4200" spc="35" dirty="0"/>
              <a:t> </a:t>
            </a:r>
            <a:r>
              <a:rPr sz="4200" spc="5" dirty="0"/>
              <a:t>DTA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2366772" y="1941576"/>
            <a:ext cx="5256276" cy="1944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772" y="3886200"/>
            <a:ext cx="5256276" cy="1776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84166" y="6001001"/>
            <a:ext cx="212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Both"/>
              <a:tabLst>
                <a:tab pos="355600" algn="l"/>
              </a:tabLst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Pico</a:t>
            </a:r>
            <a:r>
              <a:rPr sz="18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exotérmico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arenBoth"/>
              <a:tabLst>
                <a:tab pos="355600" algn="l"/>
              </a:tabLst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Pico</a:t>
            </a:r>
            <a:r>
              <a:rPr sz="18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endotérmico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22555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14" dirty="0"/>
              <a:t>Aplicações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8096" y="1496568"/>
          <a:ext cx="8435974" cy="5454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80"/>
                <a:gridCol w="2812415"/>
                <a:gridCol w="2811779"/>
              </a:tblGrid>
              <a:tr h="36004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3200"/>
                          </a:solidFill>
                          <a:latin typeface="Arial"/>
                          <a:cs typeface="Arial"/>
                        </a:rPr>
                        <a:t>Fenômenos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28575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F3200"/>
                          </a:solidFill>
                          <a:latin typeface="Arial"/>
                          <a:cs typeface="Arial"/>
                        </a:rPr>
                        <a:t>Processo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28575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CCFFCC"/>
                          </a:solidFill>
                          <a:latin typeface="Arial"/>
                          <a:cs typeface="Arial"/>
                        </a:rPr>
                        <a:t>Endotérmico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CCFFCC"/>
                          </a:solidFill>
                          <a:latin typeface="Arial"/>
                          <a:cs typeface="Arial"/>
                        </a:rPr>
                        <a:t>Exotérmico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FFF99"/>
                          </a:solidFill>
                          <a:latin typeface="Arial"/>
                          <a:cs typeface="Arial"/>
                        </a:rPr>
                        <a:t>Físicos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Cristalização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Fusão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Sublimação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Adsorção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Dessorção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905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Transição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vítrea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35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mudança na </a:t>
                      </a: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linha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2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905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Capacidade</a:t>
                      </a:r>
                      <a:r>
                        <a:rPr sz="1600" spc="-2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calorífica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47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mudança na </a:t>
                      </a: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inclinação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linha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600" spc="-5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base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FFFF99"/>
                          </a:solidFill>
                          <a:latin typeface="Arial"/>
                          <a:cs typeface="Arial"/>
                        </a:rPr>
                        <a:t>Químicos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quimiossorção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desidratação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combustão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12700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4010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reação no estado</a:t>
                      </a:r>
                      <a:r>
                        <a:rPr sz="1600" spc="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sólido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28575">
                      <a:solidFill>
                        <a:srgbClr val="CC9832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28575">
                      <a:solidFill>
                        <a:srgbClr val="CC9832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12700">
                      <a:solidFill>
                        <a:srgbClr val="F8F8F8"/>
                      </a:solidFill>
                      <a:prstDash val="solid"/>
                    </a:lnT>
                    <a:lnB w="28575">
                      <a:solidFill>
                        <a:srgbClr val="CC9832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polimerização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8F8F8"/>
                      </a:solidFill>
                      <a:prstDash val="solid"/>
                    </a:lnL>
                    <a:lnR w="12700">
                      <a:solidFill>
                        <a:srgbClr val="F8F8F8"/>
                      </a:solidFill>
                      <a:prstDash val="solid"/>
                    </a:lnR>
                    <a:lnT w="28575">
                      <a:solidFill>
                        <a:srgbClr val="CC9832"/>
                      </a:solidFill>
                      <a:prstDash val="solid"/>
                    </a:lnT>
                    <a:lnB w="28575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8F8F8"/>
                      </a:solidFill>
                      <a:prstDash val="solid"/>
                    </a:lnL>
                    <a:lnR w="19050">
                      <a:solidFill>
                        <a:srgbClr val="F8F8F8"/>
                      </a:solidFill>
                      <a:prstDash val="solid"/>
                    </a:lnR>
                    <a:lnT w="28575">
                      <a:solidFill>
                        <a:srgbClr val="CC9832"/>
                      </a:solidFill>
                      <a:prstDash val="solid"/>
                    </a:lnT>
                    <a:lnB w="28575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8F8F8"/>
                      </a:solidFill>
                      <a:prstDash val="solid"/>
                    </a:lnL>
                    <a:lnR w="38100">
                      <a:solidFill>
                        <a:srgbClr val="F8F8F8"/>
                      </a:solidFill>
                      <a:prstDash val="solid"/>
                    </a:lnR>
                    <a:lnT w="28575">
                      <a:solidFill>
                        <a:srgbClr val="CC9832"/>
                      </a:solidFill>
                      <a:prstDash val="solid"/>
                    </a:lnT>
                    <a:lnB w="28575">
                      <a:solidFill>
                        <a:srgbClr val="F8F8F8"/>
                      </a:solidFill>
                      <a:prstDash val="solid"/>
                    </a:lnB>
                    <a:solidFill>
                      <a:srgbClr val="0025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8983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0" dirty="0"/>
              <a:t>Instrumentação </a:t>
            </a:r>
            <a:r>
              <a:rPr sz="4200" dirty="0"/>
              <a:t>–</a:t>
            </a:r>
            <a:r>
              <a:rPr sz="4200" spc="-60" dirty="0"/>
              <a:t> </a:t>
            </a:r>
            <a:r>
              <a:rPr sz="4200" spc="5" dirty="0"/>
              <a:t>DTA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781812" y="2807207"/>
            <a:ext cx="3887723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3023616"/>
            <a:ext cx="4393691" cy="862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812" y="3886200"/>
            <a:ext cx="3887723" cy="2523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3886200"/>
            <a:ext cx="4393691" cy="1996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31051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90" dirty="0"/>
              <a:t>Termoanalítica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079751"/>
            <a:ext cx="7130415" cy="3408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491490" indent="-571500">
              <a:lnSpc>
                <a:spcPct val="100000"/>
              </a:lnSpc>
              <a:spcBef>
                <a:spcPts val="100"/>
              </a:spcBef>
              <a:buClr>
                <a:srgbClr val="CC9932"/>
              </a:buClr>
              <a:buAutoNum type="arabicPeriod"/>
              <a:tabLst>
                <a:tab pos="583565" algn="l"/>
                <a:tab pos="5842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Uma propriedade física tem que</a:t>
            </a:r>
            <a:r>
              <a:rPr sz="30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ser  medida;</a:t>
            </a:r>
            <a:endParaRPr sz="3000"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AutoNum type="arabicPeriod"/>
              <a:tabLst>
                <a:tab pos="583565" algn="l"/>
                <a:tab pos="584200" algn="l"/>
              </a:tabLst>
            </a:pP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medida deve ser expressa (direta</a:t>
            </a:r>
            <a:r>
              <a:rPr sz="30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ou  indiretamente) como função da  temperatura;</a:t>
            </a:r>
            <a:endParaRPr sz="3000">
              <a:latin typeface="Arial"/>
              <a:cs typeface="Arial"/>
            </a:endParaRPr>
          </a:p>
          <a:p>
            <a:pPr marL="584200" marR="238760" indent="-5715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AutoNum type="arabicPeriod"/>
              <a:tabLst>
                <a:tab pos="583565" algn="l"/>
                <a:tab pos="584200" algn="l"/>
              </a:tabLst>
            </a:pP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A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medida tem que ser feita sob um  programa controlado de</a:t>
            </a:r>
            <a:r>
              <a:rPr sz="30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temperatura.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8044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0" dirty="0"/>
              <a:t>Instrumentação </a:t>
            </a:r>
            <a:r>
              <a:rPr sz="4200" dirty="0"/>
              <a:t>–</a:t>
            </a:r>
            <a:r>
              <a:rPr sz="4200" spc="-65" dirty="0"/>
              <a:t> </a:t>
            </a:r>
            <a:r>
              <a:rPr sz="4200" spc="-85" dirty="0"/>
              <a:t>DSC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708659" y="2086355"/>
            <a:ext cx="8714231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3886200"/>
            <a:ext cx="8714231" cy="262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5982" y="6714233"/>
            <a:ext cx="1746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8F8F8"/>
                </a:solidFill>
                <a:latin typeface="Arial"/>
                <a:cs typeface="Arial"/>
              </a:rPr>
              <a:t>Fluxo de</a:t>
            </a:r>
            <a:r>
              <a:rPr sz="2000" b="1" spc="-8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8F8F8"/>
                </a:solidFill>
                <a:latin typeface="Arial"/>
                <a:cs typeface="Arial"/>
              </a:rPr>
              <a:t>calor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8044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0" dirty="0"/>
              <a:t>Instrumentação </a:t>
            </a:r>
            <a:r>
              <a:rPr sz="4200" dirty="0"/>
              <a:t>–</a:t>
            </a:r>
            <a:r>
              <a:rPr sz="4200" spc="-65" dirty="0"/>
              <a:t> </a:t>
            </a:r>
            <a:r>
              <a:rPr sz="4200" spc="-85" dirty="0"/>
              <a:t>DSC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998219" y="2878835"/>
            <a:ext cx="6827519" cy="100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46906" y="2111755"/>
            <a:ext cx="3963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8F8F8"/>
                </a:solidFill>
                <a:latin typeface="Arial"/>
                <a:cs typeface="Arial"/>
              </a:rPr>
              <a:t>DSC com compensação </a:t>
            </a:r>
            <a:r>
              <a:rPr sz="2000" b="1" spc="-5" dirty="0">
                <a:solidFill>
                  <a:srgbClr val="F8F8F8"/>
                </a:solidFill>
                <a:latin typeface="Arial"/>
                <a:cs typeface="Arial"/>
              </a:rPr>
              <a:t>de</a:t>
            </a:r>
            <a:r>
              <a:rPr sz="2000" b="1" spc="-1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8F8F8"/>
                </a:solidFill>
                <a:latin typeface="Arial"/>
                <a:cs typeface="Arial"/>
              </a:rPr>
              <a:t>calor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9952" y="2732532"/>
            <a:ext cx="234950" cy="1153795"/>
          </a:xfrm>
          <a:custGeom>
            <a:avLst/>
            <a:gdLst/>
            <a:ahLst/>
            <a:cxnLst/>
            <a:rect l="l" t="t" r="r" b="b"/>
            <a:pathLst>
              <a:path w="234950" h="1153795">
                <a:moveTo>
                  <a:pt x="234387" y="3048"/>
                </a:moveTo>
                <a:lnTo>
                  <a:pt x="222195" y="0"/>
                </a:lnTo>
                <a:lnTo>
                  <a:pt x="0" y="1153667"/>
                </a:lnTo>
                <a:lnTo>
                  <a:pt x="12592" y="1153667"/>
                </a:lnTo>
                <a:lnTo>
                  <a:pt x="234387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2148" y="2734056"/>
            <a:ext cx="189230" cy="1152525"/>
          </a:xfrm>
          <a:custGeom>
            <a:avLst/>
            <a:gdLst/>
            <a:ahLst/>
            <a:cxnLst/>
            <a:rect l="l" t="t" r="r" b="b"/>
            <a:pathLst>
              <a:path w="189229" h="1152525">
                <a:moveTo>
                  <a:pt x="188698" y="1152143"/>
                </a:moveTo>
                <a:lnTo>
                  <a:pt x="12192" y="0"/>
                </a:lnTo>
                <a:lnTo>
                  <a:pt x="0" y="1524"/>
                </a:lnTo>
                <a:lnTo>
                  <a:pt x="176273" y="1152143"/>
                </a:lnTo>
                <a:lnTo>
                  <a:pt x="188698" y="1152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219" y="3886200"/>
            <a:ext cx="6827519" cy="1287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45040" y="4449570"/>
            <a:ext cx="1585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99"/>
                </a:solidFill>
                <a:latin typeface="Arial"/>
                <a:cs typeface="Arial"/>
              </a:rPr>
              <a:t>Sensores de</a:t>
            </a:r>
            <a:r>
              <a:rPr sz="1800" spc="-75" dirty="0">
                <a:solidFill>
                  <a:srgbClr val="FFFF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99"/>
                </a:solidFill>
                <a:latin typeface="Arial"/>
                <a:cs typeface="Arial"/>
              </a:rPr>
              <a:t>Pt  Aquecedores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4196" y="3886199"/>
            <a:ext cx="168910" cy="721360"/>
          </a:xfrm>
          <a:custGeom>
            <a:avLst/>
            <a:gdLst/>
            <a:ahLst/>
            <a:cxnLst/>
            <a:rect l="l" t="t" r="r" b="b"/>
            <a:pathLst>
              <a:path w="168910" h="721360">
                <a:moveTo>
                  <a:pt x="31368" y="645841"/>
                </a:moveTo>
                <a:lnTo>
                  <a:pt x="0" y="640080"/>
                </a:lnTo>
                <a:lnTo>
                  <a:pt x="22860" y="720852"/>
                </a:lnTo>
                <a:lnTo>
                  <a:pt x="28956" y="712963"/>
                </a:lnTo>
                <a:lnTo>
                  <a:pt x="28956" y="658368"/>
                </a:lnTo>
                <a:lnTo>
                  <a:pt x="31368" y="645841"/>
                </a:lnTo>
                <a:close/>
              </a:path>
              <a:path w="168910" h="721360">
                <a:moveTo>
                  <a:pt x="43429" y="648057"/>
                </a:moveTo>
                <a:lnTo>
                  <a:pt x="31368" y="645841"/>
                </a:lnTo>
                <a:lnTo>
                  <a:pt x="28956" y="658368"/>
                </a:lnTo>
                <a:lnTo>
                  <a:pt x="41148" y="659892"/>
                </a:lnTo>
                <a:lnTo>
                  <a:pt x="43429" y="648057"/>
                </a:lnTo>
                <a:close/>
              </a:path>
              <a:path w="168910" h="721360">
                <a:moveTo>
                  <a:pt x="74676" y="653796"/>
                </a:moveTo>
                <a:lnTo>
                  <a:pt x="43429" y="648057"/>
                </a:lnTo>
                <a:lnTo>
                  <a:pt x="41148" y="659892"/>
                </a:lnTo>
                <a:lnTo>
                  <a:pt x="28956" y="658368"/>
                </a:lnTo>
                <a:lnTo>
                  <a:pt x="28956" y="712963"/>
                </a:lnTo>
                <a:lnTo>
                  <a:pt x="74676" y="653796"/>
                </a:lnTo>
                <a:close/>
              </a:path>
              <a:path w="168910" h="721360">
                <a:moveTo>
                  <a:pt x="168349" y="0"/>
                </a:moveTo>
                <a:lnTo>
                  <a:pt x="155756" y="0"/>
                </a:lnTo>
                <a:lnTo>
                  <a:pt x="31368" y="645841"/>
                </a:lnTo>
                <a:lnTo>
                  <a:pt x="43429" y="648057"/>
                </a:lnTo>
                <a:lnTo>
                  <a:pt x="168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8421" y="3886199"/>
            <a:ext cx="142240" cy="721360"/>
          </a:xfrm>
          <a:custGeom>
            <a:avLst/>
            <a:gdLst/>
            <a:ahLst/>
            <a:cxnLst/>
            <a:rect l="l" t="t" r="r" b="b"/>
            <a:pathLst>
              <a:path w="142239" h="721360">
                <a:moveTo>
                  <a:pt x="111259" y="645138"/>
                </a:moveTo>
                <a:lnTo>
                  <a:pt x="12425" y="0"/>
                </a:lnTo>
                <a:lnTo>
                  <a:pt x="0" y="0"/>
                </a:lnTo>
                <a:lnTo>
                  <a:pt x="99137" y="647117"/>
                </a:lnTo>
                <a:lnTo>
                  <a:pt x="111259" y="645138"/>
                </a:lnTo>
                <a:close/>
              </a:path>
              <a:path w="142239" h="721360">
                <a:moveTo>
                  <a:pt x="113286" y="716566"/>
                </a:moveTo>
                <a:lnTo>
                  <a:pt x="113286" y="658368"/>
                </a:lnTo>
                <a:lnTo>
                  <a:pt x="101094" y="659892"/>
                </a:lnTo>
                <a:lnTo>
                  <a:pt x="99137" y="647117"/>
                </a:lnTo>
                <a:lnTo>
                  <a:pt x="67566" y="652272"/>
                </a:lnTo>
                <a:lnTo>
                  <a:pt x="113286" y="716566"/>
                </a:lnTo>
                <a:close/>
              </a:path>
              <a:path w="142239" h="721360">
                <a:moveTo>
                  <a:pt x="113286" y="658368"/>
                </a:moveTo>
                <a:lnTo>
                  <a:pt x="111259" y="645138"/>
                </a:lnTo>
                <a:lnTo>
                  <a:pt x="99137" y="647117"/>
                </a:lnTo>
                <a:lnTo>
                  <a:pt x="101094" y="659892"/>
                </a:lnTo>
                <a:lnTo>
                  <a:pt x="113286" y="658368"/>
                </a:lnTo>
                <a:close/>
              </a:path>
              <a:path w="142239" h="721360">
                <a:moveTo>
                  <a:pt x="142242" y="640080"/>
                </a:moveTo>
                <a:lnTo>
                  <a:pt x="111259" y="645138"/>
                </a:lnTo>
                <a:lnTo>
                  <a:pt x="113286" y="658368"/>
                </a:lnTo>
                <a:lnTo>
                  <a:pt x="113286" y="716566"/>
                </a:lnTo>
                <a:lnTo>
                  <a:pt x="116334" y="720852"/>
                </a:lnTo>
                <a:lnTo>
                  <a:pt x="142242" y="640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0208" y="4895088"/>
            <a:ext cx="220979" cy="364490"/>
          </a:xfrm>
          <a:custGeom>
            <a:avLst/>
            <a:gdLst/>
            <a:ahLst/>
            <a:cxnLst/>
            <a:rect l="l" t="t" r="r" b="b"/>
            <a:pathLst>
              <a:path w="220979" h="364489">
                <a:moveTo>
                  <a:pt x="71628" y="45720"/>
                </a:moveTo>
                <a:lnTo>
                  <a:pt x="0" y="0"/>
                </a:lnTo>
                <a:lnTo>
                  <a:pt x="6096" y="85344"/>
                </a:lnTo>
                <a:lnTo>
                  <a:pt x="27432" y="72443"/>
                </a:lnTo>
                <a:lnTo>
                  <a:pt x="27432" y="57912"/>
                </a:lnTo>
                <a:lnTo>
                  <a:pt x="38100" y="51816"/>
                </a:lnTo>
                <a:lnTo>
                  <a:pt x="44341" y="62218"/>
                </a:lnTo>
                <a:lnTo>
                  <a:pt x="71628" y="45720"/>
                </a:lnTo>
                <a:close/>
              </a:path>
              <a:path w="220979" h="364489">
                <a:moveTo>
                  <a:pt x="44341" y="62218"/>
                </a:moveTo>
                <a:lnTo>
                  <a:pt x="38100" y="51816"/>
                </a:lnTo>
                <a:lnTo>
                  <a:pt x="27432" y="57912"/>
                </a:lnTo>
                <a:lnTo>
                  <a:pt x="33806" y="68588"/>
                </a:lnTo>
                <a:lnTo>
                  <a:pt x="44341" y="62218"/>
                </a:lnTo>
                <a:close/>
              </a:path>
              <a:path w="220979" h="364489">
                <a:moveTo>
                  <a:pt x="33806" y="68588"/>
                </a:moveTo>
                <a:lnTo>
                  <a:pt x="27432" y="57912"/>
                </a:lnTo>
                <a:lnTo>
                  <a:pt x="27432" y="72443"/>
                </a:lnTo>
                <a:lnTo>
                  <a:pt x="33806" y="68588"/>
                </a:lnTo>
                <a:close/>
              </a:path>
              <a:path w="220979" h="364489">
                <a:moveTo>
                  <a:pt x="220980" y="356616"/>
                </a:moveTo>
                <a:lnTo>
                  <a:pt x="44341" y="62218"/>
                </a:lnTo>
                <a:lnTo>
                  <a:pt x="33806" y="68588"/>
                </a:lnTo>
                <a:lnTo>
                  <a:pt x="210312" y="364236"/>
                </a:lnTo>
                <a:lnTo>
                  <a:pt x="220980" y="356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044" y="4895088"/>
            <a:ext cx="291465" cy="364490"/>
          </a:xfrm>
          <a:custGeom>
            <a:avLst/>
            <a:gdLst/>
            <a:ahLst/>
            <a:cxnLst/>
            <a:rect l="l" t="t" r="r" b="b"/>
            <a:pathLst>
              <a:path w="291464" h="364489">
                <a:moveTo>
                  <a:pt x="249484" y="63441"/>
                </a:moveTo>
                <a:lnTo>
                  <a:pt x="239391" y="55160"/>
                </a:lnTo>
                <a:lnTo>
                  <a:pt x="0" y="356616"/>
                </a:lnTo>
                <a:lnTo>
                  <a:pt x="9144" y="364236"/>
                </a:lnTo>
                <a:lnTo>
                  <a:pt x="249484" y="63441"/>
                </a:lnTo>
                <a:close/>
              </a:path>
              <a:path w="291464" h="364489">
                <a:moveTo>
                  <a:pt x="291084" y="0"/>
                </a:moveTo>
                <a:lnTo>
                  <a:pt x="214884" y="35052"/>
                </a:lnTo>
                <a:lnTo>
                  <a:pt x="239391" y="55160"/>
                </a:lnTo>
                <a:lnTo>
                  <a:pt x="246888" y="45720"/>
                </a:lnTo>
                <a:lnTo>
                  <a:pt x="257556" y="53340"/>
                </a:lnTo>
                <a:lnTo>
                  <a:pt x="257556" y="70064"/>
                </a:lnTo>
                <a:lnTo>
                  <a:pt x="274320" y="83820"/>
                </a:lnTo>
                <a:lnTo>
                  <a:pt x="291084" y="0"/>
                </a:lnTo>
                <a:close/>
              </a:path>
              <a:path w="291464" h="364489">
                <a:moveTo>
                  <a:pt x="257556" y="53340"/>
                </a:moveTo>
                <a:lnTo>
                  <a:pt x="246888" y="45720"/>
                </a:lnTo>
                <a:lnTo>
                  <a:pt x="239391" y="55160"/>
                </a:lnTo>
                <a:lnTo>
                  <a:pt x="249484" y="63441"/>
                </a:lnTo>
                <a:lnTo>
                  <a:pt x="257556" y="53340"/>
                </a:lnTo>
                <a:close/>
              </a:path>
              <a:path w="291464" h="364489">
                <a:moveTo>
                  <a:pt x="257556" y="70064"/>
                </a:moveTo>
                <a:lnTo>
                  <a:pt x="257556" y="53340"/>
                </a:lnTo>
                <a:lnTo>
                  <a:pt x="249484" y="63441"/>
                </a:lnTo>
                <a:lnTo>
                  <a:pt x="257556" y="70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1836" y="4533900"/>
            <a:ext cx="360045" cy="433070"/>
          </a:xfrm>
          <a:custGeom>
            <a:avLst/>
            <a:gdLst/>
            <a:ahLst/>
            <a:cxnLst/>
            <a:rect l="l" t="t" r="r" b="b"/>
            <a:pathLst>
              <a:path w="360045" h="433070">
                <a:moveTo>
                  <a:pt x="0" y="0"/>
                </a:moveTo>
                <a:lnTo>
                  <a:pt x="0" y="432816"/>
                </a:lnTo>
                <a:lnTo>
                  <a:pt x="359664" y="432816"/>
                </a:lnTo>
                <a:lnTo>
                  <a:pt x="359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17264" y="4529328"/>
            <a:ext cx="370840" cy="441959"/>
          </a:xfrm>
          <a:custGeom>
            <a:avLst/>
            <a:gdLst/>
            <a:ahLst/>
            <a:cxnLst/>
            <a:rect l="l" t="t" r="r" b="b"/>
            <a:pathLst>
              <a:path w="370839" h="441960">
                <a:moveTo>
                  <a:pt x="370332" y="441960"/>
                </a:moveTo>
                <a:lnTo>
                  <a:pt x="370332" y="0"/>
                </a:lnTo>
                <a:lnTo>
                  <a:pt x="0" y="0"/>
                </a:lnTo>
                <a:lnTo>
                  <a:pt x="0" y="441960"/>
                </a:lnTo>
                <a:lnTo>
                  <a:pt x="4572" y="441960"/>
                </a:ln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lnTo>
                  <a:pt x="359664" y="10668"/>
                </a:lnTo>
                <a:lnTo>
                  <a:pt x="359664" y="4572"/>
                </a:lnTo>
                <a:lnTo>
                  <a:pt x="364236" y="10668"/>
                </a:lnTo>
                <a:lnTo>
                  <a:pt x="364236" y="441960"/>
                </a:lnTo>
                <a:lnTo>
                  <a:pt x="370332" y="441960"/>
                </a:lnTo>
                <a:close/>
              </a:path>
              <a:path w="370839" h="441960">
                <a:moveTo>
                  <a:pt x="9144" y="10668"/>
                </a:move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370839" h="441960">
                <a:moveTo>
                  <a:pt x="9144" y="432816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432816"/>
                </a:lnTo>
                <a:lnTo>
                  <a:pt x="9144" y="432816"/>
                </a:lnTo>
                <a:close/>
              </a:path>
              <a:path w="370839" h="441960">
                <a:moveTo>
                  <a:pt x="364236" y="432816"/>
                </a:moveTo>
                <a:lnTo>
                  <a:pt x="4572" y="432816"/>
                </a:lnTo>
                <a:lnTo>
                  <a:pt x="9144" y="437388"/>
                </a:lnTo>
                <a:lnTo>
                  <a:pt x="9144" y="441960"/>
                </a:lnTo>
                <a:lnTo>
                  <a:pt x="359664" y="441960"/>
                </a:lnTo>
                <a:lnTo>
                  <a:pt x="359664" y="437388"/>
                </a:lnTo>
                <a:lnTo>
                  <a:pt x="364236" y="432816"/>
                </a:lnTo>
                <a:close/>
              </a:path>
              <a:path w="370839" h="441960">
                <a:moveTo>
                  <a:pt x="9144" y="441960"/>
                </a:moveTo>
                <a:lnTo>
                  <a:pt x="9144" y="437388"/>
                </a:lnTo>
                <a:lnTo>
                  <a:pt x="4572" y="432816"/>
                </a:lnTo>
                <a:lnTo>
                  <a:pt x="4572" y="441960"/>
                </a:lnTo>
                <a:lnTo>
                  <a:pt x="9144" y="441960"/>
                </a:lnTo>
                <a:close/>
              </a:path>
              <a:path w="370839" h="441960">
                <a:moveTo>
                  <a:pt x="364236" y="10668"/>
                </a:moveTo>
                <a:lnTo>
                  <a:pt x="359664" y="4572"/>
                </a:lnTo>
                <a:lnTo>
                  <a:pt x="359664" y="10668"/>
                </a:lnTo>
                <a:lnTo>
                  <a:pt x="364236" y="10668"/>
                </a:lnTo>
                <a:close/>
              </a:path>
              <a:path w="370839" h="441960">
                <a:moveTo>
                  <a:pt x="364236" y="432816"/>
                </a:moveTo>
                <a:lnTo>
                  <a:pt x="364236" y="10668"/>
                </a:lnTo>
                <a:lnTo>
                  <a:pt x="359664" y="10668"/>
                </a:lnTo>
                <a:lnTo>
                  <a:pt x="359664" y="432816"/>
                </a:lnTo>
                <a:lnTo>
                  <a:pt x="364236" y="432816"/>
                </a:lnTo>
                <a:close/>
              </a:path>
              <a:path w="370839" h="441960">
                <a:moveTo>
                  <a:pt x="364236" y="441960"/>
                </a:moveTo>
                <a:lnTo>
                  <a:pt x="364236" y="432816"/>
                </a:lnTo>
                <a:lnTo>
                  <a:pt x="359664" y="437388"/>
                </a:lnTo>
                <a:lnTo>
                  <a:pt x="359664" y="441960"/>
                </a:lnTo>
                <a:lnTo>
                  <a:pt x="364236" y="4419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98722" y="5857745"/>
            <a:ext cx="2496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Aquecedores</a:t>
            </a:r>
            <a:r>
              <a:rPr sz="18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individuais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39640" y="5254752"/>
            <a:ext cx="937260" cy="582295"/>
          </a:xfrm>
          <a:custGeom>
            <a:avLst/>
            <a:gdLst/>
            <a:ahLst/>
            <a:cxnLst/>
            <a:rect l="l" t="t" r="r" b="b"/>
            <a:pathLst>
              <a:path w="937260" h="582295">
                <a:moveTo>
                  <a:pt x="876638" y="45986"/>
                </a:moveTo>
                <a:lnTo>
                  <a:pt x="870284" y="35477"/>
                </a:lnTo>
                <a:lnTo>
                  <a:pt x="0" y="571500"/>
                </a:lnTo>
                <a:lnTo>
                  <a:pt x="6096" y="582168"/>
                </a:lnTo>
                <a:lnTo>
                  <a:pt x="876638" y="45986"/>
                </a:lnTo>
                <a:close/>
              </a:path>
              <a:path w="937260" h="582295">
                <a:moveTo>
                  <a:pt x="937260" y="0"/>
                </a:moveTo>
                <a:lnTo>
                  <a:pt x="853440" y="7620"/>
                </a:lnTo>
                <a:lnTo>
                  <a:pt x="870284" y="35477"/>
                </a:lnTo>
                <a:lnTo>
                  <a:pt x="880872" y="28956"/>
                </a:lnTo>
                <a:lnTo>
                  <a:pt x="886968" y="39624"/>
                </a:lnTo>
                <a:lnTo>
                  <a:pt x="886968" y="63070"/>
                </a:lnTo>
                <a:lnTo>
                  <a:pt x="893064" y="73152"/>
                </a:lnTo>
                <a:lnTo>
                  <a:pt x="937260" y="0"/>
                </a:lnTo>
                <a:close/>
              </a:path>
              <a:path w="937260" h="582295">
                <a:moveTo>
                  <a:pt x="886968" y="39624"/>
                </a:moveTo>
                <a:lnTo>
                  <a:pt x="880872" y="28956"/>
                </a:lnTo>
                <a:lnTo>
                  <a:pt x="870284" y="35477"/>
                </a:lnTo>
                <a:lnTo>
                  <a:pt x="876638" y="45986"/>
                </a:lnTo>
                <a:lnTo>
                  <a:pt x="886968" y="39624"/>
                </a:lnTo>
                <a:close/>
              </a:path>
              <a:path w="937260" h="582295">
                <a:moveTo>
                  <a:pt x="886968" y="63070"/>
                </a:moveTo>
                <a:lnTo>
                  <a:pt x="886968" y="39624"/>
                </a:lnTo>
                <a:lnTo>
                  <a:pt x="876638" y="45986"/>
                </a:lnTo>
                <a:lnTo>
                  <a:pt x="886968" y="6307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4472" y="5254752"/>
            <a:ext cx="795655" cy="582295"/>
          </a:xfrm>
          <a:custGeom>
            <a:avLst/>
            <a:gdLst/>
            <a:ahLst/>
            <a:cxnLst/>
            <a:rect l="l" t="t" r="r" b="b"/>
            <a:pathLst>
              <a:path w="795654" h="582295">
                <a:moveTo>
                  <a:pt x="83820" y="15240"/>
                </a:moveTo>
                <a:lnTo>
                  <a:pt x="0" y="0"/>
                </a:lnTo>
                <a:lnTo>
                  <a:pt x="38100" y="76200"/>
                </a:lnTo>
                <a:lnTo>
                  <a:pt x="47244" y="64008"/>
                </a:lnTo>
                <a:lnTo>
                  <a:pt x="47244" y="42672"/>
                </a:lnTo>
                <a:lnTo>
                  <a:pt x="54864" y="33528"/>
                </a:lnTo>
                <a:lnTo>
                  <a:pt x="64729" y="40693"/>
                </a:lnTo>
                <a:lnTo>
                  <a:pt x="83820" y="15240"/>
                </a:lnTo>
                <a:close/>
              </a:path>
              <a:path w="795654" h="582295">
                <a:moveTo>
                  <a:pt x="64729" y="40693"/>
                </a:moveTo>
                <a:lnTo>
                  <a:pt x="54864" y="33528"/>
                </a:lnTo>
                <a:lnTo>
                  <a:pt x="47244" y="42672"/>
                </a:lnTo>
                <a:lnTo>
                  <a:pt x="57592" y="50209"/>
                </a:lnTo>
                <a:lnTo>
                  <a:pt x="64729" y="40693"/>
                </a:lnTo>
                <a:close/>
              </a:path>
              <a:path w="795654" h="582295">
                <a:moveTo>
                  <a:pt x="57592" y="50209"/>
                </a:moveTo>
                <a:lnTo>
                  <a:pt x="47244" y="42672"/>
                </a:lnTo>
                <a:lnTo>
                  <a:pt x="47244" y="64008"/>
                </a:lnTo>
                <a:lnTo>
                  <a:pt x="57592" y="50209"/>
                </a:lnTo>
                <a:close/>
              </a:path>
              <a:path w="795654" h="582295">
                <a:moveTo>
                  <a:pt x="795528" y="571500"/>
                </a:moveTo>
                <a:lnTo>
                  <a:pt x="64729" y="40693"/>
                </a:lnTo>
                <a:lnTo>
                  <a:pt x="57592" y="50209"/>
                </a:lnTo>
                <a:lnTo>
                  <a:pt x="787908" y="582168"/>
                </a:lnTo>
                <a:lnTo>
                  <a:pt x="795528" y="57150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66615" y="626363"/>
            <a:ext cx="5254752" cy="3259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3975" y="1700275"/>
            <a:ext cx="2648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5080" indent="-489584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Decomposição</a:t>
            </a:r>
            <a:r>
              <a:rPr sz="2400" b="1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do  CaC</a:t>
            </a:r>
            <a:r>
              <a:rPr sz="2400" b="1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r>
              <a:rPr sz="2400" b="1" spc="-7" baseline="-20833" dirty="0">
                <a:solidFill>
                  <a:srgbClr val="F8F8F8"/>
                </a:solidFill>
                <a:latin typeface="Arial"/>
                <a:cs typeface="Arial"/>
              </a:rPr>
              <a:t>4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.H</a:t>
            </a:r>
            <a:r>
              <a:rPr sz="2400" b="1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66615" y="3886200"/>
            <a:ext cx="5254752" cy="324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5435" y="3047490"/>
            <a:ext cx="24942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Atmosfera:</a:t>
            </a:r>
            <a:r>
              <a:rPr sz="2400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Atmosfera:</a:t>
            </a:r>
            <a:r>
              <a:rPr sz="2400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</a:t>
            </a:r>
            <a:r>
              <a:rPr sz="2400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65" dirty="0">
                <a:solidFill>
                  <a:srgbClr val="F8F8F8"/>
                </a:solidFill>
                <a:latin typeface="Arial"/>
                <a:cs typeface="Arial"/>
              </a:rPr>
              <a:t>DTA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em</a:t>
            </a:r>
            <a:r>
              <a:rPr sz="2400" spc="-9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</a:t>
            </a:r>
            <a:r>
              <a:rPr sz="2400" spc="-7" baseline="-20833" dirty="0">
                <a:solidFill>
                  <a:srgbClr val="F8F8F8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spc="-65" dirty="0">
                <a:solidFill>
                  <a:srgbClr val="F8F8F8"/>
                </a:solidFill>
                <a:latin typeface="Arial"/>
                <a:cs typeface="Arial"/>
              </a:rPr>
              <a:t>DTA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em</a:t>
            </a:r>
            <a:r>
              <a:rPr sz="2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9" y="2086355"/>
            <a:ext cx="6769607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5075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TG-DTA:</a:t>
            </a:r>
            <a:r>
              <a:rPr sz="4200" spc="-45" dirty="0"/>
              <a:t> </a:t>
            </a:r>
            <a:r>
              <a:rPr sz="4200" spc="-35" dirty="0"/>
              <a:t>CuSO</a:t>
            </a:r>
            <a:r>
              <a:rPr sz="4200" spc="-52" baseline="-20833" dirty="0"/>
              <a:t>4</a:t>
            </a:r>
            <a:r>
              <a:rPr sz="4200" spc="-35" dirty="0"/>
              <a:t>.5H</a:t>
            </a:r>
            <a:r>
              <a:rPr sz="4200" spc="-52" baseline="-20833" dirty="0"/>
              <a:t>2</a:t>
            </a:r>
            <a:r>
              <a:rPr sz="4200" spc="-35" dirty="0"/>
              <a:t>O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01139" y="3886200"/>
            <a:ext cx="6769607" cy="2731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548" y="2086355"/>
            <a:ext cx="6498335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879" y="724915"/>
            <a:ext cx="54870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/>
              <a:t>TG-DTA:</a:t>
            </a:r>
            <a:r>
              <a:rPr sz="4200" spc="-65" dirty="0"/>
              <a:t> </a:t>
            </a:r>
            <a:r>
              <a:rPr sz="4200" spc="-10" dirty="0"/>
              <a:t>Na</a:t>
            </a:r>
            <a:r>
              <a:rPr sz="4200" spc="-15" baseline="-20833" dirty="0"/>
              <a:t>2</a:t>
            </a:r>
            <a:r>
              <a:rPr sz="4200" spc="-10" dirty="0"/>
              <a:t>WO</a:t>
            </a:r>
            <a:r>
              <a:rPr sz="4200" spc="-15" baseline="-20833" dirty="0"/>
              <a:t>4</a:t>
            </a:r>
            <a:r>
              <a:rPr sz="4200" spc="-10" dirty="0"/>
              <a:t>.2H</a:t>
            </a:r>
            <a:r>
              <a:rPr sz="4200" spc="-15" baseline="-20833" dirty="0"/>
              <a:t>2</a:t>
            </a:r>
            <a:r>
              <a:rPr sz="4200" spc="-10" dirty="0"/>
              <a:t>O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7548" y="3886200"/>
            <a:ext cx="6498335" cy="2778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5827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0" dirty="0"/>
              <a:t>DSC: </a:t>
            </a:r>
            <a:r>
              <a:rPr sz="4200" spc="-75" dirty="0"/>
              <a:t>Transição</a:t>
            </a:r>
            <a:r>
              <a:rPr sz="4200" spc="80" dirty="0"/>
              <a:t> </a:t>
            </a:r>
            <a:r>
              <a:rPr sz="4200" spc="-95" dirty="0"/>
              <a:t>vítrea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2150364" y="1871472"/>
            <a:ext cx="5669279" cy="2014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0364" y="3886200"/>
            <a:ext cx="5669279" cy="2680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4137" y="2082799"/>
            <a:ext cx="33070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srgbClr val="F8F8F8"/>
                </a:solidFill>
                <a:latin typeface="Arial"/>
                <a:cs typeface="Arial"/>
              </a:rPr>
              <a:t>Equação de van’t Hoff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6275" y="3110483"/>
            <a:ext cx="3034283" cy="775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5623" y="2201671"/>
            <a:ext cx="281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DSC Ácido</a:t>
            </a:r>
            <a:r>
              <a:rPr sz="24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benzóico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6070" y="3140454"/>
            <a:ext cx="608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3200"/>
                </a:solidFill>
                <a:latin typeface="Arial"/>
                <a:cs typeface="Arial"/>
              </a:rPr>
              <a:t>100</a:t>
            </a:r>
            <a:r>
              <a:rPr sz="1800" spc="-5" dirty="0">
                <a:solidFill>
                  <a:srgbClr val="FF32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1852" y="687322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99" y="0"/>
                </a:lnTo>
              </a:path>
            </a:pathLst>
          </a:custGeom>
          <a:ln w="63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724915"/>
            <a:ext cx="50825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85" dirty="0">
                <a:solidFill>
                  <a:srgbClr val="FAFACC"/>
                </a:solidFill>
                <a:latin typeface="Times New Roman"/>
                <a:cs typeface="Times New Roman"/>
              </a:rPr>
              <a:t>D</a:t>
            </a:r>
            <a:r>
              <a:rPr sz="1050" i="1" spc="-120" baseline="242063" dirty="0">
                <a:latin typeface="Times New Roman"/>
                <a:cs typeface="Times New Roman"/>
              </a:rPr>
              <a:t>f</a:t>
            </a:r>
            <a:r>
              <a:rPr sz="4200" spc="-114" dirty="0">
                <a:solidFill>
                  <a:srgbClr val="FAFACC"/>
                </a:solidFill>
                <a:latin typeface="Times New Roman"/>
                <a:cs typeface="Times New Roman"/>
              </a:rPr>
              <a:t>e</a:t>
            </a:r>
            <a:r>
              <a:rPr sz="4200" spc="55" dirty="0">
                <a:solidFill>
                  <a:srgbClr val="FAFACC"/>
                </a:solidFill>
                <a:latin typeface="Times New Roman"/>
                <a:cs typeface="Times New Roman"/>
              </a:rPr>
              <a:t>t</a:t>
            </a:r>
            <a:r>
              <a:rPr sz="4200" spc="-114" dirty="0">
                <a:solidFill>
                  <a:srgbClr val="FAFACC"/>
                </a:solidFill>
                <a:latin typeface="Times New Roman"/>
                <a:cs typeface="Times New Roman"/>
              </a:rPr>
              <a:t>e</a:t>
            </a:r>
            <a:r>
              <a:rPr sz="4200" dirty="0">
                <a:solidFill>
                  <a:srgbClr val="FAFACC"/>
                </a:solidFill>
                <a:latin typeface="Times New Roman"/>
                <a:cs typeface="Times New Roman"/>
              </a:rPr>
              <a:t>r</a:t>
            </a:r>
            <a:r>
              <a:rPr sz="4200" spc="-30" dirty="0">
                <a:solidFill>
                  <a:srgbClr val="FAFACC"/>
                </a:solidFill>
                <a:latin typeface="Times New Roman"/>
                <a:cs typeface="Times New Roman"/>
              </a:rPr>
              <a:t>m</a:t>
            </a:r>
            <a:r>
              <a:rPr sz="4200" spc="-215" dirty="0">
                <a:solidFill>
                  <a:srgbClr val="FAFACC"/>
                </a:solidFill>
                <a:latin typeface="Times New Roman"/>
                <a:cs typeface="Times New Roman"/>
              </a:rPr>
              <a:t>i</a:t>
            </a:r>
            <a:r>
              <a:rPr sz="4200" spc="40" dirty="0">
                <a:solidFill>
                  <a:srgbClr val="FAFACC"/>
                </a:solidFill>
                <a:latin typeface="Times New Roman"/>
                <a:cs typeface="Times New Roman"/>
              </a:rPr>
              <a:t>n</a:t>
            </a:r>
            <a:r>
              <a:rPr sz="4200" spc="-165" dirty="0">
                <a:solidFill>
                  <a:srgbClr val="FAFACC"/>
                </a:solidFill>
                <a:latin typeface="Times New Roman"/>
                <a:cs typeface="Times New Roman"/>
              </a:rPr>
              <a:t>a</a:t>
            </a:r>
            <a:r>
              <a:rPr sz="4200" spc="-114" dirty="0">
                <a:solidFill>
                  <a:srgbClr val="FAFACC"/>
                </a:solidFill>
                <a:latin typeface="Times New Roman"/>
                <a:cs typeface="Times New Roman"/>
              </a:rPr>
              <a:t>ç</a:t>
            </a:r>
            <a:r>
              <a:rPr sz="4200" spc="-165" dirty="0">
                <a:solidFill>
                  <a:srgbClr val="FAFACC"/>
                </a:solidFill>
                <a:latin typeface="Times New Roman"/>
                <a:cs typeface="Times New Roman"/>
              </a:rPr>
              <a:t>ã</a:t>
            </a:r>
            <a:r>
              <a:rPr sz="4200" spc="40" dirty="0">
                <a:solidFill>
                  <a:srgbClr val="FAFACC"/>
                </a:solidFill>
                <a:latin typeface="Times New Roman"/>
                <a:cs typeface="Times New Roman"/>
              </a:rPr>
              <a:t>o</a:t>
            </a:r>
            <a:r>
              <a:rPr sz="4200" spc="-30" dirty="0">
                <a:solidFill>
                  <a:srgbClr val="FAFACC"/>
                </a:solidFill>
                <a:latin typeface="Times New Roman"/>
                <a:cs typeface="Times New Roman"/>
              </a:rPr>
              <a:t> </a:t>
            </a:r>
            <a:r>
              <a:rPr sz="4200" spc="-60" dirty="0">
                <a:solidFill>
                  <a:srgbClr val="FAFACC"/>
                </a:solidFill>
                <a:latin typeface="Times New Roman"/>
                <a:cs typeface="Times New Roman"/>
              </a:rPr>
              <a:t>de</a:t>
            </a:r>
            <a:r>
              <a:rPr sz="4200" spc="5" dirty="0">
                <a:solidFill>
                  <a:srgbClr val="FAFACC"/>
                </a:solidFill>
                <a:latin typeface="Times New Roman"/>
                <a:cs typeface="Times New Roman"/>
              </a:rPr>
              <a:t> </a:t>
            </a:r>
            <a:r>
              <a:rPr sz="4200" spc="40" dirty="0">
                <a:solidFill>
                  <a:srgbClr val="FAFACC"/>
                </a:solidFill>
                <a:latin typeface="Times New Roman"/>
                <a:cs typeface="Times New Roman"/>
              </a:rPr>
              <a:t>p</a:t>
            </a:r>
            <a:r>
              <a:rPr sz="4200" spc="-50" dirty="0">
                <a:solidFill>
                  <a:srgbClr val="FAFACC"/>
                </a:solidFill>
                <a:latin typeface="Times New Roman"/>
                <a:cs typeface="Times New Roman"/>
              </a:rPr>
              <a:t>u</a:t>
            </a:r>
            <a:r>
              <a:rPr sz="4200" dirty="0">
                <a:solidFill>
                  <a:srgbClr val="FAFACC"/>
                </a:solidFill>
                <a:latin typeface="Times New Roman"/>
                <a:cs typeface="Times New Roman"/>
              </a:rPr>
              <a:t>r</a:t>
            </a:r>
            <a:r>
              <a:rPr sz="4200" spc="-114" dirty="0">
                <a:solidFill>
                  <a:srgbClr val="FAFACC"/>
                </a:solidFill>
                <a:latin typeface="Times New Roman"/>
                <a:cs typeface="Times New Roman"/>
              </a:rPr>
              <a:t>e</a:t>
            </a:r>
            <a:r>
              <a:rPr sz="4200" spc="-70" dirty="0">
                <a:solidFill>
                  <a:srgbClr val="FAFACC"/>
                </a:solidFill>
                <a:latin typeface="Times New Roman"/>
                <a:cs typeface="Times New Roman"/>
              </a:rPr>
              <a:t>z</a:t>
            </a:r>
            <a:r>
              <a:rPr sz="4200" spc="-160" dirty="0">
                <a:solidFill>
                  <a:srgbClr val="FAFACC"/>
                </a:solidFill>
                <a:latin typeface="Times New Roman"/>
                <a:cs typeface="Times New Roman"/>
              </a:rPr>
              <a:t>a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3159" y="679404"/>
            <a:ext cx="23114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latin typeface="Symbol"/>
                <a:cs typeface="Symbol"/>
              </a:rPr>
              <a:t></a:t>
            </a:r>
            <a:r>
              <a:rPr sz="1200" i="1" spc="5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39" y="560532"/>
            <a:ext cx="41148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i="1" spc="5" dirty="0">
                <a:latin typeface="Times New Roman"/>
                <a:cs typeface="Times New Roman"/>
              </a:rPr>
              <a:t>T </a:t>
            </a:r>
            <a:r>
              <a:rPr sz="1200" spc="5" dirty="0">
                <a:latin typeface="Symbol"/>
                <a:cs typeface="Symbol"/>
              </a:rPr>
              <a:t>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5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131" y="456941"/>
            <a:ext cx="7048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2659" y="461472"/>
            <a:ext cx="5518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7" baseline="-37037" dirty="0">
                <a:latin typeface="Symbol"/>
                <a:cs typeface="Symbol"/>
              </a:rPr>
              <a:t></a:t>
            </a:r>
            <a:r>
              <a:rPr sz="1800" spc="7" baseline="-37037" dirty="0">
                <a:latin typeface="Times New Roman"/>
                <a:cs typeface="Times New Roman"/>
              </a:rPr>
              <a:t> </a:t>
            </a:r>
            <a:r>
              <a:rPr sz="1200" i="1" spc="-15" dirty="0">
                <a:latin typeface="Times New Roman"/>
                <a:cs typeface="Times New Roman"/>
              </a:rPr>
              <a:t>RT</a:t>
            </a:r>
            <a:r>
              <a:rPr sz="1050" spc="-22" baseline="-23809" dirty="0">
                <a:latin typeface="Times New Roman"/>
                <a:cs typeface="Times New Roman"/>
              </a:rPr>
              <a:t>0</a:t>
            </a:r>
            <a:r>
              <a:rPr sz="1050" spc="-37" baseline="-23809" dirty="0">
                <a:latin typeface="Times New Roman"/>
                <a:cs typeface="Times New Roman"/>
              </a:rPr>
              <a:t> </a:t>
            </a:r>
            <a:r>
              <a:rPr sz="1200" i="1" spc="15" dirty="0">
                <a:latin typeface="Times New Roman"/>
                <a:cs typeface="Times New Roman"/>
              </a:rPr>
              <a:t>x</a:t>
            </a:r>
            <a:r>
              <a:rPr sz="1050" spc="22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511" y="662681"/>
            <a:ext cx="368935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835" algn="l"/>
              </a:tabLst>
            </a:pPr>
            <a:r>
              <a:rPr sz="700" dirty="0">
                <a:latin typeface="Times New Roman"/>
                <a:cs typeface="Times New Roman"/>
              </a:rPr>
              <a:t>0	</a:t>
            </a:r>
            <a:r>
              <a:rPr sz="700" i="1" dirty="0">
                <a:latin typeface="Times New Roman"/>
                <a:cs typeface="Times New Roman"/>
              </a:rPr>
              <a:t>f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21680" y="2519172"/>
            <a:ext cx="2592705" cy="935990"/>
          </a:xfrm>
          <a:custGeom>
            <a:avLst/>
            <a:gdLst/>
            <a:ahLst/>
            <a:cxnLst/>
            <a:rect l="l" t="t" r="r" b="b"/>
            <a:pathLst>
              <a:path w="2592704" h="935989">
                <a:moveTo>
                  <a:pt x="0" y="0"/>
                </a:moveTo>
                <a:lnTo>
                  <a:pt x="0" y="935736"/>
                </a:lnTo>
                <a:lnTo>
                  <a:pt x="2592324" y="935736"/>
                </a:lnTo>
                <a:lnTo>
                  <a:pt x="25923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7108" y="2513076"/>
            <a:ext cx="2601595" cy="946785"/>
          </a:xfrm>
          <a:custGeom>
            <a:avLst/>
            <a:gdLst/>
            <a:ahLst/>
            <a:cxnLst/>
            <a:rect l="l" t="t" r="r" b="b"/>
            <a:pathLst>
              <a:path w="2601595" h="946785">
                <a:moveTo>
                  <a:pt x="2601468" y="946404"/>
                </a:moveTo>
                <a:lnTo>
                  <a:pt x="2601468" y="0"/>
                </a:lnTo>
                <a:lnTo>
                  <a:pt x="0" y="0"/>
                </a:lnTo>
                <a:lnTo>
                  <a:pt x="0" y="946404"/>
                </a:lnTo>
                <a:lnTo>
                  <a:pt x="4572" y="946404"/>
                </a:ln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lnTo>
                  <a:pt x="2592324" y="10668"/>
                </a:lnTo>
                <a:lnTo>
                  <a:pt x="2592324" y="6096"/>
                </a:lnTo>
                <a:lnTo>
                  <a:pt x="2596896" y="10668"/>
                </a:lnTo>
                <a:lnTo>
                  <a:pt x="2596896" y="946404"/>
                </a:lnTo>
                <a:lnTo>
                  <a:pt x="2601468" y="946404"/>
                </a:lnTo>
                <a:close/>
              </a:path>
              <a:path w="2601595" h="946785">
                <a:moveTo>
                  <a:pt x="9144" y="10668"/>
                </a:move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2601595" h="946785">
                <a:moveTo>
                  <a:pt x="9144" y="937260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937260"/>
                </a:lnTo>
                <a:lnTo>
                  <a:pt x="9144" y="937260"/>
                </a:lnTo>
                <a:close/>
              </a:path>
              <a:path w="2601595" h="946785">
                <a:moveTo>
                  <a:pt x="2596896" y="937260"/>
                </a:moveTo>
                <a:lnTo>
                  <a:pt x="4572" y="937260"/>
                </a:lnTo>
                <a:lnTo>
                  <a:pt x="9144" y="941832"/>
                </a:lnTo>
                <a:lnTo>
                  <a:pt x="9144" y="946404"/>
                </a:lnTo>
                <a:lnTo>
                  <a:pt x="2592324" y="946404"/>
                </a:lnTo>
                <a:lnTo>
                  <a:pt x="2592324" y="941832"/>
                </a:lnTo>
                <a:lnTo>
                  <a:pt x="2596896" y="937260"/>
                </a:lnTo>
                <a:close/>
              </a:path>
              <a:path w="2601595" h="946785">
                <a:moveTo>
                  <a:pt x="9144" y="946404"/>
                </a:moveTo>
                <a:lnTo>
                  <a:pt x="9144" y="941832"/>
                </a:lnTo>
                <a:lnTo>
                  <a:pt x="4572" y="937260"/>
                </a:lnTo>
                <a:lnTo>
                  <a:pt x="4572" y="946404"/>
                </a:lnTo>
                <a:lnTo>
                  <a:pt x="9144" y="946404"/>
                </a:lnTo>
                <a:close/>
              </a:path>
              <a:path w="2601595" h="946785">
                <a:moveTo>
                  <a:pt x="2596896" y="10668"/>
                </a:moveTo>
                <a:lnTo>
                  <a:pt x="2592324" y="6096"/>
                </a:lnTo>
                <a:lnTo>
                  <a:pt x="2592324" y="10668"/>
                </a:lnTo>
                <a:lnTo>
                  <a:pt x="2596896" y="10668"/>
                </a:lnTo>
                <a:close/>
              </a:path>
              <a:path w="2601595" h="946785">
                <a:moveTo>
                  <a:pt x="2596896" y="937260"/>
                </a:moveTo>
                <a:lnTo>
                  <a:pt x="2596896" y="10668"/>
                </a:lnTo>
                <a:lnTo>
                  <a:pt x="2592324" y="10668"/>
                </a:lnTo>
                <a:lnTo>
                  <a:pt x="2592324" y="937260"/>
                </a:lnTo>
                <a:lnTo>
                  <a:pt x="2596896" y="937260"/>
                </a:lnTo>
                <a:close/>
              </a:path>
              <a:path w="2601595" h="946785">
                <a:moveTo>
                  <a:pt x="2596896" y="946404"/>
                </a:moveTo>
                <a:lnTo>
                  <a:pt x="2596896" y="937260"/>
                </a:lnTo>
                <a:lnTo>
                  <a:pt x="2592324" y="941832"/>
                </a:lnTo>
                <a:lnTo>
                  <a:pt x="2592324" y="946404"/>
                </a:lnTo>
                <a:lnTo>
                  <a:pt x="2596896" y="946404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4533" y="3011414"/>
            <a:ext cx="746760" cy="0"/>
          </a:xfrm>
          <a:custGeom>
            <a:avLst/>
            <a:gdLst/>
            <a:ahLst/>
            <a:cxnLst/>
            <a:rect l="l" t="t" r="r" b="b"/>
            <a:pathLst>
              <a:path w="746759">
                <a:moveTo>
                  <a:pt x="0" y="0"/>
                </a:moveTo>
                <a:lnTo>
                  <a:pt x="746756" y="0"/>
                </a:lnTo>
              </a:path>
            </a:pathLst>
          </a:custGeom>
          <a:ln w="116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37928" y="3193383"/>
            <a:ext cx="58419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i="1" spc="10" dirty="0">
                <a:latin typeface="Times New Roman"/>
                <a:cs typeface="Times New Roman"/>
              </a:rPr>
              <a:t>f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03717" y="2975451"/>
            <a:ext cx="58419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i="1" spc="10" dirty="0">
                <a:latin typeface="Times New Roman"/>
                <a:cs typeface="Times New Roman"/>
              </a:rPr>
              <a:t>f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4256" y="3006509"/>
            <a:ext cx="3860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200" spc="-10" dirty="0">
                <a:latin typeface="Symbol"/>
                <a:cs typeface="Symbol"/>
              </a:rPr>
              <a:t></a:t>
            </a:r>
            <a:r>
              <a:rPr sz="2200" i="1" dirty="0">
                <a:latin typeface="Times New Roman"/>
                <a:cs typeface="Times New Roman"/>
              </a:rPr>
              <a:t>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11821" y="2788577"/>
            <a:ext cx="6870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09245" algn="l"/>
              </a:tabLst>
            </a:pPr>
            <a:r>
              <a:rPr sz="2200" i="1" dirty="0">
                <a:latin typeface="Times New Roman"/>
                <a:cs typeface="Times New Roman"/>
              </a:rPr>
              <a:t>T	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spc="-19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00768" y="2605119"/>
            <a:ext cx="946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spc="15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78977" y="2613317"/>
            <a:ext cx="9480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300" baseline="-35353" dirty="0">
                <a:latin typeface="Symbol"/>
                <a:cs typeface="Symbol"/>
              </a:rPr>
              <a:t></a:t>
            </a:r>
            <a:r>
              <a:rPr sz="3300" baseline="-35353" dirty="0">
                <a:latin typeface="Times New Roman"/>
                <a:cs typeface="Times New Roman"/>
              </a:rPr>
              <a:t> </a:t>
            </a:r>
            <a:r>
              <a:rPr sz="2200" i="1" spc="-40" dirty="0">
                <a:latin typeface="Times New Roman"/>
                <a:cs typeface="Times New Roman"/>
              </a:rPr>
              <a:t>RT</a:t>
            </a:r>
            <a:r>
              <a:rPr sz="1875" spc="-60" baseline="-24444" dirty="0">
                <a:latin typeface="Times New Roman"/>
                <a:cs typeface="Times New Roman"/>
              </a:rPr>
              <a:t>0</a:t>
            </a:r>
            <a:r>
              <a:rPr sz="1875" spc="-82" baseline="-24444" dirty="0">
                <a:latin typeface="Times New Roman"/>
                <a:cs typeface="Times New Roman"/>
              </a:rPr>
              <a:t> </a:t>
            </a:r>
            <a:r>
              <a:rPr sz="2200" i="1" spc="10" dirty="0">
                <a:latin typeface="Times New Roman"/>
                <a:cs typeface="Times New Roman"/>
              </a:rPr>
              <a:t>x</a:t>
            </a:r>
            <a:r>
              <a:rPr sz="1875" spc="15" baseline="-24444" dirty="0">
                <a:latin typeface="Times New Roman"/>
                <a:cs typeface="Times New Roman"/>
              </a:rPr>
              <a:t>2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52029" y="2975451"/>
            <a:ext cx="9461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spc="1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4137" y="3789678"/>
            <a:ext cx="1612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0" dirty="0">
                <a:solidFill>
                  <a:srgbClr val="CC9932"/>
                </a:solidFill>
                <a:latin typeface="Wingdings"/>
                <a:cs typeface="Wingdings"/>
              </a:rPr>
              <a:t>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4137" y="3959756"/>
            <a:ext cx="3672204" cy="26409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do composto</a:t>
            </a:r>
            <a:r>
              <a:rPr sz="22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puro</a:t>
            </a:r>
            <a:endParaRPr sz="2200">
              <a:latin typeface="Arial"/>
              <a:cs typeface="Arial"/>
            </a:endParaRPr>
          </a:p>
          <a:p>
            <a:pPr marL="355600" marR="81915" indent="-342900">
              <a:lnSpc>
                <a:spcPct val="100000"/>
              </a:lnSpc>
              <a:spcBef>
                <a:spcPts val="530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Tf = temperatura de fusão  do composto impuro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200" spc="35" dirty="0">
                <a:solidFill>
                  <a:srgbClr val="F8F8F8"/>
                </a:solidFill>
                <a:latin typeface="Arial"/>
                <a:cs typeface="Arial"/>
              </a:rPr>
              <a:t>∆Hf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= entalpia de fusão do  composto puro</a:t>
            </a:r>
            <a:endParaRPr sz="2200">
              <a:latin typeface="Arial"/>
              <a:cs typeface="Arial"/>
            </a:endParaRPr>
          </a:p>
          <a:p>
            <a:pPr marL="355600" marR="725805" indent="-342900">
              <a:lnSpc>
                <a:spcPct val="100000"/>
              </a:lnSpc>
              <a:spcBef>
                <a:spcPts val="525"/>
              </a:spcBef>
              <a:buClr>
                <a:srgbClr val="CC9932"/>
              </a:buClr>
              <a:buSzPct val="63636"/>
              <a:buFont typeface="Wingdings"/>
              <a:buChar char=""/>
              <a:tabLst>
                <a:tab pos="431165" algn="l"/>
                <a:tab pos="431800" algn="l"/>
              </a:tabLst>
            </a:pP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x</a:t>
            </a:r>
            <a:r>
              <a:rPr sz="2175" spc="-7" baseline="-21072" dirty="0">
                <a:solidFill>
                  <a:srgbClr val="F8F8F8"/>
                </a:solidFill>
                <a:latin typeface="Arial"/>
                <a:cs typeface="Arial"/>
              </a:rPr>
              <a:t>2 </a:t>
            </a:r>
            <a:r>
              <a:rPr sz="2200" spc="-5" dirty="0">
                <a:solidFill>
                  <a:srgbClr val="F8F8F8"/>
                </a:solidFill>
                <a:latin typeface="Arial"/>
                <a:cs typeface="Arial"/>
              </a:rPr>
              <a:t>= fração molar da  impureza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46275" y="3886200"/>
            <a:ext cx="3034283" cy="1748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63562" y="3737862"/>
            <a:ext cx="283845" cy="888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Endo</a:t>
            </a:r>
            <a:r>
              <a:rPr sz="1800" b="1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→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6139" y="5805929"/>
            <a:ext cx="1775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8F8F8"/>
                </a:solidFill>
                <a:latin typeface="Arial"/>
                <a:cs typeface="Arial"/>
              </a:rPr>
              <a:t>Temperatura,</a:t>
            </a:r>
            <a:r>
              <a:rPr sz="1800" b="1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°C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0434" y="4201158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3200"/>
                </a:solidFill>
                <a:latin typeface="Arial"/>
                <a:cs typeface="Arial"/>
              </a:rPr>
              <a:t>98</a:t>
            </a:r>
            <a:r>
              <a:rPr sz="1800" dirty="0">
                <a:solidFill>
                  <a:srgbClr val="FF3200"/>
                </a:solidFill>
                <a:latin typeface="Arial"/>
                <a:cs typeface="Arial"/>
              </a:rPr>
              <a:t>,</a:t>
            </a:r>
            <a:r>
              <a:rPr sz="1800" spc="-10" dirty="0">
                <a:solidFill>
                  <a:srgbClr val="FF3200"/>
                </a:solidFill>
                <a:latin typeface="Arial"/>
                <a:cs typeface="Arial"/>
              </a:rPr>
              <a:t>6</a:t>
            </a:r>
            <a:r>
              <a:rPr sz="1800" spc="-5" dirty="0">
                <a:solidFill>
                  <a:srgbClr val="FF32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75990" y="4986018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3200"/>
                </a:solidFill>
                <a:latin typeface="Arial"/>
                <a:cs typeface="Arial"/>
              </a:rPr>
              <a:t>97</a:t>
            </a:r>
            <a:r>
              <a:rPr sz="1800" dirty="0">
                <a:solidFill>
                  <a:srgbClr val="FF3200"/>
                </a:solidFill>
                <a:latin typeface="Arial"/>
                <a:cs typeface="Arial"/>
              </a:rPr>
              <a:t>,</a:t>
            </a:r>
            <a:r>
              <a:rPr sz="1800" spc="-10" dirty="0">
                <a:solidFill>
                  <a:srgbClr val="FF32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FF3200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7548" y="2086355"/>
            <a:ext cx="6696456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6207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0" dirty="0"/>
              <a:t>DSC: </a:t>
            </a:r>
            <a:r>
              <a:rPr sz="4200" spc="45" dirty="0"/>
              <a:t>ponto </a:t>
            </a:r>
            <a:r>
              <a:rPr sz="4200" spc="-60" dirty="0"/>
              <a:t>de </a:t>
            </a:r>
            <a:r>
              <a:rPr sz="4200" spc="-65" dirty="0"/>
              <a:t>fusão </a:t>
            </a:r>
            <a:r>
              <a:rPr sz="4200" spc="-90" dirty="0"/>
              <a:t>-</a:t>
            </a:r>
            <a:r>
              <a:rPr sz="4200" spc="110" dirty="0"/>
              <a:t> </a:t>
            </a:r>
            <a:r>
              <a:rPr sz="4200" spc="-60" dirty="0"/>
              <a:t>pureza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17548" y="3886200"/>
            <a:ext cx="6696456" cy="2775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46906" y="6721853"/>
            <a:ext cx="4189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Determinação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da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pureza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da</a:t>
            </a:r>
            <a:r>
              <a:rPr sz="1800" b="1" spc="-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fenacetina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39" y="1726692"/>
            <a:ext cx="8432292" cy="2159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55225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30" dirty="0"/>
              <a:t>Carbonato </a:t>
            </a:r>
            <a:r>
              <a:rPr sz="4200" spc="-85" dirty="0"/>
              <a:t>básico </a:t>
            </a:r>
            <a:r>
              <a:rPr sz="4200" spc="-60" dirty="0"/>
              <a:t>de</a:t>
            </a:r>
            <a:r>
              <a:rPr sz="4200" spc="30" dirty="0"/>
              <a:t> </a:t>
            </a:r>
            <a:r>
              <a:rPr sz="4200" spc="-65" dirty="0"/>
              <a:t>zinco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3886200"/>
            <a:ext cx="8432292" cy="201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1695" y="6165593"/>
            <a:ext cx="291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Massa amostra </a:t>
            </a:r>
            <a:r>
              <a:rPr sz="1800" b="1" dirty="0">
                <a:solidFill>
                  <a:srgbClr val="F8F8F8"/>
                </a:solidFill>
                <a:latin typeface="Arial"/>
                <a:cs typeface="Arial"/>
              </a:rPr>
              <a:t>=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7,684</a:t>
            </a:r>
            <a:r>
              <a:rPr sz="1800" b="1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8F8F8"/>
                </a:solidFill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3128" y="457200"/>
            <a:ext cx="4873752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279" y="1965451"/>
            <a:ext cx="38334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933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8F8F8"/>
                </a:solidFill>
                <a:latin typeface="Arial"/>
                <a:cs typeface="Arial"/>
              </a:rPr>
              <a:t>Curvas e informações  obtidas pelas técnicas  de Análise</a:t>
            </a:r>
            <a:r>
              <a:rPr sz="2800" b="1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8F8F8"/>
                </a:solidFill>
                <a:latin typeface="Arial"/>
                <a:cs typeface="Arial"/>
              </a:rPr>
              <a:t>Térmica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128" y="3886200"/>
            <a:ext cx="4873752" cy="3396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42411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0" dirty="0"/>
              <a:t>Bibliografia</a:t>
            </a:r>
            <a:r>
              <a:rPr sz="4200" spc="-85" dirty="0"/>
              <a:t> </a:t>
            </a:r>
            <a:r>
              <a:rPr sz="4200" spc="-110" dirty="0"/>
              <a:t>sugerida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139" y="2079751"/>
            <a:ext cx="8009255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G.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W. Ewing,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Métodos Instrumentais de  </a:t>
            </a:r>
            <a:r>
              <a:rPr sz="3000" i="1" dirty="0">
                <a:solidFill>
                  <a:srgbClr val="F8F8F8"/>
                </a:solidFill>
                <a:latin typeface="Arial"/>
                <a:cs typeface="Arial"/>
              </a:rPr>
              <a:t>Análise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Química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v. </a:t>
            </a:r>
            <a:r>
              <a:rPr sz="3000" spc="-10" dirty="0">
                <a:solidFill>
                  <a:srgbClr val="F8F8F8"/>
                </a:solidFill>
                <a:latin typeface="Arial"/>
                <a:cs typeface="Arial"/>
              </a:rPr>
              <a:t>II,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Ed.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Edgar Blücher,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8a. 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reimpressão,</a:t>
            </a:r>
            <a:r>
              <a:rPr sz="3000" spc="-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2006.</a:t>
            </a:r>
            <a:endParaRPr sz="3000">
              <a:latin typeface="Arial"/>
              <a:cs typeface="Arial"/>
            </a:endParaRPr>
          </a:p>
          <a:p>
            <a:pPr marL="355600" marR="325755" indent="-3429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J.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Mendham,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R.C. Denney,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J.D. Barnes,</a:t>
            </a:r>
            <a:r>
              <a:rPr sz="30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M.  Thomas,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Vogel – </a:t>
            </a:r>
            <a:r>
              <a:rPr sz="3000" i="1" dirty="0">
                <a:solidFill>
                  <a:srgbClr val="F8F8F8"/>
                </a:solidFill>
                <a:latin typeface="Arial"/>
                <a:cs typeface="Arial"/>
              </a:rPr>
              <a:t>Análise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Química  Quantitativa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, LTC Editora,</a:t>
            </a:r>
            <a:r>
              <a:rPr sz="30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2002.</a:t>
            </a:r>
            <a:endParaRPr sz="3000">
              <a:latin typeface="Arial"/>
              <a:cs typeface="Arial"/>
            </a:endParaRPr>
          </a:p>
          <a:p>
            <a:pPr marL="355600" marR="1390015" indent="-3429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Periódicos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especializados: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Journal</a:t>
            </a:r>
            <a:r>
              <a:rPr sz="3000" i="1" spc="-114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F8F8F8"/>
                </a:solidFill>
                <a:latin typeface="Arial"/>
                <a:cs typeface="Arial"/>
              </a:rPr>
              <a:t>of 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Thermal </a:t>
            </a:r>
            <a:r>
              <a:rPr sz="3000" i="1" dirty="0">
                <a:solidFill>
                  <a:srgbClr val="F8F8F8"/>
                </a:solidFill>
                <a:latin typeface="Arial"/>
                <a:cs typeface="Arial"/>
              </a:rPr>
              <a:t>Analysis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and Calorimetry,  Thermochimica</a:t>
            </a:r>
            <a:r>
              <a:rPr sz="3000" i="1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3000" i="1" spc="-5" dirty="0">
                <a:solidFill>
                  <a:srgbClr val="F8F8F8"/>
                </a:solidFill>
                <a:latin typeface="Arial"/>
                <a:cs typeface="Arial"/>
              </a:rPr>
              <a:t>Acta.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5" y="676656"/>
            <a:ext cx="8239125" cy="619125"/>
          </a:xfrm>
          <a:custGeom>
            <a:avLst/>
            <a:gdLst/>
            <a:ahLst/>
            <a:cxnLst/>
            <a:rect l="l" t="t" r="r" b="b"/>
            <a:pathLst>
              <a:path w="8239125" h="619125">
                <a:moveTo>
                  <a:pt x="8238744" y="19812"/>
                </a:moveTo>
                <a:lnTo>
                  <a:pt x="8238744" y="0"/>
                </a:lnTo>
                <a:lnTo>
                  <a:pt x="0" y="0"/>
                </a:lnTo>
                <a:lnTo>
                  <a:pt x="0" y="618744"/>
                </a:lnTo>
                <a:lnTo>
                  <a:pt x="9144" y="618744"/>
                </a:lnTo>
                <a:lnTo>
                  <a:pt x="9144" y="19812"/>
                </a:lnTo>
                <a:lnTo>
                  <a:pt x="19812" y="9144"/>
                </a:lnTo>
                <a:lnTo>
                  <a:pt x="19812" y="19812"/>
                </a:lnTo>
                <a:lnTo>
                  <a:pt x="8238744" y="19812"/>
                </a:lnTo>
                <a:close/>
              </a:path>
              <a:path w="8239125" h="619125">
                <a:moveTo>
                  <a:pt x="19812" y="19812"/>
                </a:moveTo>
                <a:lnTo>
                  <a:pt x="19812" y="9144"/>
                </a:lnTo>
                <a:lnTo>
                  <a:pt x="9144" y="19812"/>
                </a:lnTo>
                <a:lnTo>
                  <a:pt x="19812" y="19812"/>
                </a:lnTo>
                <a:close/>
              </a:path>
              <a:path w="8239125" h="619125">
                <a:moveTo>
                  <a:pt x="19812" y="618744"/>
                </a:moveTo>
                <a:lnTo>
                  <a:pt x="19812" y="19812"/>
                </a:lnTo>
                <a:lnTo>
                  <a:pt x="9144" y="19812"/>
                </a:lnTo>
                <a:lnTo>
                  <a:pt x="9144" y="618744"/>
                </a:lnTo>
                <a:lnTo>
                  <a:pt x="19812" y="618744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3139" y="724915"/>
            <a:ext cx="19926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90" dirty="0"/>
              <a:t>E</a:t>
            </a:r>
            <a:r>
              <a:rPr sz="4200" spc="-135" dirty="0"/>
              <a:t>v</a:t>
            </a:r>
            <a:r>
              <a:rPr sz="4200" spc="40" dirty="0"/>
              <a:t>o</a:t>
            </a:r>
            <a:r>
              <a:rPr sz="4200" spc="-215" dirty="0"/>
              <a:t>l</a:t>
            </a:r>
            <a:r>
              <a:rPr sz="4200" spc="-50" dirty="0"/>
              <a:t>u</a:t>
            </a:r>
            <a:r>
              <a:rPr sz="4200" spc="-114" dirty="0"/>
              <a:t>ç</a:t>
            </a:r>
            <a:r>
              <a:rPr sz="4200" spc="-165" dirty="0"/>
              <a:t>ã</a:t>
            </a:r>
            <a:r>
              <a:rPr sz="4200" spc="40" dirty="0"/>
              <a:t>o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5390388" y="2662427"/>
            <a:ext cx="1286255" cy="122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8879" y="2924046"/>
            <a:ext cx="2461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Origem dos métodos</a:t>
            </a:r>
            <a:r>
              <a:rPr sz="18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de  Análise</a:t>
            </a:r>
            <a:r>
              <a:rPr sz="1800" spc="-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Térmica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21836" y="3166872"/>
            <a:ext cx="1152525" cy="215265"/>
          </a:xfrm>
          <a:custGeom>
            <a:avLst/>
            <a:gdLst/>
            <a:ahLst/>
            <a:cxnLst/>
            <a:rect l="l" t="t" r="r" b="b"/>
            <a:pathLst>
              <a:path w="1152525" h="215264">
                <a:moveTo>
                  <a:pt x="864108" y="161544"/>
                </a:moveTo>
                <a:lnTo>
                  <a:pt x="864108" y="53340"/>
                </a:lnTo>
                <a:lnTo>
                  <a:pt x="0" y="53340"/>
                </a:lnTo>
                <a:lnTo>
                  <a:pt x="0" y="161544"/>
                </a:lnTo>
                <a:lnTo>
                  <a:pt x="864108" y="161544"/>
                </a:lnTo>
                <a:close/>
              </a:path>
              <a:path w="1152525" h="215264">
                <a:moveTo>
                  <a:pt x="1152144" y="106680"/>
                </a:moveTo>
                <a:lnTo>
                  <a:pt x="864108" y="0"/>
                </a:lnTo>
                <a:lnTo>
                  <a:pt x="864108" y="214884"/>
                </a:lnTo>
                <a:lnTo>
                  <a:pt x="1152144" y="106680"/>
                </a:lnTo>
                <a:close/>
              </a:path>
            </a:pathLst>
          </a:custGeom>
          <a:solidFill>
            <a:srgbClr val="326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7264" y="3159252"/>
            <a:ext cx="1170940" cy="230504"/>
          </a:xfrm>
          <a:custGeom>
            <a:avLst/>
            <a:gdLst/>
            <a:ahLst/>
            <a:cxnLst/>
            <a:rect l="l" t="t" r="r" b="b"/>
            <a:pathLst>
              <a:path w="1170939" h="230504">
                <a:moveTo>
                  <a:pt x="868680" y="56388"/>
                </a:moveTo>
                <a:lnTo>
                  <a:pt x="0" y="56388"/>
                </a:lnTo>
                <a:lnTo>
                  <a:pt x="0" y="173736"/>
                </a:lnTo>
                <a:lnTo>
                  <a:pt x="4572" y="173736"/>
                </a:lnTo>
                <a:lnTo>
                  <a:pt x="4572" y="65532"/>
                </a:lnTo>
                <a:lnTo>
                  <a:pt x="9144" y="60960"/>
                </a:lnTo>
                <a:lnTo>
                  <a:pt x="9144" y="65532"/>
                </a:lnTo>
                <a:lnTo>
                  <a:pt x="864108" y="65532"/>
                </a:lnTo>
                <a:lnTo>
                  <a:pt x="864108" y="60960"/>
                </a:lnTo>
                <a:lnTo>
                  <a:pt x="868680" y="56388"/>
                </a:lnTo>
                <a:close/>
              </a:path>
              <a:path w="1170939" h="230504">
                <a:moveTo>
                  <a:pt x="9144" y="65532"/>
                </a:moveTo>
                <a:lnTo>
                  <a:pt x="9144" y="60960"/>
                </a:lnTo>
                <a:lnTo>
                  <a:pt x="4572" y="65532"/>
                </a:lnTo>
                <a:lnTo>
                  <a:pt x="9144" y="65532"/>
                </a:lnTo>
                <a:close/>
              </a:path>
              <a:path w="1170939" h="230504">
                <a:moveTo>
                  <a:pt x="9144" y="164592"/>
                </a:moveTo>
                <a:lnTo>
                  <a:pt x="9144" y="65532"/>
                </a:lnTo>
                <a:lnTo>
                  <a:pt x="4572" y="65532"/>
                </a:lnTo>
                <a:lnTo>
                  <a:pt x="4572" y="164592"/>
                </a:lnTo>
                <a:lnTo>
                  <a:pt x="9144" y="164592"/>
                </a:lnTo>
                <a:close/>
              </a:path>
              <a:path w="1170939" h="230504">
                <a:moveTo>
                  <a:pt x="873252" y="215641"/>
                </a:moveTo>
                <a:lnTo>
                  <a:pt x="873252" y="164592"/>
                </a:lnTo>
                <a:lnTo>
                  <a:pt x="4572" y="164592"/>
                </a:lnTo>
                <a:lnTo>
                  <a:pt x="9144" y="169164"/>
                </a:lnTo>
                <a:lnTo>
                  <a:pt x="9144" y="173736"/>
                </a:lnTo>
                <a:lnTo>
                  <a:pt x="864108" y="173736"/>
                </a:lnTo>
                <a:lnTo>
                  <a:pt x="864108" y="169164"/>
                </a:lnTo>
                <a:lnTo>
                  <a:pt x="868680" y="173736"/>
                </a:lnTo>
                <a:lnTo>
                  <a:pt x="868680" y="217359"/>
                </a:lnTo>
                <a:lnTo>
                  <a:pt x="873252" y="215641"/>
                </a:lnTo>
                <a:close/>
              </a:path>
              <a:path w="1170939" h="230504">
                <a:moveTo>
                  <a:pt x="9144" y="173736"/>
                </a:moveTo>
                <a:lnTo>
                  <a:pt x="9144" y="169164"/>
                </a:lnTo>
                <a:lnTo>
                  <a:pt x="4572" y="164592"/>
                </a:lnTo>
                <a:lnTo>
                  <a:pt x="4572" y="173736"/>
                </a:lnTo>
                <a:lnTo>
                  <a:pt x="9144" y="173736"/>
                </a:lnTo>
                <a:close/>
              </a:path>
              <a:path w="1170939" h="230504">
                <a:moveTo>
                  <a:pt x="1170432" y="114300"/>
                </a:moveTo>
                <a:lnTo>
                  <a:pt x="864108" y="0"/>
                </a:lnTo>
                <a:lnTo>
                  <a:pt x="864108" y="56388"/>
                </a:lnTo>
                <a:lnTo>
                  <a:pt x="867156" y="56388"/>
                </a:lnTo>
                <a:lnTo>
                  <a:pt x="867156" y="10668"/>
                </a:lnTo>
                <a:lnTo>
                  <a:pt x="873252" y="7620"/>
                </a:lnTo>
                <a:lnTo>
                  <a:pt x="873252" y="12958"/>
                </a:lnTo>
                <a:lnTo>
                  <a:pt x="1143021" y="114300"/>
                </a:lnTo>
                <a:lnTo>
                  <a:pt x="1155192" y="109728"/>
                </a:lnTo>
                <a:lnTo>
                  <a:pt x="1155192" y="120062"/>
                </a:lnTo>
                <a:lnTo>
                  <a:pt x="1170432" y="114300"/>
                </a:lnTo>
                <a:close/>
              </a:path>
              <a:path w="1170939" h="230504">
                <a:moveTo>
                  <a:pt x="868680" y="65532"/>
                </a:moveTo>
                <a:lnTo>
                  <a:pt x="868680" y="56388"/>
                </a:lnTo>
                <a:lnTo>
                  <a:pt x="864108" y="60960"/>
                </a:lnTo>
                <a:lnTo>
                  <a:pt x="864108" y="65532"/>
                </a:lnTo>
                <a:lnTo>
                  <a:pt x="868680" y="65532"/>
                </a:lnTo>
                <a:close/>
              </a:path>
              <a:path w="1170939" h="230504">
                <a:moveTo>
                  <a:pt x="868680" y="173736"/>
                </a:moveTo>
                <a:lnTo>
                  <a:pt x="864108" y="169164"/>
                </a:lnTo>
                <a:lnTo>
                  <a:pt x="864108" y="173736"/>
                </a:lnTo>
                <a:lnTo>
                  <a:pt x="868680" y="173736"/>
                </a:lnTo>
                <a:close/>
              </a:path>
              <a:path w="1170939" h="230504">
                <a:moveTo>
                  <a:pt x="868680" y="217359"/>
                </a:moveTo>
                <a:lnTo>
                  <a:pt x="868680" y="173736"/>
                </a:lnTo>
                <a:lnTo>
                  <a:pt x="864108" y="173736"/>
                </a:lnTo>
                <a:lnTo>
                  <a:pt x="864108" y="230124"/>
                </a:lnTo>
                <a:lnTo>
                  <a:pt x="867156" y="228971"/>
                </a:lnTo>
                <a:lnTo>
                  <a:pt x="867156" y="217932"/>
                </a:lnTo>
                <a:lnTo>
                  <a:pt x="868680" y="217359"/>
                </a:lnTo>
                <a:close/>
              </a:path>
              <a:path w="1170939" h="230504">
                <a:moveTo>
                  <a:pt x="873252" y="12958"/>
                </a:moveTo>
                <a:lnTo>
                  <a:pt x="873252" y="7620"/>
                </a:lnTo>
                <a:lnTo>
                  <a:pt x="867156" y="10668"/>
                </a:lnTo>
                <a:lnTo>
                  <a:pt x="873252" y="12958"/>
                </a:lnTo>
                <a:close/>
              </a:path>
              <a:path w="1170939" h="230504">
                <a:moveTo>
                  <a:pt x="873252" y="65532"/>
                </a:moveTo>
                <a:lnTo>
                  <a:pt x="873252" y="12958"/>
                </a:lnTo>
                <a:lnTo>
                  <a:pt x="867156" y="10668"/>
                </a:lnTo>
                <a:lnTo>
                  <a:pt x="867156" y="56388"/>
                </a:lnTo>
                <a:lnTo>
                  <a:pt x="868680" y="56388"/>
                </a:lnTo>
                <a:lnTo>
                  <a:pt x="868680" y="65532"/>
                </a:lnTo>
                <a:lnTo>
                  <a:pt x="873252" y="65532"/>
                </a:lnTo>
                <a:close/>
              </a:path>
              <a:path w="1170939" h="230504">
                <a:moveTo>
                  <a:pt x="1155192" y="120062"/>
                </a:moveTo>
                <a:lnTo>
                  <a:pt x="1155192" y="118872"/>
                </a:lnTo>
                <a:lnTo>
                  <a:pt x="1143021" y="114300"/>
                </a:lnTo>
                <a:lnTo>
                  <a:pt x="867156" y="217932"/>
                </a:lnTo>
                <a:lnTo>
                  <a:pt x="873252" y="222504"/>
                </a:lnTo>
                <a:lnTo>
                  <a:pt x="873252" y="226666"/>
                </a:lnTo>
                <a:lnTo>
                  <a:pt x="1155192" y="120062"/>
                </a:lnTo>
                <a:close/>
              </a:path>
              <a:path w="1170939" h="230504">
                <a:moveTo>
                  <a:pt x="873252" y="226666"/>
                </a:moveTo>
                <a:lnTo>
                  <a:pt x="873252" y="222504"/>
                </a:lnTo>
                <a:lnTo>
                  <a:pt x="867156" y="217932"/>
                </a:lnTo>
                <a:lnTo>
                  <a:pt x="867156" y="228971"/>
                </a:lnTo>
                <a:lnTo>
                  <a:pt x="873252" y="226666"/>
                </a:lnTo>
                <a:close/>
              </a:path>
              <a:path w="1170939" h="230504">
                <a:moveTo>
                  <a:pt x="1155192" y="118872"/>
                </a:moveTo>
                <a:lnTo>
                  <a:pt x="1155192" y="109728"/>
                </a:lnTo>
                <a:lnTo>
                  <a:pt x="1143021" y="114300"/>
                </a:lnTo>
                <a:lnTo>
                  <a:pt x="1155192" y="118872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5435" y="1680463"/>
            <a:ext cx="782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solidFill>
                  <a:srgbClr val="F8F8F8"/>
                </a:solidFill>
                <a:latin typeface="Arial"/>
                <a:cs typeface="Arial"/>
              </a:rPr>
              <a:t>F. </a:t>
            </a:r>
            <a:r>
              <a:rPr sz="1800" spc="-20" dirty="0">
                <a:solidFill>
                  <a:srgbClr val="F8F8F8"/>
                </a:solidFill>
                <a:latin typeface="Arial"/>
                <a:cs typeface="Arial"/>
              </a:rPr>
              <a:t>Szabadváry,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É. Buzágh-Gere, “Historical Development of Thermoanalytical  Methods”, </a:t>
            </a:r>
            <a:r>
              <a:rPr sz="1800" i="1" dirty="0">
                <a:solidFill>
                  <a:srgbClr val="F8F8F8"/>
                </a:solidFill>
                <a:latin typeface="Arial"/>
                <a:cs typeface="Arial"/>
              </a:rPr>
              <a:t>J. </a:t>
            </a:r>
            <a:r>
              <a:rPr sz="1800" i="1" spc="-5" dirty="0">
                <a:solidFill>
                  <a:srgbClr val="F8F8F8"/>
                </a:solidFill>
                <a:latin typeface="Arial"/>
                <a:cs typeface="Arial"/>
              </a:rPr>
              <a:t>Therm. Anal.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15, 389</a:t>
            </a:r>
            <a:r>
              <a:rPr sz="18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(1979).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7969" y="2924046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9932"/>
                </a:solidFill>
                <a:latin typeface="Arial"/>
                <a:cs typeface="Arial"/>
              </a:rPr>
              <a:t>FOGO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0388" y="3886200"/>
            <a:ext cx="1286255" cy="109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8504" y="4174236"/>
            <a:ext cx="2016760" cy="866140"/>
          </a:xfrm>
          <a:custGeom>
            <a:avLst/>
            <a:gdLst/>
            <a:ahLst/>
            <a:cxnLst/>
            <a:rect l="l" t="t" r="r" b="b"/>
            <a:pathLst>
              <a:path w="2016760" h="866139">
                <a:moveTo>
                  <a:pt x="2016252" y="432816"/>
                </a:moveTo>
                <a:lnTo>
                  <a:pt x="2007767" y="376345"/>
                </a:lnTo>
                <a:lnTo>
                  <a:pt x="1983024" y="322084"/>
                </a:lnTo>
                <a:lnTo>
                  <a:pt x="1943083" y="270487"/>
                </a:lnTo>
                <a:lnTo>
                  <a:pt x="1889008" y="222007"/>
                </a:lnTo>
                <a:lnTo>
                  <a:pt x="1857003" y="199079"/>
                </a:lnTo>
                <a:lnTo>
                  <a:pt x="1821862" y="177100"/>
                </a:lnTo>
                <a:lnTo>
                  <a:pt x="1783720" y="156129"/>
                </a:lnTo>
                <a:lnTo>
                  <a:pt x="1742708" y="136220"/>
                </a:lnTo>
                <a:lnTo>
                  <a:pt x="1698959" y="117431"/>
                </a:lnTo>
                <a:lnTo>
                  <a:pt x="1652607" y="99820"/>
                </a:lnTo>
                <a:lnTo>
                  <a:pt x="1603784" y="83442"/>
                </a:lnTo>
                <a:lnTo>
                  <a:pt x="1552623" y="68354"/>
                </a:lnTo>
                <a:lnTo>
                  <a:pt x="1499257" y="54613"/>
                </a:lnTo>
                <a:lnTo>
                  <a:pt x="1443819" y="42277"/>
                </a:lnTo>
                <a:lnTo>
                  <a:pt x="1386441" y="31401"/>
                </a:lnTo>
                <a:lnTo>
                  <a:pt x="1327257" y="22043"/>
                </a:lnTo>
                <a:lnTo>
                  <a:pt x="1266399" y="14258"/>
                </a:lnTo>
                <a:lnTo>
                  <a:pt x="1204001" y="8105"/>
                </a:lnTo>
                <a:lnTo>
                  <a:pt x="1140194" y="3640"/>
                </a:lnTo>
                <a:lnTo>
                  <a:pt x="1075112" y="919"/>
                </a:lnTo>
                <a:lnTo>
                  <a:pt x="1008888" y="0"/>
                </a:lnTo>
                <a:lnTo>
                  <a:pt x="942488" y="919"/>
                </a:lnTo>
                <a:lnTo>
                  <a:pt x="877244" y="3640"/>
                </a:lnTo>
                <a:lnTo>
                  <a:pt x="813289" y="8105"/>
                </a:lnTo>
                <a:lnTo>
                  <a:pt x="750755" y="14258"/>
                </a:lnTo>
                <a:lnTo>
                  <a:pt x="689774" y="22043"/>
                </a:lnTo>
                <a:lnTo>
                  <a:pt x="630479" y="31401"/>
                </a:lnTo>
                <a:lnTo>
                  <a:pt x="573001" y="42277"/>
                </a:lnTo>
                <a:lnTo>
                  <a:pt x="517473" y="54613"/>
                </a:lnTo>
                <a:lnTo>
                  <a:pt x="464027" y="68354"/>
                </a:lnTo>
                <a:lnTo>
                  <a:pt x="412796" y="83442"/>
                </a:lnTo>
                <a:lnTo>
                  <a:pt x="363912" y="99820"/>
                </a:lnTo>
                <a:lnTo>
                  <a:pt x="317506" y="117431"/>
                </a:lnTo>
                <a:lnTo>
                  <a:pt x="273712" y="136220"/>
                </a:lnTo>
                <a:lnTo>
                  <a:pt x="232661" y="156129"/>
                </a:lnTo>
                <a:lnTo>
                  <a:pt x="194486" y="177100"/>
                </a:lnTo>
                <a:lnTo>
                  <a:pt x="159319" y="199079"/>
                </a:lnTo>
                <a:lnTo>
                  <a:pt x="127293" y="222007"/>
                </a:lnTo>
                <a:lnTo>
                  <a:pt x="73189" y="270487"/>
                </a:lnTo>
                <a:lnTo>
                  <a:pt x="33234" y="322084"/>
                </a:lnTo>
                <a:lnTo>
                  <a:pt x="8484" y="376345"/>
                </a:lnTo>
                <a:lnTo>
                  <a:pt x="0" y="432816"/>
                </a:lnTo>
                <a:lnTo>
                  <a:pt x="2143" y="461299"/>
                </a:lnTo>
                <a:lnTo>
                  <a:pt x="18892" y="516721"/>
                </a:lnTo>
                <a:lnTo>
                  <a:pt x="51377" y="569707"/>
                </a:lnTo>
                <a:lnTo>
                  <a:pt x="98538" y="619802"/>
                </a:lnTo>
                <a:lnTo>
                  <a:pt x="159319" y="666552"/>
                </a:lnTo>
                <a:lnTo>
                  <a:pt x="194486" y="688531"/>
                </a:lnTo>
                <a:lnTo>
                  <a:pt x="232661" y="709503"/>
                </a:lnTo>
                <a:lnTo>
                  <a:pt x="273712" y="729411"/>
                </a:lnTo>
                <a:lnTo>
                  <a:pt x="317506" y="748200"/>
                </a:lnTo>
                <a:lnTo>
                  <a:pt x="363912" y="765811"/>
                </a:lnTo>
                <a:lnTo>
                  <a:pt x="412796" y="782189"/>
                </a:lnTo>
                <a:lnTo>
                  <a:pt x="464027" y="797277"/>
                </a:lnTo>
                <a:lnTo>
                  <a:pt x="517473" y="811018"/>
                </a:lnTo>
                <a:lnTo>
                  <a:pt x="573001" y="823354"/>
                </a:lnTo>
                <a:lnTo>
                  <a:pt x="630479" y="834230"/>
                </a:lnTo>
                <a:lnTo>
                  <a:pt x="689774" y="843588"/>
                </a:lnTo>
                <a:lnTo>
                  <a:pt x="750755" y="851373"/>
                </a:lnTo>
                <a:lnTo>
                  <a:pt x="813289" y="857526"/>
                </a:lnTo>
                <a:lnTo>
                  <a:pt x="877244" y="861991"/>
                </a:lnTo>
                <a:lnTo>
                  <a:pt x="942488" y="864712"/>
                </a:lnTo>
                <a:lnTo>
                  <a:pt x="1008888" y="865632"/>
                </a:lnTo>
                <a:lnTo>
                  <a:pt x="1075112" y="864712"/>
                </a:lnTo>
                <a:lnTo>
                  <a:pt x="1140194" y="861991"/>
                </a:lnTo>
                <a:lnTo>
                  <a:pt x="1204001" y="857526"/>
                </a:lnTo>
                <a:lnTo>
                  <a:pt x="1266399" y="851373"/>
                </a:lnTo>
                <a:lnTo>
                  <a:pt x="1327257" y="843588"/>
                </a:lnTo>
                <a:lnTo>
                  <a:pt x="1386441" y="834230"/>
                </a:lnTo>
                <a:lnTo>
                  <a:pt x="1443819" y="823354"/>
                </a:lnTo>
                <a:lnTo>
                  <a:pt x="1499257" y="811018"/>
                </a:lnTo>
                <a:lnTo>
                  <a:pt x="1552623" y="797277"/>
                </a:lnTo>
                <a:lnTo>
                  <a:pt x="1603784" y="782189"/>
                </a:lnTo>
                <a:lnTo>
                  <a:pt x="1652607" y="765811"/>
                </a:lnTo>
                <a:lnTo>
                  <a:pt x="1698959" y="748200"/>
                </a:lnTo>
                <a:lnTo>
                  <a:pt x="1742708" y="729411"/>
                </a:lnTo>
                <a:lnTo>
                  <a:pt x="1783720" y="709503"/>
                </a:lnTo>
                <a:lnTo>
                  <a:pt x="1821862" y="688531"/>
                </a:lnTo>
                <a:lnTo>
                  <a:pt x="1857003" y="666552"/>
                </a:lnTo>
                <a:lnTo>
                  <a:pt x="1889008" y="643624"/>
                </a:lnTo>
                <a:lnTo>
                  <a:pt x="1943083" y="595144"/>
                </a:lnTo>
                <a:lnTo>
                  <a:pt x="1983024" y="543547"/>
                </a:lnTo>
                <a:lnTo>
                  <a:pt x="2007767" y="489286"/>
                </a:lnTo>
                <a:lnTo>
                  <a:pt x="2016252" y="432816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3932" y="4169664"/>
            <a:ext cx="2019300" cy="875030"/>
          </a:xfrm>
          <a:custGeom>
            <a:avLst/>
            <a:gdLst/>
            <a:ahLst/>
            <a:cxnLst/>
            <a:rect l="l" t="t" r="r" b="b"/>
            <a:pathLst>
              <a:path w="2019300" h="875029">
                <a:moveTo>
                  <a:pt x="1016000" y="9525"/>
                </a:moveTo>
                <a:lnTo>
                  <a:pt x="1016000" y="3048"/>
                </a:lnTo>
                <a:lnTo>
                  <a:pt x="1003300" y="0"/>
                </a:lnTo>
                <a:lnTo>
                  <a:pt x="952500" y="0"/>
                </a:lnTo>
                <a:lnTo>
                  <a:pt x="901700" y="1524"/>
                </a:lnTo>
                <a:lnTo>
                  <a:pt x="850900" y="4572"/>
                </a:lnTo>
                <a:lnTo>
                  <a:pt x="749300" y="13716"/>
                </a:lnTo>
                <a:lnTo>
                  <a:pt x="660400" y="25908"/>
                </a:lnTo>
                <a:lnTo>
                  <a:pt x="609600" y="33528"/>
                </a:lnTo>
                <a:lnTo>
                  <a:pt x="571500" y="42672"/>
                </a:lnTo>
                <a:lnTo>
                  <a:pt x="520700" y="51816"/>
                </a:lnTo>
                <a:lnTo>
                  <a:pt x="482600" y="62484"/>
                </a:lnTo>
                <a:lnTo>
                  <a:pt x="444500" y="74676"/>
                </a:lnTo>
                <a:lnTo>
                  <a:pt x="406400" y="85344"/>
                </a:lnTo>
                <a:lnTo>
                  <a:pt x="292100" y="126492"/>
                </a:lnTo>
                <a:lnTo>
                  <a:pt x="254000" y="141732"/>
                </a:lnTo>
                <a:lnTo>
                  <a:pt x="228600" y="158496"/>
                </a:lnTo>
                <a:lnTo>
                  <a:pt x="190500" y="173736"/>
                </a:lnTo>
                <a:lnTo>
                  <a:pt x="165100" y="192024"/>
                </a:lnTo>
                <a:lnTo>
                  <a:pt x="139700" y="208788"/>
                </a:lnTo>
                <a:lnTo>
                  <a:pt x="114300" y="227076"/>
                </a:lnTo>
                <a:lnTo>
                  <a:pt x="88900" y="246888"/>
                </a:lnTo>
                <a:lnTo>
                  <a:pt x="76200" y="265176"/>
                </a:lnTo>
                <a:lnTo>
                  <a:pt x="50800" y="284988"/>
                </a:lnTo>
                <a:lnTo>
                  <a:pt x="38100" y="316992"/>
                </a:lnTo>
                <a:lnTo>
                  <a:pt x="25400" y="326136"/>
                </a:lnTo>
                <a:lnTo>
                  <a:pt x="25400" y="336804"/>
                </a:lnTo>
                <a:lnTo>
                  <a:pt x="12700" y="347472"/>
                </a:lnTo>
                <a:lnTo>
                  <a:pt x="12700" y="359664"/>
                </a:lnTo>
                <a:lnTo>
                  <a:pt x="0" y="370332"/>
                </a:lnTo>
                <a:lnTo>
                  <a:pt x="0" y="405384"/>
                </a:lnTo>
                <a:lnTo>
                  <a:pt x="25400" y="341376"/>
                </a:lnTo>
                <a:lnTo>
                  <a:pt x="38100" y="332232"/>
                </a:lnTo>
                <a:lnTo>
                  <a:pt x="38100" y="321564"/>
                </a:lnTo>
                <a:lnTo>
                  <a:pt x="50800" y="310896"/>
                </a:lnTo>
                <a:lnTo>
                  <a:pt x="63500" y="291084"/>
                </a:lnTo>
                <a:lnTo>
                  <a:pt x="101600" y="252984"/>
                </a:lnTo>
                <a:lnTo>
                  <a:pt x="152400" y="216408"/>
                </a:lnTo>
                <a:lnTo>
                  <a:pt x="228600" y="166116"/>
                </a:lnTo>
                <a:lnTo>
                  <a:pt x="292100" y="135636"/>
                </a:lnTo>
                <a:lnTo>
                  <a:pt x="406400" y="94488"/>
                </a:lnTo>
                <a:lnTo>
                  <a:pt x="444500" y="82296"/>
                </a:lnTo>
                <a:lnTo>
                  <a:pt x="520700" y="60960"/>
                </a:lnTo>
                <a:lnTo>
                  <a:pt x="609600" y="42672"/>
                </a:lnTo>
                <a:lnTo>
                  <a:pt x="660400" y="35052"/>
                </a:lnTo>
                <a:lnTo>
                  <a:pt x="749300" y="22860"/>
                </a:lnTo>
                <a:lnTo>
                  <a:pt x="850900" y="13716"/>
                </a:lnTo>
                <a:lnTo>
                  <a:pt x="901700" y="10668"/>
                </a:lnTo>
                <a:lnTo>
                  <a:pt x="952500" y="9144"/>
                </a:lnTo>
                <a:lnTo>
                  <a:pt x="1003300" y="9144"/>
                </a:lnTo>
                <a:lnTo>
                  <a:pt x="1016000" y="9525"/>
                </a:lnTo>
                <a:close/>
              </a:path>
              <a:path w="2019300" h="875029">
                <a:moveTo>
                  <a:pt x="1016000" y="871728"/>
                </a:moveTo>
                <a:lnTo>
                  <a:pt x="1016000" y="865632"/>
                </a:lnTo>
                <a:lnTo>
                  <a:pt x="1003300" y="865632"/>
                </a:lnTo>
                <a:lnTo>
                  <a:pt x="901700" y="862584"/>
                </a:lnTo>
                <a:lnTo>
                  <a:pt x="800100" y="856488"/>
                </a:lnTo>
                <a:lnTo>
                  <a:pt x="749300" y="851916"/>
                </a:lnTo>
                <a:lnTo>
                  <a:pt x="711200" y="845820"/>
                </a:lnTo>
                <a:lnTo>
                  <a:pt x="609600" y="830580"/>
                </a:lnTo>
                <a:lnTo>
                  <a:pt x="571500" y="822960"/>
                </a:lnTo>
                <a:lnTo>
                  <a:pt x="520700" y="813816"/>
                </a:lnTo>
                <a:lnTo>
                  <a:pt x="482600" y="803148"/>
                </a:lnTo>
                <a:lnTo>
                  <a:pt x="368300" y="766572"/>
                </a:lnTo>
                <a:lnTo>
                  <a:pt x="292100" y="739140"/>
                </a:lnTo>
                <a:lnTo>
                  <a:pt x="266700" y="723900"/>
                </a:lnTo>
                <a:lnTo>
                  <a:pt x="228600" y="708660"/>
                </a:lnTo>
                <a:lnTo>
                  <a:pt x="152400" y="658368"/>
                </a:lnTo>
                <a:lnTo>
                  <a:pt x="101600" y="621792"/>
                </a:lnTo>
                <a:lnTo>
                  <a:pt x="76200" y="601980"/>
                </a:lnTo>
                <a:lnTo>
                  <a:pt x="50800" y="562356"/>
                </a:lnTo>
                <a:lnTo>
                  <a:pt x="38100" y="553212"/>
                </a:lnTo>
                <a:lnTo>
                  <a:pt x="38100" y="542544"/>
                </a:lnTo>
                <a:lnTo>
                  <a:pt x="25400" y="533400"/>
                </a:lnTo>
                <a:lnTo>
                  <a:pt x="0" y="469392"/>
                </a:lnTo>
                <a:lnTo>
                  <a:pt x="0" y="504444"/>
                </a:lnTo>
                <a:lnTo>
                  <a:pt x="12700" y="515112"/>
                </a:lnTo>
                <a:lnTo>
                  <a:pt x="12700" y="527304"/>
                </a:lnTo>
                <a:lnTo>
                  <a:pt x="25400" y="548640"/>
                </a:lnTo>
                <a:lnTo>
                  <a:pt x="38100" y="557784"/>
                </a:lnTo>
                <a:lnTo>
                  <a:pt x="50800" y="589788"/>
                </a:lnTo>
                <a:lnTo>
                  <a:pt x="76200" y="609600"/>
                </a:lnTo>
                <a:lnTo>
                  <a:pt x="101600" y="627888"/>
                </a:lnTo>
                <a:lnTo>
                  <a:pt x="114300" y="647700"/>
                </a:lnTo>
                <a:lnTo>
                  <a:pt x="139700" y="665988"/>
                </a:lnTo>
                <a:lnTo>
                  <a:pt x="190500" y="699516"/>
                </a:lnTo>
                <a:lnTo>
                  <a:pt x="228600" y="716280"/>
                </a:lnTo>
                <a:lnTo>
                  <a:pt x="254000" y="733044"/>
                </a:lnTo>
                <a:lnTo>
                  <a:pt x="292100" y="748284"/>
                </a:lnTo>
                <a:lnTo>
                  <a:pt x="368300" y="775716"/>
                </a:lnTo>
                <a:lnTo>
                  <a:pt x="482600" y="812292"/>
                </a:lnTo>
                <a:lnTo>
                  <a:pt x="520700" y="822960"/>
                </a:lnTo>
                <a:lnTo>
                  <a:pt x="571500" y="832104"/>
                </a:lnTo>
                <a:lnTo>
                  <a:pt x="609600" y="841248"/>
                </a:lnTo>
                <a:lnTo>
                  <a:pt x="660400" y="848868"/>
                </a:lnTo>
                <a:lnTo>
                  <a:pt x="749300" y="861060"/>
                </a:lnTo>
                <a:lnTo>
                  <a:pt x="850900" y="870204"/>
                </a:lnTo>
                <a:lnTo>
                  <a:pt x="901700" y="871728"/>
                </a:lnTo>
                <a:lnTo>
                  <a:pt x="952500" y="874776"/>
                </a:lnTo>
                <a:lnTo>
                  <a:pt x="1003300" y="874776"/>
                </a:lnTo>
                <a:lnTo>
                  <a:pt x="1016000" y="871728"/>
                </a:lnTo>
                <a:close/>
              </a:path>
              <a:path w="2019300" h="875029">
                <a:moveTo>
                  <a:pt x="2006600" y="394716"/>
                </a:moveTo>
                <a:lnTo>
                  <a:pt x="2006600" y="358140"/>
                </a:lnTo>
                <a:lnTo>
                  <a:pt x="1993900" y="347472"/>
                </a:lnTo>
                <a:lnTo>
                  <a:pt x="1981200" y="315468"/>
                </a:lnTo>
                <a:lnTo>
                  <a:pt x="1968500" y="306324"/>
                </a:lnTo>
                <a:lnTo>
                  <a:pt x="1955800" y="284988"/>
                </a:lnTo>
                <a:lnTo>
                  <a:pt x="1943100" y="265176"/>
                </a:lnTo>
                <a:lnTo>
                  <a:pt x="1917700" y="245364"/>
                </a:lnTo>
                <a:lnTo>
                  <a:pt x="1866900" y="208788"/>
                </a:lnTo>
                <a:lnTo>
                  <a:pt x="1841500" y="192024"/>
                </a:lnTo>
                <a:lnTo>
                  <a:pt x="1816100" y="173736"/>
                </a:lnTo>
                <a:lnTo>
                  <a:pt x="1790700" y="158496"/>
                </a:lnTo>
                <a:lnTo>
                  <a:pt x="1752600" y="141732"/>
                </a:lnTo>
                <a:lnTo>
                  <a:pt x="1727200" y="126492"/>
                </a:lnTo>
                <a:lnTo>
                  <a:pt x="1612900" y="85344"/>
                </a:lnTo>
                <a:lnTo>
                  <a:pt x="1574800" y="74676"/>
                </a:lnTo>
                <a:lnTo>
                  <a:pt x="1536700" y="62484"/>
                </a:lnTo>
                <a:lnTo>
                  <a:pt x="1485900" y="51816"/>
                </a:lnTo>
                <a:lnTo>
                  <a:pt x="1397000" y="33528"/>
                </a:lnTo>
                <a:lnTo>
                  <a:pt x="1358900" y="25908"/>
                </a:lnTo>
                <a:lnTo>
                  <a:pt x="1257300" y="13716"/>
                </a:lnTo>
                <a:lnTo>
                  <a:pt x="1155700" y="4572"/>
                </a:lnTo>
                <a:lnTo>
                  <a:pt x="1104900" y="1524"/>
                </a:lnTo>
                <a:lnTo>
                  <a:pt x="1054100" y="0"/>
                </a:lnTo>
                <a:lnTo>
                  <a:pt x="1003300" y="0"/>
                </a:lnTo>
                <a:lnTo>
                  <a:pt x="1016000" y="3048"/>
                </a:lnTo>
                <a:lnTo>
                  <a:pt x="1016000" y="9525"/>
                </a:lnTo>
                <a:lnTo>
                  <a:pt x="1155700" y="13716"/>
                </a:lnTo>
                <a:lnTo>
                  <a:pt x="1257300" y="22860"/>
                </a:lnTo>
                <a:lnTo>
                  <a:pt x="1358900" y="35052"/>
                </a:lnTo>
                <a:lnTo>
                  <a:pt x="1397000" y="42672"/>
                </a:lnTo>
                <a:lnTo>
                  <a:pt x="1447800" y="51816"/>
                </a:lnTo>
                <a:lnTo>
                  <a:pt x="1485900" y="60960"/>
                </a:lnTo>
                <a:lnTo>
                  <a:pt x="1524000" y="71628"/>
                </a:lnTo>
                <a:lnTo>
                  <a:pt x="1574800" y="83820"/>
                </a:lnTo>
                <a:lnTo>
                  <a:pt x="1612900" y="94488"/>
                </a:lnTo>
                <a:lnTo>
                  <a:pt x="1651000" y="108204"/>
                </a:lnTo>
                <a:lnTo>
                  <a:pt x="1714500" y="135636"/>
                </a:lnTo>
                <a:lnTo>
                  <a:pt x="1752600" y="150876"/>
                </a:lnTo>
                <a:lnTo>
                  <a:pt x="1778000" y="166116"/>
                </a:lnTo>
                <a:lnTo>
                  <a:pt x="1841500" y="199644"/>
                </a:lnTo>
                <a:lnTo>
                  <a:pt x="1866900" y="216408"/>
                </a:lnTo>
                <a:lnTo>
                  <a:pt x="1917700" y="252984"/>
                </a:lnTo>
                <a:lnTo>
                  <a:pt x="1955800" y="291084"/>
                </a:lnTo>
                <a:lnTo>
                  <a:pt x="1968500" y="310896"/>
                </a:lnTo>
                <a:lnTo>
                  <a:pt x="1968500" y="321564"/>
                </a:lnTo>
                <a:lnTo>
                  <a:pt x="1981200" y="332232"/>
                </a:lnTo>
                <a:lnTo>
                  <a:pt x="1981200" y="341376"/>
                </a:lnTo>
                <a:lnTo>
                  <a:pt x="1993900" y="373380"/>
                </a:lnTo>
                <a:lnTo>
                  <a:pt x="2006600" y="394716"/>
                </a:lnTo>
                <a:close/>
              </a:path>
              <a:path w="2019300" h="875029">
                <a:moveTo>
                  <a:pt x="2019300" y="483108"/>
                </a:moveTo>
                <a:lnTo>
                  <a:pt x="2019300" y="391668"/>
                </a:lnTo>
                <a:lnTo>
                  <a:pt x="2006600" y="370332"/>
                </a:lnTo>
                <a:lnTo>
                  <a:pt x="2006600" y="480060"/>
                </a:lnTo>
                <a:lnTo>
                  <a:pt x="1993900" y="501396"/>
                </a:lnTo>
                <a:lnTo>
                  <a:pt x="1981200" y="533400"/>
                </a:lnTo>
                <a:lnTo>
                  <a:pt x="1981200" y="542544"/>
                </a:lnTo>
                <a:lnTo>
                  <a:pt x="1968500" y="553212"/>
                </a:lnTo>
                <a:lnTo>
                  <a:pt x="1968500" y="563880"/>
                </a:lnTo>
                <a:lnTo>
                  <a:pt x="1955800" y="583692"/>
                </a:lnTo>
                <a:lnTo>
                  <a:pt x="1917700" y="621792"/>
                </a:lnTo>
                <a:lnTo>
                  <a:pt x="1866900" y="658368"/>
                </a:lnTo>
                <a:lnTo>
                  <a:pt x="1841500" y="675132"/>
                </a:lnTo>
                <a:lnTo>
                  <a:pt x="1778000" y="708660"/>
                </a:lnTo>
                <a:lnTo>
                  <a:pt x="1752600" y="723900"/>
                </a:lnTo>
                <a:lnTo>
                  <a:pt x="1714500" y="739140"/>
                </a:lnTo>
                <a:lnTo>
                  <a:pt x="1676400" y="752856"/>
                </a:lnTo>
                <a:lnTo>
                  <a:pt x="1651000" y="766572"/>
                </a:lnTo>
                <a:lnTo>
                  <a:pt x="1574800" y="790956"/>
                </a:lnTo>
                <a:lnTo>
                  <a:pt x="1485900" y="812292"/>
                </a:lnTo>
                <a:lnTo>
                  <a:pt x="1447800" y="822960"/>
                </a:lnTo>
                <a:lnTo>
                  <a:pt x="1397000" y="830580"/>
                </a:lnTo>
                <a:lnTo>
                  <a:pt x="1358900" y="838200"/>
                </a:lnTo>
                <a:lnTo>
                  <a:pt x="1308100" y="845820"/>
                </a:lnTo>
                <a:lnTo>
                  <a:pt x="1257300" y="851916"/>
                </a:lnTo>
                <a:lnTo>
                  <a:pt x="1206500" y="856488"/>
                </a:lnTo>
                <a:lnTo>
                  <a:pt x="1104900" y="862584"/>
                </a:lnTo>
                <a:lnTo>
                  <a:pt x="1054100" y="864108"/>
                </a:lnTo>
                <a:lnTo>
                  <a:pt x="1003300" y="864108"/>
                </a:lnTo>
                <a:lnTo>
                  <a:pt x="1003300" y="865632"/>
                </a:lnTo>
                <a:lnTo>
                  <a:pt x="1016000" y="865632"/>
                </a:lnTo>
                <a:lnTo>
                  <a:pt x="1016000" y="874395"/>
                </a:lnTo>
                <a:lnTo>
                  <a:pt x="1155700" y="870204"/>
                </a:lnTo>
                <a:lnTo>
                  <a:pt x="1257300" y="861060"/>
                </a:lnTo>
                <a:lnTo>
                  <a:pt x="1358900" y="848868"/>
                </a:lnTo>
                <a:lnTo>
                  <a:pt x="1397000" y="839724"/>
                </a:lnTo>
                <a:lnTo>
                  <a:pt x="1447800" y="832104"/>
                </a:lnTo>
                <a:lnTo>
                  <a:pt x="1485900" y="822960"/>
                </a:lnTo>
                <a:lnTo>
                  <a:pt x="1536700" y="812292"/>
                </a:lnTo>
                <a:lnTo>
                  <a:pt x="1651000" y="775716"/>
                </a:lnTo>
                <a:lnTo>
                  <a:pt x="1689100" y="762000"/>
                </a:lnTo>
                <a:lnTo>
                  <a:pt x="1727200" y="746760"/>
                </a:lnTo>
                <a:lnTo>
                  <a:pt x="1752600" y="733044"/>
                </a:lnTo>
                <a:lnTo>
                  <a:pt x="1790700" y="716280"/>
                </a:lnTo>
                <a:lnTo>
                  <a:pt x="1866900" y="665988"/>
                </a:lnTo>
                <a:lnTo>
                  <a:pt x="1892300" y="647700"/>
                </a:lnTo>
                <a:lnTo>
                  <a:pt x="1917700" y="627888"/>
                </a:lnTo>
                <a:lnTo>
                  <a:pt x="1943100" y="609600"/>
                </a:lnTo>
                <a:lnTo>
                  <a:pt x="1955800" y="588264"/>
                </a:lnTo>
                <a:lnTo>
                  <a:pt x="1968500" y="568452"/>
                </a:lnTo>
                <a:lnTo>
                  <a:pt x="1981200" y="557784"/>
                </a:lnTo>
                <a:lnTo>
                  <a:pt x="1993900" y="525780"/>
                </a:lnTo>
                <a:lnTo>
                  <a:pt x="2019300" y="483108"/>
                </a:lnTo>
                <a:close/>
              </a:path>
              <a:path w="2019300" h="875029">
                <a:moveTo>
                  <a:pt x="1016000" y="874395"/>
                </a:moveTo>
                <a:lnTo>
                  <a:pt x="1016000" y="871728"/>
                </a:lnTo>
                <a:lnTo>
                  <a:pt x="1003300" y="874776"/>
                </a:lnTo>
                <a:lnTo>
                  <a:pt x="1016000" y="874395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85590" y="4449570"/>
            <a:ext cx="86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1800" spc="-120" dirty="0">
                <a:solidFill>
                  <a:srgbClr val="F8F8F8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0828" y="5181600"/>
            <a:ext cx="2016760" cy="866140"/>
          </a:xfrm>
          <a:custGeom>
            <a:avLst/>
            <a:gdLst/>
            <a:ahLst/>
            <a:cxnLst/>
            <a:rect l="l" t="t" r="r" b="b"/>
            <a:pathLst>
              <a:path w="2016759" h="866139">
                <a:moveTo>
                  <a:pt x="2016252" y="432816"/>
                </a:moveTo>
                <a:lnTo>
                  <a:pt x="2007767" y="376654"/>
                </a:lnTo>
                <a:lnTo>
                  <a:pt x="1983024" y="322600"/>
                </a:lnTo>
                <a:lnTo>
                  <a:pt x="1943083" y="271120"/>
                </a:lnTo>
                <a:lnTo>
                  <a:pt x="1889008" y="222684"/>
                </a:lnTo>
                <a:lnTo>
                  <a:pt x="1857003" y="199753"/>
                </a:lnTo>
                <a:lnTo>
                  <a:pt x="1821862" y="177759"/>
                </a:lnTo>
                <a:lnTo>
                  <a:pt x="1783720" y="156759"/>
                </a:lnTo>
                <a:lnTo>
                  <a:pt x="1742708" y="136813"/>
                </a:lnTo>
                <a:lnTo>
                  <a:pt x="1698959" y="117979"/>
                </a:lnTo>
                <a:lnTo>
                  <a:pt x="1652607" y="100315"/>
                </a:lnTo>
                <a:lnTo>
                  <a:pt x="1603784" y="83880"/>
                </a:lnTo>
                <a:lnTo>
                  <a:pt x="1552623" y="68733"/>
                </a:lnTo>
                <a:lnTo>
                  <a:pt x="1499257" y="54932"/>
                </a:lnTo>
                <a:lnTo>
                  <a:pt x="1443819" y="42535"/>
                </a:lnTo>
                <a:lnTo>
                  <a:pt x="1386441" y="31601"/>
                </a:lnTo>
                <a:lnTo>
                  <a:pt x="1327257" y="22189"/>
                </a:lnTo>
                <a:lnTo>
                  <a:pt x="1266399" y="14357"/>
                </a:lnTo>
                <a:lnTo>
                  <a:pt x="1204001" y="8163"/>
                </a:lnTo>
                <a:lnTo>
                  <a:pt x="1140194" y="3667"/>
                </a:lnTo>
                <a:lnTo>
                  <a:pt x="1075112" y="926"/>
                </a:lnTo>
                <a:lnTo>
                  <a:pt x="1008888" y="0"/>
                </a:lnTo>
                <a:lnTo>
                  <a:pt x="942488" y="926"/>
                </a:lnTo>
                <a:lnTo>
                  <a:pt x="877244" y="3667"/>
                </a:lnTo>
                <a:lnTo>
                  <a:pt x="813289" y="8163"/>
                </a:lnTo>
                <a:lnTo>
                  <a:pt x="750755" y="14357"/>
                </a:lnTo>
                <a:lnTo>
                  <a:pt x="689774" y="22189"/>
                </a:lnTo>
                <a:lnTo>
                  <a:pt x="630479" y="31601"/>
                </a:lnTo>
                <a:lnTo>
                  <a:pt x="573001" y="42535"/>
                </a:lnTo>
                <a:lnTo>
                  <a:pt x="517473" y="54932"/>
                </a:lnTo>
                <a:lnTo>
                  <a:pt x="464027" y="68733"/>
                </a:lnTo>
                <a:lnTo>
                  <a:pt x="412796" y="83880"/>
                </a:lnTo>
                <a:lnTo>
                  <a:pt x="363912" y="100315"/>
                </a:lnTo>
                <a:lnTo>
                  <a:pt x="317506" y="117979"/>
                </a:lnTo>
                <a:lnTo>
                  <a:pt x="273712" y="136813"/>
                </a:lnTo>
                <a:lnTo>
                  <a:pt x="232661" y="156759"/>
                </a:lnTo>
                <a:lnTo>
                  <a:pt x="194486" y="177759"/>
                </a:lnTo>
                <a:lnTo>
                  <a:pt x="159319" y="199753"/>
                </a:lnTo>
                <a:lnTo>
                  <a:pt x="127293" y="222684"/>
                </a:lnTo>
                <a:lnTo>
                  <a:pt x="73189" y="271120"/>
                </a:lnTo>
                <a:lnTo>
                  <a:pt x="33234" y="322600"/>
                </a:lnTo>
                <a:lnTo>
                  <a:pt x="8484" y="376654"/>
                </a:lnTo>
                <a:lnTo>
                  <a:pt x="0" y="432816"/>
                </a:lnTo>
                <a:lnTo>
                  <a:pt x="2143" y="461299"/>
                </a:lnTo>
                <a:lnTo>
                  <a:pt x="18892" y="516721"/>
                </a:lnTo>
                <a:lnTo>
                  <a:pt x="51377" y="569707"/>
                </a:lnTo>
                <a:lnTo>
                  <a:pt x="98538" y="619802"/>
                </a:lnTo>
                <a:lnTo>
                  <a:pt x="159319" y="666552"/>
                </a:lnTo>
                <a:lnTo>
                  <a:pt x="194486" y="688531"/>
                </a:lnTo>
                <a:lnTo>
                  <a:pt x="232661" y="709503"/>
                </a:lnTo>
                <a:lnTo>
                  <a:pt x="273712" y="729411"/>
                </a:lnTo>
                <a:lnTo>
                  <a:pt x="317506" y="748200"/>
                </a:lnTo>
                <a:lnTo>
                  <a:pt x="363912" y="765811"/>
                </a:lnTo>
                <a:lnTo>
                  <a:pt x="412796" y="782189"/>
                </a:lnTo>
                <a:lnTo>
                  <a:pt x="464027" y="797277"/>
                </a:lnTo>
                <a:lnTo>
                  <a:pt x="517473" y="811018"/>
                </a:lnTo>
                <a:lnTo>
                  <a:pt x="573001" y="823354"/>
                </a:lnTo>
                <a:lnTo>
                  <a:pt x="630479" y="834230"/>
                </a:lnTo>
                <a:lnTo>
                  <a:pt x="689774" y="843588"/>
                </a:lnTo>
                <a:lnTo>
                  <a:pt x="750755" y="851373"/>
                </a:lnTo>
                <a:lnTo>
                  <a:pt x="813289" y="857526"/>
                </a:lnTo>
                <a:lnTo>
                  <a:pt x="877244" y="861991"/>
                </a:lnTo>
                <a:lnTo>
                  <a:pt x="942488" y="864712"/>
                </a:lnTo>
                <a:lnTo>
                  <a:pt x="1008888" y="865632"/>
                </a:lnTo>
                <a:lnTo>
                  <a:pt x="1075112" y="864712"/>
                </a:lnTo>
                <a:lnTo>
                  <a:pt x="1140194" y="861991"/>
                </a:lnTo>
                <a:lnTo>
                  <a:pt x="1204001" y="857526"/>
                </a:lnTo>
                <a:lnTo>
                  <a:pt x="1266399" y="851373"/>
                </a:lnTo>
                <a:lnTo>
                  <a:pt x="1327257" y="843588"/>
                </a:lnTo>
                <a:lnTo>
                  <a:pt x="1386441" y="834230"/>
                </a:lnTo>
                <a:lnTo>
                  <a:pt x="1443819" y="823354"/>
                </a:lnTo>
                <a:lnTo>
                  <a:pt x="1499257" y="811018"/>
                </a:lnTo>
                <a:lnTo>
                  <a:pt x="1552623" y="797277"/>
                </a:lnTo>
                <a:lnTo>
                  <a:pt x="1603784" y="782189"/>
                </a:lnTo>
                <a:lnTo>
                  <a:pt x="1652607" y="765811"/>
                </a:lnTo>
                <a:lnTo>
                  <a:pt x="1698959" y="748200"/>
                </a:lnTo>
                <a:lnTo>
                  <a:pt x="1742708" y="729411"/>
                </a:lnTo>
                <a:lnTo>
                  <a:pt x="1783720" y="709503"/>
                </a:lnTo>
                <a:lnTo>
                  <a:pt x="1821862" y="688531"/>
                </a:lnTo>
                <a:lnTo>
                  <a:pt x="1857003" y="666552"/>
                </a:lnTo>
                <a:lnTo>
                  <a:pt x="1889008" y="643624"/>
                </a:lnTo>
                <a:lnTo>
                  <a:pt x="1943083" y="595144"/>
                </a:lnTo>
                <a:lnTo>
                  <a:pt x="1983024" y="543547"/>
                </a:lnTo>
                <a:lnTo>
                  <a:pt x="2007767" y="489286"/>
                </a:lnTo>
                <a:lnTo>
                  <a:pt x="2016252" y="432816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96255" y="5177028"/>
            <a:ext cx="2019300" cy="875030"/>
          </a:xfrm>
          <a:custGeom>
            <a:avLst/>
            <a:gdLst/>
            <a:ahLst/>
            <a:cxnLst/>
            <a:rect l="l" t="t" r="r" b="b"/>
            <a:pathLst>
              <a:path w="2019300" h="875029">
                <a:moveTo>
                  <a:pt x="25400" y="352044"/>
                </a:moveTo>
                <a:lnTo>
                  <a:pt x="25400" y="338328"/>
                </a:lnTo>
                <a:lnTo>
                  <a:pt x="12700" y="348996"/>
                </a:lnTo>
                <a:lnTo>
                  <a:pt x="0" y="370332"/>
                </a:lnTo>
                <a:lnTo>
                  <a:pt x="0" y="405384"/>
                </a:lnTo>
                <a:lnTo>
                  <a:pt x="12700" y="373380"/>
                </a:lnTo>
                <a:lnTo>
                  <a:pt x="25400" y="352044"/>
                </a:lnTo>
                <a:close/>
              </a:path>
              <a:path w="2019300" h="875029">
                <a:moveTo>
                  <a:pt x="38100" y="559308"/>
                </a:moveTo>
                <a:lnTo>
                  <a:pt x="38100" y="544068"/>
                </a:lnTo>
                <a:lnTo>
                  <a:pt x="25400" y="533400"/>
                </a:lnTo>
                <a:lnTo>
                  <a:pt x="12700" y="501396"/>
                </a:lnTo>
                <a:lnTo>
                  <a:pt x="12700" y="492252"/>
                </a:lnTo>
                <a:lnTo>
                  <a:pt x="0" y="470916"/>
                </a:lnTo>
                <a:lnTo>
                  <a:pt x="0" y="505968"/>
                </a:lnTo>
                <a:lnTo>
                  <a:pt x="12700" y="527304"/>
                </a:lnTo>
                <a:lnTo>
                  <a:pt x="38100" y="559308"/>
                </a:lnTo>
                <a:close/>
              </a:path>
              <a:path w="2019300" h="875029">
                <a:moveTo>
                  <a:pt x="1003300" y="9144"/>
                </a:moveTo>
                <a:lnTo>
                  <a:pt x="1003300" y="0"/>
                </a:lnTo>
                <a:lnTo>
                  <a:pt x="901700" y="3048"/>
                </a:lnTo>
                <a:lnTo>
                  <a:pt x="800100" y="9144"/>
                </a:lnTo>
                <a:lnTo>
                  <a:pt x="749300" y="13716"/>
                </a:lnTo>
                <a:lnTo>
                  <a:pt x="711200" y="19812"/>
                </a:lnTo>
                <a:lnTo>
                  <a:pt x="660400" y="27432"/>
                </a:lnTo>
                <a:lnTo>
                  <a:pt x="571500" y="42672"/>
                </a:lnTo>
                <a:lnTo>
                  <a:pt x="482600" y="64008"/>
                </a:lnTo>
                <a:lnTo>
                  <a:pt x="444500" y="74676"/>
                </a:lnTo>
                <a:lnTo>
                  <a:pt x="368300" y="99060"/>
                </a:lnTo>
                <a:lnTo>
                  <a:pt x="330200" y="112776"/>
                </a:lnTo>
                <a:lnTo>
                  <a:pt x="254000" y="143256"/>
                </a:lnTo>
                <a:lnTo>
                  <a:pt x="228600" y="158496"/>
                </a:lnTo>
                <a:lnTo>
                  <a:pt x="190500" y="175260"/>
                </a:lnTo>
                <a:lnTo>
                  <a:pt x="165100" y="192024"/>
                </a:lnTo>
                <a:lnTo>
                  <a:pt x="88900" y="246888"/>
                </a:lnTo>
                <a:lnTo>
                  <a:pt x="76200" y="266700"/>
                </a:lnTo>
                <a:lnTo>
                  <a:pt x="50800" y="286512"/>
                </a:lnTo>
                <a:lnTo>
                  <a:pt x="38100" y="306324"/>
                </a:lnTo>
                <a:lnTo>
                  <a:pt x="25400" y="327660"/>
                </a:lnTo>
                <a:lnTo>
                  <a:pt x="25400" y="342900"/>
                </a:lnTo>
                <a:lnTo>
                  <a:pt x="38100" y="321564"/>
                </a:lnTo>
                <a:lnTo>
                  <a:pt x="50800" y="312420"/>
                </a:lnTo>
                <a:lnTo>
                  <a:pt x="76200" y="272796"/>
                </a:lnTo>
                <a:lnTo>
                  <a:pt x="101600" y="254508"/>
                </a:lnTo>
                <a:lnTo>
                  <a:pt x="127000" y="234696"/>
                </a:lnTo>
                <a:lnTo>
                  <a:pt x="152400" y="217932"/>
                </a:lnTo>
                <a:lnTo>
                  <a:pt x="177800" y="199644"/>
                </a:lnTo>
                <a:lnTo>
                  <a:pt x="203200" y="182880"/>
                </a:lnTo>
                <a:lnTo>
                  <a:pt x="228600" y="167640"/>
                </a:lnTo>
                <a:lnTo>
                  <a:pt x="266700" y="150876"/>
                </a:lnTo>
                <a:lnTo>
                  <a:pt x="292100" y="135636"/>
                </a:lnTo>
                <a:lnTo>
                  <a:pt x="368300" y="108204"/>
                </a:lnTo>
                <a:lnTo>
                  <a:pt x="444500" y="83820"/>
                </a:lnTo>
                <a:lnTo>
                  <a:pt x="520700" y="62484"/>
                </a:lnTo>
                <a:lnTo>
                  <a:pt x="571500" y="51816"/>
                </a:lnTo>
                <a:lnTo>
                  <a:pt x="609600" y="44196"/>
                </a:lnTo>
                <a:lnTo>
                  <a:pt x="711200" y="28956"/>
                </a:lnTo>
                <a:lnTo>
                  <a:pt x="749300" y="22860"/>
                </a:lnTo>
                <a:lnTo>
                  <a:pt x="800100" y="18288"/>
                </a:lnTo>
                <a:lnTo>
                  <a:pt x="901700" y="12192"/>
                </a:lnTo>
                <a:lnTo>
                  <a:pt x="1003300" y="9144"/>
                </a:lnTo>
                <a:close/>
              </a:path>
              <a:path w="2019300" h="875029">
                <a:moveTo>
                  <a:pt x="2006600" y="505968"/>
                </a:moveTo>
                <a:lnTo>
                  <a:pt x="2006600" y="481584"/>
                </a:lnTo>
                <a:lnTo>
                  <a:pt x="1993900" y="502920"/>
                </a:lnTo>
                <a:lnTo>
                  <a:pt x="1993900" y="512064"/>
                </a:lnTo>
                <a:lnTo>
                  <a:pt x="1981200" y="533400"/>
                </a:lnTo>
                <a:lnTo>
                  <a:pt x="1981200" y="544068"/>
                </a:lnTo>
                <a:lnTo>
                  <a:pt x="1968500" y="553212"/>
                </a:lnTo>
                <a:lnTo>
                  <a:pt x="1968500" y="563880"/>
                </a:lnTo>
                <a:lnTo>
                  <a:pt x="1955800" y="583692"/>
                </a:lnTo>
                <a:lnTo>
                  <a:pt x="1930400" y="603504"/>
                </a:lnTo>
                <a:lnTo>
                  <a:pt x="1917700" y="621792"/>
                </a:lnTo>
                <a:lnTo>
                  <a:pt x="1866900" y="658368"/>
                </a:lnTo>
                <a:lnTo>
                  <a:pt x="1841500" y="675132"/>
                </a:lnTo>
                <a:lnTo>
                  <a:pt x="1816100" y="693420"/>
                </a:lnTo>
                <a:lnTo>
                  <a:pt x="1778000" y="708660"/>
                </a:lnTo>
                <a:lnTo>
                  <a:pt x="1752600" y="723900"/>
                </a:lnTo>
                <a:lnTo>
                  <a:pt x="1676400" y="754380"/>
                </a:lnTo>
                <a:lnTo>
                  <a:pt x="1651000" y="766572"/>
                </a:lnTo>
                <a:lnTo>
                  <a:pt x="1612900" y="780288"/>
                </a:lnTo>
                <a:lnTo>
                  <a:pt x="1574800" y="792480"/>
                </a:lnTo>
                <a:lnTo>
                  <a:pt x="1524000" y="803148"/>
                </a:lnTo>
                <a:lnTo>
                  <a:pt x="1485900" y="813816"/>
                </a:lnTo>
                <a:lnTo>
                  <a:pt x="1447800" y="822960"/>
                </a:lnTo>
                <a:lnTo>
                  <a:pt x="1397000" y="832104"/>
                </a:lnTo>
                <a:lnTo>
                  <a:pt x="1358900" y="839724"/>
                </a:lnTo>
                <a:lnTo>
                  <a:pt x="1257300" y="851916"/>
                </a:lnTo>
                <a:lnTo>
                  <a:pt x="1155700" y="861060"/>
                </a:lnTo>
                <a:lnTo>
                  <a:pt x="1104900" y="862584"/>
                </a:lnTo>
                <a:lnTo>
                  <a:pt x="1054100" y="865632"/>
                </a:lnTo>
                <a:lnTo>
                  <a:pt x="952500" y="865632"/>
                </a:lnTo>
                <a:lnTo>
                  <a:pt x="901700" y="864108"/>
                </a:lnTo>
                <a:lnTo>
                  <a:pt x="850900" y="861060"/>
                </a:lnTo>
                <a:lnTo>
                  <a:pt x="749300" y="851916"/>
                </a:lnTo>
                <a:lnTo>
                  <a:pt x="660400" y="839724"/>
                </a:lnTo>
                <a:lnTo>
                  <a:pt x="609600" y="832104"/>
                </a:lnTo>
                <a:lnTo>
                  <a:pt x="520700" y="813816"/>
                </a:lnTo>
                <a:lnTo>
                  <a:pt x="444500" y="792480"/>
                </a:lnTo>
                <a:lnTo>
                  <a:pt x="406400" y="780288"/>
                </a:lnTo>
                <a:lnTo>
                  <a:pt x="368300" y="766572"/>
                </a:lnTo>
                <a:lnTo>
                  <a:pt x="330200" y="754380"/>
                </a:lnTo>
                <a:lnTo>
                  <a:pt x="292100" y="739140"/>
                </a:lnTo>
                <a:lnTo>
                  <a:pt x="228600" y="708660"/>
                </a:lnTo>
                <a:lnTo>
                  <a:pt x="152400" y="658368"/>
                </a:lnTo>
                <a:lnTo>
                  <a:pt x="76200" y="603504"/>
                </a:lnTo>
                <a:lnTo>
                  <a:pt x="50800" y="563880"/>
                </a:lnTo>
                <a:lnTo>
                  <a:pt x="38100" y="553212"/>
                </a:lnTo>
                <a:lnTo>
                  <a:pt x="38100" y="569976"/>
                </a:lnTo>
                <a:lnTo>
                  <a:pt x="50800" y="589788"/>
                </a:lnTo>
                <a:lnTo>
                  <a:pt x="101600" y="629412"/>
                </a:lnTo>
                <a:lnTo>
                  <a:pt x="114300" y="647700"/>
                </a:lnTo>
                <a:lnTo>
                  <a:pt x="165100" y="684276"/>
                </a:lnTo>
                <a:lnTo>
                  <a:pt x="190500" y="701040"/>
                </a:lnTo>
                <a:lnTo>
                  <a:pt x="228600" y="717804"/>
                </a:lnTo>
                <a:lnTo>
                  <a:pt x="254000" y="733044"/>
                </a:lnTo>
                <a:lnTo>
                  <a:pt x="292100" y="748284"/>
                </a:lnTo>
                <a:lnTo>
                  <a:pt x="406400" y="789432"/>
                </a:lnTo>
                <a:lnTo>
                  <a:pt x="444500" y="801624"/>
                </a:lnTo>
                <a:lnTo>
                  <a:pt x="520700" y="822960"/>
                </a:lnTo>
                <a:lnTo>
                  <a:pt x="609600" y="841248"/>
                </a:lnTo>
                <a:lnTo>
                  <a:pt x="711200" y="856488"/>
                </a:lnTo>
                <a:lnTo>
                  <a:pt x="800100" y="867156"/>
                </a:lnTo>
                <a:lnTo>
                  <a:pt x="901700" y="873252"/>
                </a:lnTo>
                <a:lnTo>
                  <a:pt x="952500" y="874776"/>
                </a:lnTo>
                <a:lnTo>
                  <a:pt x="1003300" y="874776"/>
                </a:lnTo>
                <a:lnTo>
                  <a:pt x="1003300" y="867156"/>
                </a:lnTo>
                <a:lnTo>
                  <a:pt x="1016000" y="867156"/>
                </a:lnTo>
                <a:lnTo>
                  <a:pt x="1016000" y="874776"/>
                </a:lnTo>
                <a:lnTo>
                  <a:pt x="1054100" y="874776"/>
                </a:lnTo>
                <a:lnTo>
                  <a:pt x="1104900" y="873252"/>
                </a:lnTo>
                <a:lnTo>
                  <a:pt x="1155700" y="870204"/>
                </a:lnTo>
                <a:lnTo>
                  <a:pt x="1257300" y="861060"/>
                </a:lnTo>
                <a:lnTo>
                  <a:pt x="1358900" y="848868"/>
                </a:lnTo>
                <a:lnTo>
                  <a:pt x="1397000" y="841248"/>
                </a:lnTo>
                <a:lnTo>
                  <a:pt x="1485900" y="822960"/>
                </a:lnTo>
                <a:lnTo>
                  <a:pt x="1536700" y="812292"/>
                </a:lnTo>
                <a:lnTo>
                  <a:pt x="1574800" y="801624"/>
                </a:lnTo>
                <a:lnTo>
                  <a:pt x="1612900" y="789432"/>
                </a:lnTo>
                <a:lnTo>
                  <a:pt x="1727200" y="748284"/>
                </a:lnTo>
                <a:lnTo>
                  <a:pt x="1752600" y="733044"/>
                </a:lnTo>
                <a:lnTo>
                  <a:pt x="1790700" y="717804"/>
                </a:lnTo>
                <a:lnTo>
                  <a:pt x="1841500" y="684276"/>
                </a:lnTo>
                <a:lnTo>
                  <a:pt x="1917700" y="629412"/>
                </a:lnTo>
                <a:lnTo>
                  <a:pt x="1943100" y="609600"/>
                </a:lnTo>
                <a:lnTo>
                  <a:pt x="1968500" y="569976"/>
                </a:lnTo>
                <a:lnTo>
                  <a:pt x="1981200" y="559308"/>
                </a:lnTo>
                <a:lnTo>
                  <a:pt x="1993900" y="527304"/>
                </a:lnTo>
                <a:lnTo>
                  <a:pt x="2006600" y="505968"/>
                </a:lnTo>
                <a:close/>
              </a:path>
              <a:path w="2019300" h="875029">
                <a:moveTo>
                  <a:pt x="2006600" y="394716"/>
                </a:moveTo>
                <a:lnTo>
                  <a:pt x="2006600" y="370332"/>
                </a:lnTo>
                <a:lnTo>
                  <a:pt x="1993900" y="348996"/>
                </a:lnTo>
                <a:lnTo>
                  <a:pt x="1981200" y="316992"/>
                </a:lnTo>
                <a:lnTo>
                  <a:pt x="1968500" y="306324"/>
                </a:lnTo>
                <a:lnTo>
                  <a:pt x="1943100" y="266700"/>
                </a:lnTo>
                <a:lnTo>
                  <a:pt x="1917700" y="246888"/>
                </a:lnTo>
                <a:lnTo>
                  <a:pt x="1841500" y="192024"/>
                </a:lnTo>
                <a:lnTo>
                  <a:pt x="1790700" y="158496"/>
                </a:lnTo>
                <a:lnTo>
                  <a:pt x="1752600" y="143256"/>
                </a:lnTo>
                <a:lnTo>
                  <a:pt x="1727200" y="128016"/>
                </a:lnTo>
                <a:lnTo>
                  <a:pt x="1689100" y="112776"/>
                </a:lnTo>
                <a:lnTo>
                  <a:pt x="1651000" y="99060"/>
                </a:lnTo>
                <a:lnTo>
                  <a:pt x="1574800" y="74676"/>
                </a:lnTo>
                <a:lnTo>
                  <a:pt x="1536700" y="64008"/>
                </a:lnTo>
                <a:lnTo>
                  <a:pt x="1485900" y="53340"/>
                </a:lnTo>
                <a:lnTo>
                  <a:pt x="1447800" y="42672"/>
                </a:lnTo>
                <a:lnTo>
                  <a:pt x="1397000" y="35052"/>
                </a:lnTo>
                <a:lnTo>
                  <a:pt x="1358900" y="27432"/>
                </a:lnTo>
                <a:lnTo>
                  <a:pt x="1308100" y="19812"/>
                </a:lnTo>
                <a:lnTo>
                  <a:pt x="1257300" y="13716"/>
                </a:lnTo>
                <a:lnTo>
                  <a:pt x="1206500" y="9144"/>
                </a:lnTo>
                <a:lnTo>
                  <a:pt x="1104900" y="3048"/>
                </a:lnTo>
                <a:lnTo>
                  <a:pt x="1003300" y="0"/>
                </a:lnTo>
                <a:lnTo>
                  <a:pt x="1016000" y="1524"/>
                </a:lnTo>
                <a:lnTo>
                  <a:pt x="1016000" y="10668"/>
                </a:lnTo>
                <a:lnTo>
                  <a:pt x="1054100" y="10668"/>
                </a:lnTo>
                <a:lnTo>
                  <a:pt x="1104900" y="12192"/>
                </a:lnTo>
                <a:lnTo>
                  <a:pt x="1206500" y="18288"/>
                </a:lnTo>
                <a:lnTo>
                  <a:pt x="1257300" y="24384"/>
                </a:lnTo>
                <a:lnTo>
                  <a:pt x="1308100" y="28956"/>
                </a:lnTo>
                <a:lnTo>
                  <a:pt x="1358900" y="36576"/>
                </a:lnTo>
                <a:lnTo>
                  <a:pt x="1397000" y="44196"/>
                </a:lnTo>
                <a:lnTo>
                  <a:pt x="1485900" y="62484"/>
                </a:lnTo>
                <a:lnTo>
                  <a:pt x="1574800" y="83820"/>
                </a:lnTo>
                <a:lnTo>
                  <a:pt x="1651000" y="108204"/>
                </a:lnTo>
                <a:lnTo>
                  <a:pt x="1689100" y="121920"/>
                </a:lnTo>
                <a:lnTo>
                  <a:pt x="1714500" y="137160"/>
                </a:lnTo>
                <a:lnTo>
                  <a:pt x="1752600" y="150876"/>
                </a:lnTo>
                <a:lnTo>
                  <a:pt x="1778000" y="167640"/>
                </a:lnTo>
                <a:lnTo>
                  <a:pt x="1816100" y="182880"/>
                </a:lnTo>
                <a:lnTo>
                  <a:pt x="1841500" y="199644"/>
                </a:lnTo>
                <a:lnTo>
                  <a:pt x="1917700" y="254508"/>
                </a:lnTo>
                <a:lnTo>
                  <a:pt x="1930400" y="272796"/>
                </a:lnTo>
                <a:lnTo>
                  <a:pt x="1955800" y="292608"/>
                </a:lnTo>
                <a:lnTo>
                  <a:pt x="1968500" y="312420"/>
                </a:lnTo>
                <a:lnTo>
                  <a:pt x="1968500" y="321564"/>
                </a:lnTo>
                <a:lnTo>
                  <a:pt x="1981200" y="342900"/>
                </a:lnTo>
                <a:lnTo>
                  <a:pt x="1993900" y="353568"/>
                </a:lnTo>
                <a:lnTo>
                  <a:pt x="1993900" y="373380"/>
                </a:lnTo>
                <a:lnTo>
                  <a:pt x="2006600" y="394716"/>
                </a:lnTo>
                <a:close/>
              </a:path>
              <a:path w="2019300" h="875029">
                <a:moveTo>
                  <a:pt x="1016000" y="10668"/>
                </a:moveTo>
                <a:lnTo>
                  <a:pt x="1016000" y="1524"/>
                </a:lnTo>
                <a:lnTo>
                  <a:pt x="1003300" y="1524"/>
                </a:lnTo>
                <a:lnTo>
                  <a:pt x="1003300" y="10668"/>
                </a:lnTo>
                <a:lnTo>
                  <a:pt x="1016000" y="10668"/>
                </a:lnTo>
                <a:close/>
              </a:path>
              <a:path w="2019300" h="875029">
                <a:moveTo>
                  <a:pt x="1016000" y="871728"/>
                </a:moveTo>
                <a:lnTo>
                  <a:pt x="1016000" y="867156"/>
                </a:lnTo>
                <a:lnTo>
                  <a:pt x="1003300" y="867156"/>
                </a:lnTo>
                <a:lnTo>
                  <a:pt x="1003300" y="874776"/>
                </a:lnTo>
                <a:lnTo>
                  <a:pt x="1016000" y="871728"/>
                </a:lnTo>
                <a:close/>
              </a:path>
              <a:path w="2019300" h="875029">
                <a:moveTo>
                  <a:pt x="1016000" y="874776"/>
                </a:moveTo>
                <a:lnTo>
                  <a:pt x="1016000" y="871728"/>
                </a:lnTo>
                <a:lnTo>
                  <a:pt x="1003300" y="874776"/>
                </a:lnTo>
                <a:lnTo>
                  <a:pt x="1016000" y="874776"/>
                </a:lnTo>
                <a:close/>
              </a:path>
              <a:path w="2019300" h="875029">
                <a:moveTo>
                  <a:pt x="2019300" y="483108"/>
                </a:moveTo>
                <a:lnTo>
                  <a:pt x="2019300" y="393192"/>
                </a:lnTo>
                <a:lnTo>
                  <a:pt x="2006600" y="381000"/>
                </a:lnTo>
                <a:lnTo>
                  <a:pt x="2006600" y="493776"/>
                </a:lnTo>
                <a:lnTo>
                  <a:pt x="2019300" y="4831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17309" y="5458457"/>
            <a:ext cx="1383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Â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MI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06640" y="4247388"/>
            <a:ext cx="2016760" cy="866140"/>
          </a:xfrm>
          <a:custGeom>
            <a:avLst/>
            <a:gdLst/>
            <a:ahLst/>
            <a:cxnLst/>
            <a:rect l="l" t="t" r="r" b="b"/>
            <a:pathLst>
              <a:path w="2016759" h="866139">
                <a:moveTo>
                  <a:pt x="2016252" y="432816"/>
                </a:moveTo>
                <a:lnTo>
                  <a:pt x="2014108" y="404332"/>
                </a:lnTo>
                <a:lnTo>
                  <a:pt x="2007767" y="376345"/>
                </a:lnTo>
                <a:lnTo>
                  <a:pt x="1983018" y="322084"/>
                </a:lnTo>
                <a:lnTo>
                  <a:pt x="1943062" y="270487"/>
                </a:lnTo>
                <a:lnTo>
                  <a:pt x="1888958" y="222007"/>
                </a:lnTo>
                <a:lnTo>
                  <a:pt x="1856932" y="199079"/>
                </a:lnTo>
                <a:lnTo>
                  <a:pt x="1821765" y="177100"/>
                </a:lnTo>
                <a:lnTo>
                  <a:pt x="1783590" y="156129"/>
                </a:lnTo>
                <a:lnTo>
                  <a:pt x="1742539" y="136220"/>
                </a:lnTo>
                <a:lnTo>
                  <a:pt x="1698745" y="117431"/>
                </a:lnTo>
                <a:lnTo>
                  <a:pt x="1652339" y="99820"/>
                </a:lnTo>
                <a:lnTo>
                  <a:pt x="1603455" y="83442"/>
                </a:lnTo>
                <a:lnTo>
                  <a:pt x="1552224" y="68354"/>
                </a:lnTo>
                <a:lnTo>
                  <a:pt x="1498778" y="54613"/>
                </a:lnTo>
                <a:lnTo>
                  <a:pt x="1443250" y="42277"/>
                </a:lnTo>
                <a:lnTo>
                  <a:pt x="1385772" y="31401"/>
                </a:lnTo>
                <a:lnTo>
                  <a:pt x="1326477" y="22043"/>
                </a:lnTo>
                <a:lnTo>
                  <a:pt x="1265496" y="14258"/>
                </a:lnTo>
                <a:lnTo>
                  <a:pt x="1202962" y="8105"/>
                </a:lnTo>
                <a:lnTo>
                  <a:pt x="1139007" y="3640"/>
                </a:lnTo>
                <a:lnTo>
                  <a:pt x="1073764" y="919"/>
                </a:lnTo>
                <a:lnTo>
                  <a:pt x="1007364" y="0"/>
                </a:lnTo>
                <a:lnTo>
                  <a:pt x="941139" y="919"/>
                </a:lnTo>
                <a:lnTo>
                  <a:pt x="876057" y="3640"/>
                </a:lnTo>
                <a:lnTo>
                  <a:pt x="812250" y="8105"/>
                </a:lnTo>
                <a:lnTo>
                  <a:pt x="749852" y="14258"/>
                </a:lnTo>
                <a:lnTo>
                  <a:pt x="688994" y="22043"/>
                </a:lnTo>
                <a:lnTo>
                  <a:pt x="629810" y="31401"/>
                </a:lnTo>
                <a:lnTo>
                  <a:pt x="572432" y="42277"/>
                </a:lnTo>
                <a:lnTo>
                  <a:pt x="516994" y="54613"/>
                </a:lnTo>
                <a:lnTo>
                  <a:pt x="463628" y="68354"/>
                </a:lnTo>
                <a:lnTo>
                  <a:pt x="412467" y="83442"/>
                </a:lnTo>
                <a:lnTo>
                  <a:pt x="363644" y="99820"/>
                </a:lnTo>
                <a:lnTo>
                  <a:pt x="317292" y="117431"/>
                </a:lnTo>
                <a:lnTo>
                  <a:pt x="273544" y="136220"/>
                </a:lnTo>
                <a:lnTo>
                  <a:pt x="232531" y="156129"/>
                </a:lnTo>
                <a:lnTo>
                  <a:pt x="194389" y="177100"/>
                </a:lnTo>
                <a:lnTo>
                  <a:pt x="159248" y="199079"/>
                </a:lnTo>
                <a:lnTo>
                  <a:pt x="127243" y="222007"/>
                </a:lnTo>
                <a:lnTo>
                  <a:pt x="73168" y="270487"/>
                </a:lnTo>
                <a:lnTo>
                  <a:pt x="33227" y="322084"/>
                </a:lnTo>
                <a:lnTo>
                  <a:pt x="8484" y="376345"/>
                </a:lnTo>
                <a:lnTo>
                  <a:pt x="0" y="432816"/>
                </a:lnTo>
                <a:lnTo>
                  <a:pt x="2143" y="461299"/>
                </a:lnTo>
                <a:lnTo>
                  <a:pt x="18889" y="516721"/>
                </a:lnTo>
                <a:lnTo>
                  <a:pt x="51364" y="569707"/>
                </a:lnTo>
                <a:lnTo>
                  <a:pt x="98505" y="619802"/>
                </a:lnTo>
                <a:lnTo>
                  <a:pt x="159248" y="666552"/>
                </a:lnTo>
                <a:lnTo>
                  <a:pt x="194389" y="688531"/>
                </a:lnTo>
                <a:lnTo>
                  <a:pt x="232531" y="709503"/>
                </a:lnTo>
                <a:lnTo>
                  <a:pt x="273544" y="729411"/>
                </a:lnTo>
                <a:lnTo>
                  <a:pt x="317292" y="748200"/>
                </a:lnTo>
                <a:lnTo>
                  <a:pt x="363644" y="765811"/>
                </a:lnTo>
                <a:lnTo>
                  <a:pt x="412467" y="782189"/>
                </a:lnTo>
                <a:lnTo>
                  <a:pt x="463628" y="797277"/>
                </a:lnTo>
                <a:lnTo>
                  <a:pt x="516994" y="811018"/>
                </a:lnTo>
                <a:lnTo>
                  <a:pt x="572432" y="823354"/>
                </a:lnTo>
                <a:lnTo>
                  <a:pt x="629810" y="834230"/>
                </a:lnTo>
                <a:lnTo>
                  <a:pt x="688994" y="843588"/>
                </a:lnTo>
                <a:lnTo>
                  <a:pt x="749852" y="851373"/>
                </a:lnTo>
                <a:lnTo>
                  <a:pt x="812250" y="857526"/>
                </a:lnTo>
                <a:lnTo>
                  <a:pt x="876057" y="861991"/>
                </a:lnTo>
                <a:lnTo>
                  <a:pt x="941139" y="864712"/>
                </a:lnTo>
                <a:lnTo>
                  <a:pt x="1007364" y="865632"/>
                </a:lnTo>
                <a:lnTo>
                  <a:pt x="1073764" y="864712"/>
                </a:lnTo>
                <a:lnTo>
                  <a:pt x="1139007" y="861991"/>
                </a:lnTo>
                <a:lnTo>
                  <a:pt x="1202962" y="857526"/>
                </a:lnTo>
                <a:lnTo>
                  <a:pt x="1265496" y="851373"/>
                </a:lnTo>
                <a:lnTo>
                  <a:pt x="1326477" y="843588"/>
                </a:lnTo>
                <a:lnTo>
                  <a:pt x="1385772" y="834230"/>
                </a:lnTo>
                <a:lnTo>
                  <a:pt x="1443250" y="823354"/>
                </a:lnTo>
                <a:lnTo>
                  <a:pt x="1498778" y="811018"/>
                </a:lnTo>
                <a:lnTo>
                  <a:pt x="1552224" y="797277"/>
                </a:lnTo>
                <a:lnTo>
                  <a:pt x="1603455" y="782189"/>
                </a:lnTo>
                <a:lnTo>
                  <a:pt x="1652339" y="765811"/>
                </a:lnTo>
                <a:lnTo>
                  <a:pt x="1698745" y="748200"/>
                </a:lnTo>
                <a:lnTo>
                  <a:pt x="1742539" y="729411"/>
                </a:lnTo>
                <a:lnTo>
                  <a:pt x="1783590" y="709503"/>
                </a:lnTo>
                <a:lnTo>
                  <a:pt x="1821765" y="688531"/>
                </a:lnTo>
                <a:lnTo>
                  <a:pt x="1856932" y="666552"/>
                </a:lnTo>
                <a:lnTo>
                  <a:pt x="1888958" y="643624"/>
                </a:lnTo>
                <a:lnTo>
                  <a:pt x="1943062" y="595144"/>
                </a:lnTo>
                <a:lnTo>
                  <a:pt x="1983018" y="543547"/>
                </a:lnTo>
                <a:lnTo>
                  <a:pt x="2007767" y="489286"/>
                </a:lnTo>
                <a:lnTo>
                  <a:pt x="2014108" y="461299"/>
                </a:lnTo>
                <a:lnTo>
                  <a:pt x="2016252" y="432816"/>
                </a:lnTo>
                <a:close/>
              </a:path>
            </a:pathLst>
          </a:custGeom>
          <a:solidFill>
            <a:srgbClr val="CC98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02068" y="4242816"/>
            <a:ext cx="2019300" cy="875030"/>
          </a:xfrm>
          <a:custGeom>
            <a:avLst/>
            <a:gdLst/>
            <a:ahLst/>
            <a:cxnLst/>
            <a:rect l="l" t="t" r="r" b="b"/>
            <a:pathLst>
              <a:path w="2019300" h="875029">
                <a:moveTo>
                  <a:pt x="12700" y="393192"/>
                </a:moveTo>
                <a:lnTo>
                  <a:pt x="12700" y="358140"/>
                </a:lnTo>
                <a:lnTo>
                  <a:pt x="0" y="370332"/>
                </a:lnTo>
                <a:lnTo>
                  <a:pt x="0" y="414528"/>
                </a:lnTo>
                <a:lnTo>
                  <a:pt x="12700" y="393192"/>
                </a:lnTo>
                <a:close/>
              </a:path>
              <a:path w="2019300" h="875029">
                <a:moveTo>
                  <a:pt x="12700" y="515112"/>
                </a:moveTo>
                <a:lnTo>
                  <a:pt x="12700" y="480060"/>
                </a:lnTo>
                <a:lnTo>
                  <a:pt x="0" y="448056"/>
                </a:lnTo>
                <a:lnTo>
                  <a:pt x="0" y="504444"/>
                </a:lnTo>
                <a:lnTo>
                  <a:pt x="12700" y="515112"/>
                </a:lnTo>
                <a:close/>
              </a:path>
              <a:path w="2019300" h="875029">
                <a:moveTo>
                  <a:pt x="1981200" y="332232"/>
                </a:moveTo>
                <a:lnTo>
                  <a:pt x="1981200" y="315468"/>
                </a:lnTo>
                <a:lnTo>
                  <a:pt x="1968500" y="304800"/>
                </a:lnTo>
                <a:lnTo>
                  <a:pt x="1943100" y="265176"/>
                </a:lnTo>
                <a:lnTo>
                  <a:pt x="1917700" y="245364"/>
                </a:lnTo>
                <a:lnTo>
                  <a:pt x="1841500" y="190500"/>
                </a:lnTo>
                <a:lnTo>
                  <a:pt x="1790700" y="156972"/>
                </a:lnTo>
                <a:lnTo>
                  <a:pt x="1714500" y="126492"/>
                </a:lnTo>
                <a:lnTo>
                  <a:pt x="1689100" y="112776"/>
                </a:lnTo>
                <a:lnTo>
                  <a:pt x="1612900" y="85344"/>
                </a:lnTo>
                <a:lnTo>
                  <a:pt x="1574800" y="73152"/>
                </a:lnTo>
                <a:lnTo>
                  <a:pt x="1524000" y="62484"/>
                </a:lnTo>
                <a:lnTo>
                  <a:pt x="1485900" y="51816"/>
                </a:lnTo>
                <a:lnTo>
                  <a:pt x="1447800" y="42672"/>
                </a:lnTo>
                <a:lnTo>
                  <a:pt x="1397000" y="33528"/>
                </a:lnTo>
                <a:lnTo>
                  <a:pt x="1358900" y="25908"/>
                </a:lnTo>
                <a:lnTo>
                  <a:pt x="1257300" y="13716"/>
                </a:lnTo>
                <a:lnTo>
                  <a:pt x="1155700" y="4572"/>
                </a:lnTo>
                <a:lnTo>
                  <a:pt x="1104900" y="1524"/>
                </a:lnTo>
                <a:lnTo>
                  <a:pt x="1054100" y="0"/>
                </a:lnTo>
                <a:lnTo>
                  <a:pt x="952500" y="0"/>
                </a:lnTo>
                <a:lnTo>
                  <a:pt x="901700" y="1524"/>
                </a:lnTo>
                <a:lnTo>
                  <a:pt x="850900" y="4572"/>
                </a:lnTo>
                <a:lnTo>
                  <a:pt x="749300" y="13716"/>
                </a:lnTo>
                <a:lnTo>
                  <a:pt x="660400" y="25908"/>
                </a:lnTo>
                <a:lnTo>
                  <a:pt x="609600" y="33528"/>
                </a:lnTo>
                <a:lnTo>
                  <a:pt x="520700" y="51816"/>
                </a:lnTo>
                <a:lnTo>
                  <a:pt x="444500" y="73152"/>
                </a:lnTo>
                <a:lnTo>
                  <a:pt x="406400" y="85344"/>
                </a:lnTo>
                <a:lnTo>
                  <a:pt x="292100" y="126492"/>
                </a:lnTo>
                <a:lnTo>
                  <a:pt x="254000" y="141732"/>
                </a:lnTo>
                <a:lnTo>
                  <a:pt x="228600" y="156972"/>
                </a:lnTo>
                <a:lnTo>
                  <a:pt x="190500" y="173736"/>
                </a:lnTo>
                <a:lnTo>
                  <a:pt x="165100" y="192024"/>
                </a:lnTo>
                <a:lnTo>
                  <a:pt x="139700" y="208788"/>
                </a:lnTo>
                <a:lnTo>
                  <a:pt x="88900" y="245364"/>
                </a:lnTo>
                <a:lnTo>
                  <a:pt x="76200" y="265176"/>
                </a:lnTo>
                <a:lnTo>
                  <a:pt x="50800" y="284988"/>
                </a:lnTo>
                <a:lnTo>
                  <a:pt x="38100" y="306324"/>
                </a:lnTo>
                <a:lnTo>
                  <a:pt x="25400" y="315468"/>
                </a:lnTo>
                <a:lnTo>
                  <a:pt x="12700" y="347472"/>
                </a:lnTo>
                <a:lnTo>
                  <a:pt x="12700" y="373380"/>
                </a:lnTo>
                <a:lnTo>
                  <a:pt x="25400" y="352044"/>
                </a:lnTo>
                <a:lnTo>
                  <a:pt x="25400" y="341376"/>
                </a:lnTo>
                <a:lnTo>
                  <a:pt x="38100" y="330708"/>
                </a:lnTo>
                <a:lnTo>
                  <a:pt x="38100" y="321564"/>
                </a:lnTo>
                <a:lnTo>
                  <a:pt x="50800" y="310896"/>
                </a:lnTo>
                <a:lnTo>
                  <a:pt x="76200" y="271272"/>
                </a:lnTo>
                <a:lnTo>
                  <a:pt x="101600" y="252984"/>
                </a:lnTo>
                <a:lnTo>
                  <a:pt x="139700" y="216408"/>
                </a:lnTo>
                <a:lnTo>
                  <a:pt x="203200" y="182880"/>
                </a:lnTo>
                <a:lnTo>
                  <a:pt x="228600" y="166116"/>
                </a:lnTo>
                <a:lnTo>
                  <a:pt x="266700" y="150876"/>
                </a:lnTo>
                <a:lnTo>
                  <a:pt x="292100" y="135636"/>
                </a:lnTo>
                <a:lnTo>
                  <a:pt x="406400" y="94488"/>
                </a:lnTo>
                <a:lnTo>
                  <a:pt x="444500" y="82296"/>
                </a:lnTo>
                <a:lnTo>
                  <a:pt x="520700" y="60960"/>
                </a:lnTo>
                <a:lnTo>
                  <a:pt x="571500" y="51816"/>
                </a:lnTo>
                <a:lnTo>
                  <a:pt x="609600" y="42672"/>
                </a:lnTo>
                <a:lnTo>
                  <a:pt x="660400" y="35052"/>
                </a:lnTo>
                <a:lnTo>
                  <a:pt x="749300" y="22860"/>
                </a:lnTo>
                <a:lnTo>
                  <a:pt x="850900" y="13716"/>
                </a:lnTo>
                <a:lnTo>
                  <a:pt x="901700" y="12192"/>
                </a:lnTo>
                <a:lnTo>
                  <a:pt x="952500" y="9144"/>
                </a:lnTo>
                <a:lnTo>
                  <a:pt x="1054100" y="9144"/>
                </a:lnTo>
                <a:lnTo>
                  <a:pt x="1104900" y="12192"/>
                </a:lnTo>
                <a:lnTo>
                  <a:pt x="1155700" y="13716"/>
                </a:lnTo>
                <a:lnTo>
                  <a:pt x="1257300" y="22860"/>
                </a:lnTo>
                <a:lnTo>
                  <a:pt x="1308100" y="28956"/>
                </a:lnTo>
                <a:lnTo>
                  <a:pt x="1346200" y="35052"/>
                </a:lnTo>
                <a:lnTo>
                  <a:pt x="1397000" y="42672"/>
                </a:lnTo>
                <a:lnTo>
                  <a:pt x="1447800" y="51816"/>
                </a:lnTo>
                <a:lnTo>
                  <a:pt x="1485900" y="60960"/>
                </a:lnTo>
                <a:lnTo>
                  <a:pt x="1524000" y="71628"/>
                </a:lnTo>
                <a:lnTo>
                  <a:pt x="1562100" y="83820"/>
                </a:lnTo>
                <a:lnTo>
                  <a:pt x="1612900" y="94488"/>
                </a:lnTo>
                <a:lnTo>
                  <a:pt x="1651000" y="108204"/>
                </a:lnTo>
                <a:lnTo>
                  <a:pt x="1676400" y="121920"/>
                </a:lnTo>
                <a:lnTo>
                  <a:pt x="1714500" y="135636"/>
                </a:lnTo>
                <a:lnTo>
                  <a:pt x="1752600" y="150876"/>
                </a:lnTo>
                <a:lnTo>
                  <a:pt x="1778000" y="166116"/>
                </a:lnTo>
                <a:lnTo>
                  <a:pt x="1816100" y="182880"/>
                </a:lnTo>
                <a:lnTo>
                  <a:pt x="1866900" y="216408"/>
                </a:lnTo>
                <a:lnTo>
                  <a:pt x="1917700" y="252984"/>
                </a:lnTo>
                <a:lnTo>
                  <a:pt x="1930400" y="272796"/>
                </a:lnTo>
                <a:lnTo>
                  <a:pt x="1943100" y="291084"/>
                </a:lnTo>
                <a:lnTo>
                  <a:pt x="1968500" y="310896"/>
                </a:lnTo>
                <a:lnTo>
                  <a:pt x="1981200" y="332232"/>
                </a:lnTo>
                <a:close/>
              </a:path>
              <a:path w="2019300" h="875029">
                <a:moveTo>
                  <a:pt x="25400" y="537972"/>
                </a:moveTo>
                <a:lnTo>
                  <a:pt x="25400" y="522732"/>
                </a:lnTo>
                <a:lnTo>
                  <a:pt x="12700" y="501396"/>
                </a:lnTo>
                <a:lnTo>
                  <a:pt x="12700" y="525780"/>
                </a:lnTo>
                <a:lnTo>
                  <a:pt x="25400" y="537972"/>
                </a:lnTo>
                <a:close/>
              </a:path>
              <a:path w="2019300" h="875029">
                <a:moveTo>
                  <a:pt x="1009650" y="873252"/>
                </a:moveTo>
                <a:lnTo>
                  <a:pt x="1003300" y="873252"/>
                </a:lnTo>
                <a:lnTo>
                  <a:pt x="1003300" y="865632"/>
                </a:lnTo>
                <a:lnTo>
                  <a:pt x="901700" y="862584"/>
                </a:lnTo>
                <a:lnTo>
                  <a:pt x="800100" y="856488"/>
                </a:lnTo>
                <a:lnTo>
                  <a:pt x="749300" y="851916"/>
                </a:lnTo>
                <a:lnTo>
                  <a:pt x="711200" y="845820"/>
                </a:lnTo>
                <a:lnTo>
                  <a:pt x="609600" y="830580"/>
                </a:lnTo>
                <a:lnTo>
                  <a:pt x="571500" y="822960"/>
                </a:lnTo>
                <a:lnTo>
                  <a:pt x="520700" y="812292"/>
                </a:lnTo>
                <a:lnTo>
                  <a:pt x="482600" y="803148"/>
                </a:lnTo>
                <a:lnTo>
                  <a:pt x="368300" y="766572"/>
                </a:lnTo>
                <a:lnTo>
                  <a:pt x="292100" y="739140"/>
                </a:lnTo>
                <a:lnTo>
                  <a:pt x="266700" y="723900"/>
                </a:lnTo>
                <a:lnTo>
                  <a:pt x="228600" y="708660"/>
                </a:lnTo>
                <a:lnTo>
                  <a:pt x="177800" y="675132"/>
                </a:lnTo>
                <a:lnTo>
                  <a:pt x="139700" y="656844"/>
                </a:lnTo>
                <a:lnTo>
                  <a:pt x="127000" y="640080"/>
                </a:lnTo>
                <a:lnTo>
                  <a:pt x="101600" y="621792"/>
                </a:lnTo>
                <a:lnTo>
                  <a:pt x="76200" y="601980"/>
                </a:lnTo>
                <a:lnTo>
                  <a:pt x="50800" y="562356"/>
                </a:lnTo>
                <a:lnTo>
                  <a:pt x="38100" y="553212"/>
                </a:lnTo>
                <a:lnTo>
                  <a:pt x="38100" y="542544"/>
                </a:lnTo>
                <a:lnTo>
                  <a:pt x="25400" y="531876"/>
                </a:lnTo>
                <a:lnTo>
                  <a:pt x="25400" y="557784"/>
                </a:lnTo>
                <a:lnTo>
                  <a:pt x="38100" y="568452"/>
                </a:lnTo>
                <a:lnTo>
                  <a:pt x="50800" y="589788"/>
                </a:lnTo>
                <a:lnTo>
                  <a:pt x="76200" y="609600"/>
                </a:lnTo>
                <a:lnTo>
                  <a:pt x="88900" y="627888"/>
                </a:lnTo>
                <a:lnTo>
                  <a:pt x="114300" y="647700"/>
                </a:lnTo>
                <a:lnTo>
                  <a:pt x="139700" y="665988"/>
                </a:lnTo>
                <a:lnTo>
                  <a:pt x="190500" y="699516"/>
                </a:lnTo>
                <a:lnTo>
                  <a:pt x="254000" y="733044"/>
                </a:lnTo>
                <a:lnTo>
                  <a:pt x="292100" y="746760"/>
                </a:lnTo>
                <a:lnTo>
                  <a:pt x="330200" y="762000"/>
                </a:lnTo>
                <a:lnTo>
                  <a:pt x="368300" y="775716"/>
                </a:lnTo>
                <a:lnTo>
                  <a:pt x="482600" y="812292"/>
                </a:lnTo>
                <a:lnTo>
                  <a:pt x="520700" y="821436"/>
                </a:lnTo>
                <a:lnTo>
                  <a:pt x="571500" y="832104"/>
                </a:lnTo>
                <a:lnTo>
                  <a:pt x="609600" y="839724"/>
                </a:lnTo>
                <a:lnTo>
                  <a:pt x="660400" y="848868"/>
                </a:lnTo>
                <a:lnTo>
                  <a:pt x="711200" y="854964"/>
                </a:lnTo>
                <a:lnTo>
                  <a:pt x="749300" y="861060"/>
                </a:lnTo>
                <a:lnTo>
                  <a:pt x="850900" y="870204"/>
                </a:lnTo>
                <a:lnTo>
                  <a:pt x="1003300" y="874776"/>
                </a:lnTo>
                <a:lnTo>
                  <a:pt x="1009650" y="873252"/>
                </a:lnTo>
                <a:close/>
              </a:path>
              <a:path w="2019300" h="875029">
                <a:moveTo>
                  <a:pt x="1981200" y="557784"/>
                </a:moveTo>
                <a:lnTo>
                  <a:pt x="1981200" y="542544"/>
                </a:lnTo>
                <a:lnTo>
                  <a:pt x="1968500" y="553212"/>
                </a:lnTo>
                <a:lnTo>
                  <a:pt x="1968500" y="562356"/>
                </a:lnTo>
                <a:lnTo>
                  <a:pt x="1943100" y="582168"/>
                </a:lnTo>
                <a:lnTo>
                  <a:pt x="1930400" y="601980"/>
                </a:lnTo>
                <a:lnTo>
                  <a:pt x="1905000" y="621792"/>
                </a:lnTo>
                <a:lnTo>
                  <a:pt x="1892300" y="640080"/>
                </a:lnTo>
                <a:lnTo>
                  <a:pt x="1866900" y="658368"/>
                </a:lnTo>
                <a:lnTo>
                  <a:pt x="1816100" y="691896"/>
                </a:lnTo>
                <a:lnTo>
                  <a:pt x="1778000" y="708660"/>
                </a:lnTo>
                <a:lnTo>
                  <a:pt x="1752600" y="723900"/>
                </a:lnTo>
                <a:lnTo>
                  <a:pt x="1714500" y="739140"/>
                </a:lnTo>
                <a:lnTo>
                  <a:pt x="1676400" y="752856"/>
                </a:lnTo>
                <a:lnTo>
                  <a:pt x="1651000" y="766572"/>
                </a:lnTo>
                <a:lnTo>
                  <a:pt x="1612900" y="778764"/>
                </a:lnTo>
                <a:lnTo>
                  <a:pt x="1562100" y="790956"/>
                </a:lnTo>
                <a:lnTo>
                  <a:pt x="1485900" y="812292"/>
                </a:lnTo>
                <a:lnTo>
                  <a:pt x="1435100" y="822960"/>
                </a:lnTo>
                <a:lnTo>
                  <a:pt x="1397000" y="830580"/>
                </a:lnTo>
                <a:lnTo>
                  <a:pt x="1346200" y="838200"/>
                </a:lnTo>
                <a:lnTo>
                  <a:pt x="1308100" y="845820"/>
                </a:lnTo>
                <a:lnTo>
                  <a:pt x="1257300" y="850392"/>
                </a:lnTo>
                <a:lnTo>
                  <a:pt x="1206500" y="856488"/>
                </a:lnTo>
                <a:lnTo>
                  <a:pt x="1104900" y="862584"/>
                </a:lnTo>
                <a:lnTo>
                  <a:pt x="1054100" y="864108"/>
                </a:lnTo>
                <a:lnTo>
                  <a:pt x="1003300" y="864108"/>
                </a:lnTo>
                <a:lnTo>
                  <a:pt x="1003300" y="873252"/>
                </a:lnTo>
                <a:lnTo>
                  <a:pt x="1016000" y="865632"/>
                </a:lnTo>
                <a:lnTo>
                  <a:pt x="1016000" y="873252"/>
                </a:lnTo>
                <a:lnTo>
                  <a:pt x="1054100" y="873252"/>
                </a:lnTo>
                <a:lnTo>
                  <a:pt x="1104900" y="871728"/>
                </a:lnTo>
                <a:lnTo>
                  <a:pt x="1206500" y="865632"/>
                </a:lnTo>
                <a:lnTo>
                  <a:pt x="1257300" y="861060"/>
                </a:lnTo>
                <a:lnTo>
                  <a:pt x="1308100" y="854964"/>
                </a:lnTo>
                <a:lnTo>
                  <a:pt x="1358900" y="847344"/>
                </a:lnTo>
                <a:lnTo>
                  <a:pt x="1447800" y="832104"/>
                </a:lnTo>
                <a:lnTo>
                  <a:pt x="1485900" y="821436"/>
                </a:lnTo>
                <a:lnTo>
                  <a:pt x="1574800" y="800100"/>
                </a:lnTo>
                <a:lnTo>
                  <a:pt x="1651000" y="775716"/>
                </a:lnTo>
                <a:lnTo>
                  <a:pt x="1689100" y="762000"/>
                </a:lnTo>
                <a:lnTo>
                  <a:pt x="1714500" y="746760"/>
                </a:lnTo>
                <a:lnTo>
                  <a:pt x="1790700" y="716280"/>
                </a:lnTo>
                <a:lnTo>
                  <a:pt x="1866900" y="665988"/>
                </a:lnTo>
                <a:lnTo>
                  <a:pt x="1892300" y="647700"/>
                </a:lnTo>
                <a:lnTo>
                  <a:pt x="1943100" y="608076"/>
                </a:lnTo>
                <a:lnTo>
                  <a:pt x="1968500" y="568452"/>
                </a:lnTo>
                <a:lnTo>
                  <a:pt x="1981200" y="557784"/>
                </a:lnTo>
                <a:close/>
              </a:path>
              <a:path w="2019300" h="875029">
                <a:moveTo>
                  <a:pt x="1016000" y="871728"/>
                </a:moveTo>
                <a:lnTo>
                  <a:pt x="1016000" y="865632"/>
                </a:lnTo>
                <a:lnTo>
                  <a:pt x="1003300" y="873252"/>
                </a:lnTo>
                <a:lnTo>
                  <a:pt x="1009650" y="873252"/>
                </a:lnTo>
                <a:lnTo>
                  <a:pt x="1016000" y="871728"/>
                </a:lnTo>
                <a:close/>
              </a:path>
              <a:path w="2019300" h="875029">
                <a:moveTo>
                  <a:pt x="1016000" y="873252"/>
                </a:moveTo>
                <a:lnTo>
                  <a:pt x="1016000" y="871728"/>
                </a:lnTo>
                <a:lnTo>
                  <a:pt x="1009650" y="873252"/>
                </a:lnTo>
                <a:lnTo>
                  <a:pt x="1016000" y="873252"/>
                </a:lnTo>
                <a:close/>
              </a:path>
              <a:path w="2019300" h="875029">
                <a:moveTo>
                  <a:pt x="2006600" y="384048"/>
                </a:moveTo>
                <a:lnTo>
                  <a:pt x="2006600" y="368808"/>
                </a:lnTo>
                <a:lnTo>
                  <a:pt x="1993900" y="336804"/>
                </a:lnTo>
                <a:lnTo>
                  <a:pt x="1981200" y="326136"/>
                </a:lnTo>
                <a:lnTo>
                  <a:pt x="1981200" y="341376"/>
                </a:lnTo>
                <a:lnTo>
                  <a:pt x="1993900" y="352044"/>
                </a:lnTo>
                <a:lnTo>
                  <a:pt x="1993900" y="373380"/>
                </a:lnTo>
                <a:lnTo>
                  <a:pt x="2006600" y="384048"/>
                </a:lnTo>
                <a:close/>
              </a:path>
              <a:path w="2019300" h="875029">
                <a:moveTo>
                  <a:pt x="2006600" y="493776"/>
                </a:moveTo>
                <a:lnTo>
                  <a:pt x="2006600" y="469392"/>
                </a:lnTo>
                <a:lnTo>
                  <a:pt x="1993900" y="512064"/>
                </a:lnTo>
                <a:lnTo>
                  <a:pt x="1993900" y="522732"/>
                </a:lnTo>
                <a:lnTo>
                  <a:pt x="1981200" y="533400"/>
                </a:lnTo>
                <a:lnTo>
                  <a:pt x="1981200" y="547116"/>
                </a:lnTo>
                <a:lnTo>
                  <a:pt x="1993900" y="536448"/>
                </a:lnTo>
                <a:lnTo>
                  <a:pt x="2006600" y="493776"/>
                </a:lnTo>
                <a:close/>
              </a:path>
              <a:path w="2019300" h="875029">
                <a:moveTo>
                  <a:pt x="2019300" y="470916"/>
                </a:moveTo>
                <a:lnTo>
                  <a:pt x="2019300" y="402336"/>
                </a:lnTo>
                <a:lnTo>
                  <a:pt x="2006600" y="381000"/>
                </a:lnTo>
                <a:lnTo>
                  <a:pt x="2006600" y="483108"/>
                </a:lnTo>
                <a:lnTo>
                  <a:pt x="2019300" y="470916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63913" y="4522722"/>
            <a:ext cx="90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DR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0394" y="5281673"/>
            <a:ext cx="158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EXTRAÇÃO  P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UR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IFI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F8F8F8"/>
                </a:solidFill>
                <a:latin typeface="Arial"/>
                <a:cs typeface="Arial"/>
              </a:rPr>
              <a:t>Ç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Ã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7601" y="6218933"/>
            <a:ext cx="131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OBTENÇÃO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7908" y="4026408"/>
            <a:ext cx="722630" cy="437515"/>
          </a:xfrm>
          <a:custGeom>
            <a:avLst/>
            <a:gdLst/>
            <a:ahLst/>
            <a:cxnLst/>
            <a:rect l="l" t="t" r="r" b="b"/>
            <a:pathLst>
              <a:path w="722629" h="437514">
                <a:moveTo>
                  <a:pt x="62890" y="392633"/>
                </a:moveTo>
                <a:lnTo>
                  <a:pt x="45720" y="364236"/>
                </a:lnTo>
                <a:lnTo>
                  <a:pt x="0" y="437388"/>
                </a:lnTo>
                <a:lnTo>
                  <a:pt x="51816" y="432761"/>
                </a:lnTo>
                <a:lnTo>
                  <a:pt x="51816" y="399288"/>
                </a:lnTo>
                <a:lnTo>
                  <a:pt x="62890" y="392633"/>
                </a:lnTo>
                <a:close/>
              </a:path>
              <a:path w="722629" h="437514">
                <a:moveTo>
                  <a:pt x="69246" y="403144"/>
                </a:moveTo>
                <a:lnTo>
                  <a:pt x="62890" y="392633"/>
                </a:lnTo>
                <a:lnTo>
                  <a:pt x="51816" y="399288"/>
                </a:lnTo>
                <a:lnTo>
                  <a:pt x="57912" y="409956"/>
                </a:lnTo>
                <a:lnTo>
                  <a:pt x="69246" y="403144"/>
                </a:lnTo>
                <a:close/>
              </a:path>
              <a:path w="722629" h="437514">
                <a:moveTo>
                  <a:pt x="85344" y="429768"/>
                </a:moveTo>
                <a:lnTo>
                  <a:pt x="69246" y="403144"/>
                </a:lnTo>
                <a:lnTo>
                  <a:pt x="57912" y="409956"/>
                </a:lnTo>
                <a:lnTo>
                  <a:pt x="51816" y="399288"/>
                </a:lnTo>
                <a:lnTo>
                  <a:pt x="51816" y="432761"/>
                </a:lnTo>
                <a:lnTo>
                  <a:pt x="85344" y="429768"/>
                </a:lnTo>
                <a:close/>
              </a:path>
              <a:path w="722629" h="437514">
                <a:moveTo>
                  <a:pt x="722376" y="10668"/>
                </a:moveTo>
                <a:lnTo>
                  <a:pt x="716280" y="0"/>
                </a:lnTo>
                <a:lnTo>
                  <a:pt x="62890" y="392633"/>
                </a:lnTo>
                <a:lnTo>
                  <a:pt x="69246" y="403144"/>
                </a:lnTo>
                <a:lnTo>
                  <a:pt x="722376" y="1066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99988" y="4174236"/>
            <a:ext cx="76200" cy="792480"/>
          </a:xfrm>
          <a:custGeom>
            <a:avLst/>
            <a:gdLst/>
            <a:ahLst/>
            <a:cxnLst/>
            <a:rect l="l" t="t" r="r" b="b"/>
            <a:pathLst>
              <a:path w="76200" h="792479">
                <a:moveTo>
                  <a:pt x="76200" y="716280"/>
                </a:moveTo>
                <a:lnTo>
                  <a:pt x="0" y="716280"/>
                </a:lnTo>
                <a:lnTo>
                  <a:pt x="32004" y="780288"/>
                </a:lnTo>
                <a:lnTo>
                  <a:pt x="32004" y="728472"/>
                </a:lnTo>
                <a:lnTo>
                  <a:pt x="44196" y="728472"/>
                </a:lnTo>
                <a:lnTo>
                  <a:pt x="44196" y="780288"/>
                </a:lnTo>
                <a:lnTo>
                  <a:pt x="76200" y="716280"/>
                </a:lnTo>
                <a:close/>
              </a:path>
              <a:path w="76200" h="792479">
                <a:moveTo>
                  <a:pt x="44196" y="716280"/>
                </a:moveTo>
                <a:lnTo>
                  <a:pt x="44196" y="0"/>
                </a:lnTo>
                <a:lnTo>
                  <a:pt x="32004" y="0"/>
                </a:lnTo>
                <a:lnTo>
                  <a:pt x="32004" y="716280"/>
                </a:lnTo>
                <a:lnTo>
                  <a:pt x="44196" y="716280"/>
                </a:lnTo>
                <a:close/>
              </a:path>
              <a:path w="76200" h="792479">
                <a:moveTo>
                  <a:pt x="44196" y="780288"/>
                </a:moveTo>
                <a:lnTo>
                  <a:pt x="44196" y="728472"/>
                </a:lnTo>
                <a:lnTo>
                  <a:pt x="32004" y="728472"/>
                </a:lnTo>
                <a:lnTo>
                  <a:pt x="32004" y="780288"/>
                </a:lnTo>
                <a:lnTo>
                  <a:pt x="38100" y="792480"/>
                </a:lnTo>
                <a:lnTo>
                  <a:pt x="44196" y="78028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5892" y="4026408"/>
            <a:ext cx="722630" cy="365760"/>
          </a:xfrm>
          <a:custGeom>
            <a:avLst/>
            <a:gdLst/>
            <a:ahLst/>
            <a:cxnLst/>
            <a:rect l="l" t="t" r="r" b="b"/>
            <a:pathLst>
              <a:path w="722629" h="365760">
                <a:moveTo>
                  <a:pt x="656789" y="325346"/>
                </a:moveTo>
                <a:lnTo>
                  <a:pt x="6096" y="0"/>
                </a:lnTo>
                <a:lnTo>
                  <a:pt x="0" y="10668"/>
                </a:lnTo>
                <a:lnTo>
                  <a:pt x="651107" y="336969"/>
                </a:lnTo>
                <a:lnTo>
                  <a:pt x="656789" y="325346"/>
                </a:lnTo>
                <a:close/>
              </a:path>
              <a:path w="722629" h="365760">
                <a:moveTo>
                  <a:pt x="667512" y="365760"/>
                </a:moveTo>
                <a:lnTo>
                  <a:pt x="667512" y="330708"/>
                </a:lnTo>
                <a:lnTo>
                  <a:pt x="662940" y="342900"/>
                </a:lnTo>
                <a:lnTo>
                  <a:pt x="651107" y="336969"/>
                </a:lnTo>
                <a:lnTo>
                  <a:pt x="637032" y="365760"/>
                </a:lnTo>
                <a:lnTo>
                  <a:pt x="667512" y="365760"/>
                </a:lnTo>
                <a:close/>
              </a:path>
              <a:path w="722629" h="365760">
                <a:moveTo>
                  <a:pt x="667512" y="330708"/>
                </a:moveTo>
                <a:lnTo>
                  <a:pt x="656789" y="325346"/>
                </a:lnTo>
                <a:lnTo>
                  <a:pt x="651107" y="336969"/>
                </a:lnTo>
                <a:lnTo>
                  <a:pt x="662940" y="342900"/>
                </a:lnTo>
                <a:lnTo>
                  <a:pt x="667512" y="330708"/>
                </a:lnTo>
                <a:close/>
              </a:path>
              <a:path w="722629" h="365760">
                <a:moveTo>
                  <a:pt x="722376" y="365760"/>
                </a:moveTo>
                <a:lnTo>
                  <a:pt x="670560" y="297180"/>
                </a:lnTo>
                <a:lnTo>
                  <a:pt x="656789" y="325346"/>
                </a:lnTo>
                <a:lnTo>
                  <a:pt x="667512" y="330708"/>
                </a:lnTo>
                <a:lnTo>
                  <a:pt x="667512" y="365760"/>
                </a:lnTo>
                <a:lnTo>
                  <a:pt x="722376" y="36576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5435" y="865123"/>
            <a:ext cx="7929245" cy="54235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1660, </a:t>
            </a:r>
            <a:r>
              <a:rPr sz="3000" dirty="0">
                <a:solidFill>
                  <a:srgbClr val="FAFACC"/>
                </a:solidFill>
                <a:latin typeface="Arial"/>
                <a:cs typeface="Arial"/>
              </a:rPr>
              <a:t>Galilei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Termômetro de</a:t>
            </a:r>
            <a:r>
              <a:rPr sz="24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água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1724, Fahrenheit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limites para a escala (fusão</a:t>
            </a:r>
            <a:r>
              <a:rPr sz="2400" spc="3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água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20"/>
              </a:spcBef>
            </a:pP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32°F e ebulição água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=</a:t>
            </a:r>
            <a:r>
              <a:rPr sz="2400" spc="3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212°F)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1742, </a:t>
            </a:r>
            <a:r>
              <a:rPr sz="3000" dirty="0">
                <a:solidFill>
                  <a:srgbClr val="FAFACC"/>
                </a:solidFill>
                <a:latin typeface="Arial"/>
                <a:cs typeface="Arial"/>
              </a:rPr>
              <a:t>Celsius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limites para a</a:t>
            </a:r>
            <a:r>
              <a:rPr sz="24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escala</a:t>
            </a:r>
            <a:endParaRPr sz="2400">
              <a:latin typeface="Arial"/>
              <a:cs typeface="Arial"/>
            </a:endParaRPr>
          </a:p>
          <a:p>
            <a:pPr marL="355600" marR="287655" indent="-342900">
              <a:lnSpc>
                <a:spcPct val="100699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1748, Mortimer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F8F8F8"/>
                </a:solidFill>
                <a:latin typeface="Arial"/>
                <a:cs typeface="Arial"/>
              </a:rPr>
              <a:t>expansão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térmica de metais para  medir altas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temperaturas</a:t>
            </a:r>
            <a:endParaRPr sz="2400">
              <a:latin typeface="Arial"/>
              <a:cs typeface="Arial"/>
            </a:endParaRPr>
          </a:p>
          <a:p>
            <a:pPr marL="355600" marR="311150" indent="-342900">
              <a:lnSpc>
                <a:spcPct val="116700"/>
              </a:lnSpc>
              <a:spcBef>
                <a:spcPts val="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1822, Seebeck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dirty="0">
                <a:solidFill>
                  <a:srgbClr val="F8F8F8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contato entre pontas de metais  diferentes gera uma ddp –</a:t>
            </a:r>
            <a:r>
              <a:rPr sz="2400" spc="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termopar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1830, </a:t>
            </a:r>
            <a:r>
              <a:rPr sz="3000" dirty="0">
                <a:solidFill>
                  <a:srgbClr val="FAFACC"/>
                </a:solidFill>
                <a:latin typeface="Arial"/>
                <a:cs typeface="Arial"/>
              </a:rPr>
              <a:t>Nobili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usou termopar para medir</a:t>
            </a:r>
            <a:r>
              <a:rPr sz="2400" spc="-2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temperatura</a:t>
            </a:r>
            <a:endParaRPr sz="2400">
              <a:latin typeface="Arial"/>
              <a:cs typeface="Arial"/>
            </a:endParaRPr>
          </a:p>
          <a:p>
            <a:pPr marL="355600" marR="661035" indent="-342900">
              <a:lnSpc>
                <a:spcPct val="100699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Le </a:t>
            </a:r>
            <a:r>
              <a:rPr sz="3000" dirty="0">
                <a:solidFill>
                  <a:srgbClr val="FAFACC"/>
                </a:solidFill>
                <a:latin typeface="Arial"/>
                <a:cs typeface="Arial"/>
              </a:rPr>
              <a:t>Chatelier </a:t>
            </a: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(fim do </a:t>
            </a:r>
            <a:r>
              <a:rPr sz="3000" dirty="0">
                <a:solidFill>
                  <a:srgbClr val="FAFACC"/>
                </a:solidFill>
                <a:latin typeface="Arial"/>
                <a:cs typeface="Arial"/>
              </a:rPr>
              <a:t>século </a:t>
            </a:r>
            <a:r>
              <a:rPr sz="3000" spc="-5" dirty="0">
                <a:solidFill>
                  <a:srgbClr val="FAFACC"/>
                </a:solidFill>
                <a:latin typeface="Arial"/>
                <a:cs typeface="Arial"/>
              </a:rPr>
              <a:t>XIX):</a:t>
            </a:r>
            <a:r>
              <a:rPr sz="3000" spc="-105" dirty="0">
                <a:solidFill>
                  <a:srgbClr val="FAFA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Termopar  acoplado a</a:t>
            </a:r>
            <a:r>
              <a:rPr sz="2400" spc="1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galvanômetro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7063" y="1296415"/>
            <a:ext cx="7716520" cy="44145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1783,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Laplace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e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Lavoisier:</a:t>
            </a:r>
            <a:r>
              <a:rPr sz="300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Calorímetro</a:t>
            </a:r>
            <a:endParaRPr sz="2400">
              <a:latin typeface="Arial"/>
              <a:cs typeface="Arial"/>
            </a:endParaRPr>
          </a:p>
          <a:p>
            <a:pPr marL="355600" marR="111760" indent="-342900">
              <a:lnSpc>
                <a:spcPct val="100699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1824, Cannot: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Calor é resultado do movimento de  partículas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1889, Roberts-Austen: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protótipo do</a:t>
            </a:r>
            <a:r>
              <a:rPr sz="2400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DTA</a:t>
            </a:r>
            <a:endParaRPr sz="2400">
              <a:latin typeface="Arial"/>
              <a:cs typeface="Arial"/>
            </a:endParaRPr>
          </a:p>
          <a:p>
            <a:pPr marL="355600" marR="387350" indent="-342900">
              <a:lnSpc>
                <a:spcPct val="100699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1900, Max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Planck: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classificação do calor como  radiação</a:t>
            </a:r>
            <a:endParaRPr sz="2400">
              <a:latin typeface="Arial"/>
              <a:cs typeface="Arial"/>
            </a:endParaRPr>
          </a:p>
          <a:p>
            <a:pPr marL="355600" marR="1411605" indent="-342900">
              <a:lnSpc>
                <a:spcPct val="100699"/>
              </a:lnSpc>
              <a:spcBef>
                <a:spcPts val="670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1915, Kotaro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Honda: </a:t>
            </a:r>
            <a:r>
              <a:rPr sz="2400" spc="60" dirty="0">
                <a:solidFill>
                  <a:srgbClr val="F8F8F8"/>
                </a:solidFill>
                <a:latin typeface="Arial"/>
                <a:cs typeface="Arial"/>
              </a:rPr>
              <a:t>1°trabalho</a:t>
            </a:r>
            <a:r>
              <a:rPr sz="2400" spc="-5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sobre  termogravimetria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CC9932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1964, Watson, </a:t>
            </a:r>
            <a:r>
              <a:rPr sz="3000" dirty="0">
                <a:solidFill>
                  <a:srgbClr val="F8F8F8"/>
                </a:solidFill>
                <a:latin typeface="Arial"/>
                <a:cs typeface="Arial"/>
              </a:rPr>
              <a:t>O´Neill, </a:t>
            </a:r>
            <a:r>
              <a:rPr sz="3000" spc="-5" dirty="0">
                <a:solidFill>
                  <a:srgbClr val="F8F8F8"/>
                </a:solidFill>
                <a:latin typeface="Arial"/>
                <a:cs typeface="Arial"/>
              </a:rPr>
              <a:t>Justin, Brenner:</a:t>
            </a:r>
            <a:r>
              <a:rPr sz="3000" spc="-4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DSC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4135" y="2374391"/>
            <a:ext cx="3349752" cy="1511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4576" y="1078991"/>
            <a:ext cx="3869435" cy="2807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886199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8999"/>
                </a:moveTo>
                <a:lnTo>
                  <a:pt x="9143999" y="3428999"/>
                </a:lnTo>
                <a:lnTo>
                  <a:pt x="9143999" y="0"/>
                </a:lnTo>
                <a:lnTo>
                  <a:pt x="0" y="0"/>
                </a:lnTo>
                <a:lnTo>
                  <a:pt x="0" y="3428999"/>
                </a:lnTo>
                <a:close/>
              </a:path>
            </a:pathLst>
          </a:custGeom>
          <a:solidFill>
            <a:srgbClr val="00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6301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8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4135" y="3886200"/>
            <a:ext cx="3349752" cy="1652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02354" y="5712965"/>
            <a:ext cx="3968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892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Universidade de São Paulo  Precursor da Análise </a:t>
            </a:r>
            <a:r>
              <a:rPr sz="1800" dirty="0">
                <a:solidFill>
                  <a:srgbClr val="F8F8F8"/>
                </a:solidFill>
                <a:latin typeface="Arial"/>
                <a:cs typeface="Arial"/>
              </a:rPr>
              <a:t>Térmica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no</a:t>
            </a:r>
            <a:r>
              <a:rPr sz="1800" spc="-1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8F8F8"/>
                </a:solidFill>
                <a:latin typeface="Arial"/>
                <a:cs typeface="Arial"/>
              </a:rPr>
              <a:t>Brasil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4576" y="3886200"/>
            <a:ext cx="3869435" cy="1153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953</Words>
  <Application>Microsoft Office PowerPoint</Application>
  <PresentationFormat>Personalizar</PresentationFormat>
  <Paragraphs>209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Office Theme</vt:lpstr>
      <vt:lpstr>ANÁLISE  TERMOGRAVIMÉTRICA</vt:lpstr>
      <vt:lpstr>Análise Térmica e Calorimetria</vt:lpstr>
      <vt:lpstr>Termoanalítica</vt:lpstr>
      <vt:lpstr>Curvas e informações  obtidas pelas técnicas  de Análise Térmica</vt:lpstr>
      <vt:lpstr>Bibliografia sugerida</vt:lpstr>
      <vt:lpstr>Evolução</vt:lpstr>
      <vt:lpstr>Apresentação do PowerPoint</vt:lpstr>
      <vt:lpstr>Apresentação do PowerPoint</vt:lpstr>
      <vt:lpstr>Apresentação do PowerPoint</vt:lpstr>
      <vt:lpstr>Métodos de Análise Térmica Modernos</vt:lpstr>
      <vt:lpstr>Termogravimetria</vt:lpstr>
      <vt:lpstr>Reações sobrepostas</vt:lpstr>
      <vt:lpstr>Aplicações:</vt:lpstr>
      <vt:lpstr>Apresentação do PowerPoint</vt:lpstr>
      <vt:lpstr>Curva gravimétrica do CuSO4.5H2O</vt:lpstr>
      <vt:lpstr>TG / DTG</vt:lpstr>
      <vt:lpstr>Instrumentação</vt:lpstr>
      <vt:lpstr>Termopar</vt:lpstr>
      <vt:lpstr>Características de analisador termogravimétrico</vt:lpstr>
      <vt:lpstr>Fatores que interferem na análise termogravimétrica</vt:lpstr>
      <vt:lpstr>Efeito da taxa de aquecimento</vt:lpstr>
      <vt:lpstr>Efeito da massa da amostra</vt:lpstr>
      <vt:lpstr>Apresentação do PowerPoint</vt:lpstr>
      <vt:lpstr>Análise de misturas</vt:lpstr>
      <vt:lpstr>Calorimetria Diferencial de Varredura - DSC  Análise Térmica Diferencial - DTA</vt:lpstr>
      <vt:lpstr>Curva obtida no DSC</vt:lpstr>
      <vt:lpstr>Curva de DTA</vt:lpstr>
      <vt:lpstr>Aplicações</vt:lpstr>
      <vt:lpstr>Instrumentação – DTA</vt:lpstr>
      <vt:lpstr>Instrumentação – DSC</vt:lpstr>
      <vt:lpstr>Instrumentação – DSC</vt:lpstr>
      <vt:lpstr>Decomposição do  CaC2O4.H2O</vt:lpstr>
      <vt:lpstr>TG-DTA: CuSO4.5H2O</vt:lpstr>
      <vt:lpstr>TG-DTA: Na2WO4.2H2O</vt:lpstr>
      <vt:lpstr>DSC: Transição vítrea</vt:lpstr>
      <vt:lpstr>Apresentação do PowerPoint</vt:lpstr>
      <vt:lpstr>DSC: ponto de fusão - pureza</vt:lpstr>
      <vt:lpstr>Carbonato básico de zinco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AN\301LISE TERMOGRAVIM\311TRICA [Modo de Compatibilidade])</dc:title>
  <dc:creator>Marcia</dc:creator>
  <cp:lastModifiedBy>WIN</cp:lastModifiedBy>
  <cp:revision>1</cp:revision>
  <dcterms:created xsi:type="dcterms:W3CDTF">2018-08-27T14:53:02Z</dcterms:created>
  <dcterms:modified xsi:type="dcterms:W3CDTF">2020-11-09T14:59:00Z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2010-08-24T00:00:00Z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2018-08-27T00:00:00Z</vt:filetime>
  </property>
</Properties>
</file>