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58" r:id="rId10"/>
    <p:sldId id="261" r:id="rId11"/>
    <p:sldId id="262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62309" y="448573"/>
            <a:ext cx="9592573" cy="2610225"/>
          </a:xfrm>
        </p:spPr>
        <p:txBody>
          <a:bodyPr/>
          <a:lstStyle/>
          <a:p>
            <a:r>
              <a:rPr lang="pt-BR" sz="4800" dirty="0" smtClean="0"/>
              <a:t>Rigor científico e pseudociência</a:t>
            </a:r>
            <a:endParaRPr lang="pt-BR" sz="48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pt-BR" b="1" dirty="0" smtClean="0"/>
              <a:t>Natalia Pasternak</a:t>
            </a:r>
            <a:endParaRPr lang="pt-BR" b="1" dirty="0"/>
          </a:p>
          <a:p>
            <a:r>
              <a:rPr lang="pt-BR" b="1" dirty="0" smtClean="0"/>
              <a:t> Divulgação científica ICB-USP</a:t>
            </a:r>
          </a:p>
          <a:p>
            <a:r>
              <a:rPr lang="pt-BR" b="1" dirty="0" smtClean="0"/>
              <a:t>Agosto de 2019</a:t>
            </a:r>
            <a:endParaRPr lang="pt-BR" b="1" dirty="0"/>
          </a:p>
        </p:txBody>
      </p:sp>
    </p:spTree>
    <p:extLst>
      <p:ext uri="{BB962C8B-B14F-4D97-AF65-F5344CB8AC3E}">
        <p14:creationId xmlns:p14="http://schemas.microsoft.com/office/powerpoint/2010/main" val="245294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Perguntas</a:t>
            </a:r>
            <a:r>
              <a:rPr lang="en-US" dirty="0" smtClean="0"/>
              <a:t> </a:t>
            </a:r>
            <a:r>
              <a:rPr lang="en-US" dirty="0" err="1" smtClean="0"/>
              <a:t>básicas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experimentos</a:t>
            </a:r>
            <a:r>
              <a:rPr lang="en-US" sz="3200" dirty="0" smtClean="0"/>
              <a:t> </a:t>
            </a:r>
            <a:r>
              <a:rPr lang="en-US" sz="3200" dirty="0" err="1" smtClean="0"/>
              <a:t>eram</a:t>
            </a:r>
            <a:r>
              <a:rPr lang="en-US" sz="3200" dirty="0" smtClean="0"/>
              <a:t> </a:t>
            </a:r>
            <a:r>
              <a:rPr lang="en-US" sz="3200" dirty="0" err="1" smtClean="0"/>
              <a:t>cegos</a:t>
            </a:r>
            <a:r>
              <a:rPr lang="en-US" sz="3200" dirty="0" smtClean="0"/>
              <a:t>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A </a:t>
            </a:r>
            <a:r>
              <a:rPr lang="en-US" sz="3200" dirty="0" err="1" smtClean="0"/>
              <a:t>amostra</a:t>
            </a:r>
            <a:r>
              <a:rPr lang="en-US" sz="3200" dirty="0" smtClean="0"/>
              <a:t> era </a:t>
            </a:r>
            <a:r>
              <a:rPr lang="en-US" sz="3200" dirty="0" err="1" smtClean="0"/>
              <a:t>randomizada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smtClean="0"/>
              <a:t>O </a:t>
            </a:r>
            <a:r>
              <a:rPr lang="en-US" sz="3200" dirty="0" err="1" smtClean="0"/>
              <a:t>tamanho</a:t>
            </a:r>
            <a:r>
              <a:rPr lang="en-US" sz="3200" dirty="0" smtClean="0"/>
              <a:t> da </a:t>
            </a:r>
            <a:r>
              <a:rPr lang="en-US" sz="3200" dirty="0" err="1" smtClean="0"/>
              <a:t>amostra</a:t>
            </a:r>
            <a:r>
              <a:rPr lang="en-US" sz="3200" dirty="0" smtClean="0"/>
              <a:t> era </a:t>
            </a:r>
            <a:r>
              <a:rPr lang="en-US" sz="3200" dirty="0" err="1" smtClean="0"/>
              <a:t>adequado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err="1" smtClean="0"/>
              <a:t>Todos</a:t>
            </a:r>
            <a:r>
              <a:rPr lang="en-US" sz="3200" dirty="0" smtClean="0"/>
              <a:t> </a:t>
            </a: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resultados</a:t>
            </a:r>
            <a:r>
              <a:rPr lang="en-US" sz="3200" dirty="0" smtClean="0"/>
              <a:t> </a:t>
            </a:r>
            <a:r>
              <a:rPr lang="en-US" sz="3200" dirty="0" err="1" smtClean="0"/>
              <a:t>foram</a:t>
            </a:r>
            <a:r>
              <a:rPr lang="en-US" sz="3200" dirty="0" smtClean="0"/>
              <a:t> </a:t>
            </a:r>
            <a:r>
              <a:rPr lang="en-US" sz="3200" dirty="0" err="1" smtClean="0"/>
              <a:t>apresentados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controles</a:t>
            </a:r>
            <a:r>
              <a:rPr lang="en-US" sz="3200" dirty="0" smtClean="0"/>
              <a:t> </a:t>
            </a:r>
            <a:r>
              <a:rPr lang="en-US" sz="3200" dirty="0" err="1" smtClean="0"/>
              <a:t>eram</a:t>
            </a:r>
            <a:r>
              <a:rPr lang="en-US" sz="3200" dirty="0" smtClean="0"/>
              <a:t> </a:t>
            </a:r>
            <a:r>
              <a:rPr lang="en-US" sz="3200" dirty="0" err="1" smtClean="0"/>
              <a:t>adequados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err="1" smtClean="0"/>
              <a:t>Os</a:t>
            </a:r>
            <a:r>
              <a:rPr lang="en-US" sz="3200" dirty="0" smtClean="0"/>
              <a:t> </a:t>
            </a:r>
            <a:r>
              <a:rPr lang="en-US" sz="3200" dirty="0" err="1" smtClean="0"/>
              <a:t>reagentes</a:t>
            </a:r>
            <a:r>
              <a:rPr lang="en-US" sz="3200" dirty="0" smtClean="0"/>
              <a:t> </a:t>
            </a:r>
            <a:r>
              <a:rPr lang="en-US" sz="3200" dirty="0" err="1" smtClean="0"/>
              <a:t>foram</a:t>
            </a:r>
            <a:r>
              <a:rPr lang="en-US" sz="3200" dirty="0" smtClean="0"/>
              <a:t> </a:t>
            </a:r>
            <a:r>
              <a:rPr lang="en-US" sz="3200" dirty="0" err="1" smtClean="0"/>
              <a:t>validados</a:t>
            </a:r>
            <a:r>
              <a:rPr lang="en-US" sz="3200" dirty="0" smtClean="0"/>
              <a:t>?</a:t>
            </a:r>
            <a:endParaRPr lang="en-US" sz="3200" dirty="0" smtClean="0"/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3200" dirty="0" err="1" smtClean="0"/>
              <a:t>Os</a:t>
            </a:r>
            <a:r>
              <a:rPr lang="en-US" sz="3200" dirty="0" smtClean="0"/>
              <a:t> testes </a:t>
            </a:r>
            <a:r>
              <a:rPr lang="en-US" sz="3200" dirty="0" err="1" smtClean="0"/>
              <a:t>estatísticos</a:t>
            </a:r>
            <a:r>
              <a:rPr lang="en-US" sz="3200" dirty="0" smtClean="0"/>
              <a:t> </a:t>
            </a:r>
            <a:r>
              <a:rPr lang="en-US" sz="3200" dirty="0" err="1" smtClean="0"/>
              <a:t>eram</a:t>
            </a:r>
            <a:r>
              <a:rPr lang="en-US" sz="3200" dirty="0" smtClean="0"/>
              <a:t> </a:t>
            </a:r>
            <a:r>
              <a:rPr lang="en-US" sz="3200" dirty="0" err="1" smtClean="0"/>
              <a:t>apropriados</a:t>
            </a:r>
            <a:r>
              <a:rPr lang="en-US" sz="3200" dirty="0" smtClean="0"/>
              <a:t>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07729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Estudos</a:t>
            </a:r>
            <a:r>
              <a:rPr lang="en-US" dirty="0" smtClean="0"/>
              <a:t> </a:t>
            </a:r>
            <a:r>
              <a:rPr lang="en-US" dirty="0" err="1" smtClean="0"/>
              <a:t>epidemiológicos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4463495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Prospectivos</a:t>
            </a:r>
            <a:r>
              <a:rPr lang="en-US" sz="2400" dirty="0" smtClean="0"/>
              <a:t> </a:t>
            </a:r>
            <a:r>
              <a:rPr lang="en-US" sz="2400" dirty="0" smtClean="0"/>
              <a:t>vs. </a:t>
            </a:r>
            <a:r>
              <a:rPr lang="en-US" sz="2400" dirty="0" err="1" smtClean="0"/>
              <a:t>Retrospectivos</a:t>
            </a:r>
            <a:endParaRPr lang="en-US" sz="2400" dirty="0" smtClean="0"/>
          </a:p>
          <a:p>
            <a:r>
              <a:rPr lang="en-US" sz="2400" dirty="0" err="1" smtClean="0"/>
              <a:t>Tamanho</a:t>
            </a:r>
            <a:r>
              <a:rPr lang="en-US" sz="2400" dirty="0" smtClean="0"/>
              <a:t> da </a:t>
            </a:r>
            <a:r>
              <a:rPr lang="en-US" sz="2400" dirty="0" err="1" smtClean="0"/>
              <a:t>amostra</a:t>
            </a:r>
            <a:r>
              <a:rPr lang="en-US" sz="2400" dirty="0" smtClean="0"/>
              <a:t> e do </a:t>
            </a:r>
            <a:r>
              <a:rPr lang="en-US" sz="2400" dirty="0" err="1" smtClean="0"/>
              <a:t>efeito</a:t>
            </a:r>
            <a:endParaRPr lang="en-US" sz="2400" dirty="0" smtClean="0"/>
          </a:p>
          <a:p>
            <a:r>
              <a:rPr lang="en-US" sz="2400" dirty="0" err="1" smtClean="0"/>
              <a:t>Correlação</a:t>
            </a:r>
            <a:r>
              <a:rPr lang="en-US" sz="2400" dirty="0" smtClean="0"/>
              <a:t> vs causa</a:t>
            </a:r>
            <a:endParaRPr lang="en-US" sz="2400" dirty="0" smtClean="0"/>
          </a:p>
          <a:p>
            <a:r>
              <a:rPr lang="en-US" sz="2400" dirty="0" err="1" smtClean="0"/>
              <a:t>Fatores</a:t>
            </a:r>
            <a:r>
              <a:rPr lang="en-US" sz="2400" dirty="0" smtClean="0"/>
              <a:t> de </a:t>
            </a:r>
            <a:r>
              <a:rPr lang="en-US" sz="2400" dirty="0" err="1" smtClean="0"/>
              <a:t>confusão</a:t>
            </a:r>
            <a:r>
              <a:rPr lang="en-US" sz="2400" dirty="0" smtClean="0"/>
              <a:t> </a:t>
            </a:r>
          </a:p>
          <a:p>
            <a:r>
              <a:rPr lang="en-US" sz="2400" dirty="0" err="1" smtClean="0"/>
              <a:t>Risco</a:t>
            </a:r>
            <a:r>
              <a:rPr lang="en-US" sz="2400" dirty="0" smtClean="0"/>
              <a:t> </a:t>
            </a:r>
            <a:r>
              <a:rPr lang="en-US" sz="2400" dirty="0" err="1" smtClean="0"/>
              <a:t>relativo</a:t>
            </a:r>
            <a:r>
              <a:rPr lang="en-US" sz="2400" dirty="0" smtClean="0"/>
              <a:t> vs </a:t>
            </a:r>
            <a:r>
              <a:rPr lang="en-US" sz="2400" dirty="0" err="1" smtClean="0"/>
              <a:t>risco</a:t>
            </a:r>
            <a:r>
              <a:rPr lang="en-US" sz="2400" dirty="0" smtClean="0"/>
              <a:t> </a:t>
            </a:r>
            <a:r>
              <a:rPr lang="en-US" sz="2400" dirty="0" err="1" smtClean="0"/>
              <a:t>absoluto</a:t>
            </a:r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0555865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4800" dirty="0" smtClean="0"/>
              <a:t>Ciência </a:t>
            </a:r>
            <a:r>
              <a:rPr lang="pt-BR" sz="4800" dirty="0" err="1" smtClean="0"/>
              <a:t>vs</a:t>
            </a:r>
            <a:r>
              <a:rPr lang="pt-BR" sz="4800" dirty="0" smtClean="0"/>
              <a:t> Pseudociência</a:t>
            </a:r>
            <a:endParaRPr lang="pt-BR" sz="4800" dirty="0"/>
          </a:p>
        </p:txBody>
      </p:sp>
    </p:spTree>
    <p:extLst>
      <p:ext uri="{BB962C8B-B14F-4D97-AF65-F5344CB8AC3E}">
        <p14:creationId xmlns:p14="http://schemas.microsoft.com/office/powerpoint/2010/main" val="1685359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9551" y="0"/>
            <a:ext cx="56928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321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Bad</a:t>
            </a:r>
            <a:r>
              <a:rPr lang="pt-BR" dirty="0" smtClean="0"/>
              <a:t> Science </a:t>
            </a:r>
            <a:r>
              <a:rPr lang="pt-BR" dirty="0" err="1" smtClean="0"/>
              <a:t>vs</a:t>
            </a:r>
            <a:r>
              <a:rPr lang="pt-BR" dirty="0" smtClean="0"/>
              <a:t> </a:t>
            </a:r>
            <a:r>
              <a:rPr lang="pt-BR" dirty="0" err="1" smtClean="0"/>
              <a:t>Pseudoscience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745" y="1488125"/>
            <a:ext cx="4185623" cy="576262"/>
          </a:xfrm>
        </p:spPr>
        <p:txBody>
          <a:bodyPr/>
          <a:lstStyle/>
          <a:p>
            <a:r>
              <a:rPr lang="pt-BR" dirty="0" err="1" smtClean="0"/>
              <a:t>Ciencia</a:t>
            </a:r>
            <a:r>
              <a:rPr lang="pt-BR" dirty="0" smtClean="0"/>
              <a:t> de má qualidade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88383" y="1505383"/>
            <a:ext cx="4185618" cy="576262"/>
          </a:xfrm>
        </p:spPr>
        <p:txBody>
          <a:bodyPr/>
          <a:lstStyle/>
          <a:p>
            <a:r>
              <a:rPr lang="pt-BR" dirty="0" smtClean="0"/>
              <a:t>Pseudociência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2397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 smtClean="0"/>
              <a:t>Bad</a:t>
            </a:r>
            <a:r>
              <a:rPr lang="pt-BR" dirty="0" smtClean="0"/>
              <a:t> Science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Pseudoscience</a:t>
            </a:r>
            <a:r>
              <a:rPr lang="pt-BR" dirty="0" smtClean="0"/>
              <a:t> (common </a:t>
            </a:r>
            <a:r>
              <a:rPr lang="pt-BR" dirty="0" err="1" smtClean="0"/>
              <a:t>ground</a:t>
            </a:r>
            <a:r>
              <a:rPr lang="pt-BR" dirty="0" smtClean="0"/>
              <a:t> </a:t>
            </a:r>
            <a:r>
              <a:rPr lang="pt-BR" dirty="0" err="1" smtClean="0"/>
              <a:t>and</a:t>
            </a:r>
            <a:r>
              <a:rPr lang="pt-BR" dirty="0" smtClean="0"/>
              <a:t> </a:t>
            </a:r>
            <a:r>
              <a:rPr lang="pt-BR" dirty="0" err="1" smtClean="0"/>
              <a:t>examples</a:t>
            </a:r>
            <a:r>
              <a:rPr lang="pt-BR" dirty="0" smtClean="0"/>
              <a:t>)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75745" y="1953949"/>
            <a:ext cx="4185623" cy="576262"/>
          </a:xfrm>
        </p:spPr>
        <p:txBody>
          <a:bodyPr/>
          <a:lstStyle/>
          <a:p>
            <a:r>
              <a:rPr lang="pt-BR" dirty="0" err="1" smtClean="0"/>
              <a:t>Ciencia</a:t>
            </a:r>
            <a:r>
              <a:rPr lang="pt-BR" dirty="0" smtClean="0"/>
              <a:t> de má qualidade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88383" y="1962581"/>
            <a:ext cx="4185618" cy="576262"/>
          </a:xfrm>
        </p:spPr>
        <p:txBody>
          <a:bodyPr/>
          <a:lstStyle/>
          <a:p>
            <a:r>
              <a:rPr lang="pt-BR" dirty="0" smtClean="0"/>
              <a:t>Pseudociência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576350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book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5" y="189335"/>
            <a:ext cx="1904752" cy="28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4" descr="https://i.pinimg.com/736x/55/16/db/5516db0e3f078c9dd0bbdbc25285ff92--alternative-treatments-alternative-therap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112" y="209970"/>
            <a:ext cx="1957133" cy="2923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6" descr="http://i4.ebkimg.com/previews/095/095538/095538684/095538684-hq-168-8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734" y="209969"/>
            <a:ext cx="1907927" cy="2874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8" descr="http://i2.ebkimg.com/previews/002/002030/002030492/002030492-hq-168-8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3453" y="189335"/>
            <a:ext cx="1923800" cy="2895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10" descr="http://1.bp.blogspot.com/_z5dt_v-V_Wk/TBLVDAeYZ7I/AAAAAAAAAAo/spDnbZETGgk/s1600/fullsiz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35" y="3357573"/>
            <a:ext cx="1984117" cy="30237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3" name="Picture 14" descr="https://mediacdn.nhbs.com/jackets/jackets_resizer_xlarge/17/17814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843" y="3295668"/>
            <a:ext cx="2039672" cy="3147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4" name="Picture 18" descr="https://img.apmcdn.org/3669fe54fed9807969437a3f872fdc4940ac6575/uncropped/561ad1-20130219-badpharm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084" y="3324239"/>
            <a:ext cx="2139671" cy="3119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6972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166949" y="1628503"/>
            <a:ext cx="8093075" cy="3022600"/>
          </a:xfrm>
        </p:spPr>
        <p:txBody>
          <a:bodyPr/>
          <a:lstStyle/>
          <a:p>
            <a:pPr algn="ctr"/>
            <a:r>
              <a:rPr lang="en-US" dirty="0" smtClean="0"/>
              <a:t>The first principle is that you must not fool yourself – and you are the easiest </a:t>
            </a:r>
            <a:br>
              <a:rPr lang="en-US" dirty="0" smtClean="0"/>
            </a:br>
            <a:r>
              <a:rPr lang="en-US" dirty="0" smtClean="0"/>
              <a:t>person to fool. 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1166949" y="4651103"/>
            <a:ext cx="7223125" cy="381000"/>
          </a:xfrm>
        </p:spPr>
        <p:txBody>
          <a:bodyPr/>
          <a:lstStyle/>
          <a:p>
            <a:pPr algn="r"/>
            <a:r>
              <a:rPr lang="en-US" sz="1800" dirty="0" smtClean="0"/>
              <a:t>Richard Feynman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30576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aixaDeTexto 1"/>
          <p:cNvSpPr txBox="1">
            <a:spLocks noChangeArrowheads="1"/>
          </p:cNvSpPr>
          <p:nvPr/>
        </p:nvSpPr>
        <p:spPr bwMode="auto">
          <a:xfrm>
            <a:off x="768250" y="549650"/>
            <a:ext cx="3867158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>
                <a:solidFill>
                  <a:schemeClr val="accent2"/>
                </a:solidFill>
              </a:rPr>
              <a:t>Método científico</a:t>
            </a:r>
          </a:p>
        </p:txBody>
      </p:sp>
      <p:grpSp>
        <p:nvGrpSpPr>
          <p:cNvPr id="28675" name="Grupo 1"/>
          <p:cNvGrpSpPr>
            <a:grpSpLocks/>
          </p:cNvGrpSpPr>
          <p:nvPr/>
        </p:nvGrpSpPr>
        <p:grpSpPr bwMode="auto">
          <a:xfrm>
            <a:off x="696822" y="1916311"/>
            <a:ext cx="11015816" cy="4752356"/>
            <a:chOff x="696913" y="1916113"/>
            <a:chExt cx="11017250" cy="4752975"/>
          </a:xfrm>
          <a:solidFill>
            <a:schemeClr val="bg2"/>
          </a:solidFill>
        </p:grpSpPr>
        <p:sp>
          <p:nvSpPr>
            <p:cNvPr id="28676" name="Retângulo 2"/>
            <p:cNvSpPr>
              <a:spLocks noChangeArrowheads="1"/>
            </p:cNvSpPr>
            <p:nvPr/>
          </p:nvSpPr>
          <p:spPr bwMode="auto">
            <a:xfrm>
              <a:off x="696913" y="1916113"/>
              <a:ext cx="1871662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endParaRPr lang="pt-BR" altLang="pt-BR" dirty="0"/>
            </a:p>
            <a:p>
              <a:pPr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defRPr/>
              </a:pPr>
              <a:r>
                <a:rPr lang="pt-BR" altLang="pt-BR" sz="2400" b="1" dirty="0">
                  <a:solidFill>
                    <a:schemeClr val="accent2"/>
                  </a:solidFill>
                </a:rPr>
                <a:t>Pergunta</a:t>
              </a:r>
            </a:p>
          </p:txBody>
        </p:sp>
        <p:sp>
          <p:nvSpPr>
            <p:cNvPr id="28677" name="Retângulo 3"/>
            <p:cNvSpPr>
              <a:spLocks noChangeArrowheads="1"/>
            </p:cNvSpPr>
            <p:nvPr/>
          </p:nvSpPr>
          <p:spPr bwMode="auto">
            <a:xfrm>
              <a:off x="3071813" y="2443163"/>
              <a:ext cx="1873250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endParaRPr lang="pt-BR" altLang="pt-BR" b="1" dirty="0"/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Observação</a:t>
              </a:r>
            </a:p>
          </p:txBody>
        </p:sp>
        <p:sp>
          <p:nvSpPr>
            <p:cNvPr id="28678" name="Retângulo 4"/>
            <p:cNvSpPr>
              <a:spLocks noChangeArrowheads="1"/>
            </p:cNvSpPr>
            <p:nvPr/>
          </p:nvSpPr>
          <p:spPr bwMode="auto">
            <a:xfrm>
              <a:off x="5448300" y="2924175"/>
              <a:ext cx="1873250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endParaRPr lang="pt-BR" altLang="pt-BR" b="1" dirty="0"/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Hipótese</a:t>
              </a:r>
            </a:p>
          </p:txBody>
        </p:sp>
        <p:sp>
          <p:nvSpPr>
            <p:cNvPr id="28679" name="Retângulo 5"/>
            <p:cNvSpPr>
              <a:spLocks noChangeArrowheads="1"/>
            </p:cNvSpPr>
            <p:nvPr/>
          </p:nvSpPr>
          <p:spPr bwMode="auto">
            <a:xfrm>
              <a:off x="7608888" y="3594100"/>
              <a:ext cx="1871662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endParaRPr lang="pt-BR" altLang="pt-BR" b="1" dirty="0"/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Experimentos</a:t>
              </a:r>
            </a:p>
          </p:txBody>
        </p:sp>
        <p:sp>
          <p:nvSpPr>
            <p:cNvPr id="28680" name="Retângulo 6"/>
            <p:cNvSpPr>
              <a:spLocks noChangeArrowheads="1"/>
            </p:cNvSpPr>
            <p:nvPr/>
          </p:nvSpPr>
          <p:spPr bwMode="auto">
            <a:xfrm>
              <a:off x="9840913" y="3933825"/>
              <a:ext cx="1873250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Análise de </a:t>
              </a:r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resultados</a:t>
              </a:r>
            </a:p>
          </p:txBody>
        </p:sp>
        <p:sp>
          <p:nvSpPr>
            <p:cNvPr id="28681" name="Retângulo 7"/>
            <p:cNvSpPr>
              <a:spLocks noChangeArrowheads="1"/>
            </p:cNvSpPr>
            <p:nvPr/>
          </p:nvSpPr>
          <p:spPr bwMode="auto">
            <a:xfrm>
              <a:off x="7680325" y="5013325"/>
              <a:ext cx="1873250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endParaRPr lang="pt-BR" altLang="pt-BR" b="1" dirty="0"/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Conclusões</a:t>
              </a:r>
            </a:p>
          </p:txBody>
        </p:sp>
        <p:sp>
          <p:nvSpPr>
            <p:cNvPr id="28682" name="Retângulo 8"/>
            <p:cNvSpPr>
              <a:spLocks noChangeArrowheads="1"/>
            </p:cNvSpPr>
            <p:nvPr/>
          </p:nvSpPr>
          <p:spPr bwMode="auto">
            <a:xfrm>
              <a:off x="5087938" y="5754688"/>
              <a:ext cx="1873250" cy="914400"/>
            </a:xfrm>
            <a:prstGeom prst="rect">
              <a:avLst/>
            </a:prstGeom>
            <a:grpFill/>
            <a:ln w="9525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buClr>
                  <a:srgbClr val="000000"/>
                </a:buClr>
                <a:buSzPct val="100000"/>
                <a:defRPr/>
              </a:pPr>
              <a:endParaRPr lang="pt-BR" altLang="pt-BR" b="1" dirty="0"/>
            </a:p>
            <a:p>
              <a:pPr>
                <a:buClr>
                  <a:srgbClr val="000000"/>
                </a:buClr>
                <a:buSzPct val="100000"/>
                <a:defRPr/>
              </a:pPr>
              <a:r>
                <a:rPr lang="pt-BR" altLang="pt-BR" b="1" dirty="0">
                  <a:solidFill>
                    <a:schemeClr val="accent2"/>
                  </a:solidFill>
                </a:rPr>
                <a:t>Comunicação</a:t>
              </a:r>
            </a:p>
          </p:txBody>
        </p:sp>
        <p:cxnSp>
          <p:nvCxnSpPr>
            <p:cNvPr id="28683" name="Conector angulado 10"/>
            <p:cNvCxnSpPr>
              <a:cxnSpLocks noChangeShapeType="1"/>
            </p:cNvCxnSpPr>
            <p:nvPr/>
          </p:nvCxnSpPr>
          <p:spPr bwMode="auto">
            <a:xfrm>
              <a:off x="2279650" y="2205038"/>
              <a:ext cx="914400" cy="914400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4" name="Conector angulado 11"/>
            <p:cNvCxnSpPr>
              <a:cxnSpLocks noChangeShapeType="1"/>
            </p:cNvCxnSpPr>
            <p:nvPr/>
          </p:nvCxnSpPr>
          <p:spPr bwMode="auto">
            <a:xfrm>
              <a:off x="4822825" y="2708275"/>
              <a:ext cx="914400" cy="914400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5" name="Conector angulado 12"/>
            <p:cNvCxnSpPr>
              <a:cxnSpLocks noChangeShapeType="1"/>
            </p:cNvCxnSpPr>
            <p:nvPr/>
          </p:nvCxnSpPr>
          <p:spPr bwMode="auto">
            <a:xfrm>
              <a:off x="7270750" y="3451225"/>
              <a:ext cx="914400" cy="914400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6" name="Conector angulado 13"/>
            <p:cNvCxnSpPr>
              <a:cxnSpLocks noChangeShapeType="1"/>
            </p:cNvCxnSpPr>
            <p:nvPr/>
          </p:nvCxnSpPr>
          <p:spPr bwMode="auto">
            <a:xfrm>
              <a:off x="9264650" y="3789363"/>
              <a:ext cx="914400" cy="914400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7" name="Conector angulado 14"/>
            <p:cNvCxnSpPr>
              <a:cxnSpLocks noChangeShapeType="1"/>
            </p:cNvCxnSpPr>
            <p:nvPr/>
          </p:nvCxnSpPr>
          <p:spPr bwMode="auto">
            <a:xfrm rot="10800000" flipV="1">
              <a:off x="9264650" y="4824413"/>
              <a:ext cx="1081088" cy="765175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688" name="Conector angulado 18"/>
            <p:cNvCxnSpPr>
              <a:cxnSpLocks noChangeShapeType="1"/>
            </p:cNvCxnSpPr>
            <p:nvPr/>
          </p:nvCxnSpPr>
          <p:spPr bwMode="auto">
            <a:xfrm rot="10800000" flipV="1">
              <a:off x="6600825" y="5543550"/>
              <a:ext cx="1079500" cy="765175"/>
            </a:xfrm>
            <a:prstGeom prst="bentConnector3">
              <a:avLst>
                <a:gd name="adj1" fmla="val 50000"/>
              </a:avLst>
            </a:prstGeom>
            <a:grp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6656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1"/>
          <p:cNvSpPr txBox="1">
            <a:spLocks noChangeArrowheads="1"/>
          </p:cNvSpPr>
          <p:nvPr/>
        </p:nvSpPr>
        <p:spPr bwMode="auto">
          <a:xfrm>
            <a:off x="1847609" y="692506"/>
            <a:ext cx="7530184" cy="7077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4000"/>
              <a:t>Tem um dragão na minha garagem!</a:t>
            </a:r>
            <a:endParaRPr lang="pt-BR" altLang="pt-BR"/>
          </a:p>
        </p:txBody>
      </p:sp>
      <p:sp>
        <p:nvSpPr>
          <p:cNvPr id="3" name="CaixaDeTexto 2"/>
          <p:cNvSpPr txBox="1">
            <a:spLocks noChangeArrowheads="1"/>
          </p:cNvSpPr>
          <p:nvPr/>
        </p:nvSpPr>
        <p:spPr bwMode="auto">
          <a:xfrm>
            <a:off x="4098024" y="1400300"/>
            <a:ext cx="1884566" cy="461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Como testar?</a:t>
            </a:r>
          </a:p>
        </p:txBody>
      </p:sp>
      <p:pic>
        <p:nvPicPr>
          <p:cNvPr id="44036" name="Picture 4" descr="Dragon-Wallpaper-dragons-13975553-1280-10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95" y="2276625"/>
            <a:ext cx="2807921" cy="280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5520606" y="2302022"/>
            <a:ext cx="3871409" cy="20317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285750" indent="-285750"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1pPr>
            <a:lvl2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2pPr>
            <a:lvl3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3pPr>
            <a:lvl4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4pPr>
            <a:lvl5pPr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bg1"/>
                </a:solidFill>
                <a:latin typeface="Arial" panose="020B0604020202020204" pitchFamily="34" charset="0"/>
                <a:ea typeface="Microsoft YaHei" panose="020B0503020204020204" pitchFamily="34" charset="-122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Invisível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Jogar farinha no chão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Detectar calor com infravermelho</a:t>
            </a:r>
          </a:p>
          <a:p>
            <a:pPr>
              <a:buFont typeface="Arial" panose="020B0604020202020204" pitchFamily="34" charset="0"/>
              <a:buChar char="•"/>
            </a:pPr>
            <a:endParaRPr lang="pt-BR" altLang="pt-BR">
              <a:solidFill>
                <a:schemeClr val="tx1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pt-BR" altLang="pt-BR">
                <a:solidFill>
                  <a:schemeClr val="tx1"/>
                </a:solidFill>
              </a:rPr>
              <a:t>Jogar tinta</a:t>
            </a:r>
          </a:p>
        </p:txBody>
      </p:sp>
    </p:spTree>
    <p:extLst>
      <p:ext uri="{BB962C8B-B14F-4D97-AF65-F5344CB8AC3E}">
        <p14:creationId xmlns:p14="http://schemas.microsoft.com/office/powerpoint/2010/main" val="2329517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Wikimedia Comm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976" y="741713"/>
            <a:ext cx="1904752" cy="2714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ângulo 2"/>
          <p:cNvSpPr>
            <a:spLocks noChangeArrowheads="1"/>
          </p:cNvSpPr>
          <p:nvPr/>
        </p:nvSpPr>
        <p:spPr bwMode="auto">
          <a:xfrm>
            <a:off x="4825372" y="532190"/>
            <a:ext cx="6095206" cy="42460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pt-BR" altLang="pt-BR"/>
              <a:t>Sec XVIII - 1799</a:t>
            </a:r>
          </a:p>
          <a:p>
            <a:endParaRPr lang="pt-BR" altLang="pt-BR"/>
          </a:p>
          <a:p>
            <a:r>
              <a:rPr lang="pt-BR" altLang="pt-BR"/>
              <a:t>Teoria dos humores - George Washington</a:t>
            </a:r>
          </a:p>
          <a:p>
            <a:endParaRPr lang="pt-BR" altLang="pt-BR"/>
          </a:p>
          <a:p>
            <a:r>
              <a:rPr lang="pt-BR" altLang="pt-BR"/>
              <a:t>Diagnostico – estrangulamento canino </a:t>
            </a:r>
          </a:p>
          <a:p>
            <a:endParaRPr lang="pt-BR" altLang="pt-BR"/>
          </a:p>
          <a:p>
            <a:r>
              <a:rPr lang="pt-BR" altLang="pt-BR"/>
              <a:t>Tratamento : besouros e sanguessugas</a:t>
            </a:r>
          </a:p>
          <a:p>
            <a:endParaRPr lang="pt-BR" altLang="pt-BR"/>
          </a:p>
          <a:p>
            <a:r>
              <a:rPr lang="pt-BR" altLang="pt-BR"/>
              <a:t>Sangria:  </a:t>
            </a:r>
            <a:r>
              <a:rPr lang="pt-BR" altLang="pt-BR" b="1">
                <a:solidFill>
                  <a:srgbClr val="FF0000"/>
                </a:solidFill>
              </a:rPr>
              <a:t>2,5 L para 1,90 de altura</a:t>
            </a:r>
          </a:p>
          <a:p>
            <a:r>
              <a:rPr lang="pt-BR" altLang="pt-BR"/>
              <a:t> </a:t>
            </a:r>
          </a:p>
          <a:p>
            <a:endParaRPr lang="pt-BR" altLang="pt-BR"/>
          </a:p>
          <a:p>
            <a:r>
              <a:rPr lang="pt-BR" altLang="pt-BR"/>
              <a:t>Sangue -vitalidade</a:t>
            </a:r>
          </a:p>
          <a:p>
            <a:r>
              <a:rPr lang="pt-BR" altLang="pt-BR"/>
              <a:t>Fleuma –calma e compostura</a:t>
            </a:r>
          </a:p>
          <a:p>
            <a:r>
              <a:rPr lang="pt-BR" altLang="pt-BR"/>
              <a:t>Bile amarela – ódio e temperamento forte</a:t>
            </a:r>
          </a:p>
          <a:p>
            <a:r>
              <a:rPr lang="pt-BR" altLang="pt-BR"/>
              <a:t>Bile negra – letargia e tristeza</a:t>
            </a:r>
          </a:p>
        </p:txBody>
      </p:sp>
    </p:spTree>
    <p:extLst>
      <p:ext uri="{BB962C8B-B14F-4D97-AF65-F5344CB8AC3E}">
        <p14:creationId xmlns:p14="http://schemas.microsoft.com/office/powerpoint/2010/main" val="750446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093" y="602031"/>
            <a:ext cx="2693637" cy="1615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http://4.bp.blogspot.com/-A-_gI61_rxM/Tm7PqZJvMpI/AAAAAAAAAOI/srwJqykBKLs/s1600/Caipirin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865" y="2941701"/>
            <a:ext cx="2857128" cy="2857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aixaDeTexto 4"/>
          <p:cNvSpPr txBox="1"/>
          <p:nvPr/>
        </p:nvSpPr>
        <p:spPr>
          <a:xfrm>
            <a:off x="5231719" y="1629010"/>
            <a:ext cx="4723050" cy="45237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dirty="0"/>
              <a:t>O primeiro teste clínico da história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James </a:t>
            </a:r>
            <a:r>
              <a:rPr lang="pt-BR" dirty="0" err="1"/>
              <a:t>Lind</a:t>
            </a:r>
            <a:r>
              <a:rPr lang="pt-BR" dirty="0"/>
              <a:t> – 1746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Duplas:</a:t>
            </a:r>
          </a:p>
          <a:p>
            <a:pPr>
              <a:defRPr/>
            </a:pPr>
            <a:endParaRPr lang="pt-BR" dirty="0"/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/>
              <a:t>Cidra</a:t>
            </a:r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 err="1"/>
              <a:t>Vitriol</a:t>
            </a:r>
            <a:r>
              <a:rPr lang="pt-BR" dirty="0"/>
              <a:t> – ac sulfúrico</a:t>
            </a:r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/>
              <a:t>Vinagre</a:t>
            </a:r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/>
              <a:t>Água do mar</a:t>
            </a:r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/>
              <a:t>Limões e laranjas</a:t>
            </a:r>
          </a:p>
          <a:p>
            <a:pPr marL="342866" indent="-342866">
              <a:buFont typeface="+mj-lt"/>
              <a:buAutoNum type="arabicPeriod"/>
              <a:defRPr/>
            </a:pPr>
            <a:r>
              <a:rPr lang="pt-BR" dirty="0"/>
              <a:t>Mistura de alho e mostarda</a:t>
            </a:r>
          </a:p>
          <a:p>
            <a:pPr>
              <a:defRPr/>
            </a:pPr>
            <a:endParaRPr lang="pt-BR" dirty="0"/>
          </a:p>
          <a:p>
            <a:pPr>
              <a:defRPr/>
            </a:pPr>
            <a:r>
              <a:rPr lang="pt-BR" dirty="0"/>
              <a:t>Tratado sobre o escorbuto – 1753 (400 páginas!)</a:t>
            </a:r>
          </a:p>
          <a:p>
            <a:pPr>
              <a:defRPr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194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aixaDeTexto 1"/>
          <p:cNvSpPr txBox="1">
            <a:spLocks noChangeArrowheads="1"/>
          </p:cNvSpPr>
          <p:nvPr/>
        </p:nvSpPr>
        <p:spPr bwMode="auto">
          <a:xfrm>
            <a:off x="2005108" y="1785554"/>
            <a:ext cx="6481893" cy="2677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pt-BR" altLang="pt-BR" sz="2400" b="1" dirty="0"/>
              <a:t>1809 – Alexander Hamilton</a:t>
            </a:r>
          </a:p>
          <a:p>
            <a:endParaRPr lang="pt-BR" altLang="pt-BR" sz="2400" b="1" dirty="0"/>
          </a:p>
          <a:p>
            <a:r>
              <a:rPr lang="pt-BR" altLang="pt-BR" sz="2400" b="1" dirty="0"/>
              <a:t>Teste clínico controlado para sangria</a:t>
            </a:r>
          </a:p>
          <a:p>
            <a:endParaRPr lang="pt-BR" altLang="pt-BR" sz="2400" b="1" dirty="0"/>
          </a:p>
          <a:p>
            <a:endParaRPr lang="pt-BR" altLang="pt-BR" sz="2400" b="1" dirty="0"/>
          </a:p>
          <a:p>
            <a:endParaRPr lang="pt-BR" altLang="pt-BR" sz="2400" b="1" dirty="0"/>
          </a:p>
          <a:p>
            <a:r>
              <a:rPr lang="pt-BR" altLang="pt-BR" sz="2400" b="1" dirty="0"/>
              <a:t>Taxa de mortalidade 10x maior no grupo tratado</a:t>
            </a:r>
            <a:r>
              <a:rPr lang="pt-BR" altLang="pt-BR" dirty="0"/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72343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Padrão ouro dos testes clínicos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Testes clínicos randomizados</a:t>
            </a:r>
          </a:p>
          <a:p>
            <a:endParaRPr lang="pt-BR" dirty="0"/>
          </a:p>
          <a:p>
            <a:r>
              <a:rPr lang="pt-BR" dirty="0" smtClean="0"/>
              <a:t>Duplo-cegos</a:t>
            </a:r>
          </a:p>
          <a:p>
            <a:endParaRPr lang="pt-BR" dirty="0"/>
          </a:p>
          <a:p>
            <a:r>
              <a:rPr lang="pt-BR" dirty="0" smtClean="0"/>
              <a:t>Controle negativo e positivo (placebo) </a:t>
            </a:r>
          </a:p>
          <a:p>
            <a:endParaRPr lang="pt-BR" dirty="0"/>
          </a:p>
          <a:p>
            <a:r>
              <a:rPr lang="pt-BR" dirty="0" err="1" smtClean="0"/>
              <a:t>RTCs</a:t>
            </a:r>
            <a:r>
              <a:rPr lang="pt-BR" dirty="0" smtClean="0"/>
              <a:t>, meta-análises, revisões sistemáticas</a:t>
            </a:r>
          </a:p>
          <a:p>
            <a:endParaRPr lang="pt-BR" dirty="0"/>
          </a:p>
          <a:p>
            <a:r>
              <a:rPr lang="pt-BR" dirty="0" smtClean="0">
                <a:solidFill>
                  <a:srgbClr val="FF0000"/>
                </a:solidFill>
              </a:rPr>
              <a:t>Problema resolvido???? </a:t>
            </a:r>
          </a:p>
          <a:p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659845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94" y="162426"/>
            <a:ext cx="9286651" cy="1791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0150" y="6518366"/>
            <a:ext cx="42976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err="1" smtClean="0"/>
              <a:t>PLoS</a:t>
            </a:r>
            <a:r>
              <a:rPr lang="en-US" dirty="0" smtClean="0"/>
              <a:t> Medicine, 2005, 2(8): 696-701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77334" y="2522895"/>
            <a:ext cx="8596668" cy="3880773"/>
          </a:xfrm>
        </p:spPr>
        <p:txBody>
          <a:bodyPr>
            <a:normAutofit fontScale="77500" lnSpcReduction="20000"/>
          </a:bodyPr>
          <a:lstStyle/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smtClean="0"/>
              <a:t>Design </a:t>
            </a:r>
            <a:r>
              <a:rPr lang="en-US" sz="3200" dirty="0" err="1" smtClean="0"/>
              <a:t>inadequado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err="1" smtClean="0"/>
              <a:t>Vieses</a:t>
            </a:r>
            <a:r>
              <a:rPr lang="en-US" sz="3200" dirty="0" smtClean="0"/>
              <a:t> </a:t>
            </a:r>
            <a:r>
              <a:rPr lang="en-US" sz="3200" dirty="0" err="1" smtClean="0"/>
              <a:t>pessoais</a:t>
            </a:r>
            <a:r>
              <a:rPr lang="en-US" sz="3200" dirty="0" smtClean="0"/>
              <a:t> e de </a:t>
            </a:r>
            <a:r>
              <a:rPr lang="en-US" sz="3200" dirty="0" err="1" smtClean="0"/>
              <a:t>publicação</a:t>
            </a:r>
            <a:endParaRPr lang="en-US" sz="3200" dirty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err="1" smtClean="0"/>
              <a:t>Conflito</a:t>
            </a:r>
            <a:r>
              <a:rPr lang="en-US" sz="3200" dirty="0" smtClean="0"/>
              <a:t> de </a:t>
            </a:r>
            <a:r>
              <a:rPr lang="en-US" sz="3200" dirty="0" err="1" smtClean="0"/>
              <a:t>interesses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err="1" smtClean="0"/>
              <a:t>Tamanho</a:t>
            </a:r>
            <a:r>
              <a:rPr lang="en-US" sz="3200" dirty="0" smtClean="0"/>
              <a:t> da </a:t>
            </a:r>
            <a:r>
              <a:rPr lang="en-US" sz="3200" dirty="0" err="1" smtClean="0"/>
              <a:t>amostra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err="1" smtClean="0"/>
              <a:t>Tamanho</a:t>
            </a:r>
            <a:r>
              <a:rPr lang="en-US" sz="3200" dirty="0" smtClean="0"/>
              <a:t> do </a:t>
            </a:r>
            <a:r>
              <a:rPr lang="en-US" sz="3200" dirty="0" err="1" smtClean="0"/>
              <a:t>efeito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r>
              <a:rPr lang="en-US" sz="3200" dirty="0" err="1" smtClean="0"/>
              <a:t>Análise</a:t>
            </a:r>
            <a:r>
              <a:rPr lang="en-US" sz="3200" dirty="0" smtClean="0"/>
              <a:t> </a:t>
            </a:r>
            <a:r>
              <a:rPr lang="en-US" sz="3200" dirty="0" err="1" smtClean="0"/>
              <a:t>estatística</a:t>
            </a:r>
            <a:r>
              <a:rPr lang="en-US" sz="3200" dirty="0" smtClean="0"/>
              <a:t> mal </a:t>
            </a:r>
            <a:r>
              <a:rPr lang="en-US" sz="3200" dirty="0" err="1" smtClean="0"/>
              <a:t>feita</a:t>
            </a:r>
            <a:endParaRPr lang="en-US" sz="3200" dirty="0" smtClean="0"/>
          </a:p>
          <a:p>
            <a:pPr lvl="1">
              <a:spcBef>
                <a:spcPts val="0"/>
              </a:spcBef>
              <a:spcAft>
                <a:spcPts val="2400"/>
              </a:spcAft>
            </a:pP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166255" y="1591469"/>
            <a:ext cx="37719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John P. A. Ioannidis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299668705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do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347</TotalTime>
  <Words>319</Words>
  <Application>Microsoft Office PowerPoint</Application>
  <PresentationFormat>Widescreen</PresentationFormat>
  <Paragraphs>106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2" baseType="lpstr">
      <vt:lpstr>Microsoft YaHei</vt:lpstr>
      <vt:lpstr>Arial</vt:lpstr>
      <vt:lpstr>Times New Roman</vt:lpstr>
      <vt:lpstr>Trebuchet MS</vt:lpstr>
      <vt:lpstr>Wingdings 3</vt:lpstr>
      <vt:lpstr>Facetado</vt:lpstr>
      <vt:lpstr>Rigor científico e pseudociência</vt:lpstr>
      <vt:lpstr>The first principle is that you must not fool yourself – and you are the easiest  person to fool.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Padrão ouro dos testes clínicos</vt:lpstr>
      <vt:lpstr>Apresentação do PowerPoint</vt:lpstr>
      <vt:lpstr>Perguntas básicas</vt:lpstr>
      <vt:lpstr>Estudos epidemiológicos</vt:lpstr>
      <vt:lpstr>Ciência vs Pseudociência</vt:lpstr>
      <vt:lpstr>Apresentação do PowerPoint</vt:lpstr>
      <vt:lpstr>Bad Science vs Pseudoscience</vt:lpstr>
      <vt:lpstr>Bad Science and Pseudoscience (common ground and examples)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Natalia Pasternak Taschner</dc:creator>
  <cp:lastModifiedBy>Natalia Pasternak Taschner</cp:lastModifiedBy>
  <cp:revision>7</cp:revision>
  <dcterms:created xsi:type="dcterms:W3CDTF">2019-08-11T21:14:55Z</dcterms:created>
  <dcterms:modified xsi:type="dcterms:W3CDTF">2019-08-12T03:02:46Z</dcterms:modified>
</cp:coreProperties>
</file>