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7d7254014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7d7254014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7d7254014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7d7254014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7d72540146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7d7254014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7d7254014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7d7254014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7d7254014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7d7254014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7d7254014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7d7254014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B8F"/>
              </a:buClr>
              <a:buSzPts val="3200"/>
              <a:buNone/>
              <a:defRPr>
                <a:solidFill>
                  <a:srgbClr val="888B8F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B8F"/>
              </a:buClr>
              <a:buSzPts val="2800"/>
              <a:buNone/>
              <a:defRPr>
                <a:solidFill>
                  <a:srgbClr val="888B8F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B8F"/>
              </a:buClr>
              <a:buSzPts val="2400"/>
              <a:buNone/>
              <a:defRPr>
                <a:solidFill>
                  <a:srgbClr val="888B8F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B8F"/>
              </a:buClr>
              <a:buSzPts val="2000"/>
              <a:buNone/>
              <a:defRPr>
                <a:solidFill>
                  <a:srgbClr val="888B8F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B8F"/>
              </a:buClr>
              <a:buSzPts val="2000"/>
              <a:buNone/>
              <a:defRPr>
                <a:solidFill>
                  <a:srgbClr val="888B8F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B8F"/>
              </a:buClr>
              <a:buSzPts val="2000"/>
              <a:buNone/>
              <a:defRPr>
                <a:solidFill>
                  <a:srgbClr val="888B8F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B8F"/>
              </a:buClr>
              <a:buSzPts val="2000"/>
              <a:buNone/>
              <a:defRPr>
                <a:solidFill>
                  <a:srgbClr val="888B8F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B8F"/>
              </a:buClr>
              <a:buSzPts val="2000"/>
              <a:buNone/>
              <a:defRPr>
                <a:solidFill>
                  <a:srgbClr val="888B8F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B8F"/>
              </a:buClr>
              <a:buSzPts val="2000"/>
              <a:buNone/>
              <a:defRPr>
                <a:solidFill>
                  <a:srgbClr val="888B8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457200" y="107381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" type="body"/>
          </p:nvPr>
        </p:nvSpPr>
        <p:spPr>
          <a:xfrm rot="5400000">
            <a:off x="3624000" y="-1113634"/>
            <a:ext cx="18960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title"/>
          </p:nvPr>
        </p:nvSpPr>
        <p:spPr>
          <a:xfrm rot="5400000">
            <a:off x="5715300" y="1623184"/>
            <a:ext cx="38856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" type="body"/>
          </p:nvPr>
        </p:nvSpPr>
        <p:spPr>
          <a:xfrm rot="5400000">
            <a:off x="1524300" y="-358016"/>
            <a:ext cx="38856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107381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457200" y="2053166"/>
            <a:ext cx="8229600" cy="18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4000"/>
              <a:buFont typeface="Arial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B8F"/>
              </a:buClr>
              <a:buSzPts val="2000"/>
              <a:buNone/>
              <a:defRPr sz="2000">
                <a:solidFill>
                  <a:srgbClr val="888B8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B8F"/>
              </a:buClr>
              <a:buSzPts val="1800"/>
              <a:buNone/>
              <a:defRPr sz="1800">
                <a:solidFill>
                  <a:srgbClr val="888B8F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B8F"/>
              </a:buClr>
              <a:buSzPts val="1600"/>
              <a:buNone/>
              <a:defRPr sz="1600">
                <a:solidFill>
                  <a:srgbClr val="888B8F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B8F"/>
              </a:buClr>
              <a:buSzPts val="1400"/>
              <a:buNone/>
              <a:defRPr sz="1400">
                <a:solidFill>
                  <a:srgbClr val="888B8F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B8F"/>
              </a:buClr>
              <a:buSzPts val="1400"/>
              <a:buNone/>
              <a:defRPr sz="1400">
                <a:solidFill>
                  <a:srgbClr val="888B8F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B8F"/>
              </a:buClr>
              <a:buSzPts val="1400"/>
              <a:buNone/>
              <a:defRPr sz="1400">
                <a:solidFill>
                  <a:srgbClr val="888B8F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B8F"/>
              </a:buClr>
              <a:buSzPts val="1400"/>
              <a:buNone/>
              <a:defRPr sz="1400">
                <a:solidFill>
                  <a:srgbClr val="888B8F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B8F"/>
              </a:buClr>
              <a:buSzPts val="1400"/>
              <a:buNone/>
              <a:defRPr sz="1400">
                <a:solidFill>
                  <a:srgbClr val="888B8F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B8F"/>
              </a:buClr>
              <a:buSzPts val="1400"/>
              <a:buNone/>
              <a:defRPr sz="1400">
                <a:solidFill>
                  <a:srgbClr val="888B8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457200" y="91616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457200" y="1969074"/>
            <a:ext cx="4038600" cy="25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505150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505150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4648200" y="1969074"/>
            <a:ext cx="4038600" cy="25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rgbClr val="505150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505150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457200" y="146269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457200" y="1025210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50515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505150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505150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57200" y="2335974"/>
            <a:ext cx="4040100" cy="22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505150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505150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505150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6" name="Google Shape;26;p6"/>
          <p:cNvSpPr txBox="1"/>
          <p:nvPr>
            <p:ph idx="3" type="body"/>
          </p:nvPr>
        </p:nvSpPr>
        <p:spPr>
          <a:xfrm>
            <a:off x="4645026" y="1025210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50515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505150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505150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" name="Google Shape;27;p6"/>
          <p:cNvSpPr txBox="1"/>
          <p:nvPr>
            <p:ph idx="4" type="body"/>
          </p:nvPr>
        </p:nvSpPr>
        <p:spPr>
          <a:xfrm>
            <a:off x="4645026" y="2335974"/>
            <a:ext cx="4041900" cy="22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505150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505150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505150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505150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57200" y="107381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457201" y="81491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3575050" y="814917"/>
            <a:ext cx="5111700" cy="3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505150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505150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505150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457201" y="1778001"/>
            <a:ext cx="3008400" cy="28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50515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50515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505150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505150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505150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/>
          <p:nvPr>
            <p:ph idx="2" type="pic"/>
          </p:nvPr>
        </p:nvSpPr>
        <p:spPr>
          <a:xfrm>
            <a:off x="1792288" y="740833"/>
            <a:ext cx="5486400" cy="28047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50515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50515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505150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505150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505150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209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107381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226A8A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226A8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2053166"/>
            <a:ext cx="8229600" cy="18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50515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50515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50515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50515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50515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50515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50515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505150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50515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ctrTitle"/>
          </p:nvPr>
        </p:nvSpPr>
        <p:spPr>
          <a:xfrm>
            <a:off x="479700" y="786650"/>
            <a:ext cx="8301600" cy="110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/>
              <a:t>Título do Plano da Proposta Didática</a:t>
            </a:r>
            <a:endParaRPr b="1" sz="4000"/>
          </a:p>
        </p:txBody>
      </p:sp>
      <p:sp>
        <p:nvSpPr>
          <p:cNvPr id="50" name="Google Shape;50;p13"/>
          <p:cNvSpPr txBox="1"/>
          <p:nvPr>
            <p:ph idx="1" type="subTitle"/>
          </p:nvPr>
        </p:nvSpPr>
        <p:spPr>
          <a:xfrm>
            <a:off x="1371600" y="1889150"/>
            <a:ext cx="6400800" cy="131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2500"/>
              <a:t>[Nome dos integrantes do grupo]</a:t>
            </a:r>
            <a:endParaRPr sz="2500"/>
          </a:p>
        </p:txBody>
      </p:sp>
      <p:sp>
        <p:nvSpPr>
          <p:cNvPr id="51" name="Google Shape;51;p13"/>
          <p:cNvSpPr txBox="1"/>
          <p:nvPr>
            <p:ph idx="1" type="subTitle"/>
          </p:nvPr>
        </p:nvSpPr>
        <p:spPr>
          <a:xfrm>
            <a:off x="1444025" y="3638325"/>
            <a:ext cx="6400800" cy="943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2000"/>
              <a:t>[Nome da escola, série/ano e nome do professor supervisor do estágio]</a:t>
            </a:r>
            <a:endParaRPr sz="2000"/>
          </a:p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94500" y="66625"/>
            <a:ext cx="7677900" cy="45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1400"/>
              <a:t>Práticas em Ensino de Física e Ciências - Noturno - Profa. Dra. Cristina Leite (2023)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457200" y="620766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/>
              <a:t>Título do Plano da Proposta Didática</a:t>
            </a:r>
            <a:endParaRPr b="1" sz="3200"/>
          </a:p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57200" y="1623754"/>
            <a:ext cx="8229600" cy="27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2000"/>
              <a:buChar char="•"/>
            </a:pPr>
            <a:r>
              <a:rPr lang="pt-BR" sz="2000"/>
              <a:t>[Temas que serão trabalhados na proposta didática]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 sz="2000"/>
              <a:t>[Pergunta disparadora]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 sz="2000"/>
              <a:t>[Habilidades da BNCC ou Currículo Paulista]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 sz="2000"/>
              <a:t>Competências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 sz="2000"/>
              <a:t>Duração sugerida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7200" y="620766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/>
              <a:t>Justificativa e objetivos gerais</a:t>
            </a:r>
            <a:endParaRPr b="1" sz="3200"/>
          </a:p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57200" y="1623754"/>
            <a:ext cx="8229600" cy="27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2000"/>
              <a:t>[Apresente a justificativa e o contexto da proposta, bem como os objetivos gerais da proposta. Não esqueça de articular a importância do tema para a educação básica e apresentar como você articula a proposta ao perfil dos estudantes e da escola]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620766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/>
              <a:t>Estrutura da proposta didática</a:t>
            </a:r>
            <a:endParaRPr b="1" sz="3200"/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457200" y="1623754"/>
            <a:ext cx="8229600" cy="27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2000"/>
              <a:t>[Apresente a introdução, o desenvolvimento e o fechamento da proposta]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457200" y="620766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/>
              <a:t>Conexões com a teoria</a:t>
            </a:r>
            <a:endParaRPr b="1" sz="3200"/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457200" y="1623754"/>
            <a:ext cx="8229600" cy="27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2000"/>
              <a:t>[Descreva de que forma a proposta se articula com as abordagens estudadas (contextualização, CTSA, questões sociocientíficas etc.), os organizadores do trabalho (3MP) e propostas didáticas inovadoras]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7200" y="620766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/>
              <a:t>Avaliação</a:t>
            </a:r>
            <a:endParaRPr b="1" sz="3200"/>
          </a:p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7200" y="1623754"/>
            <a:ext cx="8229600" cy="273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2000"/>
              <a:t>[Apresente as estratégias de avaliação da proposta]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