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  <p:sldMasterId id="2147483926" r:id="rId2"/>
    <p:sldMasterId id="2147483939" r:id="rId3"/>
    <p:sldMasterId id="2147483951" r:id="rId4"/>
  </p:sldMasterIdLst>
  <p:notesMasterIdLst>
    <p:notesMasterId r:id="rId135"/>
  </p:notesMasterIdLst>
  <p:sldIdLst>
    <p:sldId id="689" r:id="rId5"/>
    <p:sldId id="612" r:id="rId6"/>
    <p:sldId id="685" r:id="rId7"/>
    <p:sldId id="686" r:id="rId8"/>
    <p:sldId id="688" r:id="rId9"/>
    <p:sldId id="458" r:id="rId10"/>
    <p:sldId id="460" r:id="rId11"/>
    <p:sldId id="687" r:id="rId12"/>
    <p:sldId id="517" r:id="rId13"/>
    <p:sldId id="405" r:id="rId14"/>
    <p:sldId id="403" r:id="rId15"/>
    <p:sldId id="474" r:id="rId16"/>
    <p:sldId id="477" r:id="rId17"/>
    <p:sldId id="657" r:id="rId18"/>
    <p:sldId id="560" r:id="rId19"/>
    <p:sldId id="561" r:id="rId20"/>
    <p:sldId id="562" r:id="rId21"/>
    <p:sldId id="563" r:id="rId22"/>
    <p:sldId id="564" r:id="rId23"/>
    <p:sldId id="565" r:id="rId24"/>
    <p:sldId id="566" r:id="rId25"/>
    <p:sldId id="567" r:id="rId26"/>
    <p:sldId id="558" r:id="rId27"/>
    <p:sldId id="568" r:id="rId28"/>
    <p:sldId id="569" r:id="rId29"/>
    <p:sldId id="528" r:id="rId30"/>
    <p:sldId id="571" r:id="rId31"/>
    <p:sldId id="572" r:id="rId32"/>
    <p:sldId id="570" r:id="rId33"/>
    <p:sldId id="559" r:id="rId34"/>
    <p:sldId id="575" r:id="rId35"/>
    <p:sldId id="574" r:id="rId36"/>
    <p:sldId id="589" r:id="rId37"/>
    <p:sldId id="588" r:id="rId38"/>
    <p:sldId id="700" r:id="rId39"/>
    <p:sldId id="698" r:id="rId40"/>
    <p:sldId id="707" r:id="rId41"/>
    <p:sldId id="701" r:id="rId42"/>
    <p:sldId id="706" r:id="rId43"/>
    <p:sldId id="573" r:id="rId44"/>
    <p:sldId id="656" r:id="rId45"/>
    <p:sldId id="610" r:id="rId46"/>
    <p:sldId id="523" r:id="rId47"/>
    <p:sldId id="524" r:id="rId48"/>
    <p:sldId id="525" r:id="rId49"/>
    <p:sldId id="703" r:id="rId50"/>
    <p:sldId id="699" r:id="rId51"/>
    <p:sldId id="526" r:id="rId52"/>
    <p:sldId id="702" r:id="rId53"/>
    <p:sldId id="704" r:id="rId54"/>
    <p:sldId id="690" r:id="rId55"/>
    <p:sldId id="691" r:id="rId56"/>
    <p:sldId id="692" r:id="rId57"/>
    <p:sldId id="693" r:id="rId58"/>
    <p:sldId id="694" r:id="rId59"/>
    <p:sldId id="695" r:id="rId60"/>
    <p:sldId id="696" r:id="rId61"/>
    <p:sldId id="583" r:id="rId62"/>
    <p:sldId id="582" r:id="rId63"/>
    <p:sldId id="584" r:id="rId64"/>
    <p:sldId id="671" r:id="rId65"/>
    <p:sldId id="672" r:id="rId66"/>
    <p:sldId id="658" r:id="rId67"/>
    <p:sldId id="659" r:id="rId68"/>
    <p:sldId id="709" r:id="rId69"/>
    <p:sldId id="708" r:id="rId70"/>
    <p:sldId id="660" r:id="rId71"/>
    <p:sldId id="663" r:id="rId72"/>
    <p:sldId id="664" r:id="rId73"/>
    <p:sldId id="665" r:id="rId74"/>
    <p:sldId id="666" r:id="rId75"/>
    <p:sldId id="668" r:id="rId76"/>
    <p:sldId id="669" r:id="rId77"/>
    <p:sldId id="670" r:id="rId78"/>
    <p:sldId id="519" r:id="rId79"/>
    <p:sldId id="536" r:id="rId80"/>
    <p:sldId id="543" r:id="rId81"/>
    <p:sldId id="544" r:id="rId82"/>
    <p:sldId id="545" r:id="rId83"/>
    <p:sldId id="604" r:id="rId84"/>
    <p:sldId id="607" r:id="rId85"/>
    <p:sldId id="598" r:id="rId86"/>
    <p:sldId id="516" r:id="rId87"/>
    <p:sldId id="652" r:id="rId88"/>
    <p:sldId id="679" r:id="rId89"/>
    <p:sldId id="676" r:id="rId90"/>
    <p:sldId id="636" r:id="rId91"/>
    <p:sldId id="638" r:id="rId92"/>
    <p:sldId id="637" r:id="rId93"/>
    <p:sldId id="639" r:id="rId94"/>
    <p:sldId id="640" r:id="rId95"/>
    <p:sldId id="641" r:id="rId96"/>
    <p:sldId id="697" r:id="rId97"/>
    <p:sldId id="616" r:id="rId98"/>
    <p:sldId id="619" r:id="rId99"/>
    <p:sldId id="622" r:id="rId100"/>
    <p:sldId id="620" r:id="rId101"/>
    <p:sldId id="617" r:id="rId102"/>
    <p:sldId id="653" r:id="rId103"/>
    <p:sldId id="654" r:id="rId104"/>
    <p:sldId id="621" r:id="rId105"/>
    <p:sldId id="618" r:id="rId106"/>
    <p:sldId id="655" r:id="rId107"/>
    <p:sldId id="645" r:id="rId108"/>
    <p:sldId id="646" r:id="rId109"/>
    <p:sldId id="644" r:id="rId110"/>
    <p:sldId id="623" r:id="rId111"/>
    <p:sldId id="624" r:id="rId112"/>
    <p:sldId id="625" r:id="rId113"/>
    <p:sldId id="626" r:id="rId114"/>
    <p:sldId id="627" r:id="rId115"/>
    <p:sldId id="628" r:id="rId116"/>
    <p:sldId id="629" r:id="rId117"/>
    <p:sldId id="630" r:id="rId118"/>
    <p:sldId id="631" r:id="rId119"/>
    <p:sldId id="632" r:id="rId120"/>
    <p:sldId id="633" r:id="rId121"/>
    <p:sldId id="634" r:id="rId122"/>
    <p:sldId id="635" r:id="rId123"/>
    <p:sldId id="642" r:id="rId124"/>
    <p:sldId id="643" r:id="rId125"/>
    <p:sldId id="647" r:id="rId126"/>
    <p:sldId id="648" r:id="rId127"/>
    <p:sldId id="649" r:id="rId128"/>
    <p:sldId id="650" r:id="rId129"/>
    <p:sldId id="651" r:id="rId130"/>
    <p:sldId id="710" r:id="rId131"/>
    <p:sldId id="514" r:id="rId132"/>
    <p:sldId id="614" r:id="rId133"/>
    <p:sldId id="556" r:id="rId1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86B"/>
    <a:srgbClr val="2D355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/>
              <a:t>DM </a:t>
            </a:r>
            <a:r>
              <a:rPr lang="en-US" sz="2000" b="1" dirty="0" err="1" smtClean="0"/>
              <a:t>vs</a:t>
            </a:r>
            <a:r>
              <a:rPr lang="en-US" sz="2000" b="1" dirty="0" smtClean="0"/>
              <a:t> ryegrass fermentation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2108007047064323E-2"/>
          <c:y val="0.11460797068250239"/>
          <c:w val="0.90411275302915906"/>
          <c:h val="0.78071803246540117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Plan1!$A$4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Plan1!$B$4:$E$4</c:f>
              <c:numCache>
                <c:formatCode>General</c:formatCode>
                <c:ptCount val="4"/>
                <c:pt idx="0">
                  <c:v>5.49</c:v>
                </c:pt>
                <c:pt idx="1">
                  <c:v>4.4000000000000004</c:v>
                </c:pt>
                <c:pt idx="2">
                  <c:v>4.42</c:v>
                </c:pt>
                <c:pt idx="3">
                  <c:v>5.01</c:v>
                </c:pt>
              </c:numCache>
            </c:numRef>
          </c:val>
        </c:ser>
        <c:ser>
          <c:idx val="3"/>
          <c:order val="3"/>
          <c:tx>
            <c:strRef>
              <c:f>Plan1!$A$5</c:f>
              <c:strCache>
                <c:ptCount val="1"/>
                <c:pt idx="0">
                  <c:v>Ac. Lático % 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Plan1!$B$5:$E$5</c:f>
              <c:numCache>
                <c:formatCode>General</c:formatCode>
                <c:ptCount val="4"/>
                <c:pt idx="0">
                  <c:v>1.4</c:v>
                </c:pt>
                <c:pt idx="1">
                  <c:v>4.99</c:v>
                </c:pt>
                <c:pt idx="2">
                  <c:v>4.83</c:v>
                </c:pt>
                <c:pt idx="3">
                  <c:v>0.87</c:v>
                </c:pt>
              </c:numCache>
            </c:numRef>
          </c:val>
        </c:ser>
        <c:ser>
          <c:idx val="4"/>
          <c:order val="4"/>
          <c:tx>
            <c:strRef>
              <c:f>Plan1!$A$6</c:f>
              <c:strCache>
                <c:ptCount val="1"/>
                <c:pt idx="0">
                  <c:v>Ac. Acético, %MS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Plan1!$B$6:$E$6</c:f>
              <c:numCache>
                <c:formatCode>General</c:formatCode>
                <c:ptCount val="4"/>
                <c:pt idx="0">
                  <c:v>0.31</c:v>
                </c:pt>
                <c:pt idx="1">
                  <c:v>1.08</c:v>
                </c:pt>
                <c:pt idx="2">
                  <c:v>1.63</c:v>
                </c:pt>
                <c:pt idx="3">
                  <c:v>1.01</c:v>
                </c:pt>
              </c:numCache>
            </c:numRef>
          </c:val>
        </c:ser>
        <c:ser>
          <c:idx val="5"/>
          <c:order val="5"/>
          <c:tx>
            <c:strRef>
              <c:f>Plan1!$A$7</c:f>
              <c:strCache>
                <c:ptCount val="1"/>
                <c:pt idx="0">
                  <c:v>Ac. Butírico, % MS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Plan1!$B$7:$E$7</c:f>
              <c:numCache>
                <c:formatCode>General</c:formatCode>
                <c:ptCount val="4"/>
                <c:pt idx="0">
                  <c:v>0.28000000000000003</c:v>
                </c:pt>
                <c:pt idx="1">
                  <c:v>1.02</c:v>
                </c:pt>
                <c:pt idx="2">
                  <c:v>1.99</c:v>
                </c:pt>
                <c:pt idx="3">
                  <c:v>4.13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409432"/>
        <c:axId val="135407864"/>
      </c:barChart>
      <c:lineChart>
        <c:grouping val="standard"/>
        <c:varyColors val="0"/>
        <c:ser>
          <c:idx val="0"/>
          <c:order val="0"/>
          <c:tx>
            <c:strRef>
              <c:f>Plan1!$A$2</c:f>
              <c:strCache>
                <c:ptCount val="1"/>
                <c:pt idx="0">
                  <c:v>Umidade 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8264840182648401E-3"/>
                  <c:y val="-6.7979923295094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5.8709933754854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264840182648401E-3"/>
                  <c:y val="-4.325995118778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707995816096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Plan1!$B$2:$E$2</c:f>
              <c:numCache>
                <c:formatCode>General</c:formatCode>
                <c:ptCount val="4"/>
                <c:pt idx="0">
                  <c:v>46.15</c:v>
                </c:pt>
                <c:pt idx="1">
                  <c:v>63.26</c:v>
                </c:pt>
                <c:pt idx="2">
                  <c:v>73.650000000000006</c:v>
                </c:pt>
                <c:pt idx="3">
                  <c:v>72.459999999999994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Plan1!$A$3</c:f>
              <c:strCache>
                <c:ptCount val="1"/>
                <c:pt idx="0">
                  <c:v>MS%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7.41599163219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6.48899267816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264121094452234E-3"/>
                  <c:y val="1.85399790804801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999999999999977E-2"/>
                      <c:h val="8.370800554836854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"/>
                  <c:y val="3.0899965134133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Plan1!$B$3:$E$3</c:f>
              <c:numCache>
                <c:formatCode>General</c:formatCode>
                <c:ptCount val="4"/>
                <c:pt idx="0">
                  <c:v>53.85</c:v>
                </c:pt>
                <c:pt idx="1">
                  <c:v>36.74</c:v>
                </c:pt>
                <c:pt idx="2">
                  <c:v>26.349999999999994</c:v>
                </c:pt>
                <c:pt idx="3">
                  <c:v>27.540000000000006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Plan1!$A$8</c:f>
              <c:strCache>
                <c:ptCount val="1"/>
                <c:pt idx="0">
                  <c:v>Flieg Score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Plan1!$B$8:$E$8</c:f>
              <c:numCache>
                <c:formatCode>General</c:formatCode>
                <c:ptCount val="4"/>
                <c:pt idx="0">
                  <c:v>95.6</c:v>
                </c:pt>
                <c:pt idx="1">
                  <c:v>67.75</c:v>
                </c:pt>
                <c:pt idx="2">
                  <c:v>45.27</c:v>
                </c:pt>
                <c:pt idx="3">
                  <c:v>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10608"/>
        <c:axId val="135410216"/>
      </c:lineChart>
      <c:valAx>
        <c:axId val="135407864"/>
        <c:scaling>
          <c:orientation val="minMax"/>
          <c:max val="2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409432"/>
        <c:crosses val="max"/>
        <c:crossBetween val="between"/>
      </c:valAx>
      <c:catAx>
        <c:axId val="135409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5407864"/>
        <c:crosses val="autoZero"/>
        <c:auto val="1"/>
        <c:lblAlgn val="ctr"/>
        <c:lblOffset val="100"/>
        <c:noMultiLvlLbl val="0"/>
      </c:catAx>
      <c:valAx>
        <c:axId val="135410216"/>
        <c:scaling>
          <c:orientation val="minMax"/>
          <c:max val="120"/>
          <c:min val="-3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5410608"/>
        <c:crosses val="autoZero"/>
        <c:crossBetween val="between"/>
      </c:valAx>
      <c:catAx>
        <c:axId val="135410608"/>
        <c:scaling>
          <c:orientation val="minMax"/>
        </c:scaling>
        <c:delete val="1"/>
        <c:axPos val="b"/>
        <c:majorTickMark val="out"/>
        <c:minorTickMark val="none"/>
        <c:tickLblPos val="nextTo"/>
        <c:crossAx val="135410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EDF25-B926-44CB-B7DE-1F84A7737D15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E5897-75F7-490D-982D-64435EB7F4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58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6F6D0-30F9-4C90-8118-F998968945FC}" type="slidenum">
              <a:rPr lang="pt-BR"/>
              <a:pPr/>
              <a:t>3</a:t>
            </a:fld>
            <a:endParaRPr lang="pt-BR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20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84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21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0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22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19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23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74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24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31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25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7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27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25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28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91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29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30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20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E080A5-6ADA-43C8-8ADA-60F23E22E25D}" type="slidenum">
              <a:rPr lang="pt-BR" altLang="pt-BR" sz="1000"/>
              <a:pPr>
                <a:spcBef>
                  <a:spcPct val="0"/>
                </a:spcBef>
              </a:pPr>
              <a:t>4</a:t>
            </a:fld>
            <a:endParaRPr lang="pt-BR" altLang="pt-BR" sz="10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80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31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64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32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5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40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28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52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6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53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92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54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199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55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36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56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72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57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80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58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76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1F3A6A-17EF-468B-B83A-A4BC00B378DA}" type="slidenum">
              <a:rPr lang="pt-BR" altLang="pt-BR" sz="1000"/>
              <a:pPr>
                <a:spcBef>
                  <a:spcPct val="0"/>
                </a:spcBef>
              </a:pPr>
              <a:t>5</a:t>
            </a:fld>
            <a:endParaRPr lang="pt-BR" altLang="pt-BR" sz="10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690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59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30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60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15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1F3A6A-17EF-468B-B83A-A4BC00B378DA}" type="slidenum">
              <a:rPr lang="pt-BR" altLang="pt-BR" sz="1000"/>
              <a:pPr>
                <a:spcBef>
                  <a:spcPct val="0"/>
                </a:spcBef>
              </a:pPr>
              <a:t>8</a:t>
            </a:fld>
            <a:endParaRPr lang="pt-BR" altLang="pt-BR" sz="10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15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38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16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26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17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0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18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0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8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BB3709-6368-4FC6-8443-358A76759622}" type="slidenum">
              <a:rPr lang="pt-BR" altLang="pt-BR" sz="1000"/>
              <a:pPr>
                <a:spcBef>
                  <a:spcPct val="0"/>
                </a:spcBef>
              </a:pPr>
              <a:t>19</a:t>
            </a:fld>
            <a:endParaRPr lang="pt-BR" altLang="pt-BR" sz="10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81038"/>
            <a:ext cx="4489450" cy="3367087"/>
          </a:xfrm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7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22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03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755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20C0B-B102-43C4-BC9E-337E3EA7BC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09717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to em preto e branco de torre de relógio ao fundo&#10;&#10;Descrição gerada automaticamente">
            <a:extLst>
              <a:ext uri="{FF2B5EF4-FFF2-40B4-BE49-F238E27FC236}">
                <a16:creationId xmlns="" xmlns:a16="http://schemas.microsoft.com/office/drawing/2014/main" id="{A0806123-2BF2-184C-9D63-65E551E53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>
          <a:xfrm>
            <a:off x="0" y="0"/>
            <a:ext cx="9144000" cy="563436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558E9E91-910C-CB48-9900-DD44200EF26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E682E"/>
              </a:gs>
              <a:gs pos="36000">
                <a:srgbClr val="D0D8A8">
                  <a:alpha val="43000"/>
                </a:srgbClr>
              </a:gs>
              <a:gs pos="83000">
                <a:srgbClr val="DEE4C2"/>
              </a:gs>
              <a:gs pos="100000">
                <a:srgbClr val="EDF0DC"/>
              </a:gs>
            </a:gsLst>
            <a:lin ang="5400000" scaled="1"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5A261DFD-7FB0-C749-87FF-F58AFE8D4CD1}"/>
              </a:ext>
            </a:extLst>
          </p:cNvPr>
          <p:cNvSpPr/>
          <p:nvPr userDrawn="1"/>
        </p:nvSpPr>
        <p:spPr>
          <a:xfrm>
            <a:off x="0" y="4013735"/>
            <a:ext cx="9144000" cy="2364435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8" name="Conector reto 15">
            <a:extLst>
              <a:ext uri="{FF2B5EF4-FFF2-40B4-BE49-F238E27FC236}">
                <a16:creationId xmlns="" xmlns:a16="http://schemas.microsoft.com/office/drawing/2014/main" id="{FC32FB52-7103-034F-B15D-577235B648AF}"/>
              </a:ext>
            </a:extLst>
          </p:cNvPr>
          <p:cNvCxnSpPr>
            <a:cxnSpLocks/>
          </p:cNvCxnSpPr>
          <p:nvPr userDrawn="1"/>
        </p:nvCxnSpPr>
        <p:spPr>
          <a:xfrm>
            <a:off x="0" y="5473128"/>
            <a:ext cx="6061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C6C0CE4D-E8D1-4E4C-9259-A3C451450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" y="265766"/>
            <a:ext cx="1800596" cy="630207"/>
          </a:xfrm>
          <a:prstGeom prst="rect">
            <a:avLst/>
          </a:prstGeom>
        </p:spPr>
      </p:pic>
      <p:pic>
        <p:nvPicPr>
          <p:cNvPr id="22" name="Imagem 21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BBC80D0-6384-9446-BFA9-79630CB33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43" y="426625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996" y="4081117"/>
            <a:ext cx="8361003" cy="1343168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97" y="5508178"/>
            <a:ext cx="8361004" cy="6708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99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A6A952C-6E5A-BD42-ABDD-E2C2B3911FF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ABDA2B7-405B-3948-A1FC-DA23094C0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0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56696D59-8676-1449-A77E-8D4E36E55E8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6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1" name="Imagem 20" descr="Foto em preto e branco de torre de relógio ao fundo&#10;&#10;Descrição gerada automaticamente">
            <a:extLst>
              <a:ext uri="{FF2B5EF4-FFF2-40B4-BE49-F238E27FC236}">
                <a16:creationId xmlns="" xmlns:a16="http://schemas.microsoft.com/office/drawing/2014/main" id="{A9B38B03-F2A6-8D47-A853-053B765EF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13426"/>
          <a:stretch/>
        </p:blipFill>
        <p:spPr>
          <a:xfrm>
            <a:off x="5070012" y="2126660"/>
            <a:ext cx="4073988" cy="242542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97F48504-4BC3-5A4C-AE71-0990AF046B41}"/>
              </a:ext>
            </a:extLst>
          </p:cNvPr>
          <p:cNvSpPr/>
          <p:nvPr userDrawn="1"/>
        </p:nvSpPr>
        <p:spPr>
          <a:xfrm>
            <a:off x="0" y="2126660"/>
            <a:ext cx="5070012" cy="2435816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28B893E8-ACD2-E74C-B98A-2D58D5A09D71}"/>
              </a:ext>
            </a:extLst>
          </p:cNvPr>
          <p:cNvSpPr/>
          <p:nvPr userDrawn="1"/>
        </p:nvSpPr>
        <p:spPr>
          <a:xfrm>
            <a:off x="490887" y="730969"/>
            <a:ext cx="8192651" cy="5396064"/>
          </a:xfrm>
          <a:prstGeom prst="rect">
            <a:avLst/>
          </a:prstGeom>
          <a:noFill/>
          <a:ln w="28575">
            <a:solidFill>
              <a:srgbClr val="426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22A7B13C-3D59-9746-AC9D-560416825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2" y="934348"/>
            <a:ext cx="1800596" cy="630207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D302B40A-6AF0-C94A-B287-C8EA94F45F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0" y="5682989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126660"/>
            <a:ext cx="4463620" cy="2435816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392" y="4589464"/>
            <a:ext cx="7904196" cy="7039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435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79B04903-38D0-9848-BEF1-AABDAFE7E34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B2481946-2FBC-9C41-84B3-AD64B6A59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4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DCF81FE3-FDA1-2941-A2B1-28CEC2405C9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1A55DF4-BB04-A746-831C-839A41698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53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440F3295-9CAC-CE49-9D56-1DEA59F17FC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4B72A893-D1A8-0E4C-959B-43C2ACB71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9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63DDFD88-6C0E-4140-A4D1-E11C2E43A25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01C8ECA-FCEB-3947-8CE9-8700301CB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0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14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C762C275-7E88-6D43-B954-A4EFE2EC062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2AF5C101-768C-DE44-BFC1-E57712EBB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0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3F807A27-0CC2-2242-AC01-EDBC55A494D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58AC8DA-83BF-8943-8511-E652A33B1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6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3C1B8380-680D-5C4D-9111-5AC8F14208F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BCE2D093-2526-1C45-9484-2E7AFB0DA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0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539FA1AA-5448-914B-840E-6F97439C157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F859C4CA-0880-1E4D-BF00-8AB7014CE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57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DFDB7096-87A7-6343-843B-D08F21FF80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AutoShape 2" descr="GRADUAÇÃO &amp;nbsp;&amp;nbsp;&amp;nbsp;&amp;nbsp;&amp;nbsp; | SERVIÇO DE">
            <a:extLst>
              <a:ext uri="{FF2B5EF4-FFF2-40B4-BE49-F238E27FC236}">
                <a16:creationId xmlns="" xmlns:a16="http://schemas.microsoft.com/office/drawing/2014/main" id="{F034F6A3-6358-614D-AF72-501C872DEAE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pic>
        <p:nvPicPr>
          <p:cNvPr id="18" name="Imagem 17" descr="Foto em preto e branco de banco de praça&#10;&#10;Descrição gerada automaticamente">
            <a:extLst>
              <a:ext uri="{FF2B5EF4-FFF2-40B4-BE49-F238E27FC236}">
                <a16:creationId xmlns="" xmlns:a16="http://schemas.microsoft.com/office/drawing/2014/main" id="{6CFF4D54-792C-674A-867D-C0CAA69F7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"/>
          <a:stretch/>
        </p:blipFill>
        <p:spPr>
          <a:xfrm>
            <a:off x="0" y="2637888"/>
            <a:ext cx="8204924" cy="4220112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="" xmlns:a16="http://schemas.microsoft.com/office/drawing/2014/main" id="{933C108B-2156-D24C-89F7-0049DFA4CADD}"/>
              </a:ext>
            </a:extLst>
          </p:cNvPr>
          <p:cNvSpPr/>
          <p:nvPr userDrawn="1"/>
        </p:nvSpPr>
        <p:spPr>
          <a:xfrm>
            <a:off x="1621243" y="0"/>
            <a:ext cx="7522757" cy="3429000"/>
          </a:xfrm>
          <a:prstGeom prst="rect">
            <a:avLst/>
          </a:prstGeom>
          <a:solidFill>
            <a:srgbClr val="5073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pic>
        <p:nvPicPr>
          <p:cNvPr id="23" name="Imagem 22" descr="Desenho de pessoa em pé&#10;&#10;Descrição gerada automaticamente com confiança média">
            <a:extLst>
              <a:ext uri="{FF2B5EF4-FFF2-40B4-BE49-F238E27FC236}">
                <a16:creationId xmlns="" xmlns:a16="http://schemas.microsoft.com/office/drawing/2014/main" id="{21AB8142-5C66-4E43-86F7-855AA17EF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7" y="220458"/>
            <a:ext cx="1129730" cy="954107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4D5B7721-6CF8-DB42-B50C-621D1C891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38" y="6406357"/>
            <a:ext cx="664648" cy="26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243" y="10319"/>
            <a:ext cx="7108871" cy="184735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243" y="1927134"/>
            <a:ext cx="7122082" cy="7107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cxnSp>
        <p:nvCxnSpPr>
          <p:cNvPr id="26" name="Conector Reto 25">
            <a:extLst>
              <a:ext uri="{FF2B5EF4-FFF2-40B4-BE49-F238E27FC236}">
                <a16:creationId xmlns="" xmlns:a16="http://schemas.microsoft.com/office/drawing/2014/main" id="{3E53702D-0A69-B64B-ABF8-561F175B3E36}"/>
              </a:ext>
            </a:extLst>
          </p:cNvPr>
          <p:cNvCxnSpPr>
            <a:cxnSpLocks/>
          </p:cNvCxnSpPr>
          <p:nvPr userDrawn="1"/>
        </p:nvCxnSpPr>
        <p:spPr>
          <a:xfrm>
            <a:off x="1621243" y="1896176"/>
            <a:ext cx="71220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37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B6B9A66-FBA5-BD4E-B757-909FD8438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96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E98E14E-43E3-3246-812A-62F5ECC7837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AutoShape 2" descr="GRADUAÇÃO &amp;nbsp;&amp;nbsp;&amp;nbsp;&amp;nbsp;&amp;nbsp; | SERVIÇO DE">
            <a:extLst>
              <a:ext uri="{FF2B5EF4-FFF2-40B4-BE49-F238E27FC236}">
                <a16:creationId xmlns="" xmlns:a16="http://schemas.microsoft.com/office/drawing/2014/main" id="{B577E5E0-61A7-1A40-94FD-C2E6F03349E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pt-BR">
              <a:solidFill>
                <a:prstClr val="black"/>
              </a:solidFill>
            </a:endParaRPr>
          </a:p>
        </p:txBody>
      </p:sp>
      <p:pic>
        <p:nvPicPr>
          <p:cNvPr id="9" name="Imagem 8" descr="Foto em preto e branco de torre de relógio ao fundo&#10;&#10;Descrição gerada automaticamente">
            <a:extLst>
              <a:ext uri="{FF2B5EF4-FFF2-40B4-BE49-F238E27FC236}">
                <a16:creationId xmlns="" xmlns:a16="http://schemas.microsoft.com/office/drawing/2014/main" id="{F5F7888D-0FF1-ED4E-BC9A-6FB9CE031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9428" b="17928"/>
          <a:stretch/>
        </p:blipFill>
        <p:spPr>
          <a:xfrm>
            <a:off x="0" y="2873532"/>
            <a:ext cx="9144000" cy="409302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D0742374-63B9-D947-9005-08EA026EB31D}"/>
              </a:ext>
            </a:extLst>
          </p:cNvPr>
          <p:cNvSpPr/>
          <p:nvPr userDrawn="1"/>
        </p:nvSpPr>
        <p:spPr>
          <a:xfrm>
            <a:off x="2101636" y="0"/>
            <a:ext cx="5992570" cy="3581400"/>
          </a:xfrm>
          <a:prstGeom prst="rect">
            <a:avLst/>
          </a:prstGeom>
          <a:solidFill>
            <a:srgbClr val="5073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D45F023F-D8AA-7C43-8C7E-2E1179047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78" y="472460"/>
            <a:ext cx="824251" cy="32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636" y="878761"/>
            <a:ext cx="5992570" cy="1519835"/>
          </a:xfrm>
        </p:spPr>
        <p:txBody>
          <a:bodyPr anchor="b"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1636" y="2416563"/>
            <a:ext cx="5992570" cy="43900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BE235B00-2454-D64A-8319-16C9DCDA0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" y="294603"/>
            <a:ext cx="1937856" cy="678248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="" xmlns:a16="http://schemas.microsoft.com/office/drawing/2014/main" id="{C1F076F3-938A-C44E-B9F0-A47B81714E92}"/>
              </a:ext>
            </a:extLst>
          </p:cNvPr>
          <p:cNvCxnSpPr>
            <a:cxnSpLocks/>
          </p:cNvCxnSpPr>
          <p:nvPr userDrawn="1"/>
        </p:nvCxnSpPr>
        <p:spPr>
          <a:xfrm>
            <a:off x="2101636" y="2416563"/>
            <a:ext cx="59925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38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4F930531-58C1-004D-A7BD-A9A4EA49D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1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E160ED0-FD2C-B94B-A8CA-3753902E0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1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F574C23D-6E28-F248-B9F2-12308D29B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3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090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A64DC118-38FE-E44D-B7CA-37DF6B5D9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6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9BF02923-00B8-C746-A64B-193FA2C62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60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A1423A6-2DF5-BA40-9A6A-73F13CA83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30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D6434589-B00F-CE43-9F35-767A9E4CF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77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CFD0CFD9-CA5D-A44C-8D6D-DC67F91B7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6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to em preto e branco de torre de relógio ao fundo&#10;&#10;Descrição gerada automaticamente">
            <a:extLst>
              <a:ext uri="{FF2B5EF4-FFF2-40B4-BE49-F238E27FC236}">
                <a16:creationId xmlns="" xmlns:a16="http://schemas.microsoft.com/office/drawing/2014/main" id="{A0806123-2BF2-184C-9D63-65E551E53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>
          <a:xfrm>
            <a:off x="0" y="0"/>
            <a:ext cx="9144000" cy="563436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558E9E91-910C-CB48-9900-DD44200EF26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E682E"/>
              </a:gs>
              <a:gs pos="36000">
                <a:srgbClr val="D0D8A8">
                  <a:alpha val="43000"/>
                </a:srgbClr>
              </a:gs>
              <a:gs pos="83000">
                <a:srgbClr val="DEE4C2"/>
              </a:gs>
              <a:gs pos="100000">
                <a:srgbClr val="EDF0DC"/>
              </a:gs>
            </a:gsLst>
            <a:lin ang="5400000" scaled="1"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5A261DFD-7FB0-C749-87FF-F58AFE8D4CD1}"/>
              </a:ext>
            </a:extLst>
          </p:cNvPr>
          <p:cNvSpPr/>
          <p:nvPr userDrawn="1"/>
        </p:nvSpPr>
        <p:spPr>
          <a:xfrm>
            <a:off x="0" y="4013735"/>
            <a:ext cx="9144000" cy="2364435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18" name="Conector reto 15">
            <a:extLst>
              <a:ext uri="{FF2B5EF4-FFF2-40B4-BE49-F238E27FC236}">
                <a16:creationId xmlns="" xmlns:a16="http://schemas.microsoft.com/office/drawing/2014/main" id="{FC32FB52-7103-034F-B15D-577235B648AF}"/>
              </a:ext>
            </a:extLst>
          </p:cNvPr>
          <p:cNvCxnSpPr>
            <a:cxnSpLocks/>
          </p:cNvCxnSpPr>
          <p:nvPr userDrawn="1"/>
        </p:nvCxnSpPr>
        <p:spPr>
          <a:xfrm>
            <a:off x="0" y="5473128"/>
            <a:ext cx="6061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C6C0CE4D-E8D1-4E4C-9259-A3C451450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" y="265766"/>
            <a:ext cx="1800596" cy="630207"/>
          </a:xfrm>
          <a:prstGeom prst="rect">
            <a:avLst/>
          </a:prstGeom>
        </p:spPr>
      </p:pic>
      <p:pic>
        <p:nvPicPr>
          <p:cNvPr id="22" name="Imagem 21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BBC80D0-6384-9446-BFA9-79630CB33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43" y="426625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996" y="4081117"/>
            <a:ext cx="8361003" cy="1343168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97" y="5508178"/>
            <a:ext cx="8361004" cy="6708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7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DA6A952C-6E5A-BD42-ABDD-E2C2B3911FF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ABDA2B7-405B-3948-A1FC-DA23094C0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68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56696D59-8676-1449-A77E-8D4E36E55E8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6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21" name="Imagem 20" descr="Foto em preto e branco de torre de relógio ao fundo&#10;&#10;Descrição gerada automaticamente">
            <a:extLst>
              <a:ext uri="{FF2B5EF4-FFF2-40B4-BE49-F238E27FC236}">
                <a16:creationId xmlns="" xmlns:a16="http://schemas.microsoft.com/office/drawing/2014/main" id="{A9B38B03-F2A6-8D47-A853-053B765EF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13426"/>
          <a:stretch/>
        </p:blipFill>
        <p:spPr>
          <a:xfrm>
            <a:off x="5070012" y="2126660"/>
            <a:ext cx="4073988" cy="242542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97F48504-4BC3-5A4C-AE71-0990AF046B41}"/>
              </a:ext>
            </a:extLst>
          </p:cNvPr>
          <p:cNvSpPr/>
          <p:nvPr userDrawn="1"/>
        </p:nvSpPr>
        <p:spPr>
          <a:xfrm>
            <a:off x="0" y="2126660"/>
            <a:ext cx="5070012" cy="2435816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="" xmlns:a16="http://schemas.microsoft.com/office/drawing/2014/main" id="{28B893E8-ACD2-E74C-B98A-2D58D5A09D71}"/>
              </a:ext>
            </a:extLst>
          </p:cNvPr>
          <p:cNvSpPr/>
          <p:nvPr userDrawn="1"/>
        </p:nvSpPr>
        <p:spPr>
          <a:xfrm>
            <a:off x="490887" y="730969"/>
            <a:ext cx="8192651" cy="5396064"/>
          </a:xfrm>
          <a:prstGeom prst="rect">
            <a:avLst/>
          </a:prstGeom>
          <a:noFill/>
          <a:ln w="28575">
            <a:solidFill>
              <a:srgbClr val="426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>
              <a:solidFill>
                <a:prstClr val="white"/>
              </a:solidFill>
            </a:endParaRPr>
          </a:p>
        </p:txBody>
      </p:sp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22A7B13C-3D59-9746-AC9D-560416825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2" y="934348"/>
            <a:ext cx="1800596" cy="630207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D302B40A-6AF0-C94A-B287-C8EA94F45F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0" y="5682989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126660"/>
            <a:ext cx="4463620" cy="2435816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392" y="4589464"/>
            <a:ext cx="7904196" cy="70398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826297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79B04903-38D0-9848-BEF1-AABDAFE7E34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B2481946-2FBC-9C41-84B3-AD64B6A59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80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DCF81FE3-FDA1-2941-A2B1-28CEC2405C9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1A55DF4-BB04-A746-831C-839A41698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74237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440F3295-9CAC-CE49-9D56-1DEA59F17FC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4B72A893-D1A8-0E4C-959B-43C2ACB71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4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63DDFD88-6C0E-4140-A4D1-E11C2E43A250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801C8ECA-FCEB-3947-8CE9-8700301CB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36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C762C275-7E88-6D43-B954-A4EFE2EC062C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2AF5C101-768C-DE44-BFC1-E57712EBB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3F807A27-0CC2-2242-AC01-EDBC55A494D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758AC8DA-83BF-8943-8511-E652A33B1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08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3C1B8380-680D-5C4D-9111-5AC8F14208F6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BCE2D093-2526-1C45-9484-2E7AFB0DA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5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539FA1AA-5448-914B-840E-6F97439C157D}"/>
              </a:ext>
            </a:extLst>
          </p:cNvPr>
          <p:cNvSpPr/>
          <p:nvPr userDrawn="1"/>
        </p:nvSpPr>
        <p:spPr>
          <a:xfrm>
            <a:off x="0" y="6311899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="" xmlns:a16="http://schemas.microsoft.com/office/drawing/2014/main" id="{F859C4CA-0880-1E4D-BF00-8AB7014CE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5" y="6357375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1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34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91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66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22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606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4D4D-3216-487B-8E65-540BC160B17C}" type="datetimeFigureOut">
              <a:rPr lang="pt-BR" smtClean="0"/>
              <a:t>17/04/2022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037C-7019-409C-BB08-7DA928A50C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7B9A8293-BE09-214E-B367-5F145B08DED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17/04/2022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B1502209-E4FF-5943-AB78-2DDB8D0BD4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93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FFA36C6-EB7F-4247-9DF3-D4B573EF501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17/04/2022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B7E424C-1AE8-654B-95BF-483573C8EE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7B9A8293-BE09-214E-B367-5F145B08DED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17/04/2022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B1502209-E4FF-5943-AB78-2DDB8D0BD4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72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9.emf"/><Relationship Id="rId4" Type="http://schemas.openxmlformats.org/officeDocument/2006/relationships/oleObject" Target="../embeddings/Planilha_do_Microsoft_Excel_97-20032.xls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9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9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B91F208-0B52-AE40-9E2B-901966FC5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pt-BR" i="1" dirty="0" smtClean="0"/>
              <a:t>Luiz Gustavo Nussio, Professor</a:t>
            </a:r>
          </a:p>
          <a:p>
            <a:pPr algn="r"/>
            <a:r>
              <a:rPr lang="pt-BR" i="1" dirty="0" err="1" smtClean="0"/>
              <a:t>Department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Animal </a:t>
            </a:r>
            <a:r>
              <a:rPr lang="pt-BR" i="1" dirty="0" err="1" smtClean="0"/>
              <a:t>Sciences</a:t>
            </a:r>
            <a:endParaRPr lang="pt-BR" i="1" dirty="0"/>
          </a:p>
        </p:txBody>
      </p:sp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 smtClean="0"/>
              <a:t>Silage</a:t>
            </a:r>
            <a:r>
              <a:rPr lang="pt-BR" dirty="0" smtClean="0"/>
              <a:t> </a:t>
            </a:r>
            <a:r>
              <a:rPr lang="pt-BR" dirty="0" err="1" smtClean="0"/>
              <a:t>Fermentation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12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3" y="56211"/>
            <a:ext cx="7876363" cy="6772445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480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hotograph of a silage effluent storage tank, b concrete wall showing damage around average effluent level and c damaged concrete close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" y="1032145"/>
            <a:ext cx="9230479" cy="66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losses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environmental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4309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" y="9330"/>
            <a:ext cx="6529797" cy="6790084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/>
          <p:cNvSpPr/>
          <p:nvPr/>
        </p:nvSpPr>
        <p:spPr>
          <a:xfrm>
            <a:off x="2455304" y="2025400"/>
            <a:ext cx="720080" cy="129614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513967" y="1628800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losses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environmental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6" y="1137174"/>
            <a:ext cx="9190969" cy="569892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468560" y="38064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Effluente</a:t>
            </a:r>
            <a:r>
              <a:rPr lang="pt-BR" sz="3200" b="1" dirty="0" smtClean="0"/>
              <a:t>  - </a:t>
            </a:r>
            <a:r>
              <a:rPr lang="pt-BR" sz="3200" b="1" dirty="0" err="1" smtClean="0"/>
              <a:t>health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hazards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4997539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ips and advice for planning and building a new silage clamp - Farmers  Week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426"/>
            <a:ext cx="4427984" cy="668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w silage pit helps farm management 17 April 2013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94" y="1916832"/>
            <a:ext cx="46940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losses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environmental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4335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635963"/>
            <a:ext cx="8946828" cy="3593237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108520" y="630043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– </a:t>
            </a:r>
            <a:r>
              <a:rPr lang="pt-BR" sz="3200" b="1" dirty="0" err="1" smtClean="0"/>
              <a:t>chemical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additives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964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628800"/>
            <a:ext cx="8999213" cy="4968552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783802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–N </a:t>
            </a:r>
            <a:r>
              <a:rPr lang="pt-BR" sz="3200" b="1" dirty="0" err="1" smtClean="0"/>
              <a:t>fertilization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361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4578003" cy="2376264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370876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  <p:pic>
        <p:nvPicPr>
          <p:cNvPr id="12290" name="Picture 2" descr="Keep your bales dry to conserve value | Hay and Forage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66" y="998434"/>
            <a:ext cx="4458493" cy="24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07" y="3875889"/>
            <a:ext cx="3921359" cy="29821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3146" y="3867370"/>
            <a:ext cx="3960050" cy="29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098541" cy="4752528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 - </a:t>
            </a:r>
            <a:r>
              <a:rPr lang="pt-BR" sz="3200" b="1" dirty="0" err="1" smtClean="0"/>
              <a:t>pressure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92167069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9" y="1124744"/>
            <a:ext cx="9143181" cy="501159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712470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078024" cy="5420244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3897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7560840" cy="600284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48064" y="63093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Silo decorre do grego (</a:t>
            </a:r>
            <a:r>
              <a:rPr lang="pt-BR" i="1" dirty="0" err="1" smtClean="0"/>
              <a:t>Sirus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480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1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7" y="987186"/>
            <a:ext cx="9054732" cy="5353404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 smtClean="0"/>
              <a:t>load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substrate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496840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93674"/>
            <a:ext cx="7565965" cy="600075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89048" y="153833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462397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036496" cy="365388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92634"/>
            <a:ext cx="9031155" cy="468613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088407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" y="656839"/>
            <a:ext cx="8070148" cy="6201161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89048" y="8484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 smtClean="0"/>
              <a:t>load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/>
              <a:t> </a:t>
            </a:r>
            <a:r>
              <a:rPr lang="pt-BR" sz="3200" b="1" dirty="0" err="1" smtClean="0"/>
              <a:t>upright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layer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325222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4" y="446221"/>
            <a:ext cx="7935906" cy="6583179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321975" y="0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 smtClean="0"/>
              <a:t>load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moisture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342927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2" y="98769"/>
            <a:ext cx="4599926" cy="67592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" name="Conector reto 7"/>
          <p:cNvCxnSpPr/>
          <p:nvPr/>
        </p:nvCxnSpPr>
        <p:spPr>
          <a:xfrm flipH="1">
            <a:off x="2351994" y="2459617"/>
            <a:ext cx="966499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1736663" y="3730460"/>
            <a:ext cx="429174" cy="216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1727471" y="4500766"/>
            <a:ext cx="466439" cy="81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vre 18"/>
          <p:cNvSpPr/>
          <p:nvPr/>
        </p:nvSpPr>
        <p:spPr>
          <a:xfrm>
            <a:off x="2343421" y="2459617"/>
            <a:ext cx="526538" cy="2886211"/>
          </a:xfrm>
          <a:custGeom>
            <a:avLst/>
            <a:gdLst>
              <a:gd name="connsiteX0" fmla="*/ 0 w 702051"/>
              <a:gd name="connsiteY0" fmla="*/ 0 h 3848281"/>
              <a:gd name="connsiteX1" fmla="*/ 216683 w 702051"/>
              <a:gd name="connsiteY1" fmla="*/ 667382 h 3848281"/>
              <a:gd name="connsiteX2" fmla="*/ 377028 w 702051"/>
              <a:gd name="connsiteY2" fmla="*/ 1217756 h 3848281"/>
              <a:gd name="connsiteX3" fmla="*/ 498370 w 702051"/>
              <a:gd name="connsiteY3" fmla="*/ 1924140 h 3848281"/>
              <a:gd name="connsiteX4" fmla="*/ 580709 w 702051"/>
              <a:gd name="connsiteY4" fmla="*/ 2530851 h 3848281"/>
              <a:gd name="connsiteX5" fmla="*/ 645714 w 702051"/>
              <a:gd name="connsiteY5" fmla="*/ 3137562 h 3848281"/>
              <a:gd name="connsiteX6" fmla="*/ 702051 w 702051"/>
              <a:gd name="connsiteY6" fmla="*/ 3848281 h 38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051" h="3848281">
                <a:moveTo>
                  <a:pt x="0" y="0"/>
                </a:moveTo>
                <a:cubicBezTo>
                  <a:pt x="76922" y="232211"/>
                  <a:pt x="153845" y="464423"/>
                  <a:pt x="216683" y="667382"/>
                </a:cubicBezTo>
                <a:cubicBezTo>
                  <a:pt x="279521" y="870341"/>
                  <a:pt x="330080" y="1008296"/>
                  <a:pt x="377028" y="1217756"/>
                </a:cubicBezTo>
                <a:cubicBezTo>
                  <a:pt x="423976" y="1427216"/>
                  <a:pt x="464423" y="1705291"/>
                  <a:pt x="498370" y="1924140"/>
                </a:cubicBezTo>
                <a:cubicBezTo>
                  <a:pt x="532317" y="2142989"/>
                  <a:pt x="556152" y="2328614"/>
                  <a:pt x="580709" y="2530851"/>
                </a:cubicBezTo>
                <a:cubicBezTo>
                  <a:pt x="605266" y="2733088"/>
                  <a:pt x="625490" y="2917990"/>
                  <a:pt x="645714" y="3137562"/>
                </a:cubicBezTo>
                <a:cubicBezTo>
                  <a:pt x="665938" y="3357134"/>
                  <a:pt x="683994" y="3602707"/>
                  <a:pt x="702051" y="384828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Forma Livre 19"/>
          <p:cNvSpPr/>
          <p:nvPr/>
        </p:nvSpPr>
        <p:spPr>
          <a:xfrm>
            <a:off x="2440927" y="2989407"/>
            <a:ext cx="429032" cy="2356421"/>
          </a:xfrm>
          <a:custGeom>
            <a:avLst/>
            <a:gdLst>
              <a:gd name="connsiteX0" fmla="*/ 0 w 572042"/>
              <a:gd name="connsiteY0" fmla="*/ 0 h 3141895"/>
              <a:gd name="connsiteX1" fmla="*/ 147344 w 572042"/>
              <a:gd name="connsiteY1" fmla="*/ 424697 h 3141895"/>
              <a:gd name="connsiteX2" fmla="*/ 264353 w 572042"/>
              <a:gd name="connsiteY2" fmla="*/ 1001073 h 3141895"/>
              <a:gd name="connsiteX3" fmla="*/ 403030 w 572042"/>
              <a:gd name="connsiteY3" fmla="*/ 1620784 h 3141895"/>
              <a:gd name="connsiteX4" fmla="*/ 463701 w 572042"/>
              <a:gd name="connsiteY4" fmla="*/ 2149490 h 3141895"/>
              <a:gd name="connsiteX5" fmla="*/ 572042 w 572042"/>
              <a:gd name="connsiteY5" fmla="*/ 3141895 h 314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042" h="3141895">
                <a:moveTo>
                  <a:pt x="0" y="0"/>
                </a:moveTo>
                <a:cubicBezTo>
                  <a:pt x="51642" y="128925"/>
                  <a:pt x="103285" y="257851"/>
                  <a:pt x="147344" y="424697"/>
                </a:cubicBezTo>
                <a:cubicBezTo>
                  <a:pt x="191403" y="591543"/>
                  <a:pt x="221739" y="801725"/>
                  <a:pt x="264353" y="1001073"/>
                </a:cubicBezTo>
                <a:cubicBezTo>
                  <a:pt x="306967" y="1200421"/>
                  <a:pt x="369805" y="1429381"/>
                  <a:pt x="403030" y="1620784"/>
                </a:cubicBezTo>
                <a:cubicBezTo>
                  <a:pt x="436255" y="1812187"/>
                  <a:pt x="435532" y="1895972"/>
                  <a:pt x="463701" y="2149490"/>
                </a:cubicBezTo>
                <a:cubicBezTo>
                  <a:pt x="491870" y="2403008"/>
                  <a:pt x="531956" y="2772451"/>
                  <a:pt x="572042" y="314189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Forma Livre 20"/>
          <p:cNvSpPr/>
          <p:nvPr/>
        </p:nvSpPr>
        <p:spPr>
          <a:xfrm>
            <a:off x="2567687" y="3808466"/>
            <a:ext cx="263270" cy="1553613"/>
          </a:xfrm>
          <a:custGeom>
            <a:avLst/>
            <a:gdLst>
              <a:gd name="connsiteX0" fmla="*/ 0 w 351026"/>
              <a:gd name="connsiteY0" fmla="*/ 0 h 2071484"/>
              <a:gd name="connsiteX1" fmla="*/ 203681 w 351026"/>
              <a:gd name="connsiteY1" fmla="*/ 732386 h 2071484"/>
              <a:gd name="connsiteX2" fmla="*/ 281687 w 351026"/>
              <a:gd name="connsiteY2" fmla="*/ 1339097 h 2071484"/>
              <a:gd name="connsiteX3" fmla="*/ 351026 w 351026"/>
              <a:gd name="connsiteY3" fmla="*/ 2071484 h 207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026" h="2071484">
                <a:moveTo>
                  <a:pt x="0" y="0"/>
                </a:moveTo>
                <a:cubicBezTo>
                  <a:pt x="78366" y="254601"/>
                  <a:pt x="156733" y="509203"/>
                  <a:pt x="203681" y="732386"/>
                </a:cubicBezTo>
                <a:cubicBezTo>
                  <a:pt x="250629" y="955569"/>
                  <a:pt x="257130" y="1115914"/>
                  <a:pt x="281687" y="1339097"/>
                </a:cubicBezTo>
                <a:cubicBezTo>
                  <a:pt x="306244" y="1562280"/>
                  <a:pt x="328635" y="1816882"/>
                  <a:pt x="351026" y="207148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Forma Livre 22"/>
          <p:cNvSpPr/>
          <p:nvPr/>
        </p:nvSpPr>
        <p:spPr>
          <a:xfrm>
            <a:off x="2691197" y="4975300"/>
            <a:ext cx="78005" cy="390029"/>
          </a:xfrm>
          <a:custGeom>
            <a:avLst/>
            <a:gdLst>
              <a:gd name="connsiteX0" fmla="*/ 0 w 104007"/>
              <a:gd name="connsiteY0" fmla="*/ 0 h 520038"/>
              <a:gd name="connsiteX1" fmla="*/ 104007 w 104007"/>
              <a:gd name="connsiteY1" fmla="*/ 520038 h 520038"/>
              <a:gd name="connsiteX2" fmla="*/ 104007 w 104007"/>
              <a:gd name="connsiteY2" fmla="*/ 520038 h 52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07" h="520038">
                <a:moveTo>
                  <a:pt x="0" y="0"/>
                </a:moveTo>
                <a:lnTo>
                  <a:pt x="104007" y="520038"/>
                </a:lnTo>
                <a:lnTo>
                  <a:pt x="104007" y="520038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cxnSp>
        <p:nvCxnSpPr>
          <p:cNvPr id="13" name="Conector reto 12"/>
          <p:cNvCxnSpPr/>
          <p:nvPr/>
        </p:nvCxnSpPr>
        <p:spPr>
          <a:xfrm flipH="1">
            <a:off x="2691198" y="4975301"/>
            <a:ext cx="627295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2567688" y="3808466"/>
            <a:ext cx="750804" cy="1083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 flipH="1">
            <a:off x="2440929" y="2989406"/>
            <a:ext cx="877564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5670575" y="4054357"/>
            <a:ext cx="24482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/>
              <a:t>Saturation</a:t>
            </a:r>
            <a:endParaRPr lang="pt-BR" sz="3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560302" y="1196752"/>
            <a:ext cx="4578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 smtClean="0"/>
              <a:t>load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moisture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1533354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91" y="41363"/>
            <a:ext cx="4638994" cy="6816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6" name="Conector reto 5"/>
          <p:cNvCxnSpPr/>
          <p:nvPr/>
        </p:nvCxnSpPr>
        <p:spPr>
          <a:xfrm>
            <a:off x="1731757" y="1825820"/>
            <a:ext cx="620" cy="35232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1686874" y="3262425"/>
            <a:ext cx="478964" cy="379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1736663" y="3730460"/>
            <a:ext cx="429174" cy="216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1727471" y="4500766"/>
            <a:ext cx="466439" cy="81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5826289" y="4054357"/>
            <a:ext cx="244827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err="1" smtClean="0"/>
              <a:t>Effluent</a:t>
            </a:r>
            <a:r>
              <a:rPr lang="pt-BR" sz="3600" dirty="0" smtClean="0"/>
              <a:t> </a:t>
            </a:r>
            <a:r>
              <a:rPr lang="pt-BR" sz="3600" dirty="0" err="1" smtClean="0"/>
              <a:t>production</a:t>
            </a:r>
            <a:endParaRPr lang="pt-BR" sz="3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860032" y="1287211"/>
            <a:ext cx="4578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moisture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515202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91" y="941689"/>
            <a:ext cx="3442893" cy="50590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3984791" y="2261352"/>
            <a:ext cx="5187378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b="1" dirty="0"/>
              <a:t>Time </a:t>
            </a:r>
            <a:r>
              <a:rPr lang="pt-BR" sz="1350" b="1" dirty="0" err="1"/>
              <a:t>to</a:t>
            </a:r>
            <a:r>
              <a:rPr lang="pt-BR" sz="1350" b="1" dirty="0"/>
              <a:t> </a:t>
            </a:r>
            <a:r>
              <a:rPr lang="pt-BR" sz="1350" b="1" dirty="0" err="1"/>
              <a:t>effluent</a:t>
            </a:r>
            <a:r>
              <a:rPr lang="pt-BR" sz="1350" b="1" dirty="0"/>
              <a:t> </a:t>
            </a:r>
            <a:r>
              <a:rPr lang="pt-BR" sz="1350" b="1" dirty="0" err="1"/>
              <a:t>production</a:t>
            </a:r>
            <a:r>
              <a:rPr lang="pt-BR" sz="1350" b="1" dirty="0"/>
              <a:t>: 7 hours (0,143/hour) – </a:t>
            </a:r>
            <a:r>
              <a:rPr lang="pt-BR" sz="1350" b="1" dirty="0" err="1"/>
              <a:t>small</a:t>
            </a:r>
            <a:r>
              <a:rPr lang="pt-BR" sz="1350" b="1" dirty="0"/>
              <a:t> </a:t>
            </a:r>
            <a:r>
              <a:rPr lang="pt-BR" sz="1350" b="1" dirty="0" err="1"/>
              <a:t>samples</a:t>
            </a: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b="1" dirty="0"/>
              <a:t>Time </a:t>
            </a:r>
            <a:r>
              <a:rPr lang="pt-BR" sz="1350" b="1" dirty="0" err="1"/>
              <a:t>to</a:t>
            </a:r>
            <a:r>
              <a:rPr lang="pt-BR" sz="1350" b="1" dirty="0"/>
              <a:t> </a:t>
            </a:r>
            <a:r>
              <a:rPr lang="pt-BR" sz="1350" b="1" dirty="0" err="1"/>
              <a:t>effluent</a:t>
            </a:r>
            <a:r>
              <a:rPr lang="pt-BR" sz="1350" b="1" dirty="0"/>
              <a:t> </a:t>
            </a:r>
            <a:r>
              <a:rPr lang="pt-BR" sz="1350" b="1" dirty="0" err="1"/>
              <a:t>production</a:t>
            </a:r>
            <a:r>
              <a:rPr lang="pt-BR" sz="1350" b="1" dirty="0"/>
              <a:t>: 260-650 hours (11-27 </a:t>
            </a:r>
            <a:r>
              <a:rPr lang="pt-BR" sz="1350" b="1" dirty="0" err="1"/>
              <a:t>days</a:t>
            </a:r>
            <a:r>
              <a:rPr lang="pt-BR" sz="1350" b="1" dirty="0"/>
              <a:t>) </a:t>
            </a:r>
            <a:r>
              <a:rPr lang="pt-BR" sz="1350" b="1" dirty="0" err="1"/>
              <a:t>tower</a:t>
            </a:r>
            <a:r>
              <a:rPr lang="pt-BR" sz="1350" b="1" dirty="0"/>
              <a:t> silo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b="1" dirty="0"/>
              <a:t>Time </a:t>
            </a:r>
            <a:r>
              <a:rPr lang="pt-BR" sz="1350" b="1" dirty="0" err="1"/>
              <a:t>to</a:t>
            </a:r>
            <a:r>
              <a:rPr lang="pt-BR" sz="1350" b="1" dirty="0"/>
              <a:t> 95% </a:t>
            </a:r>
            <a:r>
              <a:rPr lang="pt-BR" sz="1350" b="1" dirty="0" err="1"/>
              <a:t>effluent</a:t>
            </a:r>
            <a:r>
              <a:rPr lang="pt-BR" sz="1350" b="1" dirty="0"/>
              <a:t> </a:t>
            </a:r>
            <a:r>
              <a:rPr lang="pt-BR" sz="1350" b="1" dirty="0" err="1"/>
              <a:t>flow</a:t>
            </a:r>
            <a:r>
              <a:rPr lang="pt-BR" sz="1350" b="1" dirty="0"/>
              <a:t>: 780-1940 hours (32-81 </a:t>
            </a:r>
            <a:r>
              <a:rPr lang="pt-BR" sz="1350" b="1" dirty="0" err="1"/>
              <a:t>days</a:t>
            </a:r>
            <a:r>
              <a:rPr lang="pt-BR" sz="1350" b="1" dirty="0"/>
              <a:t>) </a:t>
            </a:r>
            <a:r>
              <a:rPr lang="pt-BR" sz="1350" b="1" dirty="0" err="1"/>
              <a:t>tower</a:t>
            </a:r>
            <a:r>
              <a:rPr lang="pt-BR" sz="1350" b="1" dirty="0"/>
              <a:t> silo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b="1" dirty="0" err="1"/>
              <a:t>Maximum</a:t>
            </a:r>
            <a:r>
              <a:rPr lang="pt-BR" sz="1350" b="1" dirty="0"/>
              <a:t> </a:t>
            </a:r>
            <a:r>
              <a:rPr lang="pt-BR" sz="1350" b="1" dirty="0" err="1"/>
              <a:t>of</a:t>
            </a:r>
            <a:r>
              <a:rPr lang="pt-BR" sz="1350" b="1" dirty="0"/>
              <a:t> 48 kg </a:t>
            </a:r>
            <a:r>
              <a:rPr lang="pt-BR" sz="1350" b="1" dirty="0" err="1"/>
              <a:t>effluent</a:t>
            </a:r>
            <a:r>
              <a:rPr lang="pt-BR" sz="1350" b="1" dirty="0"/>
              <a:t>/ m</a:t>
            </a:r>
            <a:r>
              <a:rPr lang="pt-BR" sz="1350" b="1" baseline="30000" dirty="0"/>
              <a:t>2</a:t>
            </a:r>
            <a:r>
              <a:rPr lang="pt-BR" sz="1350" b="1" dirty="0"/>
              <a:t> </a:t>
            </a:r>
            <a:r>
              <a:rPr lang="pt-BR" sz="1350" b="1" dirty="0" err="1"/>
              <a:t>wall</a:t>
            </a: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1350" b="1" dirty="0"/>
              <a:t>Final </a:t>
            </a:r>
            <a:r>
              <a:rPr lang="pt-BR" sz="1350" b="1" dirty="0" err="1"/>
              <a:t>moisture</a:t>
            </a:r>
            <a:r>
              <a:rPr lang="pt-BR" sz="1350" b="1" dirty="0"/>
              <a:t> </a:t>
            </a:r>
            <a:r>
              <a:rPr lang="pt-BR" sz="1350" b="1" dirty="0" err="1"/>
              <a:t>content</a:t>
            </a:r>
            <a:r>
              <a:rPr lang="pt-BR" sz="1350" b="1" dirty="0"/>
              <a:t>: 67-50% for </a:t>
            </a:r>
            <a:r>
              <a:rPr lang="pt-BR" sz="1350" b="1" dirty="0" err="1"/>
              <a:t>pressures</a:t>
            </a:r>
            <a:r>
              <a:rPr lang="pt-BR" sz="1350" b="1" dirty="0"/>
              <a:t> 200 </a:t>
            </a:r>
            <a:r>
              <a:rPr lang="pt-BR" sz="1350" b="1" dirty="0" err="1"/>
              <a:t>and</a:t>
            </a:r>
            <a:r>
              <a:rPr lang="pt-BR" sz="1350" b="1" dirty="0"/>
              <a:t> 550 kPa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1350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1731757" y="1825820"/>
            <a:ext cx="620" cy="35232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1686874" y="3262425"/>
            <a:ext cx="478964" cy="379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1736663" y="3730460"/>
            <a:ext cx="429174" cy="216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H="1">
            <a:off x="1727471" y="4500766"/>
            <a:ext cx="466439" cy="812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rma Livre 18"/>
          <p:cNvSpPr/>
          <p:nvPr/>
        </p:nvSpPr>
        <p:spPr>
          <a:xfrm>
            <a:off x="2343421" y="2459617"/>
            <a:ext cx="526538" cy="2886211"/>
          </a:xfrm>
          <a:custGeom>
            <a:avLst/>
            <a:gdLst>
              <a:gd name="connsiteX0" fmla="*/ 0 w 702051"/>
              <a:gd name="connsiteY0" fmla="*/ 0 h 3848281"/>
              <a:gd name="connsiteX1" fmla="*/ 216683 w 702051"/>
              <a:gd name="connsiteY1" fmla="*/ 667382 h 3848281"/>
              <a:gd name="connsiteX2" fmla="*/ 377028 w 702051"/>
              <a:gd name="connsiteY2" fmla="*/ 1217756 h 3848281"/>
              <a:gd name="connsiteX3" fmla="*/ 498370 w 702051"/>
              <a:gd name="connsiteY3" fmla="*/ 1924140 h 3848281"/>
              <a:gd name="connsiteX4" fmla="*/ 580709 w 702051"/>
              <a:gd name="connsiteY4" fmla="*/ 2530851 h 3848281"/>
              <a:gd name="connsiteX5" fmla="*/ 645714 w 702051"/>
              <a:gd name="connsiteY5" fmla="*/ 3137562 h 3848281"/>
              <a:gd name="connsiteX6" fmla="*/ 702051 w 702051"/>
              <a:gd name="connsiteY6" fmla="*/ 3848281 h 38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051" h="3848281">
                <a:moveTo>
                  <a:pt x="0" y="0"/>
                </a:moveTo>
                <a:cubicBezTo>
                  <a:pt x="76922" y="232211"/>
                  <a:pt x="153845" y="464423"/>
                  <a:pt x="216683" y="667382"/>
                </a:cubicBezTo>
                <a:cubicBezTo>
                  <a:pt x="279521" y="870341"/>
                  <a:pt x="330080" y="1008296"/>
                  <a:pt x="377028" y="1217756"/>
                </a:cubicBezTo>
                <a:cubicBezTo>
                  <a:pt x="423976" y="1427216"/>
                  <a:pt x="464423" y="1705291"/>
                  <a:pt x="498370" y="1924140"/>
                </a:cubicBezTo>
                <a:cubicBezTo>
                  <a:pt x="532317" y="2142989"/>
                  <a:pt x="556152" y="2328614"/>
                  <a:pt x="580709" y="2530851"/>
                </a:cubicBezTo>
                <a:cubicBezTo>
                  <a:pt x="605266" y="2733088"/>
                  <a:pt x="625490" y="2917990"/>
                  <a:pt x="645714" y="3137562"/>
                </a:cubicBezTo>
                <a:cubicBezTo>
                  <a:pt x="665938" y="3357134"/>
                  <a:pt x="683994" y="3602707"/>
                  <a:pt x="702051" y="384828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Forma Livre 19"/>
          <p:cNvSpPr/>
          <p:nvPr/>
        </p:nvSpPr>
        <p:spPr>
          <a:xfrm>
            <a:off x="2440927" y="2989407"/>
            <a:ext cx="429032" cy="2356421"/>
          </a:xfrm>
          <a:custGeom>
            <a:avLst/>
            <a:gdLst>
              <a:gd name="connsiteX0" fmla="*/ 0 w 572042"/>
              <a:gd name="connsiteY0" fmla="*/ 0 h 3141895"/>
              <a:gd name="connsiteX1" fmla="*/ 147344 w 572042"/>
              <a:gd name="connsiteY1" fmla="*/ 424697 h 3141895"/>
              <a:gd name="connsiteX2" fmla="*/ 264353 w 572042"/>
              <a:gd name="connsiteY2" fmla="*/ 1001073 h 3141895"/>
              <a:gd name="connsiteX3" fmla="*/ 403030 w 572042"/>
              <a:gd name="connsiteY3" fmla="*/ 1620784 h 3141895"/>
              <a:gd name="connsiteX4" fmla="*/ 463701 w 572042"/>
              <a:gd name="connsiteY4" fmla="*/ 2149490 h 3141895"/>
              <a:gd name="connsiteX5" fmla="*/ 572042 w 572042"/>
              <a:gd name="connsiteY5" fmla="*/ 3141895 h 314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042" h="3141895">
                <a:moveTo>
                  <a:pt x="0" y="0"/>
                </a:moveTo>
                <a:cubicBezTo>
                  <a:pt x="51642" y="128925"/>
                  <a:pt x="103285" y="257851"/>
                  <a:pt x="147344" y="424697"/>
                </a:cubicBezTo>
                <a:cubicBezTo>
                  <a:pt x="191403" y="591543"/>
                  <a:pt x="221739" y="801725"/>
                  <a:pt x="264353" y="1001073"/>
                </a:cubicBezTo>
                <a:cubicBezTo>
                  <a:pt x="306967" y="1200421"/>
                  <a:pt x="369805" y="1429381"/>
                  <a:pt x="403030" y="1620784"/>
                </a:cubicBezTo>
                <a:cubicBezTo>
                  <a:pt x="436255" y="1812187"/>
                  <a:pt x="435532" y="1895972"/>
                  <a:pt x="463701" y="2149490"/>
                </a:cubicBezTo>
                <a:cubicBezTo>
                  <a:pt x="491870" y="2403008"/>
                  <a:pt x="531956" y="2772451"/>
                  <a:pt x="572042" y="314189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Forma Livre 20"/>
          <p:cNvSpPr/>
          <p:nvPr/>
        </p:nvSpPr>
        <p:spPr>
          <a:xfrm>
            <a:off x="2567687" y="3808466"/>
            <a:ext cx="263270" cy="1553613"/>
          </a:xfrm>
          <a:custGeom>
            <a:avLst/>
            <a:gdLst>
              <a:gd name="connsiteX0" fmla="*/ 0 w 351026"/>
              <a:gd name="connsiteY0" fmla="*/ 0 h 2071484"/>
              <a:gd name="connsiteX1" fmla="*/ 203681 w 351026"/>
              <a:gd name="connsiteY1" fmla="*/ 732386 h 2071484"/>
              <a:gd name="connsiteX2" fmla="*/ 281687 w 351026"/>
              <a:gd name="connsiteY2" fmla="*/ 1339097 h 2071484"/>
              <a:gd name="connsiteX3" fmla="*/ 351026 w 351026"/>
              <a:gd name="connsiteY3" fmla="*/ 2071484 h 207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026" h="2071484">
                <a:moveTo>
                  <a:pt x="0" y="0"/>
                </a:moveTo>
                <a:cubicBezTo>
                  <a:pt x="78366" y="254601"/>
                  <a:pt x="156733" y="509203"/>
                  <a:pt x="203681" y="732386"/>
                </a:cubicBezTo>
                <a:cubicBezTo>
                  <a:pt x="250629" y="955569"/>
                  <a:pt x="257130" y="1115914"/>
                  <a:pt x="281687" y="1339097"/>
                </a:cubicBezTo>
                <a:cubicBezTo>
                  <a:pt x="306244" y="1562280"/>
                  <a:pt x="328635" y="1816882"/>
                  <a:pt x="351026" y="207148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Forma Livre 22"/>
          <p:cNvSpPr/>
          <p:nvPr/>
        </p:nvSpPr>
        <p:spPr>
          <a:xfrm>
            <a:off x="2691197" y="4975300"/>
            <a:ext cx="78005" cy="390029"/>
          </a:xfrm>
          <a:custGeom>
            <a:avLst/>
            <a:gdLst>
              <a:gd name="connsiteX0" fmla="*/ 0 w 104007"/>
              <a:gd name="connsiteY0" fmla="*/ 0 h 520038"/>
              <a:gd name="connsiteX1" fmla="*/ 104007 w 104007"/>
              <a:gd name="connsiteY1" fmla="*/ 520038 h 520038"/>
              <a:gd name="connsiteX2" fmla="*/ 104007 w 104007"/>
              <a:gd name="connsiteY2" fmla="*/ 520038 h 52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007" h="520038">
                <a:moveTo>
                  <a:pt x="0" y="0"/>
                </a:moveTo>
                <a:lnTo>
                  <a:pt x="104007" y="520038"/>
                </a:lnTo>
                <a:lnTo>
                  <a:pt x="104007" y="520038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149180" y="803883"/>
            <a:ext cx="4578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moisture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5058439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0" y="1672274"/>
            <a:ext cx="9045579" cy="208823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318" y="3919914"/>
            <a:ext cx="5349007" cy="661214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370876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modeling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3910294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93674"/>
            <a:ext cx="7492481" cy="597674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5719" y="153833"/>
            <a:ext cx="7780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/>
              <a:t>production</a:t>
            </a:r>
            <a:r>
              <a:rPr lang="pt-BR" sz="3200" b="1" dirty="0"/>
              <a:t> – “</a:t>
            </a:r>
            <a:r>
              <a:rPr lang="pt-BR" sz="3200" b="1" dirty="0" err="1"/>
              <a:t>Falling</a:t>
            </a:r>
            <a:r>
              <a:rPr lang="pt-BR" sz="3200" b="1" dirty="0"/>
              <a:t>-rate” </a:t>
            </a:r>
            <a:r>
              <a:rPr lang="pt-BR" sz="3200" b="1" dirty="0" err="1"/>
              <a:t>process</a:t>
            </a:r>
            <a:endParaRPr lang="pt-BR" sz="3200" b="1" dirty="0"/>
          </a:p>
        </p:txBody>
      </p:sp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6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53580" y="86334"/>
            <a:ext cx="5517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/>
              <a:t>Human</a:t>
            </a:r>
            <a:r>
              <a:rPr lang="pt-BR" sz="4400" i="1" dirty="0"/>
              <a:t> </a:t>
            </a:r>
            <a:r>
              <a:rPr lang="pt-BR" sz="4400" i="1" dirty="0" err="1"/>
              <a:t>existence</a:t>
            </a:r>
            <a:endParaRPr lang="pt-BR" sz="4400" i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0" y="1291671"/>
            <a:ext cx="7773386" cy="556632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548603" y="855775"/>
            <a:ext cx="229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Stockholm </a:t>
            </a:r>
            <a:r>
              <a:rPr lang="pt-BR" b="1" i="1" dirty="0" err="1" smtClean="0"/>
              <a:t>Museum</a:t>
            </a:r>
            <a:endParaRPr lang="pt-BR" b="1" i="1" dirty="0"/>
          </a:p>
        </p:txBody>
      </p:sp>
      <p:pic>
        <p:nvPicPr>
          <p:cNvPr id="8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882"/>
            <a:ext cx="9179315" cy="3699685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1690" y="793674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modeling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09662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259"/>
            <a:ext cx="5472608" cy="6750779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0152" y="2132856"/>
            <a:ext cx="327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/>
              <a:t>modeling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4815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6" y="2284850"/>
            <a:ext cx="8958629" cy="228830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1052736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/>
              <a:t>modeling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21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8" y="98769"/>
            <a:ext cx="6453838" cy="6642599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72200" y="220486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 smtClean="0"/>
              <a:t>modeling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moisture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5688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52736"/>
            <a:ext cx="8990112" cy="504056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02" y="-18189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 smtClean="0"/>
              <a:t>modeling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moisture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and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additives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6932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9" y="1916832"/>
            <a:ext cx="9146108" cy="187220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149080"/>
            <a:ext cx="8114783" cy="575210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52107" y="770477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/>
              <a:t>modeling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811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370876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/>
              <a:t>modeling</a:t>
            </a:r>
            <a:endParaRPr lang="pt-BR" sz="32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3" y="988917"/>
            <a:ext cx="9118936" cy="58066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340768"/>
            <a:ext cx="6607662" cy="1152128"/>
          </a:xfrm>
          <a:prstGeom prst="rect">
            <a:avLst/>
          </a:prstGeom>
        </p:spPr>
      </p:pic>
      <p:cxnSp>
        <p:nvCxnSpPr>
          <p:cNvPr id="8" name="Conector reto 7"/>
          <p:cNvCxnSpPr/>
          <p:nvPr/>
        </p:nvCxnSpPr>
        <p:spPr>
          <a:xfrm>
            <a:off x="1187624" y="2348880"/>
            <a:ext cx="122413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369298" y="2382147"/>
            <a:ext cx="42462" cy="342311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166393" y="4890932"/>
            <a:ext cx="2325487" cy="50236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3530267" y="4941168"/>
            <a:ext cx="4075" cy="869099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370876"/>
            <a:ext cx="8727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</a:t>
            </a:r>
            <a:r>
              <a:rPr lang="pt-BR" sz="3200" b="1" dirty="0" err="1" smtClean="0"/>
              <a:t>modeling</a:t>
            </a:r>
            <a:r>
              <a:rPr lang="pt-BR" sz="3200" b="1" dirty="0" smtClean="0"/>
              <a:t> – tropical grasses</a:t>
            </a:r>
            <a:endParaRPr lang="pt-BR" sz="3200" b="1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342890"/>
              </p:ext>
            </p:extLst>
          </p:nvPr>
        </p:nvGraphicFramePr>
        <p:xfrm>
          <a:off x="576961" y="788382"/>
          <a:ext cx="8077200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Gráfico" r:id="rId4" imgW="3620042" imgH="1809991" progId="Excel.Chart.8">
                  <p:embed/>
                </p:oleObj>
              </mc:Choice>
              <mc:Fallback>
                <p:oleObj name="Gráfico" r:id="rId4" imgW="3620042" imgH="180999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73" r="4973"/>
                      <a:stretch>
                        <a:fillRect/>
                      </a:stretch>
                    </p:blipFill>
                    <p:spPr bwMode="auto">
                      <a:xfrm>
                        <a:off x="576961" y="788382"/>
                        <a:ext cx="8077200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3561" y="5229200"/>
            <a:ext cx="9144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 smtClean="0">
                <a:latin typeface="Arial" panose="020B0604020202020204" pitchFamily="34" charset="0"/>
              </a:rPr>
              <a:t> </a:t>
            </a:r>
            <a:r>
              <a:rPr lang="pt-BR" altLang="pt-BR" sz="1800" dirty="0">
                <a:latin typeface="Arial" panose="020B0604020202020204" pitchFamily="34" charset="0"/>
              </a:rPr>
              <a:t>Equação para estimativa da produção de efluente (kg.t</a:t>
            </a:r>
            <a:r>
              <a:rPr lang="pt-BR" altLang="pt-BR" sz="1800" baseline="30000" dirty="0">
                <a:latin typeface="Arial" panose="020B0604020202020204" pitchFamily="34" charset="0"/>
              </a:rPr>
              <a:t>-1</a:t>
            </a:r>
            <a:r>
              <a:rPr lang="pt-BR" altLang="pt-BR" sz="1800" dirty="0">
                <a:latin typeface="Arial" panose="020B0604020202020204" pitchFamily="34" charset="0"/>
              </a:rPr>
              <a:t> de forragem fresca) em relação ao teor de matéria seca (%) em silagens de capim Tanzânia.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24754" y="5877694"/>
            <a:ext cx="2362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 dirty="0">
                <a:latin typeface="Arial" panose="020B0604020202020204" pitchFamily="34" charset="0"/>
              </a:rPr>
              <a:t>(IGARASI, 2002</a:t>
            </a:r>
            <a:r>
              <a:rPr lang="pt-BR" altLang="pt-BR" sz="2000" dirty="0" smtClean="0">
                <a:latin typeface="Arial" panose="020B0604020202020204" pitchFamily="34" charset="0"/>
              </a:rPr>
              <a:t>)</a:t>
            </a:r>
            <a:endParaRPr lang="pt-BR" altLang="pt-BR" sz="2000" dirty="0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3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915459" y="528438"/>
            <a:ext cx="7173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 smtClean="0"/>
              <a:t>Innovation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depends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on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daring</a:t>
            </a:r>
            <a:endParaRPr lang="pt-BR" sz="4400" i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533525"/>
            <a:ext cx="7810500" cy="3790950"/>
          </a:xfrm>
          <a:prstGeom prst="rect">
            <a:avLst/>
          </a:prstGeom>
        </p:spPr>
      </p:pic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3688" y="166616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 smtClean="0"/>
              <a:t>Huge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scale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silage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farms</a:t>
            </a:r>
            <a:endParaRPr lang="pt-BR" sz="4400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7" y="904009"/>
            <a:ext cx="8864391" cy="4738255"/>
          </a:xfrm>
          <a:prstGeom prst="rect">
            <a:avLst/>
          </a:prstGeom>
        </p:spPr>
      </p:pic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0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179512" y="57391"/>
            <a:ext cx="5517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 smtClean="0"/>
              <a:t>Human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existence</a:t>
            </a:r>
            <a:endParaRPr lang="pt-BR" sz="4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2544473"/>
            <a:ext cx="4581525" cy="374332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213764" y="2008261"/>
            <a:ext cx="276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err="1" smtClean="0"/>
              <a:t>Julien</a:t>
            </a:r>
            <a:r>
              <a:rPr lang="pt-BR" sz="2400" b="1" i="1" dirty="0" smtClean="0"/>
              <a:t> </a:t>
            </a:r>
            <a:r>
              <a:rPr lang="pt-BR" sz="2400" b="1" i="1" dirty="0" err="1" smtClean="0"/>
              <a:t>Dupret</a:t>
            </a:r>
            <a:endParaRPr lang="pt-BR" sz="2400" b="1" i="1" dirty="0"/>
          </a:p>
        </p:txBody>
      </p:sp>
      <p:pic>
        <p:nvPicPr>
          <p:cNvPr id="11266" name="Picture 2" descr="Hay Meadow Painting - The Reapers, 19th century by Julien Dup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35182"/>
            <a:ext cx="4533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3600" i="1" dirty="0" err="1" smtClean="0"/>
              <a:t>Ensiling</a:t>
            </a:r>
            <a:r>
              <a:rPr lang="pt-BR" sz="3600" i="1" dirty="0" smtClean="0"/>
              <a:t>:</a:t>
            </a:r>
            <a:br>
              <a:rPr lang="pt-BR" sz="3600" i="1" dirty="0" smtClean="0"/>
            </a:br>
            <a:r>
              <a:rPr lang="pt-BR" sz="3600" i="1" dirty="0" smtClean="0"/>
              <a:t>Microbial dynamics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Kinetics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of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6" y="528438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427651" y="958107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 smtClean="0">
                <a:solidFill>
                  <a:srgbClr val="FF0000"/>
                </a:solidFill>
              </a:rPr>
              <a:t>Enterobactérias</a:t>
            </a:r>
            <a:endParaRPr lang="pt-BR" sz="3200" b="1" dirty="0" smtClean="0">
              <a:solidFill>
                <a:srgbClr val="FF0000"/>
              </a:solidFill>
            </a:endParaRPr>
          </a:p>
          <a:p>
            <a:r>
              <a:rPr lang="pt-BR" sz="3200" b="1" i="1" dirty="0" smtClean="0">
                <a:solidFill>
                  <a:srgbClr val="FF0000"/>
                </a:solidFill>
              </a:rPr>
              <a:t>E. coli</a:t>
            </a:r>
            <a:endParaRPr lang="pt-BR" sz="3200" b="1" i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910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6" y="528438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984784" y="6237312"/>
            <a:ext cx="171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</a:rPr>
              <a:t>Enterobactérias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342821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 smtClean="0">
                <a:solidFill>
                  <a:srgbClr val="002060"/>
                </a:solidFill>
              </a:rPr>
              <a:t>Listeria</a:t>
            </a:r>
            <a:endParaRPr lang="pt-BR" sz="2800" b="1" dirty="0">
              <a:solidFill>
                <a:srgbClr val="00206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2512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6" y="528438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rgbClr val="FF0000"/>
                </a:solidFill>
              </a:rPr>
              <a:t>Enterobacteria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ctr"/>
            <a:r>
              <a:rPr lang="pt-BR" b="1" i="1" dirty="0" smtClean="0">
                <a:solidFill>
                  <a:srgbClr val="FF0000"/>
                </a:solidFill>
              </a:rPr>
              <a:t>E. coli</a:t>
            </a:r>
            <a:endParaRPr lang="pt-BR" b="1" i="1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467541" y="5954547"/>
            <a:ext cx="19847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B050"/>
                </a:solidFill>
              </a:rPr>
              <a:t>Yeast</a:t>
            </a:r>
            <a:endParaRPr lang="pt-BR" sz="3200" b="1" dirty="0">
              <a:solidFill>
                <a:srgbClr val="00B05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664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" y="567274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accent4">
                    <a:lumMod val="75000"/>
                  </a:schemeClr>
                </a:solidFill>
              </a:rPr>
              <a:t>Enterobacteria</a:t>
            </a:r>
            <a:endParaRPr 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t-BR" b="1" i="1" dirty="0" smtClean="0">
                <a:solidFill>
                  <a:schemeClr val="accent4">
                    <a:lumMod val="75000"/>
                  </a:schemeClr>
                </a:solidFill>
              </a:rPr>
              <a:t>E. coli</a:t>
            </a:r>
            <a:endParaRPr lang="pt-BR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59295" y="61851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B050"/>
                </a:solidFill>
              </a:rPr>
              <a:t>Yeast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206890" y="2296880"/>
            <a:ext cx="3295667" cy="2884721"/>
          </a:xfrm>
          <a:custGeom>
            <a:avLst/>
            <a:gdLst>
              <a:gd name="connsiteX0" fmla="*/ 0 w 2917371"/>
              <a:gd name="connsiteY0" fmla="*/ 2884721 h 2884721"/>
              <a:gd name="connsiteX1" fmla="*/ 1545771 w 2917371"/>
              <a:gd name="connsiteY1" fmla="*/ 7 h 2884721"/>
              <a:gd name="connsiteX2" fmla="*/ 2917371 w 2917371"/>
              <a:gd name="connsiteY2" fmla="*/ 2852064 h 2884721"/>
              <a:gd name="connsiteX3" fmla="*/ 2917371 w 2917371"/>
              <a:gd name="connsiteY3" fmla="*/ 2852064 h 28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2884721">
                <a:moveTo>
                  <a:pt x="0" y="2884721"/>
                </a:moveTo>
                <a:cubicBezTo>
                  <a:pt x="529771" y="1445085"/>
                  <a:pt x="1059543" y="5450"/>
                  <a:pt x="1545771" y="7"/>
                </a:cubicBezTo>
                <a:cubicBezTo>
                  <a:pt x="2032000" y="-5436"/>
                  <a:pt x="2917371" y="2852064"/>
                  <a:pt x="2917371" y="2852064"/>
                </a:cubicBezTo>
                <a:lnTo>
                  <a:pt x="2917371" y="285206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139952" y="5203373"/>
            <a:ext cx="360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292080" y="537321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Anaerobic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Phase</a:t>
            </a:r>
            <a:endParaRPr lang="pt-BR" sz="2800" b="1" dirty="0"/>
          </a:p>
        </p:txBody>
      </p:sp>
      <p:cxnSp>
        <p:nvCxnSpPr>
          <p:cNvPr id="24" name="Conector reto 23"/>
          <p:cNvCxnSpPr/>
          <p:nvPr/>
        </p:nvCxnSpPr>
        <p:spPr>
          <a:xfrm flipH="1">
            <a:off x="5076056" y="1066967"/>
            <a:ext cx="105429" cy="420172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292080" y="3155308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FF0000"/>
                </a:solidFill>
              </a:rPr>
              <a:t>Clostridia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312" name="CaixaDeTexto 13311"/>
          <p:cNvSpPr txBox="1"/>
          <p:nvPr/>
        </p:nvSpPr>
        <p:spPr>
          <a:xfrm>
            <a:off x="2467541" y="836712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164993" y="836712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84884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" y="567274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accent4">
                    <a:lumMod val="75000"/>
                  </a:schemeClr>
                </a:solidFill>
              </a:rPr>
              <a:t>Enterobacteria</a:t>
            </a:r>
            <a:endParaRPr 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t-BR" b="1" i="1" dirty="0" smtClean="0">
                <a:solidFill>
                  <a:schemeClr val="accent4">
                    <a:lumMod val="75000"/>
                  </a:schemeClr>
                </a:solidFill>
              </a:rPr>
              <a:t>E. coli</a:t>
            </a:r>
            <a:endParaRPr lang="pt-BR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59295" y="61851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B050"/>
                </a:solidFill>
              </a:rPr>
              <a:t>Yeast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206890" y="2296880"/>
            <a:ext cx="3295667" cy="2884721"/>
          </a:xfrm>
          <a:custGeom>
            <a:avLst/>
            <a:gdLst>
              <a:gd name="connsiteX0" fmla="*/ 0 w 2917371"/>
              <a:gd name="connsiteY0" fmla="*/ 2884721 h 2884721"/>
              <a:gd name="connsiteX1" fmla="*/ 1545771 w 2917371"/>
              <a:gd name="connsiteY1" fmla="*/ 7 h 2884721"/>
              <a:gd name="connsiteX2" fmla="*/ 2917371 w 2917371"/>
              <a:gd name="connsiteY2" fmla="*/ 2852064 h 2884721"/>
              <a:gd name="connsiteX3" fmla="*/ 2917371 w 2917371"/>
              <a:gd name="connsiteY3" fmla="*/ 2852064 h 28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2884721">
                <a:moveTo>
                  <a:pt x="0" y="2884721"/>
                </a:moveTo>
                <a:cubicBezTo>
                  <a:pt x="529771" y="1445085"/>
                  <a:pt x="1059543" y="5450"/>
                  <a:pt x="1545771" y="7"/>
                </a:cubicBezTo>
                <a:cubicBezTo>
                  <a:pt x="2032000" y="-5436"/>
                  <a:pt x="2917371" y="2852064"/>
                  <a:pt x="2917371" y="2852064"/>
                </a:cubicBezTo>
                <a:lnTo>
                  <a:pt x="2917371" y="285206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139952" y="5203373"/>
            <a:ext cx="360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292080" y="537321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Anaerobic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Phase</a:t>
            </a:r>
            <a:endParaRPr lang="pt-BR" sz="2800" b="1" dirty="0"/>
          </a:p>
        </p:txBody>
      </p:sp>
      <p:cxnSp>
        <p:nvCxnSpPr>
          <p:cNvPr id="24" name="Conector reto 23"/>
          <p:cNvCxnSpPr/>
          <p:nvPr/>
        </p:nvCxnSpPr>
        <p:spPr>
          <a:xfrm flipH="1">
            <a:off x="5076056" y="1066967"/>
            <a:ext cx="105429" cy="420172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292080" y="3155308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FF0000"/>
                </a:solidFill>
              </a:rPr>
              <a:t>Clostridia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312" name="CaixaDeTexto 13311"/>
          <p:cNvSpPr txBox="1"/>
          <p:nvPr/>
        </p:nvSpPr>
        <p:spPr>
          <a:xfrm>
            <a:off x="2574843" y="554585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300192" y="554584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8943" y="134272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Respiration</a:t>
            </a:r>
            <a:r>
              <a:rPr lang="pt-BR" b="1" dirty="0" smtClean="0"/>
              <a:t> CHO = </a:t>
            </a:r>
            <a:r>
              <a:rPr lang="pt-BR" b="1" dirty="0" smtClean="0">
                <a:solidFill>
                  <a:srgbClr val="FF0000"/>
                </a:solidFill>
              </a:rPr>
              <a:t>CO</a:t>
            </a:r>
            <a:r>
              <a:rPr lang="pt-BR" b="1" baseline="-25000" dirty="0" smtClean="0">
                <a:solidFill>
                  <a:srgbClr val="FF0000"/>
                </a:solidFill>
              </a:rPr>
              <a:t>2</a:t>
            </a:r>
            <a:r>
              <a:rPr lang="pt-BR" b="1" dirty="0" smtClean="0"/>
              <a:t> + H</a:t>
            </a:r>
            <a:r>
              <a:rPr lang="pt-BR" b="1" baseline="-25000" dirty="0" smtClean="0"/>
              <a:t>2</a:t>
            </a:r>
            <a:r>
              <a:rPr lang="pt-BR" b="1" dirty="0" smtClean="0"/>
              <a:t>O +     </a:t>
            </a:r>
            <a:r>
              <a:rPr lang="pt-BR" b="1" dirty="0" err="1" smtClean="0">
                <a:solidFill>
                  <a:srgbClr val="FF0000"/>
                </a:solidFill>
              </a:rPr>
              <a:t>Tº</a:t>
            </a:r>
            <a:r>
              <a:rPr lang="pt-BR" b="1" dirty="0" smtClean="0">
                <a:solidFill>
                  <a:srgbClr val="FF0000"/>
                </a:solidFill>
              </a:rPr>
              <a:t> C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7" name="Triângulo isósceles 6"/>
          <p:cNvSpPr/>
          <p:nvPr/>
        </p:nvSpPr>
        <p:spPr>
          <a:xfrm>
            <a:off x="4253006" y="1447932"/>
            <a:ext cx="216024" cy="17635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1371600" y="1640171"/>
            <a:ext cx="3984171" cy="3563200"/>
          </a:xfrm>
          <a:custGeom>
            <a:avLst/>
            <a:gdLst>
              <a:gd name="connsiteX0" fmla="*/ 0 w 3984171"/>
              <a:gd name="connsiteY0" fmla="*/ 536972 h 3563200"/>
              <a:gd name="connsiteX1" fmla="*/ 391886 w 3984171"/>
              <a:gd name="connsiteY1" fmla="*/ 90658 h 3563200"/>
              <a:gd name="connsiteX2" fmla="*/ 1230086 w 3984171"/>
              <a:gd name="connsiteY2" fmla="*/ 68886 h 3563200"/>
              <a:gd name="connsiteX3" fmla="*/ 2122714 w 3984171"/>
              <a:gd name="connsiteY3" fmla="*/ 841772 h 3563200"/>
              <a:gd name="connsiteX4" fmla="*/ 3124200 w 3984171"/>
              <a:gd name="connsiteY4" fmla="*/ 2463743 h 3563200"/>
              <a:gd name="connsiteX5" fmla="*/ 3984171 w 3984171"/>
              <a:gd name="connsiteY5" fmla="*/ 3563200 h 35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171" h="3563200">
                <a:moveTo>
                  <a:pt x="0" y="536972"/>
                </a:moveTo>
                <a:cubicBezTo>
                  <a:pt x="93436" y="352822"/>
                  <a:pt x="186872" y="168672"/>
                  <a:pt x="391886" y="90658"/>
                </a:cubicBezTo>
                <a:cubicBezTo>
                  <a:pt x="596900" y="12644"/>
                  <a:pt x="941615" y="-56300"/>
                  <a:pt x="1230086" y="68886"/>
                </a:cubicBezTo>
                <a:cubicBezTo>
                  <a:pt x="1518557" y="194072"/>
                  <a:pt x="1807028" y="442629"/>
                  <a:pt x="2122714" y="841772"/>
                </a:cubicBezTo>
                <a:cubicBezTo>
                  <a:pt x="2438400" y="1240915"/>
                  <a:pt x="2813957" y="2010172"/>
                  <a:pt x="3124200" y="2463743"/>
                </a:cubicBezTo>
                <a:cubicBezTo>
                  <a:pt x="3434443" y="2917314"/>
                  <a:pt x="3709307" y="3240257"/>
                  <a:pt x="3984171" y="3563200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230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384918-14F6-0043-8CC6-0270BE25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3688" y="116632"/>
            <a:ext cx="7108871" cy="163394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Kinetics of the fermentation on silages in the tropics</a:t>
            </a:r>
            <a:endParaRPr 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B91F208-0B52-AE40-9E2B-901966FC5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pt-BR" i="1" dirty="0" smtClean="0"/>
              <a:t>Luiz Gustavo Nussio, </a:t>
            </a:r>
            <a:r>
              <a:rPr lang="pt-BR" i="1" dirty="0" err="1" smtClean="0"/>
              <a:t>Full</a:t>
            </a:r>
            <a:r>
              <a:rPr lang="pt-BR" i="1" dirty="0" smtClean="0"/>
              <a:t> Professor</a:t>
            </a:r>
          </a:p>
          <a:p>
            <a:pPr algn="r"/>
            <a:r>
              <a:rPr lang="pt-BR" i="1" dirty="0" err="1" smtClean="0"/>
              <a:t>Departament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Animal </a:t>
            </a:r>
            <a:r>
              <a:rPr lang="pt-BR" i="1" dirty="0" err="1" smtClean="0"/>
              <a:t>Sciences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23797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" y="567274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accent4">
                    <a:lumMod val="75000"/>
                  </a:schemeClr>
                </a:solidFill>
              </a:rPr>
              <a:t>Enterobactéria</a:t>
            </a:r>
            <a:endParaRPr 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t-BR" b="1" i="1" dirty="0" smtClean="0">
                <a:solidFill>
                  <a:schemeClr val="accent4">
                    <a:lumMod val="75000"/>
                  </a:schemeClr>
                </a:solidFill>
              </a:rPr>
              <a:t>E. coli</a:t>
            </a:r>
            <a:endParaRPr lang="pt-BR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59295" y="61851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B050"/>
                </a:solidFill>
              </a:rPr>
              <a:t>Yeast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206890" y="2296880"/>
            <a:ext cx="3295667" cy="2884721"/>
          </a:xfrm>
          <a:custGeom>
            <a:avLst/>
            <a:gdLst>
              <a:gd name="connsiteX0" fmla="*/ 0 w 2917371"/>
              <a:gd name="connsiteY0" fmla="*/ 2884721 h 2884721"/>
              <a:gd name="connsiteX1" fmla="*/ 1545771 w 2917371"/>
              <a:gd name="connsiteY1" fmla="*/ 7 h 2884721"/>
              <a:gd name="connsiteX2" fmla="*/ 2917371 w 2917371"/>
              <a:gd name="connsiteY2" fmla="*/ 2852064 h 2884721"/>
              <a:gd name="connsiteX3" fmla="*/ 2917371 w 2917371"/>
              <a:gd name="connsiteY3" fmla="*/ 2852064 h 28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2884721">
                <a:moveTo>
                  <a:pt x="0" y="2884721"/>
                </a:moveTo>
                <a:cubicBezTo>
                  <a:pt x="529771" y="1445085"/>
                  <a:pt x="1059543" y="5450"/>
                  <a:pt x="1545771" y="7"/>
                </a:cubicBezTo>
                <a:cubicBezTo>
                  <a:pt x="2032000" y="-5436"/>
                  <a:pt x="2917371" y="2852064"/>
                  <a:pt x="2917371" y="2852064"/>
                </a:cubicBezTo>
                <a:lnTo>
                  <a:pt x="2917371" y="285206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139952" y="5203373"/>
            <a:ext cx="360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292080" y="537321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Anaerobic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Phase</a:t>
            </a:r>
            <a:endParaRPr lang="pt-BR" sz="2800" b="1" dirty="0"/>
          </a:p>
        </p:txBody>
      </p:sp>
      <p:cxnSp>
        <p:nvCxnSpPr>
          <p:cNvPr id="24" name="Conector reto 23"/>
          <p:cNvCxnSpPr/>
          <p:nvPr/>
        </p:nvCxnSpPr>
        <p:spPr>
          <a:xfrm flipH="1">
            <a:off x="5076056" y="1066967"/>
            <a:ext cx="105429" cy="420172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292080" y="3155308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FF0000"/>
                </a:solidFill>
              </a:rPr>
              <a:t>Clostridia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312" name="CaixaDeTexto 13311"/>
          <p:cNvSpPr txBox="1"/>
          <p:nvPr/>
        </p:nvSpPr>
        <p:spPr>
          <a:xfrm>
            <a:off x="2574843" y="554585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300192" y="554584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8943" y="134272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Respiration</a:t>
            </a:r>
            <a:r>
              <a:rPr lang="pt-BR" b="1" dirty="0" smtClean="0"/>
              <a:t> CHO = CO</a:t>
            </a:r>
            <a:r>
              <a:rPr lang="pt-BR" b="1" baseline="-25000" dirty="0" smtClean="0"/>
              <a:t>2</a:t>
            </a:r>
            <a:r>
              <a:rPr lang="pt-BR" b="1" dirty="0" smtClean="0"/>
              <a:t> + H</a:t>
            </a:r>
            <a:r>
              <a:rPr lang="pt-BR" b="1" baseline="-25000" dirty="0" smtClean="0"/>
              <a:t>2</a:t>
            </a:r>
            <a:r>
              <a:rPr lang="pt-BR" b="1" dirty="0" smtClean="0"/>
              <a:t>O +     </a:t>
            </a:r>
            <a:r>
              <a:rPr lang="pt-BR" b="1" dirty="0" err="1" smtClean="0"/>
              <a:t>Tº</a:t>
            </a:r>
            <a:r>
              <a:rPr lang="pt-BR" b="1" dirty="0" smtClean="0"/>
              <a:t> C </a:t>
            </a:r>
            <a:endParaRPr lang="pt-BR" b="1" dirty="0"/>
          </a:p>
        </p:txBody>
      </p:sp>
      <p:sp>
        <p:nvSpPr>
          <p:cNvPr id="7" name="Triângulo isósceles 6"/>
          <p:cNvSpPr/>
          <p:nvPr/>
        </p:nvSpPr>
        <p:spPr>
          <a:xfrm>
            <a:off x="4253006" y="1447932"/>
            <a:ext cx="216024" cy="17635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1371600" y="1640171"/>
            <a:ext cx="3984171" cy="3563200"/>
          </a:xfrm>
          <a:custGeom>
            <a:avLst/>
            <a:gdLst>
              <a:gd name="connsiteX0" fmla="*/ 0 w 3984171"/>
              <a:gd name="connsiteY0" fmla="*/ 536972 h 3563200"/>
              <a:gd name="connsiteX1" fmla="*/ 391886 w 3984171"/>
              <a:gd name="connsiteY1" fmla="*/ 90658 h 3563200"/>
              <a:gd name="connsiteX2" fmla="*/ 1230086 w 3984171"/>
              <a:gd name="connsiteY2" fmla="*/ 68886 h 3563200"/>
              <a:gd name="connsiteX3" fmla="*/ 2122714 w 3984171"/>
              <a:gd name="connsiteY3" fmla="*/ 841772 h 3563200"/>
              <a:gd name="connsiteX4" fmla="*/ 3124200 w 3984171"/>
              <a:gd name="connsiteY4" fmla="*/ 2463743 h 3563200"/>
              <a:gd name="connsiteX5" fmla="*/ 3984171 w 3984171"/>
              <a:gd name="connsiteY5" fmla="*/ 3563200 h 35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171" h="3563200">
                <a:moveTo>
                  <a:pt x="0" y="536972"/>
                </a:moveTo>
                <a:cubicBezTo>
                  <a:pt x="93436" y="352822"/>
                  <a:pt x="186872" y="168672"/>
                  <a:pt x="391886" y="90658"/>
                </a:cubicBezTo>
                <a:cubicBezTo>
                  <a:pt x="596900" y="12644"/>
                  <a:pt x="941615" y="-56300"/>
                  <a:pt x="1230086" y="68886"/>
                </a:cubicBezTo>
                <a:cubicBezTo>
                  <a:pt x="1518557" y="194072"/>
                  <a:pt x="1807028" y="442629"/>
                  <a:pt x="2122714" y="841772"/>
                </a:cubicBezTo>
                <a:cubicBezTo>
                  <a:pt x="2438400" y="1240915"/>
                  <a:pt x="2813957" y="2010172"/>
                  <a:pt x="3124200" y="2463743"/>
                </a:cubicBezTo>
                <a:cubicBezTo>
                  <a:pt x="3434443" y="2917314"/>
                  <a:pt x="3709307" y="3240257"/>
                  <a:pt x="3984171" y="3563200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348132" y="3588676"/>
            <a:ext cx="10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</a:t>
            </a:r>
            <a:r>
              <a:rPr lang="pt-BR" sz="3200" b="1" dirty="0">
                <a:solidFill>
                  <a:srgbClr val="FF0000"/>
                </a:solidFill>
              </a:rPr>
              <a:t>CO</a:t>
            </a:r>
            <a:r>
              <a:rPr lang="pt-BR" sz="3200" b="1" baseline="-25000" dirty="0">
                <a:solidFill>
                  <a:srgbClr val="FF0000"/>
                </a:solidFill>
              </a:rPr>
              <a:t>2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" y="567274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accent4">
                    <a:lumMod val="75000"/>
                  </a:schemeClr>
                </a:solidFill>
              </a:rPr>
              <a:t>Enterobactéria</a:t>
            </a:r>
            <a:endParaRPr 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t-BR" b="1" i="1" dirty="0" smtClean="0">
                <a:solidFill>
                  <a:schemeClr val="accent4">
                    <a:lumMod val="75000"/>
                  </a:schemeClr>
                </a:solidFill>
              </a:rPr>
              <a:t>E. coli</a:t>
            </a:r>
            <a:endParaRPr lang="pt-BR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59295" y="61851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B050"/>
                </a:solidFill>
              </a:rPr>
              <a:t>Yeast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206890" y="2296880"/>
            <a:ext cx="3295667" cy="2884721"/>
          </a:xfrm>
          <a:custGeom>
            <a:avLst/>
            <a:gdLst>
              <a:gd name="connsiteX0" fmla="*/ 0 w 2917371"/>
              <a:gd name="connsiteY0" fmla="*/ 2884721 h 2884721"/>
              <a:gd name="connsiteX1" fmla="*/ 1545771 w 2917371"/>
              <a:gd name="connsiteY1" fmla="*/ 7 h 2884721"/>
              <a:gd name="connsiteX2" fmla="*/ 2917371 w 2917371"/>
              <a:gd name="connsiteY2" fmla="*/ 2852064 h 2884721"/>
              <a:gd name="connsiteX3" fmla="*/ 2917371 w 2917371"/>
              <a:gd name="connsiteY3" fmla="*/ 2852064 h 28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2884721">
                <a:moveTo>
                  <a:pt x="0" y="2884721"/>
                </a:moveTo>
                <a:cubicBezTo>
                  <a:pt x="529771" y="1445085"/>
                  <a:pt x="1059543" y="5450"/>
                  <a:pt x="1545771" y="7"/>
                </a:cubicBezTo>
                <a:cubicBezTo>
                  <a:pt x="2032000" y="-5436"/>
                  <a:pt x="2917371" y="2852064"/>
                  <a:pt x="2917371" y="2852064"/>
                </a:cubicBezTo>
                <a:lnTo>
                  <a:pt x="2917371" y="285206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139952" y="5203373"/>
            <a:ext cx="360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292080" y="537321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Anaerobic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Phase</a:t>
            </a:r>
            <a:endParaRPr lang="pt-BR" sz="2800" b="1" dirty="0"/>
          </a:p>
        </p:txBody>
      </p:sp>
      <p:cxnSp>
        <p:nvCxnSpPr>
          <p:cNvPr id="24" name="Conector reto 23"/>
          <p:cNvCxnSpPr/>
          <p:nvPr/>
        </p:nvCxnSpPr>
        <p:spPr>
          <a:xfrm flipH="1">
            <a:off x="5076056" y="1066967"/>
            <a:ext cx="105429" cy="420172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128770" y="3660169"/>
            <a:ext cx="17766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FF0000"/>
                </a:solidFill>
              </a:rPr>
              <a:t>Clostridia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ctr"/>
            <a:r>
              <a:rPr lang="pt-BR" b="1" dirty="0" err="1">
                <a:solidFill>
                  <a:srgbClr val="FF0000"/>
                </a:solidFill>
              </a:rPr>
              <a:t>B</a:t>
            </a:r>
            <a:r>
              <a:rPr lang="pt-BR" b="1" dirty="0" err="1" smtClean="0">
                <a:solidFill>
                  <a:srgbClr val="FF0000"/>
                </a:solidFill>
              </a:rPr>
              <a:t>utiric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acid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312" name="CaixaDeTexto 13311"/>
          <p:cNvSpPr txBox="1"/>
          <p:nvPr/>
        </p:nvSpPr>
        <p:spPr>
          <a:xfrm>
            <a:off x="2574843" y="554585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289171" y="435910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8943" y="1342723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Respiration</a:t>
            </a:r>
            <a:r>
              <a:rPr lang="pt-BR" b="1" dirty="0" smtClean="0"/>
              <a:t> CHO = CO</a:t>
            </a:r>
            <a:r>
              <a:rPr lang="pt-BR" b="1" baseline="-25000" dirty="0" smtClean="0"/>
              <a:t>2</a:t>
            </a:r>
            <a:r>
              <a:rPr lang="pt-BR" b="1" dirty="0" smtClean="0"/>
              <a:t> + H</a:t>
            </a:r>
            <a:r>
              <a:rPr lang="pt-BR" b="1" baseline="-25000" dirty="0" smtClean="0"/>
              <a:t>2</a:t>
            </a:r>
            <a:r>
              <a:rPr lang="pt-BR" b="1" dirty="0" smtClean="0"/>
              <a:t>O +     </a:t>
            </a:r>
            <a:r>
              <a:rPr lang="pt-BR" b="1" dirty="0" err="1" smtClean="0"/>
              <a:t>Tº</a:t>
            </a:r>
            <a:r>
              <a:rPr lang="pt-BR" b="1" dirty="0" smtClean="0"/>
              <a:t> C </a:t>
            </a:r>
            <a:endParaRPr lang="pt-BR" b="1" dirty="0"/>
          </a:p>
        </p:txBody>
      </p:sp>
      <p:sp>
        <p:nvSpPr>
          <p:cNvPr id="7" name="Triângulo isósceles 6"/>
          <p:cNvSpPr/>
          <p:nvPr/>
        </p:nvSpPr>
        <p:spPr>
          <a:xfrm>
            <a:off x="4253006" y="1447932"/>
            <a:ext cx="216024" cy="17635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1371600" y="1640171"/>
            <a:ext cx="3984171" cy="3563200"/>
          </a:xfrm>
          <a:custGeom>
            <a:avLst/>
            <a:gdLst>
              <a:gd name="connsiteX0" fmla="*/ 0 w 3984171"/>
              <a:gd name="connsiteY0" fmla="*/ 536972 h 3563200"/>
              <a:gd name="connsiteX1" fmla="*/ 391886 w 3984171"/>
              <a:gd name="connsiteY1" fmla="*/ 90658 h 3563200"/>
              <a:gd name="connsiteX2" fmla="*/ 1230086 w 3984171"/>
              <a:gd name="connsiteY2" fmla="*/ 68886 h 3563200"/>
              <a:gd name="connsiteX3" fmla="*/ 2122714 w 3984171"/>
              <a:gd name="connsiteY3" fmla="*/ 841772 h 3563200"/>
              <a:gd name="connsiteX4" fmla="*/ 3124200 w 3984171"/>
              <a:gd name="connsiteY4" fmla="*/ 2463743 h 3563200"/>
              <a:gd name="connsiteX5" fmla="*/ 3984171 w 3984171"/>
              <a:gd name="connsiteY5" fmla="*/ 3563200 h 35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171" h="3563200">
                <a:moveTo>
                  <a:pt x="0" y="536972"/>
                </a:moveTo>
                <a:cubicBezTo>
                  <a:pt x="93436" y="352822"/>
                  <a:pt x="186872" y="168672"/>
                  <a:pt x="391886" y="90658"/>
                </a:cubicBezTo>
                <a:cubicBezTo>
                  <a:pt x="596900" y="12644"/>
                  <a:pt x="941615" y="-56300"/>
                  <a:pt x="1230086" y="68886"/>
                </a:cubicBezTo>
                <a:cubicBezTo>
                  <a:pt x="1518557" y="194072"/>
                  <a:pt x="1807028" y="442629"/>
                  <a:pt x="2122714" y="841772"/>
                </a:cubicBezTo>
                <a:cubicBezTo>
                  <a:pt x="2438400" y="1240915"/>
                  <a:pt x="2813957" y="2010172"/>
                  <a:pt x="3124200" y="2463743"/>
                </a:cubicBezTo>
                <a:cubicBezTo>
                  <a:pt x="3434443" y="2917314"/>
                  <a:pt x="3709307" y="3240257"/>
                  <a:pt x="3984171" y="3563200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403023" y="2867252"/>
            <a:ext cx="10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</a:t>
            </a:r>
            <a:r>
              <a:rPr lang="pt-BR" sz="3200" b="1" dirty="0">
                <a:solidFill>
                  <a:srgbClr val="FF0000"/>
                </a:solidFill>
              </a:rPr>
              <a:t>CO</a:t>
            </a:r>
            <a:r>
              <a:rPr lang="pt-BR" sz="3200" b="1" baseline="-25000" dirty="0">
                <a:solidFill>
                  <a:srgbClr val="FF0000"/>
                </a:solidFill>
              </a:rPr>
              <a:t>2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483218" y="1106900"/>
            <a:ext cx="2528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Proteolysis</a:t>
            </a:r>
            <a:r>
              <a:rPr lang="pt-BR" b="1" dirty="0" smtClean="0"/>
              <a:t> = N-NH</a:t>
            </a:r>
            <a:r>
              <a:rPr lang="pt-BR" b="1" baseline="-25000" dirty="0" smtClean="0"/>
              <a:t>3 </a:t>
            </a:r>
            <a:r>
              <a:rPr lang="pt-BR" b="1" baseline="-25000" dirty="0"/>
              <a:t>  </a:t>
            </a:r>
            <a:r>
              <a:rPr lang="pt-BR" b="1" dirty="0" smtClean="0"/>
              <a:t> </a:t>
            </a:r>
            <a:r>
              <a:rPr lang="pt-BR" b="1" dirty="0" err="1" smtClean="0"/>
              <a:t>Biogenic</a:t>
            </a:r>
            <a:r>
              <a:rPr lang="pt-BR" b="1" dirty="0" smtClean="0"/>
              <a:t> </a:t>
            </a:r>
            <a:r>
              <a:rPr lang="pt-BR" b="1" dirty="0" err="1" smtClean="0"/>
              <a:t>amines</a:t>
            </a:r>
            <a:r>
              <a:rPr lang="pt-BR" b="1" dirty="0" smtClean="0"/>
              <a:t>= </a:t>
            </a:r>
            <a:r>
              <a:rPr lang="pt-BR" b="1" dirty="0" err="1" smtClean="0"/>
              <a:t>putrescine</a:t>
            </a:r>
            <a:r>
              <a:rPr lang="pt-BR" b="1" dirty="0" smtClean="0"/>
              <a:t>, </a:t>
            </a:r>
            <a:r>
              <a:rPr lang="pt-BR" b="1" dirty="0" err="1" smtClean="0"/>
              <a:t>cadaverine</a:t>
            </a:r>
            <a:r>
              <a:rPr lang="pt-BR" b="1" dirty="0" smtClean="0"/>
              <a:t>, </a:t>
            </a:r>
            <a:r>
              <a:rPr lang="pt-BR" b="1" dirty="0" err="1" smtClean="0"/>
              <a:t>patuline</a:t>
            </a:r>
            <a:endParaRPr lang="pt-BR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923928" y="162880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pH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04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" y="567274"/>
            <a:ext cx="7928344" cy="6188656"/>
          </a:xfrm>
          <a:prstGeom prst="rect">
            <a:avLst/>
          </a:prstGeom>
        </p:spPr>
      </p:pic>
      <p:sp>
        <p:nvSpPr>
          <p:cNvPr id="5" name="Forma livre 4"/>
          <p:cNvSpPr/>
          <p:nvPr/>
        </p:nvSpPr>
        <p:spPr>
          <a:xfrm>
            <a:off x="1338943" y="3418112"/>
            <a:ext cx="587828" cy="1709059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98172" y="6210507"/>
            <a:ext cx="166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>
                <a:solidFill>
                  <a:schemeClr val="accent4">
                    <a:lumMod val="75000"/>
                  </a:schemeClr>
                </a:solidFill>
              </a:rPr>
              <a:t>Enterobactéria</a:t>
            </a:r>
            <a:endParaRPr lang="pt-BR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pt-BR" b="1" i="1" dirty="0" smtClean="0">
                <a:solidFill>
                  <a:schemeClr val="accent4">
                    <a:lumMod val="75000"/>
                  </a:schemeClr>
                </a:solidFill>
              </a:rPr>
              <a:t>E. coli</a:t>
            </a:r>
            <a:endParaRPr lang="pt-BR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158" y="3971595"/>
            <a:ext cx="1438275" cy="115557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1926771" y="3558167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2060"/>
                </a:solidFill>
              </a:rPr>
              <a:t>Listeria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10" name="Forma livre 9"/>
          <p:cNvSpPr/>
          <p:nvPr/>
        </p:nvSpPr>
        <p:spPr>
          <a:xfrm>
            <a:off x="3084519" y="3971595"/>
            <a:ext cx="587828" cy="1250397"/>
          </a:xfrm>
          <a:custGeom>
            <a:avLst/>
            <a:gdLst>
              <a:gd name="connsiteX0" fmla="*/ 0 w 587828"/>
              <a:gd name="connsiteY0" fmla="*/ 1687288 h 1709059"/>
              <a:gd name="connsiteX1" fmla="*/ 293914 w 587828"/>
              <a:gd name="connsiteY1" fmla="*/ 2 h 1709059"/>
              <a:gd name="connsiteX2" fmla="*/ 576943 w 587828"/>
              <a:gd name="connsiteY2" fmla="*/ 1698174 h 1709059"/>
              <a:gd name="connsiteX3" fmla="*/ 576943 w 587828"/>
              <a:gd name="connsiteY3" fmla="*/ 1698174 h 1709059"/>
              <a:gd name="connsiteX4" fmla="*/ 576943 w 587828"/>
              <a:gd name="connsiteY4" fmla="*/ 1698174 h 1709059"/>
              <a:gd name="connsiteX5" fmla="*/ 587828 w 587828"/>
              <a:gd name="connsiteY5" fmla="*/ 1709059 h 170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828" h="1709059">
                <a:moveTo>
                  <a:pt x="0" y="1687288"/>
                </a:moveTo>
                <a:cubicBezTo>
                  <a:pt x="98878" y="842738"/>
                  <a:pt x="197757" y="-1812"/>
                  <a:pt x="293914" y="2"/>
                </a:cubicBezTo>
                <a:cubicBezTo>
                  <a:pt x="390071" y="1816"/>
                  <a:pt x="576943" y="1698174"/>
                  <a:pt x="576943" y="1698174"/>
                </a:cubicBezTo>
                <a:lnTo>
                  <a:pt x="576943" y="1698174"/>
                </a:lnTo>
                <a:lnTo>
                  <a:pt x="576943" y="1698174"/>
                </a:lnTo>
                <a:lnTo>
                  <a:pt x="587828" y="1709059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2659295" y="61851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00B050"/>
                </a:solidFill>
              </a:rPr>
              <a:t>Yeasts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18" name="Forma livre 17"/>
          <p:cNvSpPr/>
          <p:nvPr/>
        </p:nvSpPr>
        <p:spPr>
          <a:xfrm>
            <a:off x="4206890" y="2296880"/>
            <a:ext cx="3295667" cy="2884721"/>
          </a:xfrm>
          <a:custGeom>
            <a:avLst/>
            <a:gdLst>
              <a:gd name="connsiteX0" fmla="*/ 0 w 2917371"/>
              <a:gd name="connsiteY0" fmla="*/ 2884721 h 2884721"/>
              <a:gd name="connsiteX1" fmla="*/ 1545771 w 2917371"/>
              <a:gd name="connsiteY1" fmla="*/ 7 h 2884721"/>
              <a:gd name="connsiteX2" fmla="*/ 2917371 w 2917371"/>
              <a:gd name="connsiteY2" fmla="*/ 2852064 h 2884721"/>
              <a:gd name="connsiteX3" fmla="*/ 2917371 w 2917371"/>
              <a:gd name="connsiteY3" fmla="*/ 2852064 h 288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7371" h="2884721">
                <a:moveTo>
                  <a:pt x="0" y="2884721"/>
                </a:moveTo>
                <a:cubicBezTo>
                  <a:pt x="529771" y="1445085"/>
                  <a:pt x="1059543" y="5450"/>
                  <a:pt x="1545771" y="7"/>
                </a:cubicBezTo>
                <a:cubicBezTo>
                  <a:pt x="2032000" y="-5436"/>
                  <a:pt x="2917371" y="2852064"/>
                  <a:pt x="2917371" y="2852064"/>
                </a:cubicBezTo>
                <a:lnTo>
                  <a:pt x="2917371" y="2852064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139952" y="5203373"/>
            <a:ext cx="3600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5292080" y="5373216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/>
              <a:t>Anaerobic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Phase</a:t>
            </a:r>
            <a:endParaRPr lang="pt-BR" sz="2800" b="1" dirty="0"/>
          </a:p>
        </p:txBody>
      </p:sp>
      <p:cxnSp>
        <p:nvCxnSpPr>
          <p:cNvPr id="24" name="Conector reto 23"/>
          <p:cNvCxnSpPr/>
          <p:nvPr/>
        </p:nvCxnSpPr>
        <p:spPr>
          <a:xfrm flipH="1">
            <a:off x="5076056" y="1066967"/>
            <a:ext cx="105429" cy="420172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2" name="CaixaDeTexto 13311"/>
          <p:cNvSpPr txBox="1"/>
          <p:nvPr/>
        </p:nvSpPr>
        <p:spPr>
          <a:xfrm>
            <a:off x="2574843" y="554585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6289171" y="435910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65061" y="127865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Respiration</a:t>
            </a:r>
            <a:r>
              <a:rPr lang="pt-BR" b="1" dirty="0" smtClean="0"/>
              <a:t> CHO = CO</a:t>
            </a:r>
            <a:r>
              <a:rPr lang="pt-BR" b="1" baseline="-25000" dirty="0" smtClean="0"/>
              <a:t>2</a:t>
            </a:r>
            <a:r>
              <a:rPr lang="pt-BR" b="1" dirty="0" smtClean="0"/>
              <a:t> + H</a:t>
            </a:r>
            <a:r>
              <a:rPr lang="pt-BR" b="1" baseline="-25000" dirty="0" smtClean="0"/>
              <a:t>2</a:t>
            </a:r>
            <a:r>
              <a:rPr lang="pt-BR" b="1" dirty="0" smtClean="0"/>
              <a:t>O +     </a:t>
            </a:r>
            <a:r>
              <a:rPr lang="pt-BR" b="1" dirty="0" err="1" smtClean="0"/>
              <a:t>Tº</a:t>
            </a:r>
            <a:r>
              <a:rPr lang="pt-BR" b="1" dirty="0" smtClean="0"/>
              <a:t> C </a:t>
            </a:r>
            <a:endParaRPr lang="pt-BR" b="1" dirty="0"/>
          </a:p>
        </p:txBody>
      </p:sp>
      <p:sp>
        <p:nvSpPr>
          <p:cNvPr id="7" name="Triângulo isósceles 6"/>
          <p:cNvSpPr/>
          <p:nvPr/>
        </p:nvSpPr>
        <p:spPr>
          <a:xfrm>
            <a:off x="4253006" y="1447932"/>
            <a:ext cx="216024" cy="176359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orma livre 12"/>
          <p:cNvSpPr/>
          <p:nvPr/>
        </p:nvSpPr>
        <p:spPr>
          <a:xfrm>
            <a:off x="1371600" y="1640171"/>
            <a:ext cx="3984171" cy="3563200"/>
          </a:xfrm>
          <a:custGeom>
            <a:avLst/>
            <a:gdLst>
              <a:gd name="connsiteX0" fmla="*/ 0 w 3984171"/>
              <a:gd name="connsiteY0" fmla="*/ 536972 h 3563200"/>
              <a:gd name="connsiteX1" fmla="*/ 391886 w 3984171"/>
              <a:gd name="connsiteY1" fmla="*/ 90658 h 3563200"/>
              <a:gd name="connsiteX2" fmla="*/ 1230086 w 3984171"/>
              <a:gd name="connsiteY2" fmla="*/ 68886 h 3563200"/>
              <a:gd name="connsiteX3" fmla="*/ 2122714 w 3984171"/>
              <a:gd name="connsiteY3" fmla="*/ 841772 h 3563200"/>
              <a:gd name="connsiteX4" fmla="*/ 3124200 w 3984171"/>
              <a:gd name="connsiteY4" fmla="*/ 2463743 h 3563200"/>
              <a:gd name="connsiteX5" fmla="*/ 3984171 w 3984171"/>
              <a:gd name="connsiteY5" fmla="*/ 3563200 h 356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4171" h="3563200">
                <a:moveTo>
                  <a:pt x="0" y="536972"/>
                </a:moveTo>
                <a:cubicBezTo>
                  <a:pt x="93436" y="352822"/>
                  <a:pt x="186872" y="168672"/>
                  <a:pt x="391886" y="90658"/>
                </a:cubicBezTo>
                <a:cubicBezTo>
                  <a:pt x="596900" y="12644"/>
                  <a:pt x="941615" y="-56300"/>
                  <a:pt x="1230086" y="68886"/>
                </a:cubicBezTo>
                <a:cubicBezTo>
                  <a:pt x="1518557" y="194072"/>
                  <a:pt x="1807028" y="442629"/>
                  <a:pt x="2122714" y="841772"/>
                </a:cubicBezTo>
                <a:cubicBezTo>
                  <a:pt x="2438400" y="1240915"/>
                  <a:pt x="2813957" y="2010172"/>
                  <a:pt x="3124200" y="2463743"/>
                </a:cubicBezTo>
                <a:cubicBezTo>
                  <a:pt x="3434443" y="2917314"/>
                  <a:pt x="3709307" y="3240257"/>
                  <a:pt x="3984171" y="3563200"/>
                </a:cubicBezTo>
              </a:path>
            </a:pathLst>
          </a:custGeom>
          <a:noFill/>
          <a:ln w="571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188024" y="1106900"/>
            <a:ext cx="3904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N-NH</a:t>
            </a:r>
            <a:r>
              <a:rPr lang="pt-BR" b="1" baseline="-25000" dirty="0" smtClean="0"/>
              <a:t>3 </a:t>
            </a:r>
            <a:r>
              <a:rPr lang="pt-BR" b="1" dirty="0" smtClean="0"/>
              <a:t> =</a:t>
            </a:r>
            <a:r>
              <a:rPr lang="pt-BR" b="1" baseline="-25000" dirty="0" smtClean="0"/>
              <a:t> </a:t>
            </a:r>
            <a:r>
              <a:rPr lang="pt-BR" b="1" dirty="0" smtClean="0"/>
              <a:t> </a:t>
            </a:r>
            <a:r>
              <a:rPr lang="pt-BR" b="1" dirty="0" err="1" smtClean="0"/>
              <a:t>Buffering</a:t>
            </a:r>
            <a:r>
              <a:rPr lang="pt-BR" b="1" dirty="0" smtClean="0"/>
              <a:t> </a:t>
            </a:r>
            <a:r>
              <a:rPr lang="pt-BR" b="1" dirty="0" err="1" smtClean="0"/>
              <a:t>capacity</a:t>
            </a:r>
            <a:endParaRPr lang="pt-BR" b="1" dirty="0" smtClean="0"/>
          </a:p>
          <a:p>
            <a:r>
              <a:rPr lang="pt-BR" b="1" dirty="0" err="1" smtClean="0"/>
              <a:t>Biogenic</a:t>
            </a:r>
            <a:r>
              <a:rPr lang="pt-BR" b="1" dirty="0" smtClean="0"/>
              <a:t> </a:t>
            </a:r>
            <a:r>
              <a:rPr lang="pt-BR" b="1" dirty="0" err="1" smtClean="0"/>
              <a:t>amines</a:t>
            </a:r>
            <a:r>
              <a:rPr lang="pt-BR" b="1" dirty="0" smtClean="0"/>
              <a:t> = negative </a:t>
            </a:r>
            <a:r>
              <a:rPr lang="pt-BR" b="1" i="1" dirty="0" err="1" smtClean="0"/>
              <a:t>feeback</a:t>
            </a:r>
            <a:r>
              <a:rPr lang="pt-BR" b="1" i="1" dirty="0" smtClean="0"/>
              <a:t> </a:t>
            </a:r>
            <a:r>
              <a:rPr lang="pt-BR" b="1" dirty="0" err="1" smtClean="0"/>
              <a:t>hunger</a:t>
            </a:r>
            <a:r>
              <a:rPr lang="pt-BR" b="1" dirty="0" smtClean="0"/>
              <a:t> center </a:t>
            </a:r>
            <a:r>
              <a:rPr lang="pt-BR" b="1" dirty="0" err="1" smtClean="0"/>
              <a:t>hypotalamus</a:t>
            </a:r>
            <a:endParaRPr lang="pt-BR" b="1" dirty="0" smtClean="0"/>
          </a:p>
          <a:p>
            <a:r>
              <a:rPr lang="pt-BR" b="1" dirty="0" smtClean="0"/>
              <a:t>DMI </a:t>
            </a:r>
            <a:r>
              <a:rPr lang="pt-BR" b="1" dirty="0" err="1" smtClean="0"/>
              <a:t>decrease</a:t>
            </a:r>
            <a:endParaRPr lang="pt-BR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5128770" y="3660169"/>
            <a:ext cx="17766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>
                <a:solidFill>
                  <a:srgbClr val="FF0000"/>
                </a:solidFill>
              </a:rPr>
              <a:t>Clostridia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Ácido </a:t>
            </a:r>
            <a:r>
              <a:rPr lang="pt-BR" b="1" dirty="0" err="1" smtClean="0">
                <a:solidFill>
                  <a:srgbClr val="FF0000"/>
                </a:solidFill>
              </a:rPr>
              <a:t>butírico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403023" y="2867252"/>
            <a:ext cx="101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 </a:t>
            </a:r>
            <a:r>
              <a:rPr lang="pt-BR" sz="3200" b="1" dirty="0">
                <a:solidFill>
                  <a:srgbClr val="FF0000"/>
                </a:solidFill>
              </a:rPr>
              <a:t>CO</a:t>
            </a:r>
            <a:r>
              <a:rPr lang="pt-BR" sz="3200" b="1" baseline="-25000" dirty="0">
                <a:solidFill>
                  <a:srgbClr val="FF0000"/>
                </a:solidFill>
              </a:rPr>
              <a:t>2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88496" y="1519188"/>
            <a:ext cx="2758008" cy="39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1027" descr="C:\Dados Tese\Tese\apresentação\Graficos\GRÁFIC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1028"/>
          <p:cNvSpPr txBox="1">
            <a:spLocks noChangeArrowheads="1"/>
          </p:cNvSpPr>
          <p:nvPr/>
        </p:nvSpPr>
        <p:spPr bwMode="auto">
          <a:xfrm>
            <a:off x="3581400" y="4937125"/>
            <a:ext cx="26670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Time </a:t>
            </a:r>
            <a:r>
              <a:rPr lang="pt-BR" altLang="pt-BR" sz="2000" dirty="0"/>
              <a:t>(</a:t>
            </a:r>
            <a:r>
              <a:rPr lang="pt-BR" altLang="pt-BR" sz="2000" dirty="0" err="1" smtClean="0"/>
              <a:t>days</a:t>
            </a:r>
            <a:r>
              <a:rPr lang="pt-BR" altLang="pt-BR" sz="2000" dirty="0" smtClean="0"/>
              <a:t>)</a:t>
            </a:r>
            <a:endParaRPr lang="pt-BR" altLang="pt-BR" sz="2000" dirty="0"/>
          </a:p>
        </p:txBody>
      </p:sp>
      <p:sp>
        <p:nvSpPr>
          <p:cNvPr id="13316" name="Text Box 1029"/>
          <p:cNvSpPr txBox="1">
            <a:spLocks noChangeArrowheads="1"/>
          </p:cNvSpPr>
          <p:nvPr/>
        </p:nvSpPr>
        <p:spPr bwMode="auto">
          <a:xfrm>
            <a:off x="6934200" y="40386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Estability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7" name="Text Box 1030"/>
          <p:cNvSpPr txBox="1">
            <a:spLocks noChangeArrowheads="1"/>
          </p:cNvSpPr>
          <p:nvPr/>
        </p:nvSpPr>
        <p:spPr bwMode="auto">
          <a:xfrm>
            <a:off x="609600" y="3962400"/>
            <a:ext cx="137160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pt-BR" altLang="pt-BR" sz="2000" dirty="0" err="1" smtClean="0"/>
              <a:t>Aerobic</a:t>
            </a:r>
            <a:endParaRPr lang="pt-BR" altLang="pt-BR" sz="2000" dirty="0"/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8" name="Text Box 1032"/>
          <p:cNvSpPr txBox="1">
            <a:spLocks noChangeArrowheads="1"/>
          </p:cNvSpPr>
          <p:nvPr/>
        </p:nvSpPr>
        <p:spPr bwMode="auto">
          <a:xfrm>
            <a:off x="2057400" y="39624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/>
              <a:t>Lag</a:t>
            </a:r>
            <a:r>
              <a:rPr lang="pt-BR" altLang="pt-BR" sz="2000" dirty="0"/>
              <a:t> 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9" name="Text Box 1033"/>
          <p:cNvSpPr txBox="1">
            <a:spLocks noChangeArrowheads="1"/>
          </p:cNvSpPr>
          <p:nvPr/>
        </p:nvSpPr>
        <p:spPr bwMode="auto">
          <a:xfrm>
            <a:off x="3429000" y="3962400"/>
            <a:ext cx="20574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Fermentative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20" name="Text Box 1034"/>
          <p:cNvSpPr txBox="1">
            <a:spLocks noChangeArrowheads="1"/>
          </p:cNvSpPr>
          <p:nvPr/>
        </p:nvSpPr>
        <p:spPr bwMode="auto">
          <a:xfrm>
            <a:off x="304800" y="44196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0</a:t>
            </a:r>
          </a:p>
        </p:txBody>
      </p:sp>
      <p:sp>
        <p:nvSpPr>
          <p:cNvPr id="13321" name="Text Box 1035"/>
          <p:cNvSpPr txBox="1">
            <a:spLocks noChangeArrowheads="1"/>
          </p:cNvSpPr>
          <p:nvPr/>
        </p:nvSpPr>
        <p:spPr bwMode="auto">
          <a:xfrm>
            <a:off x="1828800" y="4479925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1</a:t>
            </a:r>
          </a:p>
        </p:txBody>
      </p:sp>
      <p:sp>
        <p:nvSpPr>
          <p:cNvPr id="13322" name="Text Box 1036"/>
          <p:cNvSpPr txBox="1">
            <a:spLocks noChangeArrowheads="1"/>
          </p:cNvSpPr>
          <p:nvPr/>
        </p:nvSpPr>
        <p:spPr bwMode="auto">
          <a:xfrm>
            <a:off x="3124200" y="44958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2</a:t>
            </a:r>
          </a:p>
        </p:txBody>
      </p:sp>
      <p:sp>
        <p:nvSpPr>
          <p:cNvPr id="13323" name="Text Box 1037"/>
          <p:cNvSpPr txBox="1">
            <a:spLocks noChangeArrowheads="1"/>
          </p:cNvSpPr>
          <p:nvPr/>
        </p:nvSpPr>
        <p:spPr bwMode="auto">
          <a:xfrm>
            <a:off x="6400800" y="4572000"/>
            <a:ext cx="5334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14</a:t>
            </a:r>
          </a:p>
        </p:txBody>
      </p:sp>
      <p:sp>
        <p:nvSpPr>
          <p:cNvPr id="13324" name="Text Box 1038"/>
          <p:cNvSpPr txBox="1">
            <a:spLocks noChangeArrowheads="1"/>
          </p:cNvSpPr>
          <p:nvPr/>
        </p:nvSpPr>
        <p:spPr bwMode="auto">
          <a:xfrm>
            <a:off x="6223587" y="1247348"/>
            <a:ext cx="2915072" cy="178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smtClean="0">
                <a:solidFill>
                  <a:srgbClr val="00B0F0"/>
                </a:solidFill>
              </a:rPr>
              <a:t>LAB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err="1" smtClean="0">
                <a:solidFill>
                  <a:srgbClr val="00B0F0"/>
                </a:solidFill>
              </a:rPr>
              <a:t>Lactic</a:t>
            </a:r>
            <a:r>
              <a:rPr lang="pt-BR" altLang="pt-BR" sz="2000" b="1" dirty="0" smtClean="0">
                <a:solidFill>
                  <a:srgbClr val="00B0F0"/>
                </a:solidFill>
              </a:rPr>
              <a:t> </a:t>
            </a:r>
            <a:r>
              <a:rPr lang="pt-BR" altLang="pt-BR" sz="2000" b="1" dirty="0" err="1" smtClean="0">
                <a:solidFill>
                  <a:srgbClr val="00B0F0"/>
                </a:solidFill>
              </a:rPr>
              <a:t>acid</a:t>
            </a:r>
            <a:endParaRPr lang="pt-BR" altLang="pt-BR" sz="2000" b="1" dirty="0" smtClean="0">
              <a:solidFill>
                <a:srgbClr val="00B0F0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smtClean="0">
                <a:solidFill>
                  <a:srgbClr val="00B0F0"/>
                </a:solidFill>
              </a:rPr>
              <a:t>(Strong </a:t>
            </a:r>
            <a:r>
              <a:rPr lang="pt-BR" altLang="pt-BR" sz="2000" b="1" dirty="0" err="1" smtClean="0">
                <a:solidFill>
                  <a:srgbClr val="00B0F0"/>
                </a:solidFill>
              </a:rPr>
              <a:t>acid</a:t>
            </a:r>
            <a:r>
              <a:rPr lang="pt-BR" altLang="pt-BR" sz="2000" b="1" dirty="0" smtClean="0">
                <a:solidFill>
                  <a:srgbClr val="00B0F0"/>
                </a:solidFill>
              </a:rPr>
              <a:t>) H</a:t>
            </a:r>
            <a:r>
              <a:rPr lang="pt-BR" altLang="pt-BR" sz="2000" b="1" baseline="30000" dirty="0" smtClean="0">
                <a:solidFill>
                  <a:srgbClr val="00B0F0"/>
                </a:solidFill>
              </a:rPr>
              <a:t>+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smtClean="0">
                <a:solidFill>
                  <a:srgbClr val="00B0F0"/>
                </a:solidFill>
              </a:rPr>
              <a:t>pH </a:t>
            </a:r>
            <a:r>
              <a:rPr lang="pt-BR" altLang="pt-BR" sz="2000" b="1" dirty="0" err="1" smtClean="0">
                <a:solidFill>
                  <a:srgbClr val="00B0F0"/>
                </a:solidFill>
              </a:rPr>
              <a:t>lowering</a:t>
            </a:r>
            <a:endParaRPr lang="pt-BR" altLang="pt-BR" sz="2000" b="1" dirty="0" smtClean="0">
              <a:solidFill>
                <a:srgbClr val="00B0F0"/>
              </a:solidFill>
            </a:endParaRPr>
          </a:p>
        </p:txBody>
      </p:sp>
      <p:sp>
        <p:nvSpPr>
          <p:cNvPr id="13325" name="Text Box 1040"/>
          <p:cNvSpPr txBox="1">
            <a:spLocks noChangeArrowheads="1"/>
          </p:cNvSpPr>
          <p:nvPr/>
        </p:nvSpPr>
        <p:spPr bwMode="auto">
          <a:xfrm>
            <a:off x="1524000" y="1828800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Oxigen</a:t>
            </a:r>
            <a:endParaRPr lang="pt-BR" altLang="pt-BR" sz="2000" dirty="0"/>
          </a:p>
        </p:txBody>
      </p:sp>
      <p:sp>
        <p:nvSpPr>
          <p:cNvPr id="13326" name="Text Box 1041"/>
          <p:cNvSpPr txBox="1">
            <a:spLocks noChangeArrowheads="1"/>
          </p:cNvSpPr>
          <p:nvPr/>
        </p:nvSpPr>
        <p:spPr bwMode="auto">
          <a:xfrm>
            <a:off x="1600200" y="912146"/>
            <a:ext cx="609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/>
              <a:t>pH</a:t>
            </a:r>
          </a:p>
        </p:txBody>
      </p:sp>
      <p:sp>
        <p:nvSpPr>
          <p:cNvPr id="13327" name="Text Box 1042"/>
          <p:cNvSpPr txBox="1">
            <a:spLocks noChangeArrowheads="1"/>
          </p:cNvSpPr>
          <p:nvPr/>
        </p:nvSpPr>
        <p:spPr bwMode="auto">
          <a:xfrm>
            <a:off x="0" y="1981200"/>
            <a:ext cx="38100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/>
          <p:cNvCxnSpPr/>
          <p:nvPr/>
        </p:nvCxnSpPr>
        <p:spPr>
          <a:xfrm flipH="1">
            <a:off x="2310848" y="973882"/>
            <a:ext cx="72007" cy="277579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75962" y="383282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55265" y="410319"/>
            <a:ext cx="3457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 </a:t>
            </a:r>
            <a:r>
              <a:rPr lang="pt-BR" sz="4400" baseline="-25000" dirty="0" smtClean="0">
                <a:solidFill>
                  <a:srgbClr val="FF0000"/>
                </a:solidFill>
              </a:rPr>
              <a:t>(</a:t>
            </a:r>
            <a:r>
              <a:rPr lang="pt-BR" sz="4400" baseline="-25000" dirty="0" err="1" smtClean="0">
                <a:solidFill>
                  <a:srgbClr val="FF0000"/>
                </a:solidFill>
              </a:rPr>
              <a:t>fermentation</a:t>
            </a:r>
            <a:r>
              <a:rPr lang="pt-BR" sz="4400" baseline="-25000" dirty="0" smtClean="0">
                <a:solidFill>
                  <a:srgbClr val="FF0000"/>
                </a:solidFill>
              </a:rPr>
              <a:t>)</a:t>
            </a: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86400" y="1519188"/>
            <a:ext cx="762000" cy="30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321244" y="2907381"/>
            <a:ext cx="96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0B0F0"/>
                </a:solidFill>
              </a:rPr>
              <a:t>CO</a:t>
            </a:r>
            <a:r>
              <a:rPr lang="pt-BR" sz="4000" baseline="-25000" dirty="0">
                <a:solidFill>
                  <a:srgbClr val="00B0F0"/>
                </a:solidFill>
              </a:rPr>
              <a:t>2</a:t>
            </a:r>
            <a:endParaRPr lang="pt-BR" sz="4000" dirty="0">
              <a:solidFill>
                <a:srgbClr val="00B0F0"/>
              </a:solidFill>
            </a:endParaRPr>
          </a:p>
        </p:txBody>
      </p:sp>
      <p:cxnSp>
        <p:nvCxnSpPr>
          <p:cNvPr id="10" name="Conector reto 9"/>
          <p:cNvCxnSpPr/>
          <p:nvPr/>
        </p:nvCxnSpPr>
        <p:spPr>
          <a:xfrm>
            <a:off x="4321244" y="2907381"/>
            <a:ext cx="967252" cy="842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4321244" y="2907381"/>
            <a:ext cx="967252" cy="8422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1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88496" y="1519188"/>
            <a:ext cx="2758008" cy="39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1027" descr="C:\Dados Tese\Tese\apresentação\Graficos\GRÁFIC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1028"/>
          <p:cNvSpPr txBox="1">
            <a:spLocks noChangeArrowheads="1"/>
          </p:cNvSpPr>
          <p:nvPr/>
        </p:nvSpPr>
        <p:spPr bwMode="auto">
          <a:xfrm>
            <a:off x="3581400" y="4937125"/>
            <a:ext cx="26670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Time </a:t>
            </a:r>
            <a:r>
              <a:rPr lang="pt-BR" altLang="pt-BR" sz="2000" dirty="0"/>
              <a:t>(</a:t>
            </a:r>
            <a:r>
              <a:rPr lang="pt-BR" altLang="pt-BR" sz="2000" dirty="0" err="1" smtClean="0"/>
              <a:t>days</a:t>
            </a:r>
            <a:r>
              <a:rPr lang="pt-BR" altLang="pt-BR" sz="2000" dirty="0" smtClean="0"/>
              <a:t>)</a:t>
            </a:r>
            <a:endParaRPr lang="pt-BR" altLang="pt-BR" sz="2000" dirty="0"/>
          </a:p>
        </p:txBody>
      </p:sp>
      <p:sp>
        <p:nvSpPr>
          <p:cNvPr id="13316" name="Text Box 1029"/>
          <p:cNvSpPr txBox="1">
            <a:spLocks noChangeArrowheads="1"/>
          </p:cNvSpPr>
          <p:nvPr/>
        </p:nvSpPr>
        <p:spPr bwMode="auto">
          <a:xfrm>
            <a:off x="6934200" y="40386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Estability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7" name="Text Box 1030"/>
          <p:cNvSpPr txBox="1">
            <a:spLocks noChangeArrowheads="1"/>
          </p:cNvSpPr>
          <p:nvPr/>
        </p:nvSpPr>
        <p:spPr bwMode="auto">
          <a:xfrm>
            <a:off x="609600" y="3962400"/>
            <a:ext cx="1371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Aerobic</a:t>
            </a:r>
            <a:r>
              <a:rPr lang="pt-BR" altLang="pt-BR" sz="2000" dirty="0" smtClean="0"/>
              <a:t> </a:t>
            </a:r>
            <a:r>
              <a:rPr lang="pt-BR" altLang="pt-BR" sz="2000" dirty="0" err="1"/>
              <a:t>p</a:t>
            </a:r>
            <a:r>
              <a:rPr lang="pt-BR" altLang="pt-BR" sz="2000" dirty="0" err="1" smtClean="0"/>
              <a:t>hase</a:t>
            </a:r>
            <a:endParaRPr lang="pt-BR" altLang="pt-BR" sz="2000" dirty="0"/>
          </a:p>
        </p:txBody>
      </p:sp>
      <p:sp>
        <p:nvSpPr>
          <p:cNvPr id="13318" name="Text Box 1032"/>
          <p:cNvSpPr txBox="1">
            <a:spLocks noChangeArrowheads="1"/>
          </p:cNvSpPr>
          <p:nvPr/>
        </p:nvSpPr>
        <p:spPr bwMode="auto">
          <a:xfrm>
            <a:off x="2057400" y="39624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/>
              <a:t>Lag</a:t>
            </a:r>
            <a:r>
              <a:rPr lang="pt-BR" altLang="pt-BR" sz="2000" dirty="0"/>
              <a:t> 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9" name="Text Box 1033"/>
          <p:cNvSpPr txBox="1">
            <a:spLocks noChangeArrowheads="1"/>
          </p:cNvSpPr>
          <p:nvPr/>
        </p:nvSpPr>
        <p:spPr bwMode="auto">
          <a:xfrm>
            <a:off x="3429000" y="3962400"/>
            <a:ext cx="20574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Fermentative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20" name="Text Box 1034"/>
          <p:cNvSpPr txBox="1">
            <a:spLocks noChangeArrowheads="1"/>
          </p:cNvSpPr>
          <p:nvPr/>
        </p:nvSpPr>
        <p:spPr bwMode="auto">
          <a:xfrm>
            <a:off x="304800" y="44196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0</a:t>
            </a:r>
          </a:p>
        </p:txBody>
      </p:sp>
      <p:sp>
        <p:nvSpPr>
          <p:cNvPr id="13321" name="Text Box 1035"/>
          <p:cNvSpPr txBox="1">
            <a:spLocks noChangeArrowheads="1"/>
          </p:cNvSpPr>
          <p:nvPr/>
        </p:nvSpPr>
        <p:spPr bwMode="auto">
          <a:xfrm>
            <a:off x="1828800" y="4479925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/>
              <a:t>1</a:t>
            </a:r>
          </a:p>
        </p:txBody>
      </p:sp>
      <p:sp>
        <p:nvSpPr>
          <p:cNvPr id="13322" name="Text Box 1036"/>
          <p:cNvSpPr txBox="1">
            <a:spLocks noChangeArrowheads="1"/>
          </p:cNvSpPr>
          <p:nvPr/>
        </p:nvSpPr>
        <p:spPr bwMode="auto">
          <a:xfrm>
            <a:off x="3124200" y="44958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2</a:t>
            </a:r>
          </a:p>
        </p:txBody>
      </p:sp>
      <p:sp>
        <p:nvSpPr>
          <p:cNvPr id="13323" name="Text Box 1037"/>
          <p:cNvSpPr txBox="1">
            <a:spLocks noChangeArrowheads="1"/>
          </p:cNvSpPr>
          <p:nvPr/>
        </p:nvSpPr>
        <p:spPr bwMode="auto">
          <a:xfrm>
            <a:off x="6400800" y="4572000"/>
            <a:ext cx="5334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14</a:t>
            </a:r>
          </a:p>
        </p:txBody>
      </p:sp>
      <p:sp>
        <p:nvSpPr>
          <p:cNvPr id="13324" name="Text Box 1038"/>
          <p:cNvSpPr txBox="1">
            <a:spLocks noChangeArrowheads="1"/>
          </p:cNvSpPr>
          <p:nvPr/>
        </p:nvSpPr>
        <p:spPr bwMode="auto">
          <a:xfrm>
            <a:off x="6084168" y="1247348"/>
            <a:ext cx="2678832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err="1" smtClean="0">
                <a:solidFill>
                  <a:srgbClr val="00B050"/>
                </a:solidFill>
              </a:rPr>
              <a:t>Heterolatic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 </a:t>
            </a:r>
            <a:r>
              <a:rPr lang="pt-BR" altLang="pt-BR" sz="2000" b="1" dirty="0" err="1" smtClean="0">
                <a:solidFill>
                  <a:srgbClr val="00B050"/>
                </a:solidFill>
              </a:rPr>
              <a:t>Bacteria</a:t>
            </a:r>
            <a:endParaRPr lang="pt-BR" altLang="pt-BR" sz="2000" b="1" dirty="0" smtClean="0">
              <a:solidFill>
                <a:srgbClr val="00B050"/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err="1" smtClean="0">
                <a:solidFill>
                  <a:srgbClr val="00B050"/>
                </a:solidFill>
              </a:rPr>
              <a:t>Acetic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 </a:t>
            </a:r>
            <a:r>
              <a:rPr lang="pt-BR" altLang="pt-BR" sz="2000" b="1" dirty="0" err="1" smtClean="0">
                <a:solidFill>
                  <a:srgbClr val="00B050"/>
                </a:solidFill>
              </a:rPr>
              <a:t>acid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 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smtClean="0">
                <a:solidFill>
                  <a:srgbClr val="00B050"/>
                </a:solidFill>
              </a:rPr>
              <a:t>(</a:t>
            </a:r>
            <a:r>
              <a:rPr lang="pt-BR" altLang="pt-BR" sz="2000" b="1" dirty="0" err="1" smtClean="0">
                <a:solidFill>
                  <a:srgbClr val="00B050"/>
                </a:solidFill>
              </a:rPr>
              <a:t>weak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 </a:t>
            </a:r>
            <a:r>
              <a:rPr lang="pt-BR" altLang="pt-BR" sz="2000" b="1" dirty="0" err="1" smtClean="0">
                <a:solidFill>
                  <a:srgbClr val="00B050"/>
                </a:solidFill>
              </a:rPr>
              <a:t>acids</a:t>
            </a:r>
            <a:r>
              <a:rPr lang="pt-BR" altLang="pt-BR" sz="2000" b="1" dirty="0" smtClean="0">
                <a:solidFill>
                  <a:srgbClr val="00B050"/>
                </a:solidFill>
              </a:rPr>
              <a:t>) H</a:t>
            </a:r>
            <a:r>
              <a:rPr lang="pt-BR" altLang="pt-BR" sz="2000" b="1" baseline="30000" dirty="0" smtClean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3325" name="Text Box 1040"/>
          <p:cNvSpPr txBox="1">
            <a:spLocks noChangeArrowheads="1"/>
          </p:cNvSpPr>
          <p:nvPr/>
        </p:nvSpPr>
        <p:spPr bwMode="auto">
          <a:xfrm>
            <a:off x="1524000" y="1828800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Oxigen</a:t>
            </a:r>
            <a:endParaRPr lang="pt-BR" altLang="pt-BR" sz="2000" dirty="0"/>
          </a:p>
        </p:txBody>
      </p:sp>
      <p:sp>
        <p:nvSpPr>
          <p:cNvPr id="13326" name="Text Box 1041"/>
          <p:cNvSpPr txBox="1">
            <a:spLocks noChangeArrowheads="1"/>
          </p:cNvSpPr>
          <p:nvPr/>
        </p:nvSpPr>
        <p:spPr bwMode="auto">
          <a:xfrm>
            <a:off x="1600200" y="912146"/>
            <a:ext cx="609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/>
              <a:t>pH</a:t>
            </a:r>
          </a:p>
        </p:txBody>
      </p:sp>
      <p:sp>
        <p:nvSpPr>
          <p:cNvPr id="13327" name="Text Box 1042"/>
          <p:cNvSpPr txBox="1">
            <a:spLocks noChangeArrowheads="1"/>
          </p:cNvSpPr>
          <p:nvPr/>
        </p:nvSpPr>
        <p:spPr bwMode="auto">
          <a:xfrm>
            <a:off x="0" y="1981200"/>
            <a:ext cx="38100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/>
          <p:cNvCxnSpPr/>
          <p:nvPr/>
        </p:nvCxnSpPr>
        <p:spPr>
          <a:xfrm flipH="1">
            <a:off x="2310848" y="973882"/>
            <a:ext cx="72007" cy="277579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75962" y="383282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55266" y="410319"/>
            <a:ext cx="3585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 </a:t>
            </a:r>
            <a:r>
              <a:rPr lang="pt-BR" sz="4400" baseline="-25000" dirty="0" smtClean="0">
                <a:solidFill>
                  <a:srgbClr val="FF0000"/>
                </a:solidFill>
              </a:rPr>
              <a:t>(</a:t>
            </a:r>
            <a:r>
              <a:rPr lang="pt-BR" sz="4400" baseline="-25000" dirty="0" err="1" smtClean="0">
                <a:solidFill>
                  <a:srgbClr val="FF0000"/>
                </a:solidFill>
              </a:rPr>
              <a:t>fermentaion</a:t>
            </a:r>
            <a:r>
              <a:rPr lang="pt-BR" sz="4400" baseline="-25000" dirty="0" smtClean="0">
                <a:solidFill>
                  <a:srgbClr val="FF0000"/>
                </a:solidFill>
              </a:rPr>
              <a:t>)</a:t>
            </a: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86400" y="1519188"/>
            <a:ext cx="762000" cy="30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321244" y="2907381"/>
            <a:ext cx="96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0B050"/>
                </a:solidFill>
              </a:rPr>
              <a:t>CO</a:t>
            </a:r>
            <a:r>
              <a:rPr lang="pt-BR" sz="4000" baseline="-25000" dirty="0">
                <a:solidFill>
                  <a:srgbClr val="00B050"/>
                </a:solidFill>
              </a:rPr>
              <a:t>2</a:t>
            </a:r>
            <a:endParaRPr lang="pt-BR" sz="4000" dirty="0">
              <a:solidFill>
                <a:srgbClr val="00B050"/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2677886" y="1625812"/>
            <a:ext cx="6085114" cy="2260388"/>
          </a:xfrm>
          <a:custGeom>
            <a:avLst/>
            <a:gdLst>
              <a:gd name="connsiteX0" fmla="*/ 0 w 6085114"/>
              <a:gd name="connsiteY0" fmla="*/ 2151531 h 2260388"/>
              <a:gd name="connsiteX1" fmla="*/ 947057 w 6085114"/>
              <a:gd name="connsiteY1" fmla="*/ 1868502 h 2260388"/>
              <a:gd name="connsiteX2" fmla="*/ 3363685 w 6085114"/>
              <a:gd name="connsiteY2" fmla="*/ 7045 h 2260388"/>
              <a:gd name="connsiteX3" fmla="*/ 4963885 w 6085114"/>
              <a:gd name="connsiteY3" fmla="*/ 1269788 h 2260388"/>
              <a:gd name="connsiteX4" fmla="*/ 6085114 w 6085114"/>
              <a:gd name="connsiteY4" fmla="*/ 2260388 h 22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5114" h="2260388">
                <a:moveTo>
                  <a:pt x="0" y="2151531"/>
                </a:moveTo>
                <a:cubicBezTo>
                  <a:pt x="193221" y="2188723"/>
                  <a:pt x="386443" y="2225916"/>
                  <a:pt x="947057" y="1868502"/>
                </a:cubicBezTo>
                <a:cubicBezTo>
                  <a:pt x="1507671" y="1511088"/>
                  <a:pt x="2694214" y="106831"/>
                  <a:pt x="3363685" y="7045"/>
                </a:cubicBezTo>
                <a:cubicBezTo>
                  <a:pt x="4033156" y="-92741"/>
                  <a:pt x="4510314" y="894231"/>
                  <a:pt x="4963885" y="1269788"/>
                </a:cubicBezTo>
                <a:cubicBezTo>
                  <a:pt x="5417456" y="1645345"/>
                  <a:pt x="5751285" y="1952866"/>
                  <a:pt x="6085114" y="2260388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1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288496" y="1519188"/>
            <a:ext cx="2758008" cy="39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14" name="Picture 1027" descr="C:\Dados Tese\Tese\apresentação\Graficos\GRÁFIC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9" y="0"/>
            <a:ext cx="9144000" cy="5562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3315" name="Text Box 1028"/>
          <p:cNvSpPr txBox="1">
            <a:spLocks noChangeArrowheads="1"/>
          </p:cNvSpPr>
          <p:nvPr/>
        </p:nvSpPr>
        <p:spPr bwMode="auto">
          <a:xfrm>
            <a:off x="3581400" y="4937125"/>
            <a:ext cx="26670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Time </a:t>
            </a:r>
            <a:r>
              <a:rPr lang="pt-BR" altLang="pt-BR" sz="2000" dirty="0"/>
              <a:t>(</a:t>
            </a:r>
            <a:r>
              <a:rPr lang="pt-BR" altLang="pt-BR" sz="2000" dirty="0" err="1" smtClean="0"/>
              <a:t>days</a:t>
            </a:r>
            <a:r>
              <a:rPr lang="pt-BR" altLang="pt-BR" sz="2000" dirty="0" smtClean="0"/>
              <a:t>)</a:t>
            </a:r>
            <a:endParaRPr lang="pt-BR" altLang="pt-BR" sz="2000" dirty="0"/>
          </a:p>
        </p:txBody>
      </p:sp>
      <p:sp>
        <p:nvSpPr>
          <p:cNvPr id="13316" name="Text Box 1029"/>
          <p:cNvSpPr txBox="1">
            <a:spLocks noChangeArrowheads="1"/>
          </p:cNvSpPr>
          <p:nvPr/>
        </p:nvSpPr>
        <p:spPr bwMode="auto">
          <a:xfrm>
            <a:off x="6934200" y="40386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Estability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7" name="Text Box 1030"/>
          <p:cNvSpPr txBox="1">
            <a:spLocks noChangeArrowheads="1"/>
          </p:cNvSpPr>
          <p:nvPr/>
        </p:nvSpPr>
        <p:spPr bwMode="auto">
          <a:xfrm>
            <a:off x="609600" y="3962400"/>
            <a:ext cx="13716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Aerobic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8" name="Text Box 1032"/>
          <p:cNvSpPr txBox="1">
            <a:spLocks noChangeArrowheads="1"/>
          </p:cNvSpPr>
          <p:nvPr/>
        </p:nvSpPr>
        <p:spPr bwMode="auto">
          <a:xfrm>
            <a:off x="2057400" y="3962400"/>
            <a:ext cx="12192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/>
              <a:t>Lag</a:t>
            </a:r>
            <a:r>
              <a:rPr lang="pt-BR" altLang="pt-BR" sz="2000" dirty="0"/>
              <a:t> 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19" name="Text Box 1033"/>
          <p:cNvSpPr txBox="1">
            <a:spLocks noChangeArrowheads="1"/>
          </p:cNvSpPr>
          <p:nvPr/>
        </p:nvSpPr>
        <p:spPr bwMode="auto">
          <a:xfrm>
            <a:off x="3429000" y="3962400"/>
            <a:ext cx="20574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Fermentative</a:t>
            </a:r>
            <a:r>
              <a:rPr lang="pt-BR" altLang="pt-BR" sz="2000" dirty="0" smtClean="0"/>
              <a:t> </a:t>
            </a:r>
            <a:r>
              <a:rPr lang="pt-BR" altLang="pt-BR" sz="2000" dirty="0" err="1" smtClean="0"/>
              <a:t>phase</a:t>
            </a:r>
            <a:endParaRPr lang="pt-BR" altLang="pt-BR" sz="2000" dirty="0"/>
          </a:p>
        </p:txBody>
      </p:sp>
      <p:sp>
        <p:nvSpPr>
          <p:cNvPr id="13320" name="Text Box 1034"/>
          <p:cNvSpPr txBox="1">
            <a:spLocks noChangeArrowheads="1"/>
          </p:cNvSpPr>
          <p:nvPr/>
        </p:nvSpPr>
        <p:spPr bwMode="auto">
          <a:xfrm>
            <a:off x="304800" y="44196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0</a:t>
            </a:r>
          </a:p>
        </p:txBody>
      </p:sp>
      <p:sp>
        <p:nvSpPr>
          <p:cNvPr id="13321" name="Text Box 1035"/>
          <p:cNvSpPr txBox="1">
            <a:spLocks noChangeArrowheads="1"/>
          </p:cNvSpPr>
          <p:nvPr/>
        </p:nvSpPr>
        <p:spPr bwMode="auto">
          <a:xfrm>
            <a:off x="1828800" y="4479925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1</a:t>
            </a:r>
          </a:p>
        </p:txBody>
      </p:sp>
      <p:sp>
        <p:nvSpPr>
          <p:cNvPr id="13322" name="Text Box 1036"/>
          <p:cNvSpPr txBox="1">
            <a:spLocks noChangeArrowheads="1"/>
          </p:cNvSpPr>
          <p:nvPr/>
        </p:nvSpPr>
        <p:spPr bwMode="auto">
          <a:xfrm>
            <a:off x="3124200" y="4495800"/>
            <a:ext cx="3810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2</a:t>
            </a:r>
          </a:p>
        </p:txBody>
      </p:sp>
      <p:sp>
        <p:nvSpPr>
          <p:cNvPr id="13323" name="Text Box 1037"/>
          <p:cNvSpPr txBox="1">
            <a:spLocks noChangeArrowheads="1"/>
          </p:cNvSpPr>
          <p:nvPr/>
        </p:nvSpPr>
        <p:spPr bwMode="auto">
          <a:xfrm>
            <a:off x="6400800" y="4572000"/>
            <a:ext cx="53340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/>
              <a:t>14</a:t>
            </a:r>
          </a:p>
        </p:txBody>
      </p:sp>
      <p:sp>
        <p:nvSpPr>
          <p:cNvPr id="13324" name="Text Box 1038"/>
          <p:cNvSpPr txBox="1">
            <a:spLocks noChangeArrowheads="1"/>
          </p:cNvSpPr>
          <p:nvPr/>
        </p:nvSpPr>
        <p:spPr bwMode="auto">
          <a:xfrm>
            <a:off x="6699887" y="1042525"/>
            <a:ext cx="3160880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Yeasts</a:t>
            </a:r>
            <a:endParaRPr lang="pt-BR" altLang="pt-BR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b="1" dirty="0" err="1" smtClean="0">
                <a:solidFill>
                  <a:schemeClr val="accent4">
                    <a:lumMod val="75000"/>
                  </a:schemeClr>
                </a:solidFill>
              </a:rPr>
              <a:t>Ethanol</a:t>
            </a:r>
            <a:endParaRPr lang="pt-BR" altLang="pt-BR" sz="2000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325" name="Text Box 1040"/>
          <p:cNvSpPr txBox="1">
            <a:spLocks noChangeArrowheads="1"/>
          </p:cNvSpPr>
          <p:nvPr/>
        </p:nvSpPr>
        <p:spPr bwMode="auto">
          <a:xfrm>
            <a:off x="1524000" y="1828800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 err="1" smtClean="0"/>
              <a:t>Oxigen</a:t>
            </a:r>
            <a:endParaRPr lang="pt-BR" altLang="pt-BR" sz="2000" dirty="0"/>
          </a:p>
        </p:txBody>
      </p:sp>
      <p:sp>
        <p:nvSpPr>
          <p:cNvPr id="13326" name="Text Box 1041"/>
          <p:cNvSpPr txBox="1">
            <a:spLocks noChangeArrowheads="1"/>
          </p:cNvSpPr>
          <p:nvPr/>
        </p:nvSpPr>
        <p:spPr bwMode="auto">
          <a:xfrm>
            <a:off x="1600200" y="912146"/>
            <a:ext cx="609600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000" dirty="0"/>
              <a:t>pH</a:t>
            </a:r>
          </a:p>
        </p:txBody>
      </p:sp>
      <p:sp>
        <p:nvSpPr>
          <p:cNvPr id="13327" name="Text Box 1042"/>
          <p:cNvSpPr txBox="1">
            <a:spLocks noChangeArrowheads="1"/>
          </p:cNvSpPr>
          <p:nvPr/>
        </p:nvSpPr>
        <p:spPr bwMode="auto">
          <a:xfrm>
            <a:off x="0" y="1981200"/>
            <a:ext cx="38100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reto 19"/>
          <p:cNvCxnSpPr/>
          <p:nvPr/>
        </p:nvCxnSpPr>
        <p:spPr>
          <a:xfrm flipH="1">
            <a:off x="2310848" y="973882"/>
            <a:ext cx="72007" cy="2775793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675962" y="383282"/>
            <a:ext cx="1024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+O</a:t>
            </a:r>
            <a:r>
              <a:rPr lang="pt-BR" sz="4400" baseline="-25000" dirty="0" smtClean="0"/>
              <a:t>2</a:t>
            </a:r>
            <a:endParaRPr lang="pt-BR" sz="4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4155266" y="410319"/>
            <a:ext cx="3297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-</a:t>
            </a:r>
            <a:r>
              <a:rPr lang="pt-BR" sz="4400" dirty="0" smtClean="0"/>
              <a:t>O</a:t>
            </a:r>
            <a:r>
              <a:rPr lang="pt-BR" sz="4400" baseline="-25000" dirty="0" smtClean="0"/>
              <a:t>2 </a:t>
            </a:r>
            <a:r>
              <a:rPr lang="pt-BR" sz="4400" baseline="-25000" dirty="0" smtClean="0">
                <a:solidFill>
                  <a:srgbClr val="FF0000"/>
                </a:solidFill>
              </a:rPr>
              <a:t>(</a:t>
            </a:r>
            <a:r>
              <a:rPr lang="pt-BR" sz="4400" baseline="-25000" dirty="0" err="1" smtClean="0">
                <a:solidFill>
                  <a:srgbClr val="FF0000"/>
                </a:solidFill>
              </a:rPr>
              <a:t>fermentation</a:t>
            </a:r>
            <a:r>
              <a:rPr lang="pt-BR" sz="4400" baseline="-25000" dirty="0" smtClean="0">
                <a:solidFill>
                  <a:srgbClr val="FF0000"/>
                </a:solidFill>
              </a:rPr>
              <a:t>)</a:t>
            </a:r>
            <a:endParaRPr lang="pt-BR" sz="4400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486400" y="1519188"/>
            <a:ext cx="762000" cy="30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131432" y="4398687"/>
            <a:ext cx="162954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chemeClr val="accent4">
                    <a:lumMod val="75000"/>
                  </a:schemeClr>
                </a:solidFill>
              </a:rPr>
              <a:t>CO</a:t>
            </a:r>
            <a:r>
              <a:rPr lang="pt-BR" sz="7200" baseline="-25000" dirty="0">
                <a:solidFill>
                  <a:schemeClr val="accent4">
                    <a:lumMod val="75000"/>
                  </a:schemeClr>
                </a:solidFill>
              </a:rPr>
              <a:t>2</a:t>
            </a:r>
            <a:endParaRPr lang="pt-BR"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2677886" y="1625812"/>
            <a:ext cx="6085114" cy="2260388"/>
          </a:xfrm>
          <a:custGeom>
            <a:avLst/>
            <a:gdLst>
              <a:gd name="connsiteX0" fmla="*/ 0 w 6085114"/>
              <a:gd name="connsiteY0" fmla="*/ 2151531 h 2260388"/>
              <a:gd name="connsiteX1" fmla="*/ 947057 w 6085114"/>
              <a:gd name="connsiteY1" fmla="*/ 1868502 h 2260388"/>
              <a:gd name="connsiteX2" fmla="*/ 3363685 w 6085114"/>
              <a:gd name="connsiteY2" fmla="*/ 7045 h 2260388"/>
              <a:gd name="connsiteX3" fmla="*/ 4963885 w 6085114"/>
              <a:gd name="connsiteY3" fmla="*/ 1269788 h 2260388"/>
              <a:gd name="connsiteX4" fmla="*/ 6085114 w 6085114"/>
              <a:gd name="connsiteY4" fmla="*/ 2260388 h 22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5114" h="2260388">
                <a:moveTo>
                  <a:pt x="0" y="2151531"/>
                </a:moveTo>
                <a:cubicBezTo>
                  <a:pt x="193221" y="2188723"/>
                  <a:pt x="386443" y="2225916"/>
                  <a:pt x="947057" y="1868502"/>
                </a:cubicBezTo>
                <a:cubicBezTo>
                  <a:pt x="1507671" y="1511088"/>
                  <a:pt x="2694214" y="106831"/>
                  <a:pt x="3363685" y="7045"/>
                </a:cubicBezTo>
                <a:cubicBezTo>
                  <a:pt x="4033156" y="-92741"/>
                  <a:pt x="4510314" y="894231"/>
                  <a:pt x="4963885" y="1269788"/>
                </a:cubicBezTo>
                <a:cubicBezTo>
                  <a:pt x="5417456" y="1645345"/>
                  <a:pt x="5751285" y="1952866"/>
                  <a:pt x="6085114" y="2260388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Forma livre 4"/>
          <p:cNvSpPr/>
          <p:nvPr/>
        </p:nvSpPr>
        <p:spPr>
          <a:xfrm>
            <a:off x="6463529" y="1861447"/>
            <a:ext cx="2634343" cy="2013879"/>
          </a:xfrm>
          <a:custGeom>
            <a:avLst/>
            <a:gdLst>
              <a:gd name="connsiteX0" fmla="*/ 0 w 2634343"/>
              <a:gd name="connsiteY0" fmla="*/ 1981222 h 2013879"/>
              <a:gd name="connsiteX1" fmla="*/ 1371600 w 2634343"/>
              <a:gd name="connsiteY1" fmla="*/ 22 h 2013879"/>
              <a:gd name="connsiteX2" fmla="*/ 2634343 w 2634343"/>
              <a:gd name="connsiteY2" fmla="*/ 2013879 h 2013879"/>
              <a:gd name="connsiteX3" fmla="*/ 2634343 w 2634343"/>
              <a:gd name="connsiteY3" fmla="*/ 2013879 h 201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4343" h="2013879">
                <a:moveTo>
                  <a:pt x="0" y="1981222"/>
                </a:moveTo>
                <a:cubicBezTo>
                  <a:pt x="466271" y="987900"/>
                  <a:pt x="932543" y="-5421"/>
                  <a:pt x="1371600" y="22"/>
                </a:cubicBezTo>
                <a:cubicBezTo>
                  <a:pt x="1810657" y="5465"/>
                  <a:pt x="2634343" y="2013879"/>
                  <a:pt x="2634343" y="2013879"/>
                </a:cubicBezTo>
                <a:lnTo>
                  <a:pt x="2634343" y="2013879"/>
                </a:ln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81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30956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Fig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309562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Fig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4214813"/>
            <a:ext cx="3714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258888" y="333375"/>
            <a:ext cx="61928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3600" dirty="0" err="1" smtClean="0">
                <a:latin typeface="Arial" panose="020B0604020202020204" pitchFamily="34" charset="0"/>
              </a:rPr>
              <a:t>Ensiling</a:t>
            </a:r>
            <a:endParaRPr lang="pt-BR" altLang="pt-BR" sz="3600" dirty="0">
              <a:latin typeface="Arial" panose="020B0604020202020204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84213" y="3709988"/>
            <a:ext cx="3455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Figura 1.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Intensive</a:t>
            </a:r>
            <a:r>
              <a:rPr lang="pt-BR" altLang="pt-BR" sz="1800" dirty="0" smtClean="0">
                <a:latin typeface="Arial" panose="020B0604020202020204" pitchFamily="34" charset="0"/>
              </a:rPr>
              <a:t>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respiration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447925" y="5719217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Figura 3.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Fermentation</a:t>
            </a:r>
            <a:r>
              <a:rPr lang="pt-BR" altLang="pt-BR" sz="1800" dirty="0" smtClean="0">
                <a:latin typeface="Arial" panose="020B0604020202020204" pitchFamily="34" charset="0"/>
              </a:rPr>
              <a:t>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process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500563" y="3716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Figura 2.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Controled</a:t>
            </a:r>
            <a:r>
              <a:rPr lang="pt-BR" altLang="pt-BR" sz="1800" dirty="0" smtClean="0">
                <a:latin typeface="Arial" panose="020B0604020202020204" pitchFamily="34" charset="0"/>
              </a:rPr>
              <a:t> </a:t>
            </a:r>
            <a:r>
              <a:rPr lang="pt-BR" altLang="pt-BR" sz="1800" dirty="0" err="1" smtClean="0">
                <a:latin typeface="Arial" panose="020B0604020202020204" pitchFamily="34" charset="0"/>
              </a:rPr>
              <a:t>respiration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sp>
        <p:nvSpPr>
          <p:cNvPr id="21513" name="AutoShape 9"/>
          <p:cNvSpPr>
            <a:spLocks noChangeArrowheads="1"/>
          </p:cNvSpPr>
          <p:nvPr/>
        </p:nvSpPr>
        <p:spPr bwMode="auto">
          <a:xfrm>
            <a:off x="4067175" y="2133600"/>
            <a:ext cx="720725" cy="431800"/>
          </a:xfrm>
          <a:custGeom>
            <a:avLst/>
            <a:gdLst>
              <a:gd name="T0" fmla="*/ 601814618 w 21600"/>
              <a:gd name="T1" fmla="*/ 0 h 21600"/>
              <a:gd name="T2" fmla="*/ 0 w 21600"/>
              <a:gd name="T3" fmla="*/ 86280057 h 21600"/>
              <a:gd name="T4" fmla="*/ 601814618 w 21600"/>
              <a:gd name="T5" fmla="*/ 172560114 h 21600"/>
              <a:gd name="T6" fmla="*/ 802419112 w 21600"/>
              <a:gd name="T7" fmla="*/ 8628005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3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Kinetics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of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93" y="558410"/>
            <a:ext cx="7574266" cy="60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293096"/>
            <a:ext cx="8702600" cy="21032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836712"/>
            <a:ext cx="4080154" cy="312811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835696" y="5589240"/>
            <a:ext cx="576064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2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85" y="810151"/>
            <a:ext cx="7307571" cy="52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4" name="Text Box 2056"/>
          <p:cNvSpPr txBox="1">
            <a:spLocks noChangeArrowheads="1"/>
          </p:cNvSpPr>
          <p:nvPr/>
        </p:nvSpPr>
        <p:spPr bwMode="auto">
          <a:xfrm>
            <a:off x="0" y="404664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sz="4800" i="0" dirty="0" err="1" smtClean="0">
                <a:cs typeface="Times New Roman" pitchFamily="18" charset="0"/>
              </a:rPr>
              <a:t>Fermentation</a:t>
            </a:r>
            <a:endParaRPr lang="pt-BR" sz="4800" i="0" dirty="0" smtClean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pt-BR" sz="4800" i="0" dirty="0">
              <a:cs typeface="Times New Roman" pitchFamily="18" charset="0"/>
            </a:endParaRPr>
          </a:p>
          <a:p>
            <a:pPr>
              <a:spcBef>
                <a:spcPct val="0"/>
              </a:spcBef>
              <a:buFont typeface="Wingdings" pitchFamily="2" charset="2"/>
              <a:buChar char="§"/>
            </a:pPr>
            <a:r>
              <a:rPr lang="pt-BR" sz="3200" dirty="0" err="1" smtClean="0"/>
              <a:t>Fermentation</a:t>
            </a:r>
            <a:r>
              <a:rPr lang="pt-BR" sz="3200" dirty="0" smtClean="0"/>
              <a:t> </a:t>
            </a:r>
            <a:r>
              <a:rPr lang="pt-BR" sz="3200" dirty="0" err="1" smtClean="0"/>
              <a:t>is</a:t>
            </a:r>
            <a:r>
              <a:rPr lang="pt-BR" sz="3200" dirty="0" smtClean="0"/>
              <a:t> a </a:t>
            </a:r>
            <a:r>
              <a:rPr lang="pt-BR" sz="3200" dirty="0" err="1" smtClean="0"/>
              <a:t>process</a:t>
            </a:r>
            <a:r>
              <a:rPr lang="pt-BR" sz="3200" dirty="0" smtClean="0"/>
              <a:t> </a:t>
            </a:r>
            <a:r>
              <a:rPr lang="pt-BR" sz="3200" dirty="0" err="1" smtClean="0"/>
              <a:t>to</a:t>
            </a:r>
            <a:r>
              <a:rPr lang="pt-BR" sz="3200" dirty="0" smtClean="0"/>
              <a:t> </a:t>
            </a:r>
            <a:r>
              <a:rPr lang="pt-BR" sz="3200" dirty="0" err="1" smtClean="0"/>
              <a:t>obtain</a:t>
            </a:r>
            <a:r>
              <a:rPr lang="pt-BR" sz="3200" dirty="0" smtClean="0"/>
              <a:t> </a:t>
            </a:r>
            <a:r>
              <a:rPr lang="pt-BR" sz="3200" dirty="0" err="1" smtClean="0"/>
              <a:t>energy</a:t>
            </a:r>
            <a:r>
              <a:rPr lang="pt-BR" sz="3200" dirty="0" smtClean="0"/>
              <a:t> </a:t>
            </a:r>
            <a:r>
              <a:rPr lang="pt-BR" sz="3200" dirty="0" err="1" smtClean="0"/>
              <a:t>based</a:t>
            </a:r>
            <a:r>
              <a:rPr lang="pt-BR" sz="3200" dirty="0" smtClean="0"/>
              <a:t> </a:t>
            </a:r>
            <a:r>
              <a:rPr lang="pt-BR" sz="3200" dirty="0" err="1" smtClean="0"/>
              <a:t>on</a:t>
            </a:r>
            <a:r>
              <a:rPr lang="pt-BR" sz="3200" dirty="0" smtClean="0"/>
              <a:t> </a:t>
            </a:r>
            <a:r>
              <a:rPr lang="pt-BR" sz="3200" dirty="0" err="1" smtClean="0"/>
              <a:t>anerobiosis</a:t>
            </a:r>
            <a:r>
              <a:rPr lang="pt-BR" sz="3200" dirty="0" smtClean="0"/>
              <a:t>. </a:t>
            </a:r>
            <a:r>
              <a:rPr lang="pt-BR" sz="3200" dirty="0" err="1" smtClean="0"/>
              <a:t>Organic</a:t>
            </a:r>
            <a:r>
              <a:rPr lang="pt-BR" sz="3200" dirty="0" smtClean="0"/>
              <a:t> </a:t>
            </a:r>
            <a:r>
              <a:rPr lang="pt-BR" sz="3200" dirty="0" err="1" smtClean="0"/>
              <a:t>molecules</a:t>
            </a:r>
            <a:r>
              <a:rPr lang="pt-BR" sz="3200" dirty="0" smtClean="0"/>
              <a:t> are </a:t>
            </a:r>
            <a:r>
              <a:rPr lang="pt-BR" sz="3200" dirty="0" err="1" smtClean="0"/>
              <a:t>the</a:t>
            </a:r>
            <a:r>
              <a:rPr lang="pt-BR" sz="3200" dirty="0" smtClean="0"/>
              <a:t> final aceptor </a:t>
            </a:r>
            <a:r>
              <a:rPr lang="pt-BR" sz="3200" dirty="0" err="1" smtClean="0"/>
              <a:t>of</a:t>
            </a:r>
            <a:r>
              <a:rPr lang="pt-BR" sz="3200" dirty="0" smtClean="0"/>
              <a:t> </a:t>
            </a:r>
            <a:r>
              <a:rPr lang="pt-BR" sz="3200" dirty="0" err="1" smtClean="0"/>
              <a:t>electrons</a:t>
            </a:r>
            <a:r>
              <a:rPr lang="pt-BR" sz="3200" dirty="0" smtClean="0"/>
              <a:t>.</a:t>
            </a:r>
            <a:r>
              <a:rPr lang="pt-BR" sz="3200" dirty="0"/>
              <a:t> </a:t>
            </a:r>
            <a:endParaRPr lang="pt-BR" sz="3200" i="0" dirty="0" smtClean="0"/>
          </a:p>
          <a:p>
            <a:pPr algn="l">
              <a:spcBef>
                <a:spcPct val="0"/>
              </a:spcBef>
              <a:buFont typeface="Wingdings" pitchFamily="2" charset="2"/>
              <a:buChar char="§"/>
            </a:pPr>
            <a:endParaRPr lang="pt-BR" sz="3200" i="0" dirty="0" smtClean="0"/>
          </a:p>
          <a:p>
            <a:pPr algn="l">
              <a:spcBef>
                <a:spcPct val="0"/>
              </a:spcBef>
              <a:buFont typeface="Wingdings" pitchFamily="2" charset="2"/>
              <a:buChar char="§"/>
            </a:pPr>
            <a:r>
              <a:rPr lang="pt-BR" sz="3200" i="0" dirty="0" smtClean="0"/>
              <a:t> Final </a:t>
            </a:r>
            <a:r>
              <a:rPr lang="pt-BR" sz="3200" i="0" dirty="0" err="1" smtClean="0"/>
              <a:t>product</a:t>
            </a:r>
            <a:r>
              <a:rPr lang="pt-BR" sz="3200" i="0" dirty="0" smtClean="0"/>
              <a:t>: </a:t>
            </a:r>
            <a:r>
              <a:rPr lang="pt-BR" sz="3200" i="0" dirty="0" err="1" smtClean="0"/>
              <a:t>silage</a:t>
            </a:r>
            <a:endParaRPr lang="pt-BR" sz="3200" i="0" dirty="0"/>
          </a:p>
        </p:txBody>
      </p:sp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480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01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pt.engormix.com/images/p_articles/370_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59" y="1484784"/>
            <a:ext cx="9319928" cy="34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7504" y="2204864"/>
            <a:ext cx="6192688" cy="11521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1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828800"/>
            <a:ext cx="7658100" cy="32004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411760" y="1081543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Acidity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increase</a:t>
            </a:r>
            <a:endParaRPr lang="pt-BR" sz="32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203848" y="515719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pKa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increasing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2986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2063457" y="1499521"/>
            <a:ext cx="10696" cy="17014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000402" y="3175462"/>
            <a:ext cx="196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Acetic</a:t>
            </a:r>
            <a:r>
              <a:rPr lang="pt-BR" dirty="0" smtClean="0"/>
              <a:t> </a:t>
            </a:r>
            <a:r>
              <a:rPr lang="pt-BR" dirty="0" err="1" smtClean="0"/>
              <a:t>pKa</a:t>
            </a:r>
            <a:r>
              <a:rPr lang="pt-BR" dirty="0" smtClean="0"/>
              <a:t> 4,74</a:t>
            </a:r>
            <a:endParaRPr lang="pt-BR" dirty="0"/>
          </a:p>
        </p:txBody>
      </p:sp>
      <p:cxnSp>
        <p:nvCxnSpPr>
          <p:cNvPr id="12" name="Conector reto 11"/>
          <p:cNvCxnSpPr/>
          <p:nvPr/>
        </p:nvCxnSpPr>
        <p:spPr>
          <a:xfrm flipH="1">
            <a:off x="2157897" y="1499521"/>
            <a:ext cx="5514" cy="13388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063457" y="2775557"/>
            <a:ext cx="232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Propionic</a:t>
            </a:r>
            <a:r>
              <a:rPr lang="pt-BR" dirty="0" smtClean="0"/>
              <a:t> </a:t>
            </a:r>
            <a:r>
              <a:rPr lang="pt-BR" dirty="0" err="1" smtClean="0"/>
              <a:t>pKa</a:t>
            </a:r>
            <a:r>
              <a:rPr lang="pt-BR" dirty="0" smtClean="0"/>
              <a:t> 4,89</a:t>
            </a:r>
            <a:endParaRPr lang="pt-BR" dirty="0"/>
          </a:p>
        </p:txBody>
      </p:sp>
      <p:cxnSp>
        <p:nvCxnSpPr>
          <p:cNvPr id="14" name="Conector reto 13"/>
          <p:cNvCxnSpPr/>
          <p:nvPr/>
        </p:nvCxnSpPr>
        <p:spPr>
          <a:xfrm>
            <a:off x="1763688" y="1473817"/>
            <a:ext cx="0" cy="20235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1656042" y="3458903"/>
            <a:ext cx="196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Lactic</a:t>
            </a:r>
            <a:r>
              <a:rPr lang="pt-BR" dirty="0" smtClean="0"/>
              <a:t> </a:t>
            </a:r>
            <a:r>
              <a:rPr lang="pt-BR" dirty="0" err="1" smtClean="0"/>
              <a:t>pKa</a:t>
            </a:r>
            <a:r>
              <a:rPr lang="pt-BR" dirty="0" smtClean="0"/>
              <a:t> 3,83</a:t>
            </a:r>
            <a:endParaRPr lang="pt-BR" dirty="0"/>
          </a:p>
        </p:txBody>
      </p:sp>
      <p:cxnSp>
        <p:nvCxnSpPr>
          <p:cNvPr id="16" name="Conector reto 15"/>
          <p:cNvCxnSpPr/>
          <p:nvPr/>
        </p:nvCxnSpPr>
        <p:spPr>
          <a:xfrm>
            <a:off x="1691680" y="1499521"/>
            <a:ext cx="0" cy="25273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899592" y="4026844"/>
            <a:ext cx="196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Formic</a:t>
            </a:r>
            <a:r>
              <a:rPr lang="pt-BR" dirty="0" smtClean="0"/>
              <a:t> </a:t>
            </a:r>
            <a:r>
              <a:rPr lang="pt-BR" dirty="0" err="1" smtClean="0"/>
              <a:t>pKa</a:t>
            </a:r>
            <a:r>
              <a:rPr lang="pt-BR" dirty="0" smtClean="0"/>
              <a:t> 3,75</a:t>
            </a:r>
            <a:endParaRPr lang="pt-BR" dirty="0"/>
          </a:p>
        </p:txBody>
      </p:sp>
      <p:cxnSp>
        <p:nvCxnSpPr>
          <p:cNvPr id="18" name="Conector reto 17"/>
          <p:cNvCxnSpPr/>
          <p:nvPr/>
        </p:nvCxnSpPr>
        <p:spPr>
          <a:xfrm>
            <a:off x="2246169" y="1496942"/>
            <a:ext cx="16691" cy="10413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2117924" y="2459934"/>
            <a:ext cx="232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Butyric</a:t>
            </a:r>
            <a:r>
              <a:rPr lang="pt-BR" dirty="0" smtClean="0"/>
              <a:t> </a:t>
            </a:r>
            <a:r>
              <a:rPr lang="pt-BR" dirty="0" err="1" smtClean="0"/>
              <a:t>pKa</a:t>
            </a:r>
            <a:r>
              <a:rPr lang="pt-BR" dirty="0" smtClean="0"/>
              <a:t> 4,92</a:t>
            </a:r>
            <a:endParaRPr lang="pt-BR" dirty="0"/>
          </a:p>
        </p:txBody>
      </p:sp>
      <p:pic>
        <p:nvPicPr>
          <p:cNvPr id="15364" name="Picture 4" descr="Image result for bronsted lowry lewis example | Quim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90" y="2975510"/>
            <a:ext cx="5176653" cy="388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enter image description 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7" y="318322"/>
            <a:ext cx="5804314" cy="23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324544" y="26507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Dry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matter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level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pH </a:t>
            </a:r>
            <a:r>
              <a:rPr lang="pt-BR" altLang="pt-BR" sz="2400" dirty="0" err="1" smtClean="0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 smtClean="0"/>
              <a:t>estability</a:t>
            </a:r>
            <a:endParaRPr lang="pt-BR" altLang="pt-BR" sz="2400" dirty="0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Weisbach</a:t>
            </a:r>
            <a:r>
              <a:rPr lang="pt-BR" altLang="pt-BR" sz="1800" dirty="0" smtClean="0"/>
              <a:t> et al, 1974 JDS</a:t>
            </a:r>
            <a:endParaRPr lang="pt-BR" alt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55332"/>
            <a:ext cx="6984776" cy="536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684584" y="26833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Dry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matter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level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CHO´s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: </a:t>
            </a:r>
            <a:r>
              <a:rPr lang="pt-BR" altLang="pt-BR" sz="2400" dirty="0" err="1" smtClean="0"/>
              <a:t>Bufering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capacity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ratio</a:t>
            </a:r>
            <a:endParaRPr lang="pt-BR" altLang="pt-BR" sz="2400" dirty="0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Weisbach</a:t>
            </a:r>
            <a:r>
              <a:rPr lang="pt-BR" altLang="pt-BR" sz="1800" dirty="0" smtClean="0"/>
              <a:t>, 1974</a:t>
            </a:r>
            <a:endParaRPr lang="pt-BR" altLang="pt-BR" sz="1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41" y="726139"/>
            <a:ext cx="7992888" cy="54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684584" y="26833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Dry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matter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level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CHO´s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: </a:t>
            </a:r>
            <a:r>
              <a:rPr lang="pt-BR" altLang="pt-BR" sz="2400" dirty="0" err="1" smtClean="0"/>
              <a:t>Bufering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capacity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ratio</a:t>
            </a:r>
            <a:endParaRPr lang="pt-BR" altLang="pt-BR" sz="2400" dirty="0"/>
          </a:p>
        </p:txBody>
      </p:sp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754283" y="5158640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" y="1127668"/>
            <a:ext cx="8971327" cy="38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6574745" y="1412776"/>
            <a:ext cx="253024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Dry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matter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level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CHO´s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: </a:t>
            </a:r>
            <a:r>
              <a:rPr lang="pt-BR" altLang="pt-BR" sz="2400" dirty="0" err="1" smtClean="0"/>
              <a:t>Bufering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capacity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ratio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6"/>
            <a:ext cx="6574745" cy="6853673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6260672" y="5157192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23449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684584" y="26833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CHO´s</a:t>
            </a:r>
            <a:r>
              <a:rPr lang="pt-BR" altLang="pt-BR" sz="2400" dirty="0" smtClean="0"/>
              <a:t> profiles </a:t>
            </a:r>
            <a:r>
              <a:rPr lang="pt-BR" altLang="pt-BR" sz="2400" dirty="0" err="1" smtClean="0"/>
              <a:t>on</a:t>
            </a:r>
            <a:r>
              <a:rPr lang="pt-BR" altLang="pt-BR" sz="2400" dirty="0" smtClean="0"/>
              <a:t> forages </a:t>
            </a:r>
            <a:r>
              <a:rPr lang="pt-BR" altLang="pt-BR" sz="2400" dirty="0" err="1" smtClean="0"/>
              <a:t>timetrend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84783"/>
            <a:ext cx="9068110" cy="4066481"/>
          </a:xfrm>
          <a:prstGeom prst="rect">
            <a:avLst/>
          </a:prstGeom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940152" y="5744358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0161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684584" y="26833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Dry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matter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level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CHO´s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: </a:t>
            </a:r>
            <a:r>
              <a:rPr lang="pt-BR" altLang="pt-BR" sz="2400" dirty="0" err="1" smtClean="0"/>
              <a:t>Bufering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capacity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ratio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" y="735672"/>
            <a:ext cx="6681382" cy="6122328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6260672" y="5157192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6132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684584" y="26833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smtClean="0"/>
              <a:t>N </a:t>
            </a:r>
            <a:r>
              <a:rPr lang="pt-BR" altLang="pt-BR" sz="2400" dirty="0" err="1" smtClean="0"/>
              <a:t>fertilization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vs</a:t>
            </a:r>
            <a:r>
              <a:rPr lang="pt-BR" altLang="pt-BR" sz="2400" dirty="0" smtClean="0"/>
              <a:t> WSC </a:t>
            </a:r>
            <a:r>
              <a:rPr lang="pt-BR" altLang="pt-BR" sz="2400" dirty="0" err="1" smtClean="0"/>
              <a:t>and</a:t>
            </a:r>
            <a:r>
              <a:rPr lang="pt-BR" altLang="pt-BR" sz="2400" dirty="0" smtClean="0"/>
              <a:t> BC</a:t>
            </a:r>
            <a:endParaRPr lang="pt-BR" alt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89" y="895091"/>
            <a:ext cx="7327907" cy="5486237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6012160" y="6453307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426014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056"/>
          <p:cNvSpPr txBox="1">
            <a:spLocks noChangeArrowheads="1"/>
          </p:cNvSpPr>
          <p:nvPr/>
        </p:nvSpPr>
        <p:spPr bwMode="auto">
          <a:xfrm>
            <a:off x="-252536" y="175109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800" dirty="0" smtClean="0">
                <a:cs typeface="Times New Roman" panose="02020603050405020304" pitchFamily="18" charset="0"/>
              </a:rPr>
              <a:t>Negative </a:t>
            </a:r>
            <a:r>
              <a:rPr lang="pt-BR" altLang="pt-BR" sz="4800" dirty="0" err="1" smtClean="0">
                <a:cs typeface="Times New Roman" panose="02020603050405020304" pitchFamily="18" charset="0"/>
              </a:rPr>
              <a:t>feed-back</a:t>
            </a:r>
            <a:endParaRPr lang="pt-BR" altLang="pt-BR" sz="4800" dirty="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4800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9220" name="Elipse 6"/>
          <p:cNvSpPr>
            <a:spLocks noChangeArrowheads="1"/>
          </p:cNvSpPr>
          <p:nvPr/>
        </p:nvSpPr>
        <p:spPr bwMode="auto">
          <a:xfrm>
            <a:off x="870591" y="2326868"/>
            <a:ext cx="3226105" cy="908864"/>
          </a:xfrm>
          <a:prstGeom prst="ellipse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600" b="0" i="1" dirty="0" err="1" smtClean="0">
                <a:latin typeface="Comic Sans MS" panose="030F0702030302020204" pitchFamily="66" charset="0"/>
              </a:rPr>
              <a:t>substrate</a:t>
            </a:r>
            <a:endParaRPr lang="pt-BR" altLang="pt-BR" sz="3600" b="0" i="1" dirty="0">
              <a:latin typeface="Comic Sans MS" panose="030F0702030302020204" pitchFamily="66" charset="0"/>
            </a:endParaRPr>
          </a:p>
        </p:txBody>
      </p:sp>
      <p:sp>
        <p:nvSpPr>
          <p:cNvPr id="9221" name="Triângulo isósceles 8"/>
          <p:cNvSpPr>
            <a:spLocks noChangeArrowheads="1"/>
          </p:cNvSpPr>
          <p:nvPr/>
        </p:nvSpPr>
        <p:spPr bwMode="auto">
          <a:xfrm>
            <a:off x="567885" y="5159325"/>
            <a:ext cx="3097212" cy="128428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3600" b="0" i="1">
                <a:latin typeface="Comic Sans MS" panose="030F0702030302020204" pitchFamily="66" charset="0"/>
              </a:rPr>
              <a:t>micg</a:t>
            </a:r>
          </a:p>
        </p:txBody>
      </p:sp>
      <p:sp>
        <p:nvSpPr>
          <p:cNvPr id="9222" name="Seta para baixo 10"/>
          <p:cNvSpPr>
            <a:spLocks noChangeArrowheads="1"/>
          </p:cNvSpPr>
          <p:nvPr/>
        </p:nvSpPr>
        <p:spPr bwMode="auto">
          <a:xfrm rot="10800000">
            <a:off x="1476375" y="3484563"/>
            <a:ext cx="431800" cy="752475"/>
          </a:xfrm>
          <a:prstGeom prst="downArrow">
            <a:avLst>
              <a:gd name="adj1" fmla="val 50000"/>
              <a:gd name="adj2" fmla="val 5002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 b="0" i="1">
              <a:latin typeface="Comic Sans MS" panose="030F0702030302020204" pitchFamily="66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5486294" y="1190973"/>
            <a:ext cx="2779928" cy="35394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pt-BR" sz="3200" b="0" i="1" dirty="0" err="1" smtClean="0">
                <a:latin typeface="Comic Sans MS" pitchFamily="66" charset="0"/>
              </a:rPr>
              <a:t>Organic</a:t>
            </a:r>
            <a:r>
              <a:rPr lang="pt-BR" sz="3200" b="0" i="1" dirty="0" smtClean="0">
                <a:latin typeface="Comic Sans MS" pitchFamily="66" charset="0"/>
              </a:rPr>
              <a:t> </a:t>
            </a:r>
            <a:r>
              <a:rPr lang="pt-BR" sz="3200" b="0" i="1" dirty="0" err="1" smtClean="0">
                <a:latin typeface="Comic Sans MS" pitchFamily="66" charset="0"/>
              </a:rPr>
              <a:t>acids</a:t>
            </a:r>
            <a:endParaRPr lang="pt-BR" sz="3200" b="0" i="1" dirty="0" smtClean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i="1" dirty="0" err="1" smtClean="0">
                <a:latin typeface="Comic Sans MS" pitchFamily="66" charset="0"/>
              </a:rPr>
              <a:t>Alcohol</a:t>
            </a:r>
            <a:endParaRPr lang="pt-BR" sz="3200" i="1" dirty="0" smtClean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i="1" dirty="0" err="1" smtClean="0">
                <a:latin typeface="Comic Sans MS" pitchFamily="66" charset="0"/>
              </a:rPr>
              <a:t>Esthers</a:t>
            </a:r>
            <a:endParaRPr lang="pt-BR" sz="3200" i="1" dirty="0" smtClean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i="1" dirty="0" err="1">
                <a:latin typeface="Comic Sans MS" pitchFamily="66" charset="0"/>
              </a:rPr>
              <a:t>K</a:t>
            </a:r>
            <a:r>
              <a:rPr lang="pt-BR" sz="3200" b="0" i="1" dirty="0" err="1" smtClean="0">
                <a:latin typeface="Comic Sans MS" pitchFamily="66" charset="0"/>
              </a:rPr>
              <a:t>etones</a:t>
            </a:r>
            <a:endParaRPr lang="pt-BR" sz="3200" b="0" i="1" dirty="0" smtClean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i="1" dirty="0" err="1" smtClean="0">
                <a:latin typeface="Comic Sans MS" pitchFamily="66" charset="0"/>
              </a:rPr>
              <a:t>Aldehydes</a:t>
            </a:r>
            <a:endParaRPr lang="pt-BR" sz="3200" i="1" dirty="0" smtClean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b="0" i="1" dirty="0" err="1" smtClean="0">
                <a:latin typeface="Comic Sans MS" pitchFamily="66" charset="0"/>
              </a:rPr>
              <a:t>Salts</a:t>
            </a:r>
            <a:endParaRPr lang="pt-BR" sz="3200" b="0" i="1" dirty="0">
              <a:latin typeface="Comic Sans MS" pitchFamily="66" charset="0"/>
            </a:endParaRPr>
          </a:p>
          <a:p>
            <a:pPr algn="ctr" eaLnBrk="1" hangingPunct="1">
              <a:defRPr/>
            </a:pPr>
            <a:r>
              <a:rPr lang="pt-BR" sz="3200" dirty="0">
                <a:latin typeface="Arial" charset="0"/>
              </a:rPr>
              <a:t>G</a:t>
            </a:r>
            <a:r>
              <a:rPr lang="pt-BR" sz="3200" dirty="0" smtClean="0">
                <a:latin typeface="Arial" charset="0"/>
              </a:rPr>
              <a:t>ases</a:t>
            </a:r>
            <a:endParaRPr lang="pt-BR" sz="3200" b="0" i="1" dirty="0">
              <a:latin typeface="Comic Sans MS" pitchFamily="66" charset="0"/>
            </a:endParaRP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5251652" y="6026149"/>
            <a:ext cx="2870200" cy="57888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800" b="0" i="1" dirty="0" smtClean="0">
                <a:latin typeface="Comic Sans MS" pitchFamily="66" charset="0"/>
              </a:rPr>
              <a:t>pH </a:t>
            </a:r>
            <a:r>
              <a:rPr lang="pt-BR" sz="2800" b="0" i="1" dirty="0" err="1" smtClean="0">
                <a:latin typeface="Comic Sans MS" pitchFamily="66" charset="0"/>
              </a:rPr>
              <a:t>lowering</a:t>
            </a:r>
            <a:endParaRPr lang="pt-BR" sz="2800" b="0" i="1" dirty="0">
              <a:latin typeface="Comic Sans MS" pitchFamily="66" charset="0"/>
            </a:endParaRPr>
          </a:p>
        </p:txBody>
      </p:sp>
      <p:sp>
        <p:nvSpPr>
          <p:cNvPr id="9225" name="Seta para baixo 15"/>
          <p:cNvSpPr>
            <a:spLocks noChangeArrowheads="1"/>
          </p:cNvSpPr>
          <p:nvPr/>
        </p:nvSpPr>
        <p:spPr bwMode="auto">
          <a:xfrm rot="-5400000">
            <a:off x="4175125" y="2816225"/>
            <a:ext cx="568325" cy="784225"/>
          </a:xfrm>
          <a:prstGeom prst="downArrow">
            <a:avLst>
              <a:gd name="adj1" fmla="val 50000"/>
              <a:gd name="adj2" fmla="val 4997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 b="0" i="1">
              <a:latin typeface="Comic Sans MS" panose="030F0702030302020204" pitchFamily="66" charset="0"/>
            </a:endParaRPr>
          </a:p>
        </p:txBody>
      </p:sp>
      <p:sp>
        <p:nvSpPr>
          <p:cNvPr id="9226" name="Seta para baixo 16"/>
          <p:cNvSpPr>
            <a:spLocks noChangeArrowheads="1"/>
          </p:cNvSpPr>
          <p:nvPr/>
        </p:nvSpPr>
        <p:spPr bwMode="auto">
          <a:xfrm>
            <a:off x="6501367" y="5043487"/>
            <a:ext cx="503237" cy="771525"/>
          </a:xfrm>
          <a:prstGeom prst="downArrow">
            <a:avLst>
              <a:gd name="adj1" fmla="val 50000"/>
              <a:gd name="adj2" fmla="val 50096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 b="0" i="1">
              <a:latin typeface="Comic Sans MS" panose="030F0702030302020204" pitchFamily="66" charset="0"/>
            </a:endParaRPr>
          </a:p>
        </p:txBody>
      </p:sp>
      <p:sp>
        <p:nvSpPr>
          <p:cNvPr id="9227" name="Seta para baixo 17"/>
          <p:cNvSpPr>
            <a:spLocks noChangeArrowheads="1"/>
          </p:cNvSpPr>
          <p:nvPr/>
        </p:nvSpPr>
        <p:spPr bwMode="auto">
          <a:xfrm rot="5400000">
            <a:off x="4018813" y="5072423"/>
            <a:ext cx="560387" cy="784225"/>
          </a:xfrm>
          <a:prstGeom prst="downArrow">
            <a:avLst>
              <a:gd name="adj1" fmla="val 50000"/>
              <a:gd name="adj2" fmla="val 49971"/>
            </a:avLst>
          </a:prstGeom>
          <a:solidFill>
            <a:schemeClr val="tx1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pt-BR" altLang="pt-BR" sz="3600" b="0" i="1">
              <a:latin typeface="Comic Sans MS" panose="030F0702030302020204" pitchFamily="66" charset="0"/>
            </a:endParaRPr>
          </a:p>
        </p:txBody>
      </p:sp>
      <p:sp>
        <p:nvSpPr>
          <p:cNvPr id="9228" name="CaixaDeTexto 18"/>
          <p:cNvSpPr txBox="1">
            <a:spLocks noChangeArrowheads="1"/>
          </p:cNvSpPr>
          <p:nvPr/>
        </p:nvSpPr>
        <p:spPr bwMode="auto">
          <a:xfrm>
            <a:off x="3979302" y="5819201"/>
            <a:ext cx="17287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4400" dirty="0"/>
              <a:t>(-)</a:t>
            </a:r>
          </a:p>
        </p:txBody>
      </p:sp>
      <p:pic>
        <p:nvPicPr>
          <p:cNvPr id="1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4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www.pioneersementes.com.br/PublishingImages/Silagem/Correlacao-Entre-Teores-MS-P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09766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40768"/>
            <a:ext cx="8672882" cy="4847157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4306" y="326051"/>
            <a:ext cx="735002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8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00" b="1" i="0" dirty="0" err="1" smtClean="0"/>
              <a:t>Dry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matter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losses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vs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dry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matter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level</a:t>
            </a:r>
            <a:endParaRPr lang="pt-BR" altLang="pt-BR" sz="2500" b="1" i="0" dirty="0">
              <a:latin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24128" y="6493812"/>
            <a:ext cx="34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Honing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(1985)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74306" y="326051"/>
            <a:ext cx="735002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8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00" b="1" i="0" dirty="0" err="1" smtClean="0"/>
              <a:t>Silage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losses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vs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epiphytic</a:t>
            </a:r>
            <a:r>
              <a:rPr lang="pt-BR" altLang="pt-BR" sz="2500" b="1" i="0" dirty="0" smtClean="0"/>
              <a:t> microbial </a:t>
            </a:r>
            <a:r>
              <a:rPr lang="pt-BR" altLang="pt-BR" sz="2500" b="1" i="0" dirty="0" err="1" smtClean="0"/>
              <a:t>population</a:t>
            </a:r>
            <a:endParaRPr lang="pt-BR" altLang="pt-BR" sz="2500" b="1" i="0" dirty="0">
              <a:latin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24128" y="6493812"/>
            <a:ext cx="34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Zhou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803105"/>
            <a:ext cx="4104456" cy="599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1033463" y="16192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sz="3200" b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1033463" y="285750"/>
            <a:ext cx="7315200" cy="169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err="1" smtClean="0">
                <a:latin typeface="Arial" charset="0"/>
              </a:rPr>
              <a:t>Fermentation</a:t>
            </a:r>
            <a:endParaRPr lang="pt-BR" sz="4400" dirty="0"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Homolactic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bacteria</a:t>
            </a:r>
            <a:endParaRPr lang="pt-BR" sz="2400" i="1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0708" name="AutoShape 4"/>
          <p:cNvSpPr>
            <a:spLocks noChangeArrowheads="1"/>
          </p:cNvSpPr>
          <p:nvPr/>
        </p:nvSpPr>
        <p:spPr bwMode="auto">
          <a:xfrm>
            <a:off x="3944938" y="20002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Sacarose</a:t>
            </a:r>
          </a:p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(Sucrose)</a:t>
            </a:r>
          </a:p>
        </p:txBody>
      </p:sp>
      <p:sp>
        <p:nvSpPr>
          <p:cNvPr id="200709" name="AutoShape 5"/>
          <p:cNvSpPr>
            <a:spLocks noChangeArrowheads="1"/>
          </p:cNvSpPr>
          <p:nvPr/>
        </p:nvSpPr>
        <p:spPr bwMode="auto">
          <a:xfrm>
            <a:off x="5316538" y="2647950"/>
            <a:ext cx="949325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Frutose</a:t>
            </a:r>
          </a:p>
        </p:txBody>
      </p:sp>
      <p:sp>
        <p:nvSpPr>
          <p:cNvPr id="200710" name="AutoShape 6"/>
          <p:cNvSpPr>
            <a:spLocks noChangeArrowheads="1"/>
          </p:cNvSpPr>
          <p:nvPr/>
        </p:nvSpPr>
        <p:spPr bwMode="auto">
          <a:xfrm>
            <a:off x="2862263" y="26860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</a:t>
            </a:r>
          </a:p>
        </p:txBody>
      </p:sp>
      <p:sp>
        <p:nvSpPr>
          <p:cNvPr id="200711" name="AutoShape 7"/>
          <p:cNvSpPr>
            <a:spLocks noChangeArrowheads="1"/>
          </p:cNvSpPr>
          <p:nvPr/>
        </p:nvSpPr>
        <p:spPr bwMode="auto">
          <a:xfrm>
            <a:off x="4013200" y="3143250"/>
            <a:ext cx="1150938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Frutose 6-P</a:t>
            </a:r>
          </a:p>
        </p:txBody>
      </p:sp>
      <p:sp>
        <p:nvSpPr>
          <p:cNvPr id="200712" name="AutoShape 8"/>
          <p:cNvSpPr>
            <a:spLocks noChangeArrowheads="1"/>
          </p:cNvSpPr>
          <p:nvPr/>
        </p:nvSpPr>
        <p:spPr bwMode="auto">
          <a:xfrm>
            <a:off x="3995738" y="421005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0713" name="AutoShape 9"/>
          <p:cNvSpPr>
            <a:spLocks noChangeArrowheads="1"/>
          </p:cNvSpPr>
          <p:nvPr/>
        </p:nvSpPr>
        <p:spPr bwMode="auto">
          <a:xfrm>
            <a:off x="2252663" y="512445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3403600" y="21526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5232400" y="21526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5232400" y="30670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3606800" y="30670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4521200" y="37528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0719" name="AutoShape 15"/>
          <p:cNvSpPr>
            <a:spLocks noChangeArrowheads="1"/>
          </p:cNvSpPr>
          <p:nvPr/>
        </p:nvSpPr>
        <p:spPr bwMode="auto">
          <a:xfrm>
            <a:off x="2725738" y="36004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ADP</a:t>
            </a:r>
          </a:p>
        </p:txBody>
      </p:sp>
      <p:sp>
        <p:nvSpPr>
          <p:cNvPr id="200720" name="AutoShape 16"/>
          <p:cNvSpPr>
            <a:spLocks noChangeArrowheads="1"/>
          </p:cNvSpPr>
          <p:nvPr/>
        </p:nvSpPr>
        <p:spPr bwMode="auto">
          <a:xfrm>
            <a:off x="5367338" y="36004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Pi</a:t>
            </a:r>
          </a:p>
        </p:txBody>
      </p:sp>
      <p:sp>
        <p:nvSpPr>
          <p:cNvPr id="200721" name="AutoShape 17"/>
          <p:cNvSpPr>
            <a:spLocks noChangeArrowheads="1"/>
          </p:cNvSpPr>
          <p:nvPr/>
        </p:nvSpPr>
        <p:spPr bwMode="auto">
          <a:xfrm>
            <a:off x="3944938" y="512445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ATPs</a:t>
            </a:r>
          </a:p>
        </p:txBody>
      </p:sp>
      <p:sp>
        <p:nvSpPr>
          <p:cNvPr id="200722" name="AutoShape 18"/>
          <p:cNvSpPr>
            <a:spLocks noChangeArrowheads="1"/>
          </p:cNvSpPr>
          <p:nvPr/>
        </p:nvSpPr>
        <p:spPr bwMode="auto">
          <a:xfrm>
            <a:off x="5638800" y="5124450"/>
            <a:ext cx="1287463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H</a:t>
            </a:r>
            <a:r>
              <a:rPr lang="pt-BR" sz="18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3660775" y="5048250"/>
            <a:ext cx="1635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</a:p>
        </p:txBody>
      </p:sp>
      <p:sp>
        <p:nvSpPr>
          <p:cNvPr id="200724" name="Text Box 20"/>
          <p:cNvSpPr txBox="1">
            <a:spLocks noChangeArrowheads="1"/>
          </p:cNvSpPr>
          <p:nvPr/>
        </p:nvSpPr>
        <p:spPr bwMode="auto">
          <a:xfrm>
            <a:off x="5367338" y="5048250"/>
            <a:ext cx="163512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4521200" y="47434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0726" name="Text Box 22"/>
          <p:cNvSpPr txBox="1">
            <a:spLocks noChangeArrowheads="1"/>
          </p:cNvSpPr>
          <p:nvPr/>
        </p:nvSpPr>
        <p:spPr bwMode="auto">
          <a:xfrm>
            <a:off x="1371600" y="5981700"/>
            <a:ext cx="7789863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(Frutose) + 2 ADP + 2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=  2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ATP + 2 H</a:t>
            </a:r>
            <a:r>
              <a:rPr lang="pt-BR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  <a:p>
            <a:pPr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741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/>
          <p:cNvSpPr txBox="1">
            <a:spLocks noChangeArrowheads="1"/>
          </p:cNvSpPr>
          <p:nvPr/>
        </p:nvSpPr>
        <p:spPr bwMode="auto">
          <a:xfrm>
            <a:off x="388938" y="10096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sz="3200" b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1016000" y="228600"/>
            <a:ext cx="7315200" cy="169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err="1" smtClean="0">
                <a:latin typeface="Arial" charset="0"/>
              </a:rPr>
              <a:t>Fermentation</a:t>
            </a:r>
            <a:endParaRPr lang="pt-BR" sz="4400" dirty="0"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Heterolactic</a:t>
            </a:r>
            <a:r>
              <a:rPr lang="pt-BR" sz="4400" dirty="0" smtClean="0">
                <a:latin typeface="Arial" charset="0"/>
              </a:rPr>
              <a:t> </a:t>
            </a:r>
            <a:r>
              <a:rPr lang="pt-BR" sz="4400" dirty="0" err="1" smtClean="0">
                <a:latin typeface="Arial" charset="0"/>
              </a:rPr>
              <a:t>bacteria</a:t>
            </a:r>
            <a:endParaRPr lang="pt-BR" sz="2400" i="1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32" name="AutoShape 4"/>
          <p:cNvSpPr>
            <a:spLocks noChangeArrowheads="1"/>
          </p:cNvSpPr>
          <p:nvPr/>
        </p:nvSpPr>
        <p:spPr bwMode="auto">
          <a:xfrm>
            <a:off x="3302000" y="13906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Sacarose</a:t>
            </a:r>
          </a:p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(Sucrose)</a:t>
            </a:r>
          </a:p>
        </p:txBody>
      </p:sp>
      <p:sp>
        <p:nvSpPr>
          <p:cNvPr id="201733" name="AutoShape 5"/>
          <p:cNvSpPr>
            <a:spLocks noChangeArrowheads="1"/>
          </p:cNvSpPr>
          <p:nvPr/>
        </p:nvSpPr>
        <p:spPr bwMode="auto">
          <a:xfrm>
            <a:off x="4741863" y="1962150"/>
            <a:ext cx="10826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Frutoses</a:t>
            </a:r>
          </a:p>
        </p:txBody>
      </p:sp>
      <p:sp>
        <p:nvSpPr>
          <p:cNvPr id="201734" name="AutoShape 6"/>
          <p:cNvSpPr>
            <a:spLocks noChangeArrowheads="1"/>
          </p:cNvSpPr>
          <p:nvPr/>
        </p:nvSpPr>
        <p:spPr bwMode="auto">
          <a:xfrm>
            <a:off x="2217738" y="20764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</a:t>
            </a:r>
          </a:p>
        </p:txBody>
      </p:sp>
      <p:sp>
        <p:nvSpPr>
          <p:cNvPr id="201735" name="AutoShape 7"/>
          <p:cNvSpPr>
            <a:spLocks noChangeArrowheads="1"/>
          </p:cNvSpPr>
          <p:nvPr/>
        </p:nvSpPr>
        <p:spPr bwMode="auto">
          <a:xfrm>
            <a:off x="3370263" y="2533650"/>
            <a:ext cx="1150937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6-P</a:t>
            </a:r>
          </a:p>
        </p:txBody>
      </p:sp>
      <p:sp>
        <p:nvSpPr>
          <p:cNvPr id="201736" name="AutoShape 8"/>
          <p:cNvSpPr>
            <a:spLocks noChangeArrowheads="1"/>
          </p:cNvSpPr>
          <p:nvPr/>
        </p:nvSpPr>
        <p:spPr bwMode="auto">
          <a:xfrm>
            <a:off x="3352800" y="3733800"/>
            <a:ext cx="12874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Xilulose 5P</a:t>
            </a:r>
          </a:p>
        </p:txBody>
      </p:sp>
      <p:sp>
        <p:nvSpPr>
          <p:cNvPr id="201737" name="AutoShape 9"/>
          <p:cNvSpPr>
            <a:spLocks noChangeArrowheads="1"/>
          </p:cNvSpPr>
          <p:nvPr/>
        </p:nvSpPr>
        <p:spPr bwMode="auto">
          <a:xfrm>
            <a:off x="68263" y="44196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27606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45894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>
            <a:off x="4589463" y="2457450"/>
            <a:ext cx="338137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2963863" y="24574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>
            <a:off x="3878263" y="31432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1743" name="AutoShape 15"/>
          <p:cNvSpPr>
            <a:spLocks noChangeArrowheads="1"/>
          </p:cNvSpPr>
          <p:nvPr/>
        </p:nvSpPr>
        <p:spPr bwMode="auto">
          <a:xfrm>
            <a:off x="2082800" y="2990850"/>
            <a:ext cx="1150938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pt-BR" sz="18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pt-BR" sz="1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44" name="AutoShape 16"/>
          <p:cNvSpPr>
            <a:spLocks noChangeArrowheads="1"/>
          </p:cNvSpPr>
          <p:nvPr/>
        </p:nvSpPr>
        <p:spPr bwMode="auto">
          <a:xfrm>
            <a:off x="4572000" y="3181350"/>
            <a:ext cx="881063" cy="28575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Pi</a:t>
            </a:r>
          </a:p>
        </p:txBody>
      </p:sp>
      <p:sp>
        <p:nvSpPr>
          <p:cNvPr id="201745" name="AutoShape 17"/>
          <p:cNvSpPr>
            <a:spLocks noChangeArrowheads="1"/>
          </p:cNvSpPr>
          <p:nvPr/>
        </p:nvSpPr>
        <p:spPr bwMode="auto">
          <a:xfrm>
            <a:off x="6281738" y="19812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Manitol</a:t>
            </a: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5943600" y="2209800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1747" name="Text Box 19"/>
          <p:cNvSpPr txBox="1">
            <a:spLocks noChangeArrowheads="1"/>
          </p:cNvSpPr>
          <p:nvPr/>
        </p:nvSpPr>
        <p:spPr bwMode="auto">
          <a:xfrm>
            <a:off x="68263" y="5470525"/>
            <a:ext cx="9329737" cy="1477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Frutoses + 2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ADPs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+ 2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=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Manitol + 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pt-B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+ 2 ATP + 2 H</a:t>
            </a:r>
            <a:r>
              <a:rPr lang="pt-BR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  <a:p>
            <a:pPr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+ ADP +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=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Ethanol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pt-B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+ 2 ATP + H</a:t>
            </a:r>
            <a:r>
              <a:rPr lang="pt-BR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  <a:p>
            <a:pPr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+ 2 Frutoses + 2 ADP + 2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=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Acetate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Manitol + 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pt-B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ATP + H</a:t>
            </a:r>
            <a:r>
              <a:rPr lang="pt-BR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3370263" y="3200400"/>
            <a:ext cx="473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1749" name="AutoShape 21"/>
          <p:cNvSpPr>
            <a:spLocks noChangeArrowheads="1"/>
          </p:cNvSpPr>
          <p:nvPr/>
        </p:nvSpPr>
        <p:spPr bwMode="auto">
          <a:xfrm>
            <a:off x="1862138" y="44196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50" name="AutoShape 22"/>
          <p:cNvSpPr>
            <a:spLocks noChangeArrowheads="1"/>
          </p:cNvSpPr>
          <p:nvPr/>
        </p:nvSpPr>
        <p:spPr bwMode="auto">
          <a:xfrm>
            <a:off x="5199063" y="3752850"/>
            <a:ext cx="12858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Acetil-P</a:t>
            </a: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H="1">
            <a:off x="2624138" y="3962400"/>
            <a:ext cx="542925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1752" name="AutoShape 24"/>
          <p:cNvSpPr>
            <a:spLocks noChangeArrowheads="1"/>
          </p:cNvSpPr>
          <p:nvPr/>
        </p:nvSpPr>
        <p:spPr bwMode="auto">
          <a:xfrm>
            <a:off x="7094538" y="37338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>
            <a:off x="6553200" y="3924300"/>
            <a:ext cx="474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>
            <a:off x="4724400" y="39624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>
            <a:off x="4995863" y="3505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1756" name="AutoShape 28"/>
          <p:cNvSpPr>
            <a:spLocks noChangeArrowheads="1"/>
          </p:cNvSpPr>
          <p:nvPr/>
        </p:nvSpPr>
        <p:spPr bwMode="auto">
          <a:xfrm>
            <a:off x="5283200" y="4552950"/>
            <a:ext cx="1100138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Acetyl-CoA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57" name="AutoShape 29"/>
          <p:cNvSpPr>
            <a:spLocks noChangeArrowheads="1"/>
          </p:cNvSpPr>
          <p:nvPr/>
        </p:nvSpPr>
        <p:spPr bwMode="auto">
          <a:xfrm>
            <a:off x="6773863" y="4572000"/>
            <a:ext cx="1219200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Acetaldehyde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1758" name="AutoShape 30"/>
          <p:cNvSpPr>
            <a:spLocks noChangeArrowheads="1"/>
          </p:cNvSpPr>
          <p:nvPr/>
        </p:nvSpPr>
        <p:spPr bwMode="auto">
          <a:xfrm>
            <a:off x="8247063" y="4572000"/>
            <a:ext cx="8286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Ethanol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1354138" y="46482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5824538" y="4267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6434138" y="4800600"/>
            <a:ext cx="271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8026400" y="48006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V="1">
            <a:off x="6773863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420" name="AutoShape 36"/>
          <p:cNvSpPr>
            <a:spLocks noChangeArrowheads="1"/>
          </p:cNvSpPr>
          <p:nvPr/>
        </p:nvSpPr>
        <p:spPr bwMode="auto">
          <a:xfrm>
            <a:off x="2032000" y="3657600"/>
            <a:ext cx="744538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16421" name="AutoShape 37"/>
          <p:cNvSpPr>
            <a:spLocks noChangeArrowheads="1"/>
          </p:cNvSpPr>
          <p:nvPr/>
        </p:nvSpPr>
        <p:spPr bwMode="auto">
          <a:xfrm>
            <a:off x="6367463" y="3048000"/>
            <a:ext cx="744537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1766" name="Text Box 38"/>
          <p:cNvSpPr txBox="1">
            <a:spLocks noChangeArrowheads="1"/>
          </p:cNvSpPr>
          <p:nvPr/>
        </p:nvSpPr>
        <p:spPr bwMode="auto">
          <a:xfrm>
            <a:off x="6315076" y="3086553"/>
            <a:ext cx="7794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ATP</a:t>
            </a:r>
          </a:p>
        </p:txBody>
      </p:sp>
      <p:sp>
        <p:nvSpPr>
          <p:cNvPr id="201767" name="Text Box 39"/>
          <p:cNvSpPr txBox="1">
            <a:spLocks noChangeArrowheads="1"/>
          </p:cNvSpPr>
          <p:nvPr/>
        </p:nvSpPr>
        <p:spPr bwMode="auto">
          <a:xfrm>
            <a:off x="2032682" y="3695700"/>
            <a:ext cx="761999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ATP</a:t>
            </a:r>
          </a:p>
        </p:txBody>
      </p:sp>
      <p:pic>
        <p:nvPicPr>
          <p:cNvPr id="4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337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Text Box 2"/>
          <p:cNvSpPr txBox="1">
            <a:spLocks noChangeArrowheads="1"/>
          </p:cNvSpPr>
          <p:nvPr/>
        </p:nvSpPr>
        <p:spPr bwMode="auto">
          <a:xfrm>
            <a:off x="388938" y="10096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sz="3200" b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228600"/>
            <a:ext cx="9144000" cy="1617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000" dirty="0" err="1" smtClean="0">
                <a:latin typeface="Arial" charset="0"/>
              </a:rPr>
              <a:t>Fermentation</a:t>
            </a:r>
            <a:endParaRPr lang="pt-BR" sz="4000" dirty="0"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000" dirty="0" smtClean="0">
                <a:latin typeface="Arial" charset="0"/>
              </a:rPr>
              <a:t> </a:t>
            </a:r>
            <a:r>
              <a:rPr lang="pt-BR" sz="4000" dirty="0" err="1" smtClean="0">
                <a:latin typeface="Arial" charset="0"/>
              </a:rPr>
              <a:t>Heterolactic</a:t>
            </a:r>
            <a:r>
              <a:rPr lang="pt-BR" sz="4000" dirty="0" smtClean="0">
                <a:latin typeface="Arial" charset="0"/>
              </a:rPr>
              <a:t> </a:t>
            </a:r>
            <a:r>
              <a:rPr lang="pt-BR" sz="4000" dirty="0">
                <a:latin typeface="Arial" charset="0"/>
              </a:rPr>
              <a:t>-  </a:t>
            </a:r>
            <a:r>
              <a:rPr lang="pt-BR" sz="4000" i="1" dirty="0">
                <a:latin typeface="Arial" charset="0"/>
              </a:rPr>
              <a:t>L. </a:t>
            </a:r>
            <a:r>
              <a:rPr lang="pt-BR" sz="4000" i="1" dirty="0" err="1">
                <a:latin typeface="Arial" charset="0"/>
              </a:rPr>
              <a:t>buchneri</a:t>
            </a:r>
            <a:r>
              <a:rPr lang="pt-BR" sz="4000" dirty="0">
                <a:latin typeface="Arial" charset="0"/>
              </a:rPr>
              <a:t> </a:t>
            </a:r>
            <a:endParaRPr lang="pt-BR" sz="4000" i="1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56" name="AutoShape 4"/>
          <p:cNvSpPr>
            <a:spLocks noChangeArrowheads="1"/>
          </p:cNvSpPr>
          <p:nvPr/>
        </p:nvSpPr>
        <p:spPr bwMode="auto">
          <a:xfrm>
            <a:off x="3302000" y="13906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Sacarose</a:t>
            </a:r>
          </a:p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(Sucrose)</a:t>
            </a:r>
          </a:p>
        </p:txBody>
      </p:sp>
      <p:sp>
        <p:nvSpPr>
          <p:cNvPr id="202757" name="AutoShape 5"/>
          <p:cNvSpPr>
            <a:spLocks noChangeArrowheads="1"/>
          </p:cNvSpPr>
          <p:nvPr/>
        </p:nvSpPr>
        <p:spPr bwMode="auto">
          <a:xfrm>
            <a:off x="4741863" y="1962150"/>
            <a:ext cx="10826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Frutoses</a:t>
            </a:r>
          </a:p>
        </p:txBody>
      </p:sp>
      <p:sp>
        <p:nvSpPr>
          <p:cNvPr id="202758" name="AutoShape 6"/>
          <p:cNvSpPr>
            <a:spLocks noChangeArrowheads="1"/>
          </p:cNvSpPr>
          <p:nvPr/>
        </p:nvSpPr>
        <p:spPr bwMode="auto">
          <a:xfrm>
            <a:off x="2217738" y="20764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</a:t>
            </a:r>
          </a:p>
        </p:txBody>
      </p:sp>
      <p:sp>
        <p:nvSpPr>
          <p:cNvPr id="202759" name="AutoShape 7"/>
          <p:cNvSpPr>
            <a:spLocks noChangeArrowheads="1"/>
          </p:cNvSpPr>
          <p:nvPr/>
        </p:nvSpPr>
        <p:spPr bwMode="auto">
          <a:xfrm>
            <a:off x="3370263" y="2533650"/>
            <a:ext cx="1150937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6-P</a:t>
            </a:r>
          </a:p>
        </p:txBody>
      </p:sp>
      <p:sp>
        <p:nvSpPr>
          <p:cNvPr id="202760" name="AutoShape 8"/>
          <p:cNvSpPr>
            <a:spLocks noChangeArrowheads="1"/>
          </p:cNvSpPr>
          <p:nvPr/>
        </p:nvSpPr>
        <p:spPr bwMode="auto">
          <a:xfrm>
            <a:off x="3352800" y="3733800"/>
            <a:ext cx="1287463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Xilulose 5P</a:t>
            </a:r>
          </a:p>
        </p:txBody>
      </p:sp>
      <p:sp>
        <p:nvSpPr>
          <p:cNvPr id="202761" name="AutoShape 9"/>
          <p:cNvSpPr>
            <a:spLocks noChangeArrowheads="1"/>
          </p:cNvSpPr>
          <p:nvPr/>
        </p:nvSpPr>
        <p:spPr bwMode="auto">
          <a:xfrm>
            <a:off x="68263" y="44196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Lactate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27606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4589463" y="1543050"/>
            <a:ext cx="47307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>
            <a:off x="4589463" y="2457450"/>
            <a:ext cx="338137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2963863" y="24574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3878263" y="31432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2767" name="AutoShape 15"/>
          <p:cNvSpPr>
            <a:spLocks noChangeArrowheads="1"/>
          </p:cNvSpPr>
          <p:nvPr/>
        </p:nvSpPr>
        <p:spPr bwMode="auto">
          <a:xfrm>
            <a:off x="2082800" y="2990850"/>
            <a:ext cx="1150938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</a:t>
            </a:r>
            <a:r>
              <a:rPr lang="pt-BR" sz="18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pt-BR" sz="1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68" name="AutoShape 16"/>
          <p:cNvSpPr>
            <a:spLocks noChangeArrowheads="1"/>
          </p:cNvSpPr>
          <p:nvPr/>
        </p:nvSpPr>
        <p:spPr bwMode="auto">
          <a:xfrm>
            <a:off x="4572000" y="3181350"/>
            <a:ext cx="881063" cy="28575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Pi</a:t>
            </a:r>
          </a:p>
        </p:txBody>
      </p:sp>
      <p:sp>
        <p:nvSpPr>
          <p:cNvPr id="202769" name="AutoShape 17"/>
          <p:cNvSpPr>
            <a:spLocks noChangeArrowheads="1"/>
          </p:cNvSpPr>
          <p:nvPr/>
        </p:nvSpPr>
        <p:spPr bwMode="auto">
          <a:xfrm>
            <a:off x="6281738" y="19812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Manitol</a:t>
            </a: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5943600" y="2209800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 flipH="1">
            <a:off x="3370263" y="3200400"/>
            <a:ext cx="473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2772" name="AutoShape 20"/>
          <p:cNvSpPr>
            <a:spLocks noChangeArrowheads="1"/>
          </p:cNvSpPr>
          <p:nvPr/>
        </p:nvSpPr>
        <p:spPr bwMode="auto">
          <a:xfrm>
            <a:off x="1862138" y="44196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73" name="AutoShape 21"/>
          <p:cNvSpPr>
            <a:spLocks noChangeArrowheads="1"/>
          </p:cNvSpPr>
          <p:nvPr/>
        </p:nvSpPr>
        <p:spPr bwMode="auto">
          <a:xfrm>
            <a:off x="5199063" y="3752850"/>
            <a:ext cx="1285875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Acetiy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-P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 flipH="1">
            <a:off x="2624138" y="3962400"/>
            <a:ext cx="542925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2775" name="AutoShape 23"/>
          <p:cNvSpPr>
            <a:spLocks noChangeArrowheads="1"/>
          </p:cNvSpPr>
          <p:nvPr/>
        </p:nvSpPr>
        <p:spPr bwMode="auto">
          <a:xfrm>
            <a:off x="7094538" y="3733800"/>
            <a:ext cx="1287462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Acetato</a:t>
            </a: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>
            <a:off x="6553200" y="3924300"/>
            <a:ext cx="4746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4724400" y="39624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4995863" y="3505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2779" name="AutoShape 27"/>
          <p:cNvSpPr>
            <a:spLocks noChangeArrowheads="1"/>
          </p:cNvSpPr>
          <p:nvPr/>
        </p:nvSpPr>
        <p:spPr bwMode="auto">
          <a:xfrm>
            <a:off x="5283200" y="4552950"/>
            <a:ext cx="1100138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Acetyl-CoA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80" name="AutoShape 28"/>
          <p:cNvSpPr>
            <a:spLocks noChangeArrowheads="1"/>
          </p:cNvSpPr>
          <p:nvPr/>
        </p:nvSpPr>
        <p:spPr bwMode="auto">
          <a:xfrm>
            <a:off x="6773863" y="4572000"/>
            <a:ext cx="1219200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Acetaldehyde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2781" name="AutoShape 29"/>
          <p:cNvSpPr>
            <a:spLocks noChangeArrowheads="1"/>
          </p:cNvSpPr>
          <p:nvPr/>
        </p:nvSpPr>
        <p:spPr bwMode="auto">
          <a:xfrm>
            <a:off x="8247063" y="4572000"/>
            <a:ext cx="8286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Etanol</a:t>
            </a: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 flipH="1">
            <a:off x="1354138" y="4648200"/>
            <a:ext cx="40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>
            <a:off x="5824538" y="4267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>
            <a:off x="6434138" y="4800600"/>
            <a:ext cx="2714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>
            <a:off x="8026400" y="4800600"/>
            <a:ext cx="203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42" name="Line 34"/>
          <p:cNvSpPr>
            <a:spLocks noChangeShapeType="1"/>
          </p:cNvSpPr>
          <p:nvPr/>
        </p:nvSpPr>
        <p:spPr bwMode="auto">
          <a:xfrm flipV="1">
            <a:off x="6773863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2787" name="AutoShape 35"/>
          <p:cNvSpPr>
            <a:spLocks noChangeArrowheads="1"/>
          </p:cNvSpPr>
          <p:nvPr/>
        </p:nvSpPr>
        <p:spPr bwMode="auto">
          <a:xfrm>
            <a:off x="6434138" y="5410200"/>
            <a:ext cx="2709862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lcohol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Dehydrogenase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 flipV="1">
            <a:off x="8128000" y="4953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6027738" y="5334000"/>
            <a:ext cx="339725" cy="762000"/>
          </a:xfrm>
          <a:prstGeom prst="downArrow">
            <a:avLst>
              <a:gd name="adj1" fmla="val 50000"/>
              <a:gd name="adj2" fmla="val 5607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8331200" y="4343400"/>
            <a:ext cx="609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6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8534400" y="3505200"/>
            <a:ext cx="203200" cy="685800"/>
          </a:xfrm>
          <a:prstGeom prst="upArrow">
            <a:avLst>
              <a:gd name="adj1" fmla="val 50000"/>
              <a:gd name="adj2" fmla="val 8437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17448" name="AutoShape 40"/>
          <p:cNvSpPr>
            <a:spLocks noChangeArrowheads="1"/>
          </p:cNvSpPr>
          <p:nvPr/>
        </p:nvSpPr>
        <p:spPr bwMode="auto">
          <a:xfrm>
            <a:off x="1963738" y="3810000"/>
            <a:ext cx="746125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2793" name="Text Box 41"/>
          <p:cNvSpPr txBox="1">
            <a:spLocks noChangeArrowheads="1"/>
          </p:cNvSpPr>
          <p:nvPr/>
        </p:nvSpPr>
        <p:spPr bwMode="auto">
          <a:xfrm>
            <a:off x="1981201" y="3848100"/>
            <a:ext cx="677862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ATP</a:t>
            </a:r>
          </a:p>
        </p:txBody>
      </p:sp>
      <p:sp>
        <p:nvSpPr>
          <p:cNvPr id="17451" name="AutoShape 43"/>
          <p:cNvSpPr>
            <a:spLocks noChangeArrowheads="1"/>
          </p:cNvSpPr>
          <p:nvPr/>
        </p:nvSpPr>
        <p:spPr bwMode="auto">
          <a:xfrm>
            <a:off x="6367463" y="3048000"/>
            <a:ext cx="744537" cy="457200"/>
          </a:xfrm>
          <a:prstGeom prst="flowChartPreparation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2796" name="Text Box 44"/>
          <p:cNvSpPr txBox="1">
            <a:spLocks noChangeArrowheads="1"/>
          </p:cNvSpPr>
          <p:nvPr/>
        </p:nvSpPr>
        <p:spPr bwMode="auto">
          <a:xfrm>
            <a:off x="6434139" y="3086100"/>
            <a:ext cx="744536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ATP</a:t>
            </a:r>
          </a:p>
        </p:txBody>
      </p:sp>
      <p:pic>
        <p:nvPicPr>
          <p:cNvPr id="4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998662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6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1471059" y="327340"/>
            <a:ext cx="5976664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Lactic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acid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bacteria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9" y="997450"/>
            <a:ext cx="8856984" cy="5591986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6012160" y="6524503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42029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179512" y="49691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smtClean="0"/>
              <a:t>LAB </a:t>
            </a:r>
            <a:r>
              <a:rPr lang="pt-BR" altLang="pt-BR" sz="2400" dirty="0" err="1" smtClean="0"/>
              <a:t>fermentative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pathways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0" y="1412776"/>
            <a:ext cx="8981361" cy="4032448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5768617" y="5826060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5757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/>
          <p:cNvSpPr txBox="1">
            <a:spLocks noChangeArrowheads="1"/>
          </p:cNvSpPr>
          <p:nvPr/>
        </p:nvSpPr>
        <p:spPr bwMode="auto">
          <a:xfrm>
            <a:off x="881063" y="1162050"/>
            <a:ext cx="7924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sz="3200" b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881063" y="361950"/>
            <a:ext cx="7315200" cy="1711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err="1" smtClean="0">
                <a:latin typeface="Arial" charset="0"/>
              </a:rPr>
              <a:t>Fermentation</a:t>
            </a:r>
            <a:endParaRPr lang="pt-BR" sz="4400" dirty="0"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pt-BR" sz="4400" dirty="0" err="1" smtClean="0">
                <a:latin typeface="Arial" charset="0"/>
              </a:rPr>
              <a:t>Yeasts</a:t>
            </a:r>
            <a:endParaRPr lang="pt-BR" sz="2400" i="1" dirty="0"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3780" name="AutoShape 4"/>
          <p:cNvSpPr>
            <a:spLocks noChangeArrowheads="1"/>
          </p:cNvSpPr>
          <p:nvPr/>
        </p:nvSpPr>
        <p:spPr bwMode="auto">
          <a:xfrm>
            <a:off x="3792538" y="1543050"/>
            <a:ext cx="1219200" cy="5334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Sacarose</a:t>
            </a:r>
          </a:p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(Sucrose)</a:t>
            </a:r>
          </a:p>
        </p:txBody>
      </p:sp>
      <p:sp>
        <p:nvSpPr>
          <p:cNvPr id="203781" name="AutoShape 5"/>
          <p:cNvSpPr>
            <a:spLocks noChangeArrowheads="1"/>
          </p:cNvSpPr>
          <p:nvPr/>
        </p:nvSpPr>
        <p:spPr bwMode="auto">
          <a:xfrm>
            <a:off x="5164138" y="2190750"/>
            <a:ext cx="949325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Frutose</a:t>
            </a:r>
          </a:p>
        </p:txBody>
      </p:sp>
      <p:sp>
        <p:nvSpPr>
          <p:cNvPr id="203782" name="AutoShape 6"/>
          <p:cNvSpPr>
            <a:spLocks noChangeArrowheads="1"/>
          </p:cNvSpPr>
          <p:nvPr/>
        </p:nvSpPr>
        <p:spPr bwMode="auto">
          <a:xfrm>
            <a:off x="2709863" y="2228850"/>
            <a:ext cx="1016000" cy="3810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</a:t>
            </a:r>
          </a:p>
        </p:txBody>
      </p:sp>
      <p:sp>
        <p:nvSpPr>
          <p:cNvPr id="203783" name="AutoShape 7"/>
          <p:cNvSpPr>
            <a:spLocks noChangeArrowheads="1"/>
          </p:cNvSpPr>
          <p:nvPr/>
        </p:nvSpPr>
        <p:spPr bwMode="auto">
          <a:xfrm>
            <a:off x="3860800" y="2686050"/>
            <a:ext cx="1150938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Frutose 6-P</a:t>
            </a:r>
          </a:p>
        </p:txBody>
      </p:sp>
      <p:sp>
        <p:nvSpPr>
          <p:cNvPr id="203784" name="AutoShape 8"/>
          <p:cNvSpPr>
            <a:spLocks noChangeArrowheads="1"/>
          </p:cNvSpPr>
          <p:nvPr/>
        </p:nvSpPr>
        <p:spPr bwMode="auto">
          <a:xfrm>
            <a:off x="3843338" y="3733800"/>
            <a:ext cx="1287462" cy="45720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H="1">
            <a:off x="32512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5080000" y="1695450"/>
            <a:ext cx="474663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H="1">
            <a:off x="5080000" y="2609850"/>
            <a:ext cx="338138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3454400" y="2609850"/>
            <a:ext cx="406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4368800" y="3295650"/>
            <a:ext cx="203200" cy="3048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t-BR" altLang="pt-BR" sz="3600"/>
          </a:p>
        </p:txBody>
      </p:sp>
      <p:sp>
        <p:nvSpPr>
          <p:cNvPr id="203790" name="AutoShape 14"/>
          <p:cNvSpPr>
            <a:spLocks noChangeArrowheads="1"/>
          </p:cNvSpPr>
          <p:nvPr/>
        </p:nvSpPr>
        <p:spPr bwMode="auto">
          <a:xfrm>
            <a:off x="25733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ADP</a:t>
            </a:r>
          </a:p>
        </p:txBody>
      </p:sp>
      <p:sp>
        <p:nvSpPr>
          <p:cNvPr id="203791" name="AutoShape 15"/>
          <p:cNvSpPr>
            <a:spLocks noChangeArrowheads="1"/>
          </p:cNvSpPr>
          <p:nvPr/>
        </p:nvSpPr>
        <p:spPr bwMode="auto">
          <a:xfrm>
            <a:off x="5214938" y="3143250"/>
            <a:ext cx="1152525" cy="457200"/>
          </a:xfrm>
          <a:prstGeom prst="flowChartAlternateProcess">
            <a:avLst/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Pi</a:t>
            </a:r>
          </a:p>
        </p:txBody>
      </p:sp>
      <p:sp>
        <p:nvSpPr>
          <p:cNvPr id="203792" name="AutoShape 16"/>
          <p:cNvSpPr>
            <a:spLocks noChangeArrowheads="1"/>
          </p:cNvSpPr>
          <p:nvPr/>
        </p:nvSpPr>
        <p:spPr bwMode="auto">
          <a:xfrm>
            <a:off x="3725863" y="4552950"/>
            <a:ext cx="1524000" cy="476250"/>
          </a:xfrm>
          <a:prstGeom prst="flowChartAlternateProcess">
            <a:avLst/>
          </a:prstGeom>
          <a:solidFill>
            <a:srgbClr val="38C66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Acetaldehyde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3793" name="AutoShape 17"/>
          <p:cNvSpPr>
            <a:spLocks noChangeArrowheads="1"/>
          </p:cNvSpPr>
          <p:nvPr/>
        </p:nvSpPr>
        <p:spPr bwMode="auto">
          <a:xfrm>
            <a:off x="3827463" y="5372100"/>
            <a:ext cx="1285875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Ethanol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37925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4605338" y="33528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796" name="AutoShape 20"/>
          <p:cNvSpPr>
            <a:spLocks noChangeArrowheads="1"/>
          </p:cNvSpPr>
          <p:nvPr/>
        </p:nvSpPr>
        <p:spPr bwMode="auto">
          <a:xfrm>
            <a:off x="4419600" y="4248150"/>
            <a:ext cx="134938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t-BR" sz="3200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3797" name="AutoShape 21"/>
          <p:cNvSpPr>
            <a:spLocks noChangeArrowheads="1"/>
          </p:cNvSpPr>
          <p:nvPr/>
        </p:nvSpPr>
        <p:spPr bwMode="auto">
          <a:xfrm>
            <a:off x="4419600" y="5105400"/>
            <a:ext cx="134938" cy="228600"/>
          </a:xfrm>
          <a:prstGeom prst="downArrow">
            <a:avLst>
              <a:gd name="adj1" fmla="val 50000"/>
              <a:gd name="adj2" fmla="val 4235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t-BR" sz="3200" b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03798" name="AutoShape 22"/>
          <p:cNvSpPr>
            <a:spLocks noChangeArrowheads="1"/>
          </p:cNvSpPr>
          <p:nvPr/>
        </p:nvSpPr>
        <p:spPr bwMode="auto">
          <a:xfrm>
            <a:off x="5351463" y="4038600"/>
            <a:ext cx="1150937" cy="457200"/>
          </a:xfrm>
          <a:prstGeom prst="flowChartAlternateProcess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 CO</a:t>
            </a:r>
            <a:r>
              <a:rPr lang="pt-BR" sz="1800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pt-BR" sz="18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>
            <a:off x="4673600" y="4343400"/>
            <a:ext cx="541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00" name="Text Box 24"/>
          <p:cNvSpPr txBox="1">
            <a:spLocks noChangeArrowheads="1"/>
          </p:cNvSpPr>
          <p:nvPr/>
        </p:nvSpPr>
        <p:spPr bwMode="auto">
          <a:xfrm>
            <a:off x="1557338" y="6140450"/>
            <a:ext cx="8602662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Glucose + 2 ADP + 2 </a:t>
            </a: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=  2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Ethanol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CO</a:t>
            </a:r>
            <a:r>
              <a:rPr lang="pt-BR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+ 2 ATP + 2 H</a:t>
            </a:r>
            <a:r>
              <a:rPr lang="pt-BR" sz="1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</a:t>
            </a:r>
          </a:p>
          <a:p>
            <a:pPr algn="ctr">
              <a:spcBef>
                <a:spcPct val="50000"/>
              </a:spcBef>
              <a:defRPr/>
            </a:pPr>
            <a:endParaRPr lang="pt-BR" sz="3200" b="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03801" name="AutoShape 25"/>
          <p:cNvSpPr>
            <a:spLocks noChangeArrowheads="1"/>
          </p:cNvSpPr>
          <p:nvPr/>
        </p:nvSpPr>
        <p:spPr bwMode="auto">
          <a:xfrm>
            <a:off x="881063" y="4114800"/>
            <a:ext cx="2708275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</a:t>
            </a:r>
            <a:r>
              <a:rPr lang="pt-BR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Descarboxylase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>
            <a:off x="3725863" y="4343400"/>
            <a:ext cx="541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3803" name="AutoShape 27"/>
          <p:cNvSpPr>
            <a:spLocks noChangeArrowheads="1"/>
          </p:cNvSpPr>
          <p:nvPr/>
        </p:nvSpPr>
        <p:spPr bwMode="auto">
          <a:xfrm>
            <a:off x="896938" y="4991100"/>
            <a:ext cx="2709862" cy="457200"/>
          </a:xfrm>
          <a:prstGeom prst="flowChartAlternateProcess">
            <a:avLst/>
          </a:prstGeom>
          <a:solidFill>
            <a:srgbClr val="CC66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Alcohol</a:t>
            </a:r>
            <a:r>
              <a:rPr lang="pt-BR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pt-BR" sz="1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Dehydrogenase</a:t>
            </a:r>
            <a:endParaRPr lang="pt-BR" sz="1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>
            <a:off x="3792538" y="5181600"/>
            <a:ext cx="4746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41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324544" y="1527181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Clostridia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diversity</a:t>
            </a:r>
            <a:r>
              <a:rPr lang="pt-BR" altLang="pt-BR" sz="2400" dirty="0" smtClean="0"/>
              <a:t> in </a:t>
            </a:r>
            <a:r>
              <a:rPr lang="pt-BR" altLang="pt-BR" sz="2400" dirty="0" err="1" smtClean="0"/>
              <a:t>silages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76872"/>
            <a:ext cx="8756579" cy="2558506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5754283" y="512786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9010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6"/>
          <p:cNvSpPr txBox="1">
            <a:spLocks noChangeArrowheads="1"/>
          </p:cNvSpPr>
          <p:nvPr/>
        </p:nvSpPr>
        <p:spPr bwMode="auto">
          <a:xfrm>
            <a:off x="107504" y="188640"/>
            <a:ext cx="82828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2800" dirty="0" smtClean="0"/>
              <a:t>Fermentation </a:t>
            </a:r>
            <a:r>
              <a:rPr lang="en-US" altLang="pt-BR" sz="2800" dirty="0" err="1" smtClean="0"/>
              <a:t>vs</a:t>
            </a:r>
            <a:r>
              <a:rPr lang="en-US" altLang="pt-BR" sz="2800" dirty="0"/>
              <a:t> </a:t>
            </a:r>
            <a:r>
              <a:rPr lang="en-US" altLang="pt-BR" sz="2800" dirty="0" smtClean="0"/>
              <a:t>Respiratory oxidation</a:t>
            </a:r>
            <a:endParaRPr lang="pt-BR" altLang="pt-BR" sz="2800" dirty="0"/>
          </a:p>
        </p:txBody>
      </p:sp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upload.wikimedia.org/wikipedia/commons/thumb/e/e6/Cellular_respiration.gif/800px-Cellular_respir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62" y="953104"/>
            <a:ext cx="6014364" cy="60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43"/>
          <p:cNvSpPr txBox="1">
            <a:spLocks noChangeArrowheads="1"/>
          </p:cNvSpPr>
          <p:nvPr/>
        </p:nvSpPr>
        <p:spPr bwMode="auto">
          <a:xfrm>
            <a:off x="-191411" y="94414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Clostridial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fermentative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pathways</a:t>
            </a:r>
            <a:endParaRPr lang="pt-BR" altLang="pt-BR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29374"/>
            <a:ext cx="8885867" cy="3183802"/>
          </a:xfrm>
          <a:prstGeom prst="rect">
            <a:avLst/>
          </a:prstGeom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5608995" y="5441202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Piltz</a:t>
            </a:r>
            <a:r>
              <a:rPr lang="pt-BR" altLang="pt-BR" sz="1800" dirty="0" smtClean="0"/>
              <a:t> &amp; Kaiser, 2020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2876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02630"/>
            <a:ext cx="8229600" cy="92211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Ethanol fermentation leads to lower NE and increased CO</a:t>
            </a:r>
            <a:r>
              <a:rPr lang="en-US" sz="4000" baseline="-25000" dirty="0">
                <a:latin typeface="Arial "/>
                <a:ea typeface="Calibri"/>
                <a:cs typeface="Times New Roman"/>
              </a:rPr>
              <a:t>2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585199"/>
              </p:ext>
            </p:extLst>
          </p:nvPr>
        </p:nvGraphicFramePr>
        <p:xfrm>
          <a:off x="217925" y="1772820"/>
          <a:ext cx="8841171" cy="4032447"/>
        </p:xfrm>
        <a:graphic>
          <a:graphicData uri="http://schemas.openxmlformats.org/drawingml/2006/table">
            <a:tbl>
              <a:tblPr/>
              <a:tblGrid>
                <a:gridCol w="1788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67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95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959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4630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2654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Fermentation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End-products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Recovery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DM (%)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Recovery</a:t>
                      </a:r>
                      <a:r>
                        <a:rPr lang="en-US" sz="2000" b="1" baseline="0" dirty="0" smtClean="0">
                          <a:latin typeface="Arial 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GE (%)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Recovery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NE (%)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83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LAB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Lactic acid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100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97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Arial "/>
                          <a:ea typeface="Calibri"/>
                          <a:cs typeface="Times New Roman"/>
                        </a:rPr>
                        <a:t>100</a:t>
                      </a:r>
                      <a:endParaRPr lang="en-US" sz="2000" b="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35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Yeasts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Ethanol</a:t>
                      </a: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000" baseline="0" dirty="0" smtClean="0">
                          <a:latin typeface="Arial 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en-US" sz="2000" baseline="-25000" dirty="0" smtClean="0">
                          <a:latin typeface="Arial 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2000" dirty="0" smtClean="0">
                          <a:latin typeface="Arial "/>
                          <a:ea typeface="Calibri"/>
                          <a:cs typeface="Times New Roman"/>
                        </a:rPr>
                        <a:t> </a:t>
                      </a:r>
                      <a:endParaRPr lang="en-US" sz="2000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rial "/>
                          <a:ea typeface="Calibri"/>
                          <a:cs typeface="Times New Roman"/>
                        </a:rPr>
                        <a:t>51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 "/>
                          <a:ea typeface="Calibri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Arial "/>
                          <a:ea typeface="Calibri"/>
                          <a:cs typeface="Times New Roman"/>
                        </a:rPr>
                        <a:t>69</a:t>
                      </a:r>
                      <a:endParaRPr lang="en-US" sz="2000" b="1" dirty="0">
                        <a:latin typeface="Arial 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067946" y="6381328"/>
            <a:ext cx="512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McDonald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(1991); Daniel et al. (2012)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Kinetics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of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91295"/>
            <a:ext cx="6972665" cy="207073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775240"/>
            <a:ext cx="4046830" cy="8949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901" y="2852936"/>
            <a:ext cx="4273457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Kinetics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of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9552" y="565321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/>
              <a:t>Flieg’s</a:t>
            </a:r>
            <a:r>
              <a:rPr lang="pt-BR" sz="2400" b="1" dirty="0" smtClean="0"/>
              <a:t> </a:t>
            </a:r>
            <a:r>
              <a:rPr lang="pt-BR" sz="2400" b="1" dirty="0" err="1" smtClean="0"/>
              <a:t>equation</a:t>
            </a:r>
            <a:r>
              <a:rPr lang="pt-BR" sz="2400" b="1" dirty="0" smtClean="0"/>
              <a:t> (1938)</a:t>
            </a:r>
          </a:p>
          <a:p>
            <a:endParaRPr lang="pt-BR" sz="2400" b="1" dirty="0"/>
          </a:p>
          <a:p>
            <a:r>
              <a:rPr lang="pt-BR" sz="2400" b="1" dirty="0" smtClean="0"/>
              <a:t>	Score = 220  + (2 x DM% - 15) – (40 x pH)</a:t>
            </a:r>
            <a:endParaRPr lang="pt-BR" sz="2400" b="1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114871"/>
              </p:ext>
            </p:extLst>
          </p:nvPr>
        </p:nvGraphicFramePr>
        <p:xfrm>
          <a:off x="539552" y="1934169"/>
          <a:ext cx="8280920" cy="462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042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-179512" y="1052014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– </a:t>
            </a:r>
            <a:r>
              <a:rPr lang="pt-BR" altLang="pt-BR" sz="2400" dirty="0" err="1" smtClean="0"/>
              <a:t>Chemical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analysis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interpretation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94360"/>
            <a:ext cx="8964489" cy="2669280"/>
          </a:xfrm>
          <a:prstGeom prst="rect">
            <a:avLst/>
          </a:prstGeom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Limin</a:t>
            </a:r>
            <a:r>
              <a:rPr lang="pt-BR" altLang="pt-BR" sz="1800" dirty="0" smtClean="0"/>
              <a:t> Kung Jr et al, 2017 (JDS)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351147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56792"/>
            <a:ext cx="8572051" cy="5199120"/>
          </a:xfrm>
          <a:prstGeom prst="rect">
            <a:avLst/>
          </a:prstGeom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Limin</a:t>
            </a:r>
            <a:r>
              <a:rPr lang="pt-BR" altLang="pt-BR" sz="1800" dirty="0" smtClean="0"/>
              <a:t> Kung Jr et al, 2017 (JDS)</a:t>
            </a:r>
            <a:endParaRPr lang="pt-BR" altLang="pt-BR" sz="1800" dirty="0"/>
          </a:p>
        </p:txBody>
      </p:sp>
      <p:sp>
        <p:nvSpPr>
          <p:cNvPr id="8" name="Text Box 1043"/>
          <p:cNvSpPr txBox="1">
            <a:spLocks noChangeArrowheads="1"/>
          </p:cNvSpPr>
          <p:nvPr/>
        </p:nvSpPr>
        <p:spPr bwMode="auto">
          <a:xfrm>
            <a:off x="-179512" y="1039611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Corn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and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Sorghum</a:t>
            </a:r>
            <a:r>
              <a:rPr lang="pt-BR" altLang="pt-BR" sz="2400" dirty="0" smtClean="0"/>
              <a:t> (</a:t>
            </a:r>
            <a:r>
              <a:rPr lang="pt-BR" altLang="pt-BR" sz="2400" dirty="0" err="1" smtClean="0"/>
              <a:t>milo</a:t>
            </a:r>
            <a:r>
              <a:rPr lang="pt-BR" altLang="pt-BR" sz="2400" dirty="0" smtClean="0"/>
              <a:t>)</a:t>
            </a:r>
            <a:endParaRPr lang="pt-BR" altLang="pt-BR" sz="2400" dirty="0"/>
          </a:p>
        </p:txBody>
      </p:sp>
      <p:sp>
        <p:nvSpPr>
          <p:cNvPr id="9" name="Text Box 1043"/>
          <p:cNvSpPr txBox="1">
            <a:spLocks noChangeArrowheads="1"/>
          </p:cNvSpPr>
          <p:nvPr/>
        </p:nvSpPr>
        <p:spPr bwMode="auto">
          <a:xfrm>
            <a:off x="-392437" y="547929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– </a:t>
            </a:r>
            <a:r>
              <a:rPr lang="pt-BR" altLang="pt-BR" sz="2400" dirty="0" err="1" smtClean="0"/>
              <a:t>Chemical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analysis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interpretation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241126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3470"/>
            <a:ext cx="8572051" cy="5658522"/>
          </a:xfrm>
          <a:prstGeom prst="rect">
            <a:avLst/>
          </a:prstGeom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Limin</a:t>
            </a:r>
            <a:r>
              <a:rPr lang="pt-BR" altLang="pt-BR" sz="1800" dirty="0" smtClean="0"/>
              <a:t> Kung Jr et al, 2017 (JDS)</a:t>
            </a:r>
            <a:endParaRPr lang="pt-BR" altLang="pt-BR" sz="1800" dirty="0"/>
          </a:p>
        </p:txBody>
      </p:sp>
      <p:sp>
        <p:nvSpPr>
          <p:cNvPr id="9" name="Text Box 1043"/>
          <p:cNvSpPr txBox="1">
            <a:spLocks noChangeArrowheads="1"/>
          </p:cNvSpPr>
          <p:nvPr/>
        </p:nvSpPr>
        <p:spPr bwMode="auto">
          <a:xfrm>
            <a:off x="-179512" y="75414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Alfalfa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and</a:t>
            </a:r>
            <a:r>
              <a:rPr lang="pt-BR" altLang="pt-BR" sz="2400" dirty="0" smtClean="0"/>
              <a:t> legumes</a:t>
            </a:r>
            <a:endParaRPr lang="pt-BR" altLang="pt-BR" sz="2400" dirty="0"/>
          </a:p>
        </p:txBody>
      </p:sp>
      <p:sp>
        <p:nvSpPr>
          <p:cNvPr id="10" name="Text Box 1043"/>
          <p:cNvSpPr txBox="1">
            <a:spLocks noChangeArrowheads="1"/>
          </p:cNvSpPr>
          <p:nvPr/>
        </p:nvSpPr>
        <p:spPr bwMode="auto">
          <a:xfrm>
            <a:off x="-396552" y="34688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– </a:t>
            </a:r>
            <a:r>
              <a:rPr lang="pt-BR" altLang="pt-BR" sz="2400" dirty="0" err="1" smtClean="0"/>
              <a:t>Chemical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analysis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interpretation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394848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69" y="1103340"/>
            <a:ext cx="8691661" cy="4651320"/>
          </a:xfrm>
          <a:prstGeom prst="rect">
            <a:avLst/>
          </a:prstGeom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Limin</a:t>
            </a:r>
            <a:r>
              <a:rPr lang="pt-BR" altLang="pt-BR" sz="1800" dirty="0" smtClean="0"/>
              <a:t> Kung Jr et al, 2017 (JDS)</a:t>
            </a:r>
            <a:endParaRPr lang="pt-BR" altLang="pt-BR" sz="1800" dirty="0"/>
          </a:p>
        </p:txBody>
      </p:sp>
      <p:sp>
        <p:nvSpPr>
          <p:cNvPr id="8" name="Text Box 1043"/>
          <p:cNvSpPr txBox="1">
            <a:spLocks noChangeArrowheads="1"/>
          </p:cNvSpPr>
          <p:nvPr/>
        </p:nvSpPr>
        <p:spPr bwMode="auto">
          <a:xfrm>
            <a:off x="-179512" y="800119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Grain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silages</a:t>
            </a:r>
            <a:endParaRPr lang="pt-BR" altLang="pt-BR" sz="2400" dirty="0"/>
          </a:p>
        </p:txBody>
      </p:sp>
      <p:sp>
        <p:nvSpPr>
          <p:cNvPr id="9" name="Text Box 1043"/>
          <p:cNvSpPr txBox="1">
            <a:spLocks noChangeArrowheads="1"/>
          </p:cNvSpPr>
          <p:nvPr/>
        </p:nvSpPr>
        <p:spPr bwMode="auto">
          <a:xfrm>
            <a:off x="-392437" y="30843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Silage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fermentation</a:t>
            </a:r>
            <a:r>
              <a:rPr lang="pt-BR" altLang="pt-BR" sz="2400" dirty="0"/>
              <a:t> </a:t>
            </a:r>
            <a:r>
              <a:rPr lang="pt-BR" altLang="pt-BR" sz="2400" dirty="0" smtClean="0"/>
              <a:t>– </a:t>
            </a:r>
            <a:r>
              <a:rPr lang="pt-BR" altLang="pt-BR" sz="2400" dirty="0" err="1" smtClean="0"/>
              <a:t>Chemical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analysis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interpretation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4649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-5341" y="58392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 smtClean="0"/>
              <a:t>Fermentation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of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wilted</a:t>
            </a:r>
            <a:r>
              <a:rPr lang="pt-BR" altLang="pt-BR" sz="2400" dirty="0" smtClean="0"/>
              <a:t> </a:t>
            </a:r>
            <a:r>
              <a:rPr lang="pt-BR" altLang="pt-BR" sz="2400" dirty="0" err="1" smtClean="0"/>
              <a:t>silages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mhtml:file://D:\Users\PERFIL\Desktop\Baleage%20fermentation%20is%20complicated%20_%20Hay%20and%20Forage%20Magazine.mhtml!https://cms-static.wehaacdn.com/hayandforage-com/images/21-apr-may-HFG-21-baleage.51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13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mhtml:file://D:\Users\PERFIL\Desktop\Baleage%20fermentation%20is%20complicated%20_%20Hay%20and%20Forage%20Magazine.mhtml!https://cms-static.wehaacdn.com/hayandforage-com/images/21-apr-may-HFG-21-fig1.50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53" y="927545"/>
            <a:ext cx="714375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Hay</a:t>
            </a:r>
            <a:r>
              <a:rPr lang="pt-BR" altLang="pt-BR" sz="1800" dirty="0" smtClean="0"/>
              <a:t> </a:t>
            </a:r>
            <a:r>
              <a:rPr lang="pt-BR" altLang="pt-BR" sz="1800" dirty="0" err="1" smtClean="0"/>
              <a:t>and</a:t>
            </a:r>
            <a:r>
              <a:rPr lang="pt-BR" altLang="pt-BR" sz="1800" dirty="0" smtClean="0"/>
              <a:t> Forage </a:t>
            </a:r>
            <a:r>
              <a:rPr lang="pt-BR" altLang="pt-BR" sz="1800" dirty="0" err="1" smtClean="0"/>
              <a:t>Grower</a:t>
            </a:r>
            <a:r>
              <a:rPr lang="pt-BR" altLang="pt-BR" sz="1800" dirty="0" smtClean="0"/>
              <a:t> 2021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41289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694966" cy="5616624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480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2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56" y="-42019"/>
            <a:ext cx="9139098" cy="4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28" name="Text Box 1043"/>
          <p:cNvSpPr txBox="1">
            <a:spLocks noChangeArrowheads="1"/>
          </p:cNvSpPr>
          <p:nvPr/>
        </p:nvSpPr>
        <p:spPr bwMode="auto">
          <a:xfrm>
            <a:off x="24003" y="460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dirty="0" err="1"/>
              <a:t>Kinetics</a:t>
            </a:r>
            <a:r>
              <a:rPr lang="pt-BR" altLang="pt-BR" sz="2400" dirty="0"/>
              <a:t> </a:t>
            </a:r>
            <a:r>
              <a:rPr lang="pt-BR" altLang="pt-BR" sz="2400" dirty="0" err="1"/>
              <a:t>of</a:t>
            </a:r>
            <a:r>
              <a:rPr lang="pt-BR" altLang="pt-BR" sz="2400" dirty="0"/>
              <a:t> </a:t>
            </a:r>
            <a:r>
              <a:rPr lang="pt-BR" altLang="pt-BR" sz="2400" dirty="0" err="1"/>
              <a:t>silage</a:t>
            </a:r>
            <a:r>
              <a:rPr lang="pt-BR" altLang="pt-BR" sz="2400" dirty="0"/>
              <a:t> </a:t>
            </a:r>
            <a:r>
              <a:rPr lang="pt-BR" altLang="pt-BR" sz="2400" dirty="0" err="1"/>
              <a:t>fermentation</a:t>
            </a:r>
            <a:endParaRPr lang="pt-BR" altLang="pt-BR" sz="2400" dirty="0"/>
          </a:p>
        </p:txBody>
      </p:sp>
      <p:pic>
        <p:nvPicPr>
          <p:cNvPr id="1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mhtml:file://D:\Users\PERFIL\Desktop\Baleage%20fermentation%20is%20complicated%20_%20Hay%20and%20Forage%20Magazine.mhtml!https://cms-static.wehaacdn.com/hayandforage-com/images/21-apr-may-HFG-21-fig2.5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71437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43"/>
          <p:cNvSpPr txBox="1">
            <a:spLocks noChangeArrowheads="1"/>
          </p:cNvSpPr>
          <p:nvPr/>
        </p:nvSpPr>
        <p:spPr bwMode="auto">
          <a:xfrm>
            <a:off x="5580112" y="6356859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 dirty="0" err="1" smtClean="0"/>
              <a:t>Hay</a:t>
            </a:r>
            <a:r>
              <a:rPr lang="pt-BR" altLang="pt-BR" sz="1800" dirty="0" smtClean="0"/>
              <a:t> </a:t>
            </a:r>
            <a:r>
              <a:rPr lang="pt-BR" altLang="pt-BR" sz="1800" dirty="0" err="1" smtClean="0"/>
              <a:t>and</a:t>
            </a:r>
            <a:r>
              <a:rPr lang="pt-BR" altLang="pt-BR" sz="1800" dirty="0" smtClean="0"/>
              <a:t> Forage </a:t>
            </a:r>
            <a:r>
              <a:rPr lang="pt-BR" altLang="pt-BR" sz="1800" dirty="0" err="1" smtClean="0"/>
              <a:t>Grower</a:t>
            </a:r>
            <a:r>
              <a:rPr lang="pt-BR" altLang="pt-BR" sz="1800" dirty="0" smtClean="0"/>
              <a:t> 2021</a:t>
            </a:r>
            <a:endParaRPr lang="pt-BR" altLang="pt-BR" sz="1800" dirty="0"/>
          </a:p>
        </p:txBody>
      </p:sp>
    </p:spTree>
    <p:extLst>
      <p:ext uri="{BB962C8B-B14F-4D97-AF65-F5344CB8AC3E}">
        <p14:creationId xmlns:p14="http://schemas.microsoft.com/office/powerpoint/2010/main" val="40441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6" y="280986"/>
            <a:ext cx="8925210" cy="371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" y="592282"/>
            <a:ext cx="8900178" cy="553903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179620" y="5229200"/>
            <a:ext cx="64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17.3</a:t>
            </a:r>
            <a:endParaRPr lang="pt-B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026727" cy="936774"/>
          </a:xfrm>
        </p:spPr>
        <p:txBody>
          <a:bodyPr/>
          <a:lstStyle/>
          <a:p>
            <a:r>
              <a:rPr lang="pt-BR" sz="3600" i="1" dirty="0" err="1" smtClean="0"/>
              <a:t>Silage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microbiome</a:t>
            </a:r>
            <a:endParaRPr lang="pt-BR" sz="3600" i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290512"/>
            <a:ext cx="8408337" cy="313848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0" y="3653724"/>
            <a:ext cx="8989340" cy="6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116632"/>
            <a:ext cx="803077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0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1" y="322118"/>
            <a:ext cx="8852440" cy="54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4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56" y="145473"/>
            <a:ext cx="8097317" cy="60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42" y="21214"/>
            <a:ext cx="72104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58" y="0"/>
            <a:ext cx="6829873" cy="62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41376"/>
            <a:ext cx="8694966" cy="56166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1115616" y="3631397"/>
            <a:ext cx="7179298" cy="6480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034271" y="38131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SILAGE</a:t>
            </a:r>
            <a:endParaRPr lang="pt-B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15616" y="4306303"/>
            <a:ext cx="7179298" cy="1009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096365" y="458413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HAY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34480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1" y="0"/>
            <a:ext cx="8220646" cy="62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>
              <a:spcBef>
                <a:spcPct val="20000"/>
              </a:spcBef>
              <a:buFont typeface="Arial" pitchFamily="34" charset="0"/>
              <a:buNone/>
              <a:defRPr/>
            </a:pPr>
            <a:endParaRPr lang="pt-B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0" y="436025"/>
            <a:ext cx="8985330" cy="49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13" y="344487"/>
            <a:ext cx="8411441" cy="44321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3" y="5229200"/>
            <a:ext cx="8162060" cy="5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0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74063"/>
            <a:ext cx="6191683" cy="611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32" y="155096"/>
            <a:ext cx="5976504" cy="60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7884368" cy="936774"/>
          </a:xfrm>
        </p:spPr>
        <p:txBody>
          <a:bodyPr/>
          <a:lstStyle/>
          <a:p>
            <a:r>
              <a:rPr lang="pt-BR" sz="3600" i="1" dirty="0" err="1" smtClean="0"/>
              <a:t>Ensiling</a:t>
            </a:r>
            <a:r>
              <a:rPr lang="pt-BR" sz="3600" i="1" dirty="0" smtClean="0"/>
              <a:t>:</a:t>
            </a:r>
            <a:br>
              <a:rPr lang="pt-BR" sz="3600" i="1" dirty="0" smtClean="0"/>
            </a:br>
            <a:r>
              <a:rPr lang="pt-BR" sz="3600" i="1" dirty="0" err="1" smtClean="0"/>
              <a:t>Control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of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losses</a:t>
            </a:r>
            <a:r>
              <a:rPr lang="pt-BR" sz="3600" i="1" dirty="0" smtClean="0"/>
              <a:t> – gases </a:t>
            </a:r>
            <a:r>
              <a:rPr lang="pt-BR" sz="3600" i="1" dirty="0" err="1" smtClean="0"/>
              <a:t>fraction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484313"/>
            <a:ext cx="777557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eres Esal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6096000"/>
            <a:ext cx="428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0" y="260350"/>
            <a:ext cx="39957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rgbClr val="33CC33"/>
                </a:solidFill>
                <a:latin typeface="Arial" panose="020B0604020202020204" pitchFamily="34" charset="0"/>
              </a:rPr>
              <a:t> </a:t>
            </a:r>
            <a:r>
              <a:rPr lang="pt-BR" altLang="pt-BR" sz="3000">
                <a:solidFill>
                  <a:schemeClr val="folHlink"/>
                </a:solidFill>
                <a:latin typeface="Arial" panose="020B0604020202020204" pitchFamily="34" charset="0"/>
              </a:rPr>
              <a:t>Formato silos</a:t>
            </a: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5148263" y="836613"/>
            <a:ext cx="39957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pt-BR" altLang="pt-BR" sz="3000">
                <a:solidFill>
                  <a:srgbClr val="33CC33"/>
                </a:solidFill>
                <a:latin typeface="Arial" panose="020B0604020202020204" pitchFamily="34" charset="0"/>
              </a:rPr>
              <a:t> </a:t>
            </a:r>
            <a:r>
              <a:rPr lang="pt-BR" altLang="pt-BR" sz="3000">
                <a:latin typeface="Arial" panose="020B0604020202020204" pitchFamily="34" charset="0"/>
              </a:rPr>
              <a:t>Pilhas (Drive-over)</a:t>
            </a:r>
          </a:p>
        </p:txBody>
      </p:sp>
      <p:pic>
        <p:nvPicPr>
          <p:cNvPr id="30726" name="Picture 8" descr="F:\Confinamento Lucas do Rio Verde\0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F:\Confinamento Lucas do Rio Verde\Imagem 16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3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8563" y="-228600"/>
            <a:ext cx="4008437" cy="1143000"/>
          </a:xfrm>
        </p:spPr>
        <p:txBody>
          <a:bodyPr/>
          <a:lstStyle/>
          <a:p>
            <a:pPr eaLnBrk="1" hangingPunct="1"/>
            <a:r>
              <a:rPr lang="pt-BR" altLang="pt-BR" smtClean="0">
                <a:solidFill>
                  <a:schemeClr val="folHlink"/>
                </a:solidFill>
                <a:latin typeface="Comic Sans MS" panose="030F0702030302020204" pitchFamily="66" charset="0"/>
              </a:rPr>
              <a:t>Compactação</a:t>
            </a:r>
          </a:p>
        </p:txBody>
      </p:sp>
      <p:pic>
        <p:nvPicPr>
          <p:cNvPr id="37891" name="Picture 3" descr="Ceres Esal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6096000"/>
            <a:ext cx="428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Silo de cober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0"/>
            <a:ext cx="44958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Compactação cap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4958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28600" y="3886200"/>
            <a:ext cx="8001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400">
                <a:latin typeface="Arial" panose="020B0604020202020204" pitchFamily="34" charset="0"/>
              </a:rPr>
              <a:t> Peso do trator = 40% t forragem transportada/hora;</a:t>
            </a:r>
          </a:p>
          <a:p>
            <a:pPr>
              <a:spcBef>
                <a:spcPct val="0"/>
              </a:spcBef>
            </a:pPr>
            <a:r>
              <a:rPr lang="pt-BR" altLang="pt-BR" sz="2400">
                <a:latin typeface="Arial" panose="020B0604020202020204" pitchFamily="34" charset="0"/>
              </a:rPr>
              <a:t> Espessura da camada adicionada = 15 - 30 cm / carga;</a:t>
            </a:r>
          </a:p>
          <a:p>
            <a:pPr>
              <a:spcBef>
                <a:spcPct val="0"/>
              </a:spcBef>
            </a:pPr>
            <a:endParaRPr lang="pt-BR" altLang="pt-BR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4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400">
                <a:latin typeface="Arial" panose="020B0604020202020204" pitchFamily="34" charset="0"/>
              </a:rPr>
              <a:t> Extensão de compactação= 1-1.2 x turno colheita (h);</a:t>
            </a:r>
          </a:p>
          <a:p>
            <a:pPr>
              <a:spcBef>
                <a:spcPct val="0"/>
              </a:spcBef>
            </a:pPr>
            <a:r>
              <a:rPr lang="pt-BR" altLang="pt-BR" sz="2400">
                <a:latin typeface="Arial" panose="020B0604020202020204" pitchFamily="34" charset="0"/>
              </a:rPr>
              <a:t> Taxa de compactação = 1- 3 minutos / t forragem/hora.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pt-BR" altLang="pt-BR" sz="24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715000" y="4648200"/>
            <a:ext cx="286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</a:rPr>
              <a:t>Ruppel et al. (1995)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953000" y="6096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>
                <a:latin typeface="Arial" panose="020B0604020202020204" pitchFamily="34" charset="0"/>
              </a:rPr>
              <a:t>Holmes  &amp; Muck (2000)</a:t>
            </a:r>
            <a:endParaRPr lang="pt-BR" altLang="pt-BR" sz="2400"/>
          </a:p>
        </p:txBody>
      </p:sp>
      <p:pic>
        <p:nvPicPr>
          <p:cNvPr id="37897" name="Picture 9" descr="F:\Confinamento Lucas do Rio Verde\0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2400300"/>
            <a:ext cx="15544800" cy="1165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790243"/>
              </p:ext>
            </p:extLst>
          </p:nvPr>
        </p:nvGraphicFramePr>
        <p:xfrm>
          <a:off x="4572000" y="1916832"/>
          <a:ext cx="4572000" cy="30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4" name="Gráfico" r:id="rId3" imgW="4455000" imgH="2553840" progId="Excel.Sheet.8">
                  <p:embed/>
                </p:oleObj>
              </mc:Choice>
              <mc:Fallback>
                <p:oleObj name="Gráfico" r:id="rId3" imgW="4455000" imgH="25538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16832"/>
                        <a:ext cx="4572000" cy="30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156261"/>
              </p:ext>
            </p:extLst>
          </p:nvPr>
        </p:nvGraphicFramePr>
        <p:xfrm>
          <a:off x="217037" y="1990836"/>
          <a:ext cx="4354963" cy="294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5" name="Gráfico" r:id="rId5" imgW="4815000" imgH="3431160" progId="Excel.Sheet.8">
                  <p:embed/>
                </p:oleObj>
              </mc:Choice>
              <mc:Fallback>
                <p:oleObj name="Gráfico" r:id="rId5" imgW="4815000" imgH="34311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37" y="1990836"/>
                        <a:ext cx="4354963" cy="2946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26"/>
          <p:cNvSpPr txBox="1">
            <a:spLocks noChangeArrowheads="1"/>
          </p:cNvSpPr>
          <p:nvPr/>
        </p:nvSpPr>
        <p:spPr bwMode="auto">
          <a:xfrm>
            <a:off x="2392016" y="526950"/>
            <a:ext cx="41882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pt-BR" altLang="pt-BR" sz="4000" b="1" dirty="0" smtClean="0">
                <a:latin typeface="Arial" panose="020B0604020202020204" pitchFamily="34" charset="0"/>
              </a:rPr>
              <a:t>Forage </a:t>
            </a:r>
            <a:r>
              <a:rPr lang="pt-BR" altLang="pt-BR" sz="4000" b="1" dirty="0" err="1" smtClean="0">
                <a:latin typeface="Arial" panose="020B0604020202020204" pitchFamily="34" charset="0"/>
              </a:rPr>
              <a:t>Packing</a:t>
            </a:r>
            <a:endParaRPr lang="pt-BR" altLang="pt-BR" sz="4000" b="1" dirty="0">
              <a:latin typeface="Arial" panose="020B0604020202020204" pitchFamily="34" charset="0"/>
            </a:endParaRPr>
          </a:p>
        </p:txBody>
      </p:sp>
      <p:pic>
        <p:nvPicPr>
          <p:cNvPr id="6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78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734019"/>
              </p:ext>
            </p:extLst>
          </p:nvPr>
        </p:nvGraphicFramePr>
        <p:xfrm>
          <a:off x="228600" y="228600"/>
          <a:ext cx="7696200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Planilha" r:id="rId3" imgW="5886493" imgH="3505085" progId="Excel.Sheet.8">
                  <p:embed/>
                </p:oleObj>
              </mc:Choice>
              <mc:Fallback>
                <p:oleObj name="Planilha" r:id="rId3" imgW="5886493" imgH="350508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96200" cy="458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076056" y="5306661"/>
            <a:ext cx="29575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Arial" panose="020B0604020202020204" pitchFamily="34" charset="0"/>
              </a:rPr>
              <a:t>Fonte: </a:t>
            </a:r>
            <a:r>
              <a:rPr lang="pt-BR" altLang="pt-BR" sz="1800" dirty="0" err="1">
                <a:latin typeface="Arial" panose="020B0604020202020204" pitchFamily="34" charset="0"/>
              </a:rPr>
              <a:t>Ruppel</a:t>
            </a:r>
            <a:r>
              <a:rPr lang="pt-BR" altLang="pt-BR" sz="1800" dirty="0">
                <a:latin typeface="Arial" panose="020B0604020202020204" pitchFamily="34" charset="0"/>
              </a:rPr>
              <a:t> et. al. (2002</a:t>
            </a:r>
            <a:r>
              <a:rPr lang="pt-BR" altLang="pt-BR" sz="1800" dirty="0">
                <a:solidFill>
                  <a:srgbClr val="FFFFFF"/>
                </a:solidFill>
                <a:latin typeface="Arial" panose="020B0604020202020204" pitchFamily="34" charset="0"/>
              </a:rPr>
              <a:t>).</a:t>
            </a:r>
            <a:endParaRPr lang="pt-BR" altLang="pt-BR" sz="1800" dirty="0">
              <a:latin typeface="Arial" panose="020B0604020202020204" pitchFamily="34" charset="0"/>
            </a:endParaRPr>
          </a:p>
        </p:txBody>
      </p:sp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6038087"/>
            <a:ext cx="819200" cy="69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178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6"/>
          <p:cNvSpPr txBox="1">
            <a:spLocks noChangeArrowheads="1"/>
          </p:cNvSpPr>
          <p:nvPr/>
        </p:nvSpPr>
        <p:spPr bwMode="auto">
          <a:xfrm>
            <a:off x="990600" y="1143000"/>
            <a:ext cx="7543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3600" dirty="0" smtClean="0"/>
              <a:t>Fermentative capacity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3600" dirty="0" smtClean="0"/>
              <a:t>(</a:t>
            </a:r>
            <a:r>
              <a:rPr lang="en-US" altLang="pt-BR" sz="3600" dirty="0" err="1" smtClean="0"/>
              <a:t>Weissbach</a:t>
            </a:r>
            <a:r>
              <a:rPr lang="en-US" altLang="pt-BR" sz="3600" dirty="0" smtClean="0"/>
              <a:t>)</a:t>
            </a:r>
            <a:endParaRPr lang="pt-BR" altLang="pt-BR" sz="3600" dirty="0"/>
          </a:p>
        </p:txBody>
      </p:sp>
      <p:sp>
        <p:nvSpPr>
          <p:cNvPr id="11267" name="Text Box 27"/>
          <p:cNvSpPr txBox="1">
            <a:spLocks noChangeArrowheads="1"/>
          </p:cNvSpPr>
          <p:nvPr/>
        </p:nvSpPr>
        <p:spPr bwMode="auto">
          <a:xfrm>
            <a:off x="813994" y="3657441"/>
            <a:ext cx="76962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3600" dirty="0" smtClean="0"/>
              <a:t>FC </a:t>
            </a:r>
            <a:r>
              <a:rPr lang="en-US" altLang="pt-BR" sz="3600" dirty="0"/>
              <a:t>= </a:t>
            </a:r>
            <a:r>
              <a:rPr lang="en-US" altLang="pt-BR" sz="3600" dirty="0" smtClean="0"/>
              <a:t>%DM </a:t>
            </a:r>
            <a:r>
              <a:rPr lang="en-US" altLang="pt-BR" sz="3600" dirty="0"/>
              <a:t>+ 8 . [</a:t>
            </a:r>
            <a:r>
              <a:rPr lang="en-US" altLang="pt-BR" sz="3600" dirty="0" err="1"/>
              <a:t>SolubleCHO’s</a:t>
            </a:r>
            <a:r>
              <a:rPr lang="en-US" altLang="pt-BR" sz="3600" dirty="0"/>
              <a:t>]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t-BR" sz="3600" dirty="0"/>
              <a:t>			    </a:t>
            </a:r>
            <a:r>
              <a:rPr lang="en-US" altLang="pt-BR" sz="3600" dirty="0" smtClean="0"/>
              <a:t>Buffering capacity</a:t>
            </a:r>
            <a:endParaRPr lang="pt-BR" altLang="pt-BR" sz="3600" dirty="0"/>
          </a:p>
        </p:txBody>
      </p:sp>
      <p:sp>
        <p:nvSpPr>
          <p:cNvPr id="11268" name="Line 28"/>
          <p:cNvSpPr>
            <a:spLocks noChangeShapeType="1"/>
          </p:cNvSpPr>
          <p:nvPr/>
        </p:nvSpPr>
        <p:spPr bwMode="auto">
          <a:xfrm flipV="1">
            <a:off x="4067944" y="4437112"/>
            <a:ext cx="381642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5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7" y="1452561"/>
            <a:ext cx="8375659" cy="48009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24128" y="6493812"/>
            <a:ext cx="34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Holmes et al. (1997)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899592" y="364187"/>
            <a:ext cx="6953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8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i="0" dirty="0" smtClean="0"/>
              <a:t>Silo </a:t>
            </a:r>
            <a:r>
              <a:rPr lang="pt-BR" altLang="pt-BR" b="1" i="0" dirty="0" err="1" smtClean="0"/>
              <a:t>types</a:t>
            </a:r>
            <a:r>
              <a:rPr lang="pt-BR" altLang="pt-BR" b="1" i="0" dirty="0" smtClean="0"/>
              <a:t> </a:t>
            </a:r>
            <a:r>
              <a:rPr lang="pt-BR" altLang="pt-BR" b="1" i="0" dirty="0" err="1" smtClean="0"/>
              <a:t>and</a:t>
            </a:r>
            <a:r>
              <a:rPr lang="pt-BR" altLang="pt-BR" b="1" i="0" dirty="0" smtClean="0"/>
              <a:t> </a:t>
            </a:r>
            <a:r>
              <a:rPr lang="pt-BR" altLang="pt-BR" b="1" i="0" dirty="0" err="1" smtClean="0"/>
              <a:t>losses</a:t>
            </a:r>
            <a:endParaRPr lang="pt-BR" altLang="pt-BR" b="1" i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852" y="98769"/>
            <a:ext cx="1016807" cy="8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51" y="1514474"/>
            <a:ext cx="8565359" cy="457882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24128" y="6493812"/>
            <a:ext cx="34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Holmes et al. (1997)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39037" y="185242"/>
            <a:ext cx="69532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8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b="1" i="0" dirty="0" smtClean="0"/>
              <a:t>Silo </a:t>
            </a:r>
            <a:r>
              <a:rPr lang="pt-BR" altLang="pt-BR" b="1" i="0" dirty="0" err="1" smtClean="0"/>
              <a:t>type</a:t>
            </a:r>
            <a:r>
              <a:rPr lang="pt-BR" altLang="pt-BR" b="1" i="0" dirty="0" smtClean="0"/>
              <a:t> </a:t>
            </a:r>
            <a:r>
              <a:rPr lang="pt-BR" altLang="pt-BR" b="1" i="0" dirty="0" err="1" smtClean="0"/>
              <a:t>and</a:t>
            </a:r>
            <a:r>
              <a:rPr lang="pt-BR" altLang="pt-BR" b="1" i="0" dirty="0" smtClean="0"/>
              <a:t> </a:t>
            </a:r>
            <a:r>
              <a:rPr lang="pt-BR" altLang="pt-BR" b="1" i="0" dirty="0" err="1" smtClean="0"/>
              <a:t>losses</a:t>
            </a:r>
            <a:endParaRPr lang="pt-BR" altLang="pt-BR" b="1" i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5698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98971"/>
            <a:ext cx="878497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Monotype Sorts" pitchFamily="2" charset="2"/>
              <a:buChar char="n"/>
              <a:defRPr sz="3200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800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400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000" 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500" b="1" i="0" dirty="0" err="1" smtClean="0"/>
              <a:t>Aditives</a:t>
            </a:r>
            <a:r>
              <a:rPr lang="pt-BR" altLang="pt-BR" sz="2500" b="1" i="0" dirty="0"/>
              <a:t> </a:t>
            </a:r>
            <a:r>
              <a:rPr lang="pt-BR" altLang="pt-BR" sz="2500" b="1" i="0" dirty="0" err="1" smtClean="0"/>
              <a:t>is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sugarcane</a:t>
            </a:r>
            <a:r>
              <a:rPr lang="pt-BR" altLang="pt-BR" sz="2500" b="1" i="0" dirty="0" smtClean="0"/>
              <a:t> </a:t>
            </a:r>
            <a:r>
              <a:rPr lang="pt-BR" altLang="pt-BR" sz="2500" b="1" i="0" dirty="0" err="1" smtClean="0"/>
              <a:t>silages</a:t>
            </a:r>
            <a:endParaRPr lang="pt-BR" altLang="pt-BR" sz="2500" b="1" i="0" dirty="0">
              <a:latin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724128" y="6493812"/>
            <a:ext cx="3470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Fonte: Daniel et al. (2016)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92" y="98769"/>
            <a:ext cx="873167" cy="73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65104"/>
            <a:ext cx="9900592" cy="936774"/>
          </a:xfrm>
        </p:spPr>
        <p:txBody>
          <a:bodyPr/>
          <a:lstStyle/>
          <a:p>
            <a:r>
              <a:rPr lang="pt-BR" sz="3600" i="1" dirty="0" err="1" smtClean="0"/>
              <a:t>Ensiling</a:t>
            </a:r>
            <a:r>
              <a:rPr lang="pt-BR" sz="3600" i="1" dirty="0" smtClean="0"/>
              <a:t>:</a:t>
            </a:r>
            <a:r>
              <a:rPr lang="pt-BR" sz="3600" i="1" dirty="0"/>
              <a:t/>
            </a:r>
            <a:br>
              <a:rPr lang="pt-BR" sz="3600" i="1" dirty="0"/>
            </a:br>
            <a:r>
              <a:rPr lang="pt-BR" sz="3600" i="1" dirty="0" err="1" smtClean="0"/>
              <a:t>Control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of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losses</a:t>
            </a:r>
            <a:r>
              <a:rPr lang="pt-BR" sz="3600" i="1" dirty="0" smtClean="0"/>
              <a:t> </a:t>
            </a:r>
            <a:r>
              <a:rPr lang="pt-BR" sz="3600" i="1" dirty="0"/>
              <a:t>– </a:t>
            </a:r>
            <a:r>
              <a:rPr lang="pt-BR" sz="3600" i="1" dirty="0" err="1" smtClean="0"/>
              <a:t>effluent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fraction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6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uncil warns farmers over silage effluent in Limerick - Agriland.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74"/>
            <a:ext cx="9101644" cy="51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Efluente  - perdas </a:t>
            </a:r>
            <a:r>
              <a:rPr lang="pt-BR" sz="3200" b="1" dirty="0" err="1" smtClean="0"/>
              <a:t>vs</a:t>
            </a:r>
            <a:r>
              <a:rPr lang="pt-BR" sz="3200" b="1" dirty="0" smtClean="0"/>
              <a:t> ambiente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5527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3" descr="DSC003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3">
            <a:extLst>
              <a:ext uri="{FF2B5EF4-FFF2-40B4-BE49-F238E27FC236}">
                <a16:creationId xmlns:a16="http://schemas.microsoft.com/office/drawing/2014/main" xmlns="" id="{DC06F48B-3E76-4C1F-8A4D-A2DBE50B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" y="159753"/>
            <a:ext cx="721767" cy="104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zootecnia.esalq.usp.br/sites/default/files/styles/noticia_largura_150/public/labnussiolog.jpg?itok=aF5hjhV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578" y="81814"/>
            <a:ext cx="880286" cy="82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3" descr="90 d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00063" y="142875"/>
            <a:ext cx="828675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pt-B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High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moisture</a:t>
            </a:r>
            <a:r>
              <a:rPr lang="pt-BR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grasses</a:t>
            </a:r>
            <a:endParaRPr lang="pt-BR" sz="2000" b="1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9701" name="Picture 6" descr="Logotipo grupo      conservaçã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8238" y="6454775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92" y="1638050"/>
            <a:ext cx="8880217" cy="358190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540568" y="501286"/>
            <a:ext cx="9433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Kinetics</a:t>
            </a:r>
            <a:r>
              <a:rPr lang="pt-BR" sz="3200" b="1" dirty="0"/>
              <a:t> </a:t>
            </a:r>
            <a:r>
              <a:rPr lang="pt-BR" sz="3200" b="1" dirty="0" err="1"/>
              <a:t>of</a:t>
            </a:r>
            <a:r>
              <a:rPr lang="pt-BR" sz="3200" b="1" dirty="0"/>
              <a:t> </a:t>
            </a:r>
            <a:r>
              <a:rPr lang="pt-BR" sz="3200" b="1" dirty="0" err="1"/>
              <a:t>plant</a:t>
            </a:r>
            <a:r>
              <a:rPr lang="pt-BR" sz="3200" b="1" dirty="0"/>
              <a:t> </a:t>
            </a:r>
            <a:r>
              <a:rPr lang="pt-BR" sz="3200" b="1" dirty="0" err="1"/>
              <a:t>cell</a:t>
            </a:r>
            <a:r>
              <a:rPr lang="pt-BR" sz="3200" b="1" dirty="0"/>
              <a:t> </a:t>
            </a:r>
            <a:r>
              <a:rPr lang="pt-BR" sz="3200" b="1" dirty="0" err="1"/>
              <a:t>death</a:t>
            </a:r>
            <a:endParaRPr lang="pt-BR" sz="3200" b="1" dirty="0"/>
          </a:p>
          <a:p>
            <a:pPr algn="ctr"/>
            <a:r>
              <a:rPr lang="pt-BR" sz="3200" b="1" dirty="0" err="1" smtClean="0"/>
              <a:t>under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anaerobiosis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8567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1-10-15 15-54-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0" end="3154"/>
                </p14:media>
              </p:ext>
            </p:extLst>
          </p:nvPr>
        </p:nvPicPr>
        <p:blipFill rotWithShape="1">
          <a:blip r:embed="rId4"/>
          <a:srcRect l="12225" t="10189" r="42219" b="21056"/>
          <a:stretch/>
        </p:blipFill>
        <p:spPr>
          <a:xfrm>
            <a:off x="500636" y="683544"/>
            <a:ext cx="7135065" cy="6057824"/>
          </a:xfrm>
          <a:prstGeom prst="rect">
            <a:avLst/>
          </a:prstGeom>
        </p:spPr>
      </p:pic>
      <p:pic>
        <p:nvPicPr>
          <p:cNvPr id="4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672177" y="9876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Kinetics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of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plant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cell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death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545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5155"/>
            <a:ext cx="807668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672177" y="9876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Kinetics</a:t>
            </a:r>
            <a:r>
              <a:rPr lang="pt-BR" sz="3200" b="1" dirty="0"/>
              <a:t> </a:t>
            </a:r>
            <a:r>
              <a:rPr lang="pt-BR" sz="3200" b="1" dirty="0" err="1"/>
              <a:t>of</a:t>
            </a:r>
            <a:r>
              <a:rPr lang="pt-BR" sz="3200" b="1" dirty="0"/>
              <a:t> </a:t>
            </a:r>
            <a:r>
              <a:rPr lang="pt-BR" sz="3200" b="1" dirty="0" err="1"/>
              <a:t>plant</a:t>
            </a:r>
            <a:r>
              <a:rPr lang="pt-BR" sz="3200" b="1" dirty="0"/>
              <a:t> </a:t>
            </a:r>
            <a:r>
              <a:rPr lang="pt-BR" sz="3200" b="1" dirty="0" err="1"/>
              <a:t>cell</a:t>
            </a:r>
            <a:r>
              <a:rPr lang="pt-BR" sz="3200" b="1" dirty="0"/>
              <a:t> </a:t>
            </a:r>
            <a:r>
              <a:rPr lang="pt-BR" sz="3200" b="1" dirty="0" err="1"/>
              <a:t>death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2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78482"/>
            <a:ext cx="6515100" cy="936774"/>
          </a:xfrm>
        </p:spPr>
        <p:txBody>
          <a:bodyPr/>
          <a:lstStyle/>
          <a:p>
            <a:r>
              <a:rPr lang="pt-BR" sz="3600" i="1" dirty="0" err="1" smtClean="0"/>
              <a:t>Ensiling</a:t>
            </a:r>
            <a:endParaRPr lang="pt-BR" sz="2800" i="1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181924" y="5555609"/>
            <a:ext cx="2878949" cy="7754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24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sz="24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52279"/>
            <a:ext cx="5256583" cy="693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755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8" y="1628801"/>
            <a:ext cx="9057526" cy="273120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468560" y="62646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Kinetics</a:t>
            </a:r>
            <a:r>
              <a:rPr lang="pt-BR" sz="3200" b="1" dirty="0"/>
              <a:t> </a:t>
            </a:r>
            <a:r>
              <a:rPr lang="pt-BR" sz="3200" b="1" dirty="0" err="1"/>
              <a:t>of</a:t>
            </a:r>
            <a:r>
              <a:rPr lang="pt-BR" sz="3200" b="1" dirty="0"/>
              <a:t> </a:t>
            </a:r>
            <a:r>
              <a:rPr lang="pt-BR" sz="3200" b="1" dirty="0" err="1"/>
              <a:t>plant</a:t>
            </a:r>
            <a:r>
              <a:rPr lang="pt-BR" sz="3200" b="1" dirty="0"/>
              <a:t> </a:t>
            </a:r>
            <a:r>
              <a:rPr lang="pt-BR" sz="3200" b="1" dirty="0" err="1"/>
              <a:t>cell</a:t>
            </a:r>
            <a:r>
              <a:rPr lang="pt-BR" sz="3200" b="1" dirty="0"/>
              <a:t> </a:t>
            </a:r>
            <a:r>
              <a:rPr lang="pt-BR" sz="3200" b="1" dirty="0" err="1"/>
              <a:t>death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9589875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33565"/>
            <a:ext cx="7973259" cy="5713480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Kinetics</a:t>
            </a:r>
            <a:r>
              <a:rPr lang="pt-BR" sz="3200" b="1" dirty="0"/>
              <a:t> </a:t>
            </a:r>
            <a:r>
              <a:rPr lang="pt-BR" sz="3200" b="1" dirty="0" err="1"/>
              <a:t>of</a:t>
            </a:r>
            <a:r>
              <a:rPr lang="pt-BR" sz="3200" b="1" dirty="0"/>
              <a:t> </a:t>
            </a:r>
            <a:r>
              <a:rPr lang="pt-BR" sz="3200" b="1" dirty="0" err="1"/>
              <a:t>plant</a:t>
            </a:r>
            <a:r>
              <a:rPr lang="pt-BR" sz="3200" b="1" dirty="0"/>
              <a:t> </a:t>
            </a:r>
            <a:r>
              <a:rPr lang="pt-BR" sz="3200" b="1" dirty="0" err="1"/>
              <a:t>cell</a:t>
            </a:r>
            <a:r>
              <a:rPr lang="pt-BR" sz="3200" b="1" dirty="0"/>
              <a:t> </a:t>
            </a:r>
            <a:r>
              <a:rPr lang="pt-BR" sz="3200" b="1" dirty="0" err="1"/>
              <a:t>death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947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Kinetics</a:t>
            </a:r>
            <a:r>
              <a:rPr lang="pt-BR" sz="3200" b="1" dirty="0"/>
              <a:t> </a:t>
            </a:r>
            <a:r>
              <a:rPr lang="pt-BR" sz="3200" b="1" dirty="0" err="1"/>
              <a:t>of</a:t>
            </a:r>
            <a:r>
              <a:rPr lang="pt-BR" sz="3200" b="1" dirty="0"/>
              <a:t> </a:t>
            </a:r>
            <a:r>
              <a:rPr lang="pt-BR" sz="3200" b="1" dirty="0" err="1"/>
              <a:t>plant</a:t>
            </a:r>
            <a:r>
              <a:rPr lang="pt-BR" sz="3200" b="1" dirty="0"/>
              <a:t> </a:t>
            </a:r>
            <a:r>
              <a:rPr lang="pt-BR" sz="3200" b="1" dirty="0" err="1"/>
              <a:t>cell</a:t>
            </a:r>
            <a:r>
              <a:rPr lang="pt-BR" sz="3200" b="1" dirty="0"/>
              <a:t> </a:t>
            </a:r>
            <a:r>
              <a:rPr lang="pt-BR" sz="3200" b="1" dirty="0" err="1"/>
              <a:t>death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2736"/>
            <a:ext cx="71342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784976" cy="5832647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319676" y="26642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 - </a:t>
            </a:r>
            <a:r>
              <a:rPr lang="pt-BR" sz="3200" b="1" dirty="0" err="1" smtClean="0"/>
              <a:t>losses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vs</a:t>
            </a:r>
            <a:r>
              <a:rPr lang="pt-BR" sz="3200" b="1" dirty="0"/>
              <a:t> </a:t>
            </a:r>
            <a:r>
              <a:rPr lang="pt-BR" sz="3200" b="1" dirty="0" err="1" smtClean="0"/>
              <a:t>environmental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164953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196752"/>
            <a:ext cx="9086850" cy="3871913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02418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8316416" cy="6237312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pressure</a:t>
            </a:r>
            <a:r>
              <a:rPr lang="pt-BR" sz="3200" b="1" dirty="0"/>
              <a:t> </a:t>
            </a:r>
            <a:r>
              <a:rPr lang="pt-BR" sz="3200" b="1" dirty="0" err="1"/>
              <a:t>load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9236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7107"/>
            <a:ext cx="8892480" cy="5970893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208899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 - </a:t>
            </a:r>
            <a:r>
              <a:rPr lang="pt-BR" sz="3200" b="1" dirty="0" err="1" smtClean="0"/>
              <a:t>composition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3626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751500" cy="3816626"/>
          </a:xfrm>
          <a:prstGeom prst="rect">
            <a:avLst/>
          </a:prstGeom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 smtClean="0"/>
              <a:t>Effluent</a:t>
            </a:r>
            <a:r>
              <a:rPr lang="pt-BR" sz="3200" b="1" dirty="0" smtClean="0"/>
              <a:t>  - </a:t>
            </a:r>
            <a:r>
              <a:rPr lang="pt-BR" sz="3200" b="1" dirty="0" err="1" smtClean="0"/>
              <a:t>Biological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demand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of</a:t>
            </a:r>
            <a:r>
              <a:rPr lang="pt-BR" sz="3200" b="1" dirty="0" smtClean="0"/>
              <a:t> </a:t>
            </a:r>
            <a:r>
              <a:rPr lang="pt-BR" sz="3200" b="1" dirty="0" err="1" smtClean="0"/>
              <a:t>oxigen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022255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Photo shows the inside of bunker silo containing ensiled corn silage. There is a stream of dark effluent seeping from the silage and flowing towards a collection trench covered with a metal grate in the fore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" y="989955"/>
            <a:ext cx="906857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esalq.usp.br/comunicaesalq/sites/default/files/04-Esalq-Vertical-Digit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98769"/>
            <a:ext cx="822243" cy="6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-294389" y="424652"/>
            <a:ext cx="94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Effluent</a:t>
            </a:r>
            <a:r>
              <a:rPr lang="pt-BR" sz="3200" b="1" dirty="0"/>
              <a:t>  - </a:t>
            </a:r>
            <a:r>
              <a:rPr lang="pt-BR" sz="3200" b="1" dirty="0" err="1"/>
              <a:t>losses</a:t>
            </a:r>
            <a:r>
              <a:rPr lang="pt-BR" sz="3200" b="1" dirty="0"/>
              <a:t> </a:t>
            </a:r>
            <a:r>
              <a:rPr lang="pt-BR" sz="3200" b="1" dirty="0" err="1"/>
              <a:t>vs</a:t>
            </a:r>
            <a:r>
              <a:rPr lang="pt-BR" sz="3200" b="1" dirty="0"/>
              <a:t> </a:t>
            </a:r>
            <a:r>
              <a:rPr lang="pt-BR" sz="3200" b="1" dirty="0" err="1"/>
              <a:t>environmental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047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6104</TotalTime>
  <Words>1453</Words>
  <Application>Microsoft Office PowerPoint</Application>
  <PresentationFormat>Apresentação na tela (4:3)</PresentationFormat>
  <Paragraphs>461</Paragraphs>
  <Slides>130</Slides>
  <Notes>31</Notes>
  <HiddenSlides>0</HiddenSlides>
  <MMClips>1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130</vt:i4>
      </vt:variant>
    </vt:vector>
  </HeadingPairs>
  <TitlesOfParts>
    <vt:vector size="146" baseType="lpstr">
      <vt:lpstr>Arial</vt:lpstr>
      <vt:lpstr>Arial </vt:lpstr>
      <vt:lpstr>Calibri</vt:lpstr>
      <vt:lpstr>Calibri Light</vt:lpstr>
      <vt:lpstr>Comic Sans MS</vt:lpstr>
      <vt:lpstr>Monotype Sorts</vt:lpstr>
      <vt:lpstr>Tahoma</vt:lpstr>
      <vt:lpstr>Times New Roman</vt:lpstr>
      <vt:lpstr>Verdana</vt:lpstr>
      <vt:lpstr>Wingdings</vt:lpstr>
      <vt:lpstr>Office Theme</vt:lpstr>
      <vt:lpstr>Tema do Office</vt:lpstr>
      <vt:lpstr>1_Tema do Office</vt:lpstr>
      <vt:lpstr>2_Tema do Office</vt:lpstr>
      <vt:lpstr>Gráfico</vt:lpstr>
      <vt:lpstr>Planilha</vt:lpstr>
      <vt:lpstr>Silage Fermentation</vt:lpstr>
      <vt:lpstr> Kinetics of the fermentation on silages in the tropics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Ensiling</vt:lpstr>
      <vt:lpstr>Apresentação do PowerPoint</vt:lpstr>
      <vt:lpstr>Apresentação do PowerPoint</vt:lpstr>
      <vt:lpstr>Apresentação do PowerPoint</vt:lpstr>
      <vt:lpstr>Apresentação do PowerPoint</vt:lpstr>
      <vt:lpstr>Ensiling: Microbial dynamics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Ethanol fermentation leads to lower NE and increased CO2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  </vt:lpstr>
      <vt:lpstr>Silage microbiome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Ensiling: Control of losses – gases fraction</vt:lpstr>
      <vt:lpstr>Apresentação do PowerPoint</vt:lpstr>
      <vt:lpstr>Compactação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Ensiling: Control of losses – effluent fraction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Gustavo Nussio</dc:creator>
  <cp:lastModifiedBy>Nussio</cp:lastModifiedBy>
  <cp:revision>278</cp:revision>
  <dcterms:created xsi:type="dcterms:W3CDTF">2019-09-24T14:23:28Z</dcterms:created>
  <dcterms:modified xsi:type="dcterms:W3CDTF">2022-04-17T14:17:21Z</dcterms:modified>
</cp:coreProperties>
</file>