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8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08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09" r:id="rId77"/>
    <p:sldId id="333" r:id="rId78"/>
    <p:sldId id="334" r:id="rId79"/>
    <p:sldId id="335" r:id="rId80"/>
    <p:sldId id="336" r:id="rId81"/>
    <p:sldId id="337" r:id="rId82"/>
    <p:sldId id="325" r:id="rId83"/>
  </p:sldIdLst>
  <p:sldSz cx="12192000" cy="6858000"/>
  <p:notesSz cx="6858000" cy="9144000"/>
  <p:embeddedFontLst>
    <p:embeddedFont>
      <p:font typeface="Arial Black" panose="020B0A04020102020204" pitchFamily="34" charset="0"/>
      <p:regular r:id="rId85"/>
      <p:bold r:id="rId86"/>
    </p:embeddedFont>
    <p:embeddedFont>
      <p:font typeface="Arimo" panose="020B0604020202020204" charset="0"/>
      <p:regular r:id="rId87"/>
      <p:bold r:id="rId88"/>
      <p:italic r:id="rId89"/>
      <p:boldItalic r:id="rId90"/>
    </p:embeddedFont>
    <p:embeddedFont>
      <p:font typeface="Calibri" panose="020F0502020204030204" pitchFamily="34" charset="0"/>
      <p:regular r:id="rId91"/>
      <p:bold r:id="rId92"/>
      <p:italic r:id="rId93"/>
      <p:boldItalic r:id="rId94"/>
    </p:embeddedFont>
    <p:embeddedFont>
      <p:font typeface="Comic Sans MS" panose="030F0702030302020204" pitchFamily="66" charset="0"/>
      <p:regular r:id="rId95"/>
      <p:bold r:id="rId96"/>
      <p:italic r:id="rId97"/>
      <p:boldItalic r:id="rId98"/>
    </p:embeddedFont>
    <p:embeddedFont>
      <p:font typeface="Lucida Sans" panose="020B0602030504020204" pitchFamily="34" charset="0"/>
      <p:regular r:id="rId99"/>
      <p:bold r:id="rId100"/>
      <p:italic r:id="rId101"/>
      <p:boldItalic r:id="rId102"/>
    </p:embeddedFont>
    <p:embeddedFont>
      <p:font typeface="Tahoma" panose="020B0604030504040204" pitchFamily="34" charset="0"/>
      <p:regular r:id="rId103"/>
      <p:bold r:id="rId104"/>
    </p:embeddedFont>
    <p:embeddedFont>
      <p:font typeface="Verdana" panose="020B0604030504040204" pitchFamily="34" charset="0"/>
      <p:regular r:id="rId105"/>
      <p:bold r:id="rId106"/>
      <p:italic r:id="rId107"/>
      <p:boldItalic r:id="rId10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74C9E75-8991-43A1-95CE-C211D9517C77}">
  <a:tblStyle styleId="{674C9E75-8991-43A1-95CE-C211D9517C7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8E9C64C-C367-45F3-88B4-4062996F57B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font" Target="fonts/font5.fntdata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font" Target="fonts/font2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3.fntdata"/><Relationship Id="rId102" Type="http://schemas.openxmlformats.org/officeDocument/2006/relationships/font" Target="fonts/font18.fntdata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font" Target="fonts/font6.fntdata"/><Relationship Id="rId95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font" Target="fonts/font16.fntdata"/><Relationship Id="rId105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1.fntdata"/><Relationship Id="rId93" Type="http://schemas.openxmlformats.org/officeDocument/2006/relationships/font" Target="fonts/font9.fntdata"/><Relationship Id="rId98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19.fntdata"/><Relationship Id="rId108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4.fntdata"/><Relationship Id="rId91" Type="http://schemas.openxmlformats.org/officeDocument/2006/relationships/font" Target="fonts/font7.fntdata"/><Relationship Id="rId96" Type="http://schemas.openxmlformats.org/officeDocument/2006/relationships/font" Target="fonts/font12.fntdata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2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2.fntdata"/><Relationship Id="rId94" Type="http://schemas.openxmlformats.org/officeDocument/2006/relationships/font" Target="fonts/font10.fntdata"/><Relationship Id="rId99" Type="http://schemas.openxmlformats.org/officeDocument/2006/relationships/font" Target="fonts/font15.fntdata"/><Relationship Id="rId10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3.fntdata"/><Relationship Id="rId104" Type="http://schemas.openxmlformats.org/officeDocument/2006/relationships/font" Target="fonts/font20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1:notes"/>
          <p:cNvSpPr txBox="1"/>
          <p:nvPr/>
        </p:nvSpPr>
        <p:spPr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03850" cy="4033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7:notes"/>
          <p:cNvSpPr txBox="1"/>
          <p:nvPr/>
        </p:nvSpPr>
        <p:spPr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03850" cy="4033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  <p:sp>
        <p:nvSpPr>
          <p:cNvPr id="550" name="Google Shape;55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51" name="Google Shape;551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Os métodos de triagem pode,gerar falso positivos e não são capazes de discriminar o HTLV-1 do HTLV-2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É possivel casos de falso positivo com o WB, particularmente com reatividade para p19 e rgp 21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IFI não identifica AC virus especifico, apenas a presença de Ac contra HTLV. Pouco utilizado no Brasil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23:notes"/>
          <p:cNvSpPr txBox="1"/>
          <p:nvPr/>
        </p:nvSpPr>
        <p:spPr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03850" cy="4033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1" name="Google Shape;62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9" name="Google Shape;63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27:notes"/>
          <p:cNvSpPr txBox="1"/>
          <p:nvPr/>
        </p:nvSpPr>
        <p:spPr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03850" cy="4033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/>
          <p:nvPr/>
        </p:nvSpPr>
        <p:spPr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03850" cy="4033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47" name="Google Shape;74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 carga proviral do HTLV-I é muito maior nos sintomáticos do que nos assintomáticos. Em um recente estudo, a carga proviral em 202 pacientes com PET/MAH foi 16 vezes maior do que nos 200 assintomáticos.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Interessante que em 43 dos AC que tinham um parente com PET/MAH, a carga foi maior do que nos AC que não tinham parentes com  PET/MAh, sugerindo que algum fator genético predisponha a uma alta carga proviral.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0" name="Google Shape;860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Our hypothesis is that HAM/TSP is development when the individual has many factors working together – increase of proviral load and immune cells, with the consequent increase of inflammatory cytokines in the spinal cord (such as MIP 1 alpha and INF gamma), and different genetic background (such as mutation on SNP IFN-lambda , differents kinds of HLA, etc)…</a:t>
            </a:r>
            <a:endParaRPr/>
          </a:p>
        </p:txBody>
      </p:sp>
      <p:sp>
        <p:nvSpPr>
          <p:cNvPr id="861" name="Google Shape;861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2" name="Google Shape;992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Have many risk factors described as a predict to ham/tsp development, such as PVL , virus genetic , host genetic , and others…</a:t>
            </a:r>
            <a:endParaRPr/>
          </a:p>
        </p:txBody>
      </p:sp>
      <p:sp>
        <p:nvSpPr>
          <p:cNvPr id="993" name="Google Shape;993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56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5" name="Google Shape;1015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And some host factors like… </a:t>
            </a:r>
            <a:r>
              <a:rPr lang="pt-BR" sz="1200"/>
              <a:t>Inflammation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Cytotoxic T lymphocytes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T helper cells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Regulatory T cells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Natural killer cells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Antibody response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60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68:notes"/>
          <p:cNvSpPr txBox="1"/>
          <p:nvPr/>
        </p:nvSpPr>
        <p:spPr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3" name="Google Shape;1063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03850" cy="4033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91" name="Google Shape;1091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Croda et al. 2008</a:t>
            </a:r>
            <a:endParaRPr/>
          </a:p>
        </p:txBody>
      </p:sp>
      <p:sp>
        <p:nvSpPr>
          <p:cNvPr id="1092" name="Google Shape;1092;p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69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74:notes"/>
          <p:cNvSpPr txBox="1"/>
          <p:nvPr/>
        </p:nvSpPr>
        <p:spPr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9" name="Google Shape;1119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03850" cy="4033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82:notes"/>
          <p:cNvSpPr txBox="1"/>
          <p:nvPr/>
        </p:nvSpPr>
        <p:spPr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9" name="Google Shape;1199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03850" cy="4033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">
  <p:cSld name="Layout Personalizado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609601" y="128588"/>
            <a:ext cx="10860617" cy="135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609601" y="6245226"/>
            <a:ext cx="2732617" cy="392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4165601" y="6245226"/>
            <a:ext cx="3748617" cy="392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737601" y="6245226"/>
            <a:ext cx="2732617" cy="392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cbi.nlm.nih.gov/pubmed/21558754" TargetMode="External"/><Relationship Id="rId4" Type="http://schemas.openxmlformats.org/officeDocument/2006/relationships/hyperlink" Target="http://www.ncbi.nlm.nih.gov/pubmed?term=%22Hino%20S%22%5bAuthor%5d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cbi.nlm.nih.gov/pubmed/21558754" TargetMode="External"/><Relationship Id="rId4" Type="http://schemas.openxmlformats.org/officeDocument/2006/relationships/hyperlink" Target="http://www.ncbi.nlm.nih.gov/pubmed?term=%22Hino%20S%22%5bAuthor%5d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cbi.nlm.nih.gov/pubmed/21558754" TargetMode="External"/><Relationship Id="rId4" Type="http://schemas.openxmlformats.org/officeDocument/2006/relationships/hyperlink" Target="http://www.ncbi.nlm.nih.gov/pubmed?term=%22Hino%20S%22%5bAuthor%5d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cbi.nlm.nih.gov/pubmed/21558754" TargetMode="External"/><Relationship Id="rId4" Type="http://schemas.openxmlformats.org/officeDocument/2006/relationships/hyperlink" Target="http://www.ncbi.nlm.nih.gov/pubmed?term=%22Hino%20S%22%5bAuthor%5d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84.jpg"/><Relationship Id="rId4" Type="http://schemas.openxmlformats.org/officeDocument/2006/relationships/image" Target="../media/image83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101.jp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notesSlide" Target="../notesSlides/notesSlide79.xml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jp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ctrTitle"/>
          </p:nvPr>
        </p:nvSpPr>
        <p:spPr>
          <a:xfrm>
            <a:off x="1524000" y="1967593"/>
            <a:ext cx="9144000" cy="816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80"/>
              <a:buFont typeface="Calibri"/>
              <a:buNone/>
            </a:pPr>
            <a:r>
              <a:rPr lang="pt-BR" sz="2880" b="1" dirty="0">
                <a:solidFill>
                  <a:srgbClr val="C00000"/>
                </a:solidFill>
              </a:rPr>
              <a:t>Vírus de linfotrópico de células T humanas (HTLV): Um vírus negligenciado</a:t>
            </a:r>
            <a:endParaRPr sz="2880" b="1" dirty="0">
              <a:solidFill>
                <a:srgbClr val="C00000"/>
              </a:solidFill>
            </a:endParaRPr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002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</a:pPr>
            <a:r>
              <a:rPr lang="pt-BR" sz="2040" dirty="0"/>
              <a:t>Jorge Casseb</a:t>
            </a:r>
            <a:endParaRPr dirty="0"/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</a:pPr>
            <a:r>
              <a:rPr lang="pt-BR" sz="2040" dirty="0"/>
              <a:t>Professor Associado</a:t>
            </a:r>
            <a:endParaRPr dirty="0"/>
          </a:p>
          <a:p>
            <a:pPr marL="0" lvl="0" indent="0">
              <a:lnSpc>
                <a:spcPct val="70000"/>
              </a:lnSpc>
              <a:buSzPts val="2040"/>
            </a:pPr>
            <a:r>
              <a:rPr lang="pt-BR" sz="2040" dirty="0"/>
              <a:t>FMUSP/</a:t>
            </a:r>
            <a:r>
              <a:rPr lang="pt-BR" dirty="0"/>
              <a:t>IMTSP</a:t>
            </a:r>
            <a:endParaRPr dirty="0"/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</a:pPr>
            <a:endParaRPr sz="2040" dirty="0"/>
          </a:p>
        </p:txBody>
      </p:sp>
      <p:sp>
        <p:nvSpPr>
          <p:cNvPr id="95" name="Google Shape;95;p14"/>
          <p:cNvSpPr txBox="1"/>
          <p:nvPr/>
        </p:nvSpPr>
        <p:spPr>
          <a:xfrm>
            <a:off x="5159828" y="5355771"/>
            <a:ext cx="24129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Setembro de 2020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06EE4E9-9241-4EEC-9BBE-B26868751A29}"/>
              </a:ext>
            </a:extLst>
          </p:cNvPr>
          <p:cNvSpPr txBox="1"/>
          <p:nvPr/>
        </p:nvSpPr>
        <p:spPr>
          <a:xfrm>
            <a:off x="2704730" y="621437"/>
            <a:ext cx="6782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C00000"/>
                </a:solidFill>
              </a:rPr>
              <a:t>Curso de </a:t>
            </a:r>
            <a:r>
              <a:rPr lang="pt-BR" sz="2400" b="1" dirty="0" err="1">
                <a:solidFill>
                  <a:srgbClr val="C00000"/>
                </a:solidFill>
              </a:rPr>
              <a:t>Pósgraduação</a:t>
            </a:r>
            <a:r>
              <a:rPr lang="pt-BR" sz="2400" b="1" dirty="0">
                <a:solidFill>
                  <a:srgbClr val="C00000"/>
                </a:solidFill>
              </a:rPr>
              <a:t> IMT- 1511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3"/>
          <p:cNvSpPr/>
          <p:nvPr/>
        </p:nvSpPr>
        <p:spPr>
          <a:xfrm>
            <a:off x="1897770" y="1239838"/>
            <a:ext cx="8534400" cy="5313362"/>
          </a:xfrm>
          <a:prstGeom prst="roundRect">
            <a:avLst>
              <a:gd name="adj" fmla="val 867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23"/>
          <p:cNvSpPr txBox="1"/>
          <p:nvPr/>
        </p:nvSpPr>
        <p:spPr>
          <a:xfrm>
            <a:off x="1905000" y="381000"/>
            <a:ext cx="838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CHRONOLOGY OF THE RETROVIROLOGY</a:t>
            </a:r>
            <a:endParaRPr/>
          </a:p>
        </p:txBody>
      </p:sp>
      <p:grpSp>
        <p:nvGrpSpPr>
          <p:cNvPr id="245" name="Google Shape;245;p23"/>
          <p:cNvGrpSpPr/>
          <p:nvPr/>
        </p:nvGrpSpPr>
        <p:grpSpPr>
          <a:xfrm>
            <a:off x="2171700" y="2165350"/>
            <a:ext cx="7772400" cy="3689350"/>
            <a:chOff x="432" y="1104"/>
            <a:chExt cx="4896" cy="2324"/>
          </a:xfrm>
        </p:grpSpPr>
        <p:sp>
          <p:nvSpPr>
            <p:cNvPr id="246" name="Google Shape;246;p23"/>
            <p:cNvSpPr/>
            <p:nvPr/>
          </p:nvSpPr>
          <p:spPr>
            <a:xfrm>
              <a:off x="5226" y="3229"/>
              <a:ext cx="97" cy="199"/>
            </a:xfrm>
            <a:prstGeom prst="rect">
              <a:avLst/>
            </a:prstGeom>
            <a:solidFill>
              <a:srgbClr val="99B0B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23"/>
            <p:cNvSpPr/>
            <p:nvPr/>
          </p:nvSpPr>
          <p:spPr>
            <a:xfrm>
              <a:off x="5128" y="3229"/>
              <a:ext cx="195" cy="199"/>
            </a:xfrm>
            <a:prstGeom prst="rect">
              <a:avLst/>
            </a:prstGeom>
            <a:solidFill>
              <a:srgbClr val="99B0B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23"/>
            <p:cNvSpPr/>
            <p:nvPr/>
          </p:nvSpPr>
          <p:spPr>
            <a:xfrm>
              <a:off x="5031" y="3229"/>
              <a:ext cx="195" cy="199"/>
            </a:xfrm>
            <a:prstGeom prst="rect">
              <a:avLst/>
            </a:prstGeom>
            <a:solidFill>
              <a:srgbClr val="9AB1C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23"/>
            <p:cNvSpPr/>
            <p:nvPr/>
          </p:nvSpPr>
          <p:spPr>
            <a:xfrm>
              <a:off x="4933" y="3229"/>
              <a:ext cx="195" cy="199"/>
            </a:xfrm>
            <a:prstGeom prst="rect">
              <a:avLst/>
            </a:prstGeom>
            <a:solidFill>
              <a:srgbClr val="9BB2C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23"/>
            <p:cNvSpPr/>
            <p:nvPr/>
          </p:nvSpPr>
          <p:spPr>
            <a:xfrm>
              <a:off x="4836" y="3229"/>
              <a:ext cx="195" cy="199"/>
            </a:xfrm>
            <a:prstGeom prst="rect">
              <a:avLst/>
            </a:prstGeom>
            <a:solidFill>
              <a:srgbClr val="9CB3C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23"/>
            <p:cNvSpPr/>
            <p:nvPr/>
          </p:nvSpPr>
          <p:spPr>
            <a:xfrm>
              <a:off x="4738" y="3229"/>
              <a:ext cx="195" cy="199"/>
            </a:xfrm>
            <a:prstGeom prst="rect">
              <a:avLst/>
            </a:prstGeom>
            <a:solidFill>
              <a:srgbClr val="9EB4C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23"/>
            <p:cNvSpPr/>
            <p:nvPr/>
          </p:nvSpPr>
          <p:spPr>
            <a:xfrm>
              <a:off x="4641" y="3229"/>
              <a:ext cx="195" cy="199"/>
            </a:xfrm>
            <a:prstGeom prst="rect">
              <a:avLst/>
            </a:prstGeom>
            <a:solidFill>
              <a:srgbClr val="9FB5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23"/>
            <p:cNvSpPr/>
            <p:nvPr/>
          </p:nvSpPr>
          <p:spPr>
            <a:xfrm>
              <a:off x="4543" y="3229"/>
              <a:ext cx="195" cy="199"/>
            </a:xfrm>
            <a:prstGeom prst="rect">
              <a:avLst/>
            </a:prstGeom>
            <a:solidFill>
              <a:srgbClr val="A0B6C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23"/>
            <p:cNvSpPr/>
            <p:nvPr/>
          </p:nvSpPr>
          <p:spPr>
            <a:xfrm>
              <a:off x="4445" y="3229"/>
              <a:ext cx="196" cy="199"/>
            </a:xfrm>
            <a:prstGeom prst="rect">
              <a:avLst/>
            </a:prstGeom>
            <a:solidFill>
              <a:srgbClr val="A1B8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23"/>
            <p:cNvSpPr/>
            <p:nvPr/>
          </p:nvSpPr>
          <p:spPr>
            <a:xfrm>
              <a:off x="4348" y="3229"/>
              <a:ext cx="195" cy="199"/>
            </a:xfrm>
            <a:prstGeom prst="rect">
              <a:avLst/>
            </a:prstGeom>
            <a:solidFill>
              <a:srgbClr val="A3B9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23"/>
            <p:cNvSpPr/>
            <p:nvPr/>
          </p:nvSpPr>
          <p:spPr>
            <a:xfrm>
              <a:off x="4251" y="3229"/>
              <a:ext cx="194" cy="199"/>
            </a:xfrm>
            <a:prstGeom prst="rect">
              <a:avLst/>
            </a:prstGeom>
            <a:solidFill>
              <a:srgbClr val="A4B9C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23"/>
            <p:cNvSpPr/>
            <p:nvPr/>
          </p:nvSpPr>
          <p:spPr>
            <a:xfrm>
              <a:off x="4153" y="3229"/>
              <a:ext cx="195" cy="199"/>
            </a:xfrm>
            <a:prstGeom prst="rect">
              <a:avLst/>
            </a:prstGeom>
            <a:solidFill>
              <a:srgbClr val="A5BAC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23"/>
            <p:cNvSpPr/>
            <p:nvPr/>
          </p:nvSpPr>
          <p:spPr>
            <a:xfrm>
              <a:off x="4055" y="3229"/>
              <a:ext cx="196" cy="199"/>
            </a:xfrm>
            <a:prstGeom prst="rect">
              <a:avLst/>
            </a:prstGeom>
            <a:solidFill>
              <a:srgbClr val="A6BBC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23"/>
            <p:cNvSpPr/>
            <p:nvPr/>
          </p:nvSpPr>
          <p:spPr>
            <a:xfrm>
              <a:off x="3958" y="3229"/>
              <a:ext cx="195" cy="199"/>
            </a:xfrm>
            <a:prstGeom prst="rect">
              <a:avLst/>
            </a:prstGeom>
            <a:solidFill>
              <a:srgbClr val="A7BCC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23"/>
            <p:cNvSpPr/>
            <p:nvPr/>
          </p:nvSpPr>
          <p:spPr>
            <a:xfrm>
              <a:off x="3860" y="3229"/>
              <a:ext cx="195" cy="199"/>
            </a:xfrm>
            <a:prstGeom prst="rect">
              <a:avLst/>
            </a:prstGeom>
            <a:solidFill>
              <a:srgbClr val="A8BDC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23"/>
            <p:cNvSpPr/>
            <p:nvPr/>
          </p:nvSpPr>
          <p:spPr>
            <a:xfrm>
              <a:off x="3763" y="3229"/>
              <a:ext cx="195" cy="199"/>
            </a:xfrm>
            <a:prstGeom prst="rect">
              <a:avLst/>
            </a:prstGeom>
            <a:solidFill>
              <a:srgbClr val="AABE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23"/>
            <p:cNvSpPr/>
            <p:nvPr/>
          </p:nvSpPr>
          <p:spPr>
            <a:xfrm>
              <a:off x="3665" y="3229"/>
              <a:ext cx="195" cy="199"/>
            </a:xfrm>
            <a:prstGeom prst="rect">
              <a:avLst/>
            </a:prstGeom>
            <a:solidFill>
              <a:srgbClr val="ACC0C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23"/>
            <p:cNvSpPr/>
            <p:nvPr/>
          </p:nvSpPr>
          <p:spPr>
            <a:xfrm>
              <a:off x="3568" y="3229"/>
              <a:ext cx="195" cy="199"/>
            </a:xfrm>
            <a:prstGeom prst="rect">
              <a:avLst/>
            </a:prstGeom>
            <a:solidFill>
              <a:srgbClr val="AFC2C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23"/>
            <p:cNvSpPr/>
            <p:nvPr/>
          </p:nvSpPr>
          <p:spPr>
            <a:xfrm>
              <a:off x="3470" y="3229"/>
              <a:ext cx="195" cy="199"/>
            </a:xfrm>
            <a:prstGeom prst="rect">
              <a:avLst/>
            </a:prstGeom>
            <a:solidFill>
              <a:srgbClr val="B2C4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23"/>
            <p:cNvSpPr/>
            <p:nvPr/>
          </p:nvSpPr>
          <p:spPr>
            <a:xfrm>
              <a:off x="3373" y="3229"/>
              <a:ext cx="195" cy="199"/>
            </a:xfrm>
            <a:prstGeom prst="rect">
              <a:avLst/>
            </a:prstGeom>
            <a:solidFill>
              <a:srgbClr val="B5C6D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23"/>
            <p:cNvSpPr/>
            <p:nvPr/>
          </p:nvSpPr>
          <p:spPr>
            <a:xfrm>
              <a:off x="3275" y="3229"/>
              <a:ext cx="195" cy="199"/>
            </a:xfrm>
            <a:prstGeom prst="rect">
              <a:avLst/>
            </a:prstGeom>
            <a:solidFill>
              <a:srgbClr val="B7C8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23"/>
            <p:cNvSpPr/>
            <p:nvPr/>
          </p:nvSpPr>
          <p:spPr>
            <a:xfrm>
              <a:off x="3178" y="3229"/>
              <a:ext cx="195" cy="199"/>
            </a:xfrm>
            <a:prstGeom prst="rect">
              <a:avLst/>
            </a:prstGeom>
            <a:solidFill>
              <a:srgbClr val="BACAD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23"/>
            <p:cNvSpPr/>
            <p:nvPr/>
          </p:nvSpPr>
          <p:spPr>
            <a:xfrm>
              <a:off x="3080" y="3229"/>
              <a:ext cx="195" cy="199"/>
            </a:xfrm>
            <a:prstGeom prst="rect">
              <a:avLst/>
            </a:prstGeom>
            <a:solidFill>
              <a:srgbClr val="BDCC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23"/>
            <p:cNvSpPr/>
            <p:nvPr/>
          </p:nvSpPr>
          <p:spPr>
            <a:xfrm>
              <a:off x="2983" y="3229"/>
              <a:ext cx="195" cy="199"/>
            </a:xfrm>
            <a:prstGeom prst="rect">
              <a:avLst/>
            </a:prstGeom>
            <a:solidFill>
              <a:srgbClr val="C0CED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23"/>
            <p:cNvSpPr/>
            <p:nvPr/>
          </p:nvSpPr>
          <p:spPr>
            <a:xfrm>
              <a:off x="2885" y="3229"/>
              <a:ext cx="195" cy="199"/>
            </a:xfrm>
            <a:prstGeom prst="rect">
              <a:avLst/>
            </a:prstGeom>
            <a:solidFill>
              <a:srgbClr val="C2D0D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23"/>
            <p:cNvSpPr/>
            <p:nvPr/>
          </p:nvSpPr>
          <p:spPr>
            <a:xfrm>
              <a:off x="2788" y="3229"/>
              <a:ext cx="195" cy="199"/>
            </a:xfrm>
            <a:prstGeom prst="rect">
              <a:avLst/>
            </a:prstGeom>
            <a:solidFill>
              <a:srgbClr val="C5D2D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23"/>
            <p:cNvSpPr/>
            <p:nvPr/>
          </p:nvSpPr>
          <p:spPr>
            <a:xfrm>
              <a:off x="2690" y="3229"/>
              <a:ext cx="195" cy="199"/>
            </a:xfrm>
            <a:prstGeom prst="rect">
              <a:avLst/>
            </a:prstGeom>
            <a:solidFill>
              <a:srgbClr val="CAD6D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23"/>
            <p:cNvSpPr/>
            <p:nvPr/>
          </p:nvSpPr>
          <p:spPr>
            <a:xfrm>
              <a:off x="2593" y="3229"/>
              <a:ext cx="195" cy="199"/>
            </a:xfrm>
            <a:prstGeom prst="rect">
              <a:avLst/>
            </a:prstGeom>
            <a:solidFill>
              <a:srgbClr val="CCD8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23"/>
            <p:cNvSpPr/>
            <p:nvPr/>
          </p:nvSpPr>
          <p:spPr>
            <a:xfrm>
              <a:off x="2495" y="3229"/>
              <a:ext cx="195" cy="199"/>
            </a:xfrm>
            <a:prstGeom prst="rect">
              <a:avLst/>
            </a:prstGeom>
            <a:solidFill>
              <a:srgbClr val="CFD9E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23"/>
            <p:cNvSpPr/>
            <p:nvPr/>
          </p:nvSpPr>
          <p:spPr>
            <a:xfrm>
              <a:off x="2397" y="3229"/>
              <a:ext cx="196" cy="199"/>
            </a:xfrm>
            <a:prstGeom prst="rect">
              <a:avLst/>
            </a:prstGeom>
            <a:solidFill>
              <a:srgbClr val="D1DB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23"/>
            <p:cNvSpPr/>
            <p:nvPr/>
          </p:nvSpPr>
          <p:spPr>
            <a:xfrm>
              <a:off x="2300" y="3229"/>
              <a:ext cx="195" cy="199"/>
            </a:xfrm>
            <a:prstGeom prst="rect">
              <a:avLst/>
            </a:prstGeom>
            <a:solidFill>
              <a:srgbClr val="D4DD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23"/>
            <p:cNvSpPr/>
            <p:nvPr/>
          </p:nvSpPr>
          <p:spPr>
            <a:xfrm>
              <a:off x="2203" y="3229"/>
              <a:ext cx="194" cy="199"/>
            </a:xfrm>
            <a:prstGeom prst="rect">
              <a:avLst/>
            </a:prstGeom>
            <a:solidFill>
              <a:srgbClr val="D6DFE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23"/>
            <p:cNvSpPr/>
            <p:nvPr/>
          </p:nvSpPr>
          <p:spPr>
            <a:xfrm>
              <a:off x="2105" y="3229"/>
              <a:ext cx="195" cy="199"/>
            </a:xfrm>
            <a:prstGeom prst="rect">
              <a:avLst/>
            </a:prstGeom>
            <a:solidFill>
              <a:srgbClr val="D8E1E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23"/>
            <p:cNvSpPr/>
            <p:nvPr/>
          </p:nvSpPr>
          <p:spPr>
            <a:xfrm>
              <a:off x="2008" y="3229"/>
              <a:ext cx="195" cy="199"/>
            </a:xfrm>
            <a:prstGeom prst="rect">
              <a:avLst/>
            </a:prstGeom>
            <a:solidFill>
              <a:srgbClr val="DBE2E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23"/>
            <p:cNvSpPr/>
            <p:nvPr/>
          </p:nvSpPr>
          <p:spPr>
            <a:xfrm>
              <a:off x="1910" y="3229"/>
              <a:ext cx="195" cy="199"/>
            </a:xfrm>
            <a:prstGeom prst="rect">
              <a:avLst/>
            </a:prstGeom>
            <a:solidFill>
              <a:srgbClr val="DDE4E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23"/>
            <p:cNvSpPr/>
            <p:nvPr/>
          </p:nvSpPr>
          <p:spPr>
            <a:xfrm>
              <a:off x="1812" y="3229"/>
              <a:ext cx="196" cy="199"/>
            </a:xfrm>
            <a:prstGeom prst="rect">
              <a:avLst/>
            </a:prstGeom>
            <a:solidFill>
              <a:srgbClr val="DFE6E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23"/>
            <p:cNvSpPr/>
            <p:nvPr/>
          </p:nvSpPr>
          <p:spPr>
            <a:xfrm>
              <a:off x="1715" y="3229"/>
              <a:ext cx="195" cy="199"/>
            </a:xfrm>
            <a:prstGeom prst="rect">
              <a:avLst/>
            </a:pr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23"/>
            <p:cNvSpPr/>
            <p:nvPr/>
          </p:nvSpPr>
          <p:spPr>
            <a:xfrm>
              <a:off x="1617" y="3229"/>
              <a:ext cx="195" cy="199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23"/>
            <p:cNvSpPr/>
            <p:nvPr/>
          </p:nvSpPr>
          <p:spPr>
            <a:xfrm>
              <a:off x="1520" y="3229"/>
              <a:ext cx="195" cy="199"/>
            </a:xfrm>
            <a:prstGeom prst="rect">
              <a:avLst/>
            </a:pr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23"/>
            <p:cNvSpPr/>
            <p:nvPr/>
          </p:nvSpPr>
          <p:spPr>
            <a:xfrm>
              <a:off x="1422" y="3229"/>
              <a:ext cx="195" cy="199"/>
            </a:xfrm>
            <a:prstGeom prst="rect">
              <a:avLst/>
            </a:prstGeom>
            <a:solidFill>
              <a:srgbClr val="E8EC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23"/>
            <p:cNvSpPr/>
            <p:nvPr/>
          </p:nvSpPr>
          <p:spPr>
            <a:xfrm>
              <a:off x="1325" y="3229"/>
              <a:ext cx="195" cy="199"/>
            </a:xfrm>
            <a:prstGeom prst="rect">
              <a:avLst/>
            </a:prstGeom>
            <a:solidFill>
              <a:srgbClr val="EAEE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23"/>
            <p:cNvSpPr/>
            <p:nvPr/>
          </p:nvSpPr>
          <p:spPr>
            <a:xfrm>
              <a:off x="1227" y="3229"/>
              <a:ext cx="195" cy="199"/>
            </a:xfrm>
            <a:prstGeom prst="rect">
              <a:avLst/>
            </a:prstGeom>
            <a:solidFill>
              <a:srgbClr val="ECF0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23"/>
            <p:cNvSpPr/>
            <p:nvPr/>
          </p:nvSpPr>
          <p:spPr>
            <a:xfrm>
              <a:off x="1130" y="3229"/>
              <a:ext cx="195" cy="199"/>
            </a:xfrm>
            <a:prstGeom prst="rect">
              <a:avLst/>
            </a:prstGeom>
            <a:solidFill>
              <a:srgbClr val="EEF1F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23"/>
            <p:cNvSpPr/>
            <p:nvPr/>
          </p:nvSpPr>
          <p:spPr>
            <a:xfrm>
              <a:off x="1032" y="3229"/>
              <a:ext cx="195" cy="199"/>
            </a:xfrm>
            <a:prstGeom prst="rect">
              <a:avLst/>
            </a:prstGeom>
            <a:solidFill>
              <a:srgbClr val="F0F3F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23"/>
            <p:cNvSpPr/>
            <p:nvPr/>
          </p:nvSpPr>
          <p:spPr>
            <a:xfrm>
              <a:off x="935" y="3229"/>
              <a:ext cx="195" cy="199"/>
            </a:xfrm>
            <a:prstGeom prst="rect">
              <a:avLst/>
            </a:prstGeom>
            <a:solidFill>
              <a:srgbClr val="F2F4F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23"/>
            <p:cNvSpPr/>
            <p:nvPr/>
          </p:nvSpPr>
          <p:spPr>
            <a:xfrm>
              <a:off x="837" y="3229"/>
              <a:ext cx="195" cy="199"/>
            </a:xfrm>
            <a:prstGeom prst="rect">
              <a:avLst/>
            </a:prstGeom>
            <a:solidFill>
              <a:srgbClr val="F4F6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23"/>
            <p:cNvSpPr/>
            <p:nvPr/>
          </p:nvSpPr>
          <p:spPr>
            <a:xfrm>
              <a:off x="740" y="3229"/>
              <a:ext cx="195" cy="199"/>
            </a:xfrm>
            <a:prstGeom prst="rect">
              <a:avLst/>
            </a:prstGeom>
            <a:solidFill>
              <a:srgbClr val="F6F8F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23"/>
            <p:cNvSpPr/>
            <p:nvPr/>
          </p:nvSpPr>
          <p:spPr>
            <a:xfrm>
              <a:off x="642" y="3229"/>
              <a:ext cx="195" cy="199"/>
            </a:xfrm>
            <a:prstGeom prst="rect">
              <a:avLst/>
            </a:prstGeom>
            <a:solidFill>
              <a:srgbClr val="F8F9F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23"/>
            <p:cNvSpPr/>
            <p:nvPr/>
          </p:nvSpPr>
          <p:spPr>
            <a:xfrm>
              <a:off x="545" y="3229"/>
              <a:ext cx="195" cy="199"/>
            </a:xfrm>
            <a:prstGeom prst="rect">
              <a:avLst/>
            </a:prstGeom>
            <a:solidFill>
              <a:srgbClr val="F9FBF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23"/>
            <p:cNvSpPr/>
            <p:nvPr/>
          </p:nvSpPr>
          <p:spPr>
            <a:xfrm>
              <a:off x="447" y="3229"/>
              <a:ext cx="195" cy="199"/>
            </a:xfrm>
            <a:prstGeom prst="rect">
              <a:avLst/>
            </a:prstGeom>
            <a:solidFill>
              <a:srgbClr val="FBFCF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23"/>
            <p:cNvSpPr/>
            <p:nvPr/>
          </p:nvSpPr>
          <p:spPr>
            <a:xfrm>
              <a:off x="447" y="3229"/>
              <a:ext cx="98" cy="1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23"/>
            <p:cNvSpPr/>
            <p:nvPr/>
          </p:nvSpPr>
          <p:spPr>
            <a:xfrm>
              <a:off x="5226" y="2305"/>
              <a:ext cx="97" cy="198"/>
            </a:xfrm>
            <a:prstGeom prst="rect">
              <a:avLst/>
            </a:prstGeom>
            <a:solidFill>
              <a:srgbClr val="99B0B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23"/>
            <p:cNvSpPr/>
            <p:nvPr/>
          </p:nvSpPr>
          <p:spPr>
            <a:xfrm>
              <a:off x="5128" y="2305"/>
              <a:ext cx="195" cy="198"/>
            </a:xfrm>
            <a:prstGeom prst="rect">
              <a:avLst/>
            </a:prstGeom>
            <a:solidFill>
              <a:srgbClr val="99B0B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23"/>
            <p:cNvSpPr/>
            <p:nvPr/>
          </p:nvSpPr>
          <p:spPr>
            <a:xfrm>
              <a:off x="5031" y="2305"/>
              <a:ext cx="195" cy="198"/>
            </a:xfrm>
            <a:prstGeom prst="rect">
              <a:avLst/>
            </a:prstGeom>
            <a:solidFill>
              <a:srgbClr val="9AB1C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23"/>
            <p:cNvSpPr/>
            <p:nvPr/>
          </p:nvSpPr>
          <p:spPr>
            <a:xfrm>
              <a:off x="4933" y="2305"/>
              <a:ext cx="195" cy="198"/>
            </a:xfrm>
            <a:prstGeom prst="rect">
              <a:avLst/>
            </a:prstGeom>
            <a:solidFill>
              <a:srgbClr val="9BB2C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23"/>
            <p:cNvSpPr/>
            <p:nvPr/>
          </p:nvSpPr>
          <p:spPr>
            <a:xfrm>
              <a:off x="4836" y="2305"/>
              <a:ext cx="195" cy="198"/>
            </a:xfrm>
            <a:prstGeom prst="rect">
              <a:avLst/>
            </a:prstGeom>
            <a:solidFill>
              <a:srgbClr val="9CB3C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23"/>
            <p:cNvSpPr/>
            <p:nvPr/>
          </p:nvSpPr>
          <p:spPr>
            <a:xfrm>
              <a:off x="4738" y="2305"/>
              <a:ext cx="195" cy="198"/>
            </a:xfrm>
            <a:prstGeom prst="rect">
              <a:avLst/>
            </a:prstGeom>
            <a:solidFill>
              <a:srgbClr val="9EB4C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23"/>
            <p:cNvSpPr/>
            <p:nvPr/>
          </p:nvSpPr>
          <p:spPr>
            <a:xfrm>
              <a:off x="4641" y="2305"/>
              <a:ext cx="195" cy="198"/>
            </a:xfrm>
            <a:prstGeom prst="rect">
              <a:avLst/>
            </a:prstGeom>
            <a:solidFill>
              <a:srgbClr val="9FB5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23"/>
            <p:cNvSpPr/>
            <p:nvPr/>
          </p:nvSpPr>
          <p:spPr>
            <a:xfrm>
              <a:off x="4543" y="2305"/>
              <a:ext cx="195" cy="198"/>
            </a:xfrm>
            <a:prstGeom prst="rect">
              <a:avLst/>
            </a:prstGeom>
            <a:solidFill>
              <a:srgbClr val="A0B6C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23"/>
            <p:cNvSpPr/>
            <p:nvPr/>
          </p:nvSpPr>
          <p:spPr>
            <a:xfrm>
              <a:off x="4445" y="2305"/>
              <a:ext cx="196" cy="198"/>
            </a:xfrm>
            <a:prstGeom prst="rect">
              <a:avLst/>
            </a:prstGeom>
            <a:solidFill>
              <a:srgbClr val="A1B8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23"/>
            <p:cNvSpPr/>
            <p:nvPr/>
          </p:nvSpPr>
          <p:spPr>
            <a:xfrm>
              <a:off x="4348" y="2305"/>
              <a:ext cx="195" cy="198"/>
            </a:xfrm>
            <a:prstGeom prst="rect">
              <a:avLst/>
            </a:prstGeom>
            <a:solidFill>
              <a:srgbClr val="A3B9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23"/>
            <p:cNvSpPr/>
            <p:nvPr/>
          </p:nvSpPr>
          <p:spPr>
            <a:xfrm>
              <a:off x="4251" y="2305"/>
              <a:ext cx="194" cy="198"/>
            </a:xfrm>
            <a:prstGeom prst="rect">
              <a:avLst/>
            </a:prstGeom>
            <a:solidFill>
              <a:srgbClr val="A4B9C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23"/>
            <p:cNvSpPr/>
            <p:nvPr/>
          </p:nvSpPr>
          <p:spPr>
            <a:xfrm>
              <a:off x="4153" y="2305"/>
              <a:ext cx="195" cy="198"/>
            </a:xfrm>
            <a:prstGeom prst="rect">
              <a:avLst/>
            </a:prstGeom>
            <a:solidFill>
              <a:srgbClr val="A5BAC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23"/>
            <p:cNvSpPr/>
            <p:nvPr/>
          </p:nvSpPr>
          <p:spPr>
            <a:xfrm>
              <a:off x="4055" y="2305"/>
              <a:ext cx="196" cy="198"/>
            </a:xfrm>
            <a:prstGeom prst="rect">
              <a:avLst/>
            </a:prstGeom>
            <a:solidFill>
              <a:srgbClr val="A6BBC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23"/>
            <p:cNvSpPr/>
            <p:nvPr/>
          </p:nvSpPr>
          <p:spPr>
            <a:xfrm>
              <a:off x="3958" y="2305"/>
              <a:ext cx="195" cy="198"/>
            </a:xfrm>
            <a:prstGeom prst="rect">
              <a:avLst/>
            </a:prstGeom>
            <a:solidFill>
              <a:srgbClr val="A7BCC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3"/>
            <p:cNvSpPr/>
            <p:nvPr/>
          </p:nvSpPr>
          <p:spPr>
            <a:xfrm>
              <a:off x="3860" y="2305"/>
              <a:ext cx="195" cy="198"/>
            </a:xfrm>
            <a:prstGeom prst="rect">
              <a:avLst/>
            </a:prstGeom>
            <a:solidFill>
              <a:srgbClr val="A8BDC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23"/>
            <p:cNvSpPr/>
            <p:nvPr/>
          </p:nvSpPr>
          <p:spPr>
            <a:xfrm>
              <a:off x="3763" y="2305"/>
              <a:ext cx="195" cy="198"/>
            </a:xfrm>
            <a:prstGeom prst="rect">
              <a:avLst/>
            </a:prstGeom>
            <a:solidFill>
              <a:srgbClr val="AABE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23"/>
            <p:cNvSpPr/>
            <p:nvPr/>
          </p:nvSpPr>
          <p:spPr>
            <a:xfrm>
              <a:off x="3665" y="2305"/>
              <a:ext cx="195" cy="198"/>
            </a:xfrm>
            <a:prstGeom prst="rect">
              <a:avLst/>
            </a:prstGeom>
            <a:solidFill>
              <a:srgbClr val="ACC0C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23"/>
            <p:cNvSpPr/>
            <p:nvPr/>
          </p:nvSpPr>
          <p:spPr>
            <a:xfrm>
              <a:off x="3568" y="2305"/>
              <a:ext cx="195" cy="198"/>
            </a:xfrm>
            <a:prstGeom prst="rect">
              <a:avLst/>
            </a:prstGeom>
            <a:solidFill>
              <a:srgbClr val="AFC2C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23"/>
            <p:cNvSpPr/>
            <p:nvPr/>
          </p:nvSpPr>
          <p:spPr>
            <a:xfrm>
              <a:off x="3470" y="2305"/>
              <a:ext cx="195" cy="198"/>
            </a:xfrm>
            <a:prstGeom prst="rect">
              <a:avLst/>
            </a:prstGeom>
            <a:solidFill>
              <a:srgbClr val="B2C4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23"/>
            <p:cNvSpPr/>
            <p:nvPr/>
          </p:nvSpPr>
          <p:spPr>
            <a:xfrm>
              <a:off x="3373" y="2305"/>
              <a:ext cx="195" cy="198"/>
            </a:xfrm>
            <a:prstGeom prst="rect">
              <a:avLst/>
            </a:prstGeom>
            <a:solidFill>
              <a:srgbClr val="B5C6D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23"/>
            <p:cNvSpPr/>
            <p:nvPr/>
          </p:nvSpPr>
          <p:spPr>
            <a:xfrm>
              <a:off x="3275" y="2305"/>
              <a:ext cx="195" cy="198"/>
            </a:xfrm>
            <a:prstGeom prst="rect">
              <a:avLst/>
            </a:prstGeom>
            <a:solidFill>
              <a:srgbClr val="B7C8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23"/>
            <p:cNvSpPr/>
            <p:nvPr/>
          </p:nvSpPr>
          <p:spPr>
            <a:xfrm>
              <a:off x="3178" y="2305"/>
              <a:ext cx="195" cy="198"/>
            </a:xfrm>
            <a:prstGeom prst="rect">
              <a:avLst/>
            </a:prstGeom>
            <a:solidFill>
              <a:srgbClr val="BACAD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23"/>
            <p:cNvSpPr/>
            <p:nvPr/>
          </p:nvSpPr>
          <p:spPr>
            <a:xfrm>
              <a:off x="3080" y="2305"/>
              <a:ext cx="195" cy="198"/>
            </a:xfrm>
            <a:prstGeom prst="rect">
              <a:avLst/>
            </a:prstGeom>
            <a:solidFill>
              <a:srgbClr val="BDCC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23"/>
            <p:cNvSpPr/>
            <p:nvPr/>
          </p:nvSpPr>
          <p:spPr>
            <a:xfrm>
              <a:off x="2983" y="2305"/>
              <a:ext cx="195" cy="198"/>
            </a:xfrm>
            <a:prstGeom prst="rect">
              <a:avLst/>
            </a:prstGeom>
            <a:solidFill>
              <a:srgbClr val="C0CED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23"/>
            <p:cNvSpPr/>
            <p:nvPr/>
          </p:nvSpPr>
          <p:spPr>
            <a:xfrm>
              <a:off x="2885" y="2305"/>
              <a:ext cx="195" cy="198"/>
            </a:xfrm>
            <a:prstGeom prst="rect">
              <a:avLst/>
            </a:prstGeom>
            <a:solidFill>
              <a:srgbClr val="C2D0D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23"/>
            <p:cNvSpPr/>
            <p:nvPr/>
          </p:nvSpPr>
          <p:spPr>
            <a:xfrm>
              <a:off x="2788" y="2305"/>
              <a:ext cx="195" cy="198"/>
            </a:xfrm>
            <a:prstGeom prst="rect">
              <a:avLst/>
            </a:prstGeom>
            <a:solidFill>
              <a:srgbClr val="C5D2D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23"/>
            <p:cNvSpPr/>
            <p:nvPr/>
          </p:nvSpPr>
          <p:spPr>
            <a:xfrm>
              <a:off x="2690" y="2305"/>
              <a:ext cx="195" cy="198"/>
            </a:xfrm>
            <a:prstGeom prst="rect">
              <a:avLst/>
            </a:prstGeom>
            <a:solidFill>
              <a:srgbClr val="CAD6D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23"/>
            <p:cNvSpPr/>
            <p:nvPr/>
          </p:nvSpPr>
          <p:spPr>
            <a:xfrm>
              <a:off x="2593" y="2305"/>
              <a:ext cx="195" cy="198"/>
            </a:xfrm>
            <a:prstGeom prst="rect">
              <a:avLst/>
            </a:prstGeom>
            <a:solidFill>
              <a:srgbClr val="CCD8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23"/>
            <p:cNvSpPr/>
            <p:nvPr/>
          </p:nvSpPr>
          <p:spPr>
            <a:xfrm>
              <a:off x="2495" y="2305"/>
              <a:ext cx="195" cy="198"/>
            </a:xfrm>
            <a:prstGeom prst="rect">
              <a:avLst/>
            </a:prstGeom>
            <a:solidFill>
              <a:srgbClr val="CFD9E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23"/>
            <p:cNvSpPr/>
            <p:nvPr/>
          </p:nvSpPr>
          <p:spPr>
            <a:xfrm>
              <a:off x="2397" y="2305"/>
              <a:ext cx="196" cy="198"/>
            </a:xfrm>
            <a:prstGeom prst="rect">
              <a:avLst/>
            </a:prstGeom>
            <a:solidFill>
              <a:srgbClr val="D1DB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23"/>
            <p:cNvSpPr/>
            <p:nvPr/>
          </p:nvSpPr>
          <p:spPr>
            <a:xfrm>
              <a:off x="2300" y="2305"/>
              <a:ext cx="195" cy="198"/>
            </a:xfrm>
            <a:prstGeom prst="rect">
              <a:avLst/>
            </a:prstGeom>
            <a:solidFill>
              <a:srgbClr val="D4DD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23"/>
            <p:cNvSpPr/>
            <p:nvPr/>
          </p:nvSpPr>
          <p:spPr>
            <a:xfrm>
              <a:off x="2203" y="2305"/>
              <a:ext cx="194" cy="198"/>
            </a:xfrm>
            <a:prstGeom prst="rect">
              <a:avLst/>
            </a:prstGeom>
            <a:solidFill>
              <a:srgbClr val="D6DFE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23"/>
            <p:cNvSpPr/>
            <p:nvPr/>
          </p:nvSpPr>
          <p:spPr>
            <a:xfrm>
              <a:off x="2105" y="2305"/>
              <a:ext cx="195" cy="198"/>
            </a:xfrm>
            <a:prstGeom prst="rect">
              <a:avLst/>
            </a:prstGeom>
            <a:solidFill>
              <a:srgbClr val="D8E1E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23"/>
            <p:cNvSpPr/>
            <p:nvPr/>
          </p:nvSpPr>
          <p:spPr>
            <a:xfrm>
              <a:off x="2008" y="2305"/>
              <a:ext cx="195" cy="198"/>
            </a:xfrm>
            <a:prstGeom prst="rect">
              <a:avLst/>
            </a:prstGeom>
            <a:solidFill>
              <a:srgbClr val="DBE2E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23"/>
            <p:cNvSpPr/>
            <p:nvPr/>
          </p:nvSpPr>
          <p:spPr>
            <a:xfrm>
              <a:off x="1910" y="2305"/>
              <a:ext cx="195" cy="198"/>
            </a:xfrm>
            <a:prstGeom prst="rect">
              <a:avLst/>
            </a:prstGeom>
            <a:solidFill>
              <a:srgbClr val="DDE4E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23"/>
            <p:cNvSpPr/>
            <p:nvPr/>
          </p:nvSpPr>
          <p:spPr>
            <a:xfrm>
              <a:off x="1812" y="2305"/>
              <a:ext cx="196" cy="198"/>
            </a:xfrm>
            <a:prstGeom prst="rect">
              <a:avLst/>
            </a:prstGeom>
            <a:solidFill>
              <a:srgbClr val="DFE6E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23"/>
            <p:cNvSpPr/>
            <p:nvPr/>
          </p:nvSpPr>
          <p:spPr>
            <a:xfrm>
              <a:off x="1715" y="2305"/>
              <a:ext cx="195" cy="198"/>
            </a:xfrm>
            <a:prstGeom prst="rect">
              <a:avLst/>
            </a:pr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23"/>
            <p:cNvSpPr/>
            <p:nvPr/>
          </p:nvSpPr>
          <p:spPr>
            <a:xfrm>
              <a:off x="1617" y="2305"/>
              <a:ext cx="195" cy="198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23"/>
            <p:cNvSpPr/>
            <p:nvPr/>
          </p:nvSpPr>
          <p:spPr>
            <a:xfrm>
              <a:off x="1520" y="2305"/>
              <a:ext cx="195" cy="198"/>
            </a:xfrm>
            <a:prstGeom prst="rect">
              <a:avLst/>
            </a:pr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23"/>
            <p:cNvSpPr/>
            <p:nvPr/>
          </p:nvSpPr>
          <p:spPr>
            <a:xfrm>
              <a:off x="1422" y="2305"/>
              <a:ext cx="195" cy="198"/>
            </a:xfrm>
            <a:prstGeom prst="rect">
              <a:avLst/>
            </a:prstGeom>
            <a:solidFill>
              <a:srgbClr val="E8EC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23"/>
            <p:cNvSpPr/>
            <p:nvPr/>
          </p:nvSpPr>
          <p:spPr>
            <a:xfrm>
              <a:off x="1325" y="2305"/>
              <a:ext cx="195" cy="198"/>
            </a:xfrm>
            <a:prstGeom prst="rect">
              <a:avLst/>
            </a:prstGeom>
            <a:solidFill>
              <a:srgbClr val="EAEE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23"/>
            <p:cNvSpPr/>
            <p:nvPr/>
          </p:nvSpPr>
          <p:spPr>
            <a:xfrm>
              <a:off x="1227" y="2305"/>
              <a:ext cx="195" cy="198"/>
            </a:xfrm>
            <a:prstGeom prst="rect">
              <a:avLst/>
            </a:prstGeom>
            <a:solidFill>
              <a:srgbClr val="ECF0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23"/>
            <p:cNvSpPr/>
            <p:nvPr/>
          </p:nvSpPr>
          <p:spPr>
            <a:xfrm>
              <a:off x="1130" y="2305"/>
              <a:ext cx="195" cy="198"/>
            </a:xfrm>
            <a:prstGeom prst="rect">
              <a:avLst/>
            </a:prstGeom>
            <a:solidFill>
              <a:srgbClr val="EEF1F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23"/>
            <p:cNvSpPr/>
            <p:nvPr/>
          </p:nvSpPr>
          <p:spPr>
            <a:xfrm>
              <a:off x="1032" y="2305"/>
              <a:ext cx="195" cy="198"/>
            </a:xfrm>
            <a:prstGeom prst="rect">
              <a:avLst/>
            </a:prstGeom>
            <a:solidFill>
              <a:srgbClr val="F0F3F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23"/>
            <p:cNvSpPr/>
            <p:nvPr/>
          </p:nvSpPr>
          <p:spPr>
            <a:xfrm>
              <a:off x="935" y="2305"/>
              <a:ext cx="195" cy="198"/>
            </a:xfrm>
            <a:prstGeom prst="rect">
              <a:avLst/>
            </a:prstGeom>
            <a:solidFill>
              <a:srgbClr val="F2F4F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23"/>
            <p:cNvSpPr/>
            <p:nvPr/>
          </p:nvSpPr>
          <p:spPr>
            <a:xfrm>
              <a:off x="837" y="2305"/>
              <a:ext cx="195" cy="198"/>
            </a:xfrm>
            <a:prstGeom prst="rect">
              <a:avLst/>
            </a:prstGeom>
            <a:solidFill>
              <a:srgbClr val="F4F6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23"/>
            <p:cNvSpPr/>
            <p:nvPr/>
          </p:nvSpPr>
          <p:spPr>
            <a:xfrm>
              <a:off x="740" y="2305"/>
              <a:ext cx="195" cy="198"/>
            </a:xfrm>
            <a:prstGeom prst="rect">
              <a:avLst/>
            </a:prstGeom>
            <a:solidFill>
              <a:srgbClr val="F6F8F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23"/>
            <p:cNvSpPr/>
            <p:nvPr/>
          </p:nvSpPr>
          <p:spPr>
            <a:xfrm>
              <a:off x="642" y="2305"/>
              <a:ext cx="195" cy="198"/>
            </a:xfrm>
            <a:prstGeom prst="rect">
              <a:avLst/>
            </a:prstGeom>
            <a:solidFill>
              <a:srgbClr val="F8F9F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23"/>
            <p:cNvSpPr/>
            <p:nvPr/>
          </p:nvSpPr>
          <p:spPr>
            <a:xfrm>
              <a:off x="545" y="2305"/>
              <a:ext cx="195" cy="198"/>
            </a:xfrm>
            <a:prstGeom prst="rect">
              <a:avLst/>
            </a:prstGeom>
            <a:solidFill>
              <a:srgbClr val="F9FBF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23"/>
            <p:cNvSpPr/>
            <p:nvPr/>
          </p:nvSpPr>
          <p:spPr>
            <a:xfrm>
              <a:off x="447" y="2305"/>
              <a:ext cx="195" cy="198"/>
            </a:xfrm>
            <a:prstGeom prst="rect">
              <a:avLst/>
            </a:prstGeom>
            <a:solidFill>
              <a:srgbClr val="FBFCF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23"/>
            <p:cNvSpPr/>
            <p:nvPr/>
          </p:nvSpPr>
          <p:spPr>
            <a:xfrm>
              <a:off x="447" y="2305"/>
              <a:ext cx="98" cy="1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23"/>
            <p:cNvSpPr/>
            <p:nvPr/>
          </p:nvSpPr>
          <p:spPr>
            <a:xfrm>
              <a:off x="5226" y="1273"/>
              <a:ext cx="97" cy="199"/>
            </a:xfrm>
            <a:prstGeom prst="rect">
              <a:avLst/>
            </a:prstGeom>
            <a:solidFill>
              <a:srgbClr val="99B0B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23"/>
            <p:cNvSpPr/>
            <p:nvPr/>
          </p:nvSpPr>
          <p:spPr>
            <a:xfrm>
              <a:off x="5128" y="1273"/>
              <a:ext cx="195" cy="199"/>
            </a:xfrm>
            <a:prstGeom prst="rect">
              <a:avLst/>
            </a:prstGeom>
            <a:solidFill>
              <a:srgbClr val="99B0B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23"/>
            <p:cNvSpPr/>
            <p:nvPr/>
          </p:nvSpPr>
          <p:spPr>
            <a:xfrm>
              <a:off x="5031" y="1273"/>
              <a:ext cx="195" cy="199"/>
            </a:xfrm>
            <a:prstGeom prst="rect">
              <a:avLst/>
            </a:prstGeom>
            <a:solidFill>
              <a:srgbClr val="9AB1C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23"/>
            <p:cNvSpPr/>
            <p:nvPr/>
          </p:nvSpPr>
          <p:spPr>
            <a:xfrm>
              <a:off x="4933" y="1273"/>
              <a:ext cx="195" cy="199"/>
            </a:xfrm>
            <a:prstGeom prst="rect">
              <a:avLst/>
            </a:prstGeom>
            <a:solidFill>
              <a:srgbClr val="9BB2C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23"/>
            <p:cNvSpPr/>
            <p:nvPr/>
          </p:nvSpPr>
          <p:spPr>
            <a:xfrm>
              <a:off x="4836" y="1273"/>
              <a:ext cx="195" cy="199"/>
            </a:xfrm>
            <a:prstGeom prst="rect">
              <a:avLst/>
            </a:prstGeom>
            <a:solidFill>
              <a:srgbClr val="9CB3C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23"/>
            <p:cNvSpPr/>
            <p:nvPr/>
          </p:nvSpPr>
          <p:spPr>
            <a:xfrm>
              <a:off x="4738" y="1273"/>
              <a:ext cx="195" cy="199"/>
            </a:xfrm>
            <a:prstGeom prst="rect">
              <a:avLst/>
            </a:prstGeom>
            <a:solidFill>
              <a:srgbClr val="9EB4C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23"/>
            <p:cNvSpPr/>
            <p:nvPr/>
          </p:nvSpPr>
          <p:spPr>
            <a:xfrm>
              <a:off x="4641" y="1273"/>
              <a:ext cx="195" cy="199"/>
            </a:xfrm>
            <a:prstGeom prst="rect">
              <a:avLst/>
            </a:prstGeom>
            <a:solidFill>
              <a:srgbClr val="9FB5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23"/>
            <p:cNvSpPr/>
            <p:nvPr/>
          </p:nvSpPr>
          <p:spPr>
            <a:xfrm>
              <a:off x="4543" y="1273"/>
              <a:ext cx="195" cy="199"/>
            </a:xfrm>
            <a:prstGeom prst="rect">
              <a:avLst/>
            </a:prstGeom>
            <a:solidFill>
              <a:srgbClr val="A0B6C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23"/>
            <p:cNvSpPr/>
            <p:nvPr/>
          </p:nvSpPr>
          <p:spPr>
            <a:xfrm>
              <a:off x="4445" y="1273"/>
              <a:ext cx="196" cy="199"/>
            </a:xfrm>
            <a:prstGeom prst="rect">
              <a:avLst/>
            </a:prstGeom>
            <a:solidFill>
              <a:srgbClr val="A1B8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23"/>
            <p:cNvSpPr/>
            <p:nvPr/>
          </p:nvSpPr>
          <p:spPr>
            <a:xfrm>
              <a:off x="4348" y="1273"/>
              <a:ext cx="195" cy="199"/>
            </a:xfrm>
            <a:prstGeom prst="rect">
              <a:avLst/>
            </a:prstGeom>
            <a:solidFill>
              <a:srgbClr val="A3B9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4251" y="1273"/>
              <a:ext cx="194" cy="199"/>
            </a:xfrm>
            <a:prstGeom prst="rect">
              <a:avLst/>
            </a:prstGeom>
            <a:solidFill>
              <a:srgbClr val="A4B9C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4153" y="1273"/>
              <a:ext cx="195" cy="199"/>
            </a:xfrm>
            <a:prstGeom prst="rect">
              <a:avLst/>
            </a:prstGeom>
            <a:solidFill>
              <a:srgbClr val="A5BAC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4055" y="1273"/>
              <a:ext cx="196" cy="199"/>
            </a:xfrm>
            <a:prstGeom prst="rect">
              <a:avLst/>
            </a:prstGeom>
            <a:solidFill>
              <a:srgbClr val="A6BBC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3958" y="1273"/>
              <a:ext cx="195" cy="199"/>
            </a:xfrm>
            <a:prstGeom prst="rect">
              <a:avLst/>
            </a:prstGeom>
            <a:solidFill>
              <a:srgbClr val="A7BCC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3860" y="1273"/>
              <a:ext cx="195" cy="199"/>
            </a:xfrm>
            <a:prstGeom prst="rect">
              <a:avLst/>
            </a:prstGeom>
            <a:solidFill>
              <a:srgbClr val="A8BDC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3763" y="1273"/>
              <a:ext cx="195" cy="199"/>
            </a:xfrm>
            <a:prstGeom prst="rect">
              <a:avLst/>
            </a:prstGeom>
            <a:solidFill>
              <a:srgbClr val="AABE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3665" y="1273"/>
              <a:ext cx="195" cy="199"/>
            </a:xfrm>
            <a:prstGeom prst="rect">
              <a:avLst/>
            </a:prstGeom>
            <a:solidFill>
              <a:srgbClr val="ACC0C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3568" y="1273"/>
              <a:ext cx="195" cy="199"/>
            </a:xfrm>
            <a:prstGeom prst="rect">
              <a:avLst/>
            </a:prstGeom>
            <a:solidFill>
              <a:srgbClr val="AFC2C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3470" y="1273"/>
              <a:ext cx="195" cy="199"/>
            </a:xfrm>
            <a:prstGeom prst="rect">
              <a:avLst/>
            </a:prstGeom>
            <a:solidFill>
              <a:srgbClr val="B2C4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3373" y="1273"/>
              <a:ext cx="195" cy="199"/>
            </a:xfrm>
            <a:prstGeom prst="rect">
              <a:avLst/>
            </a:prstGeom>
            <a:solidFill>
              <a:srgbClr val="B5C6D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3275" y="1273"/>
              <a:ext cx="195" cy="199"/>
            </a:xfrm>
            <a:prstGeom prst="rect">
              <a:avLst/>
            </a:prstGeom>
            <a:solidFill>
              <a:srgbClr val="B7C8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3178" y="1273"/>
              <a:ext cx="195" cy="199"/>
            </a:xfrm>
            <a:prstGeom prst="rect">
              <a:avLst/>
            </a:prstGeom>
            <a:solidFill>
              <a:srgbClr val="BACAD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3080" y="1273"/>
              <a:ext cx="195" cy="199"/>
            </a:xfrm>
            <a:prstGeom prst="rect">
              <a:avLst/>
            </a:prstGeom>
            <a:solidFill>
              <a:srgbClr val="BDCC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2983" y="1273"/>
              <a:ext cx="195" cy="199"/>
            </a:xfrm>
            <a:prstGeom prst="rect">
              <a:avLst/>
            </a:prstGeom>
            <a:solidFill>
              <a:srgbClr val="C0CED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885" y="1273"/>
              <a:ext cx="195" cy="199"/>
            </a:xfrm>
            <a:prstGeom prst="rect">
              <a:avLst/>
            </a:prstGeom>
            <a:solidFill>
              <a:srgbClr val="C2D0D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788" y="1273"/>
              <a:ext cx="195" cy="199"/>
            </a:xfrm>
            <a:prstGeom prst="rect">
              <a:avLst/>
            </a:prstGeom>
            <a:solidFill>
              <a:srgbClr val="C5D2D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2690" y="1273"/>
              <a:ext cx="195" cy="199"/>
            </a:xfrm>
            <a:prstGeom prst="rect">
              <a:avLst/>
            </a:prstGeom>
            <a:solidFill>
              <a:srgbClr val="CAD6D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593" y="1273"/>
              <a:ext cx="195" cy="199"/>
            </a:xfrm>
            <a:prstGeom prst="rect">
              <a:avLst/>
            </a:prstGeom>
            <a:solidFill>
              <a:srgbClr val="CCD8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495" y="1273"/>
              <a:ext cx="195" cy="199"/>
            </a:xfrm>
            <a:prstGeom prst="rect">
              <a:avLst/>
            </a:prstGeom>
            <a:solidFill>
              <a:srgbClr val="CFD9E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2397" y="1273"/>
              <a:ext cx="196" cy="199"/>
            </a:xfrm>
            <a:prstGeom prst="rect">
              <a:avLst/>
            </a:prstGeom>
            <a:solidFill>
              <a:srgbClr val="D1DB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00" y="1273"/>
              <a:ext cx="195" cy="199"/>
            </a:xfrm>
            <a:prstGeom prst="rect">
              <a:avLst/>
            </a:prstGeom>
            <a:solidFill>
              <a:srgbClr val="D4DD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203" y="1273"/>
              <a:ext cx="194" cy="199"/>
            </a:xfrm>
            <a:prstGeom prst="rect">
              <a:avLst/>
            </a:prstGeom>
            <a:solidFill>
              <a:srgbClr val="D6DFE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2105" y="1273"/>
              <a:ext cx="195" cy="199"/>
            </a:xfrm>
            <a:prstGeom prst="rect">
              <a:avLst/>
            </a:prstGeom>
            <a:solidFill>
              <a:srgbClr val="D8E1E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008" y="1273"/>
              <a:ext cx="195" cy="199"/>
            </a:xfrm>
            <a:prstGeom prst="rect">
              <a:avLst/>
            </a:prstGeom>
            <a:solidFill>
              <a:srgbClr val="DBE2E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1910" y="1273"/>
              <a:ext cx="195" cy="199"/>
            </a:xfrm>
            <a:prstGeom prst="rect">
              <a:avLst/>
            </a:prstGeom>
            <a:solidFill>
              <a:srgbClr val="DDE4E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23"/>
            <p:cNvSpPr/>
            <p:nvPr/>
          </p:nvSpPr>
          <p:spPr>
            <a:xfrm>
              <a:off x="1812" y="1273"/>
              <a:ext cx="196" cy="199"/>
            </a:xfrm>
            <a:prstGeom prst="rect">
              <a:avLst/>
            </a:prstGeom>
            <a:solidFill>
              <a:srgbClr val="DFE6E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23"/>
            <p:cNvSpPr/>
            <p:nvPr/>
          </p:nvSpPr>
          <p:spPr>
            <a:xfrm>
              <a:off x="1715" y="1273"/>
              <a:ext cx="195" cy="199"/>
            </a:xfrm>
            <a:prstGeom prst="rect">
              <a:avLst/>
            </a:pr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23"/>
            <p:cNvSpPr/>
            <p:nvPr/>
          </p:nvSpPr>
          <p:spPr>
            <a:xfrm>
              <a:off x="1617" y="1273"/>
              <a:ext cx="195" cy="199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23"/>
            <p:cNvSpPr/>
            <p:nvPr/>
          </p:nvSpPr>
          <p:spPr>
            <a:xfrm>
              <a:off x="1520" y="1273"/>
              <a:ext cx="195" cy="199"/>
            </a:xfrm>
            <a:prstGeom prst="rect">
              <a:avLst/>
            </a:pr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23"/>
            <p:cNvSpPr/>
            <p:nvPr/>
          </p:nvSpPr>
          <p:spPr>
            <a:xfrm>
              <a:off x="1422" y="1273"/>
              <a:ext cx="195" cy="199"/>
            </a:xfrm>
            <a:prstGeom prst="rect">
              <a:avLst/>
            </a:prstGeom>
            <a:solidFill>
              <a:srgbClr val="E8EC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23"/>
            <p:cNvSpPr/>
            <p:nvPr/>
          </p:nvSpPr>
          <p:spPr>
            <a:xfrm>
              <a:off x="1325" y="1273"/>
              <a:ext cx="195" cy="199"/>
            </a:xfrm>
            <a:prstGeom prst="rect">
              <a:avLst/>
            </a:prstGeom>
            <a:solidFill>
              <a:srgbClr val="EAEE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23"/>
            <p:cNvSpPr/>
            <p:nvPr/>
          </p:nvSpPr>
          <p:spPr>
            <a:xfrm>
              <a:off x="1227" y="1273"/>
              <a:ext cx="195" cy="199"/>
            </a:xfrm>
            <a:prstGeom prst="rect">
              <a:avLst/>
            </a:prstGeom>
            <a:solidFill>
              <a:srgbClr val="ECF0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23"/>
            <p:cNvSpPr/>
            <p:nvPr/>
          </p:nvSpPr>
          <p:spPr>
            <a:xfrm>
              <a:off x="1130" y="1273"/>
              <a:ext cx="195" cy="199"/>
            </a:xfrm>
            <a:prstGeom prst="rect">
              <a:avLst/>
            </a:prstGeom>
            <a:solidFill>
              <a:srgbClr val="EEF1F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23"/>
            <p:cNvSpPr/>
            <p:nvPr/>
          </p:nvSpPr>
          <p:spPr>
            <a:xfrm>
              <a:off x="1032" y="1273"/>
              <a:ext cx="195" cy="199"/>
            </a:xfrm>
            <a:prstGeom prst="rect">
              <a:avLst/>
            </a:prstGeom>
            <a:solidFill>
              <a:srgbClr val="F0F3F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23"/>
            <p:cNvSpPr/>
            <p:nvPr/>
          </p:nvSpPr>
          <p:spPr>
            <a:xfrm>
              <a:off x="935" y="1273"/>
              <a:ext cx="195" cy="199"/>
            </a:xfrm>
            <a:prstGeom prst="rect">
              <a:avLst/>
            </a:prstGeom>
            <a:solidFill>
              <a:srgbClr val="F2F4F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23"/>
            <p:cNvSpPr/>
            <p:nvPr/>
          </p:nvSpPr>
          <p:spPr>
            <a:xfrm>
              <a:off x="837" y="1273"/>
              <a:ext cx="195" cy="199"/>
            </a:xfrm>
            <a:prstGeom prst="rect">
              <a:avLst/>
            </a:prstGeom>
            <a:solidFill>
              <a:srgbClr val="F4F6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23"/>
            <p:cNvSpPr/>
            <p:nvPr/>
          </p:nvSpPr>
          <p:spPr>
            <a:xfrm>
              <a:off x="740" y="1273"/>
              <a:ext cx="195" cy="199"/>
            </a:xfrm>
            <a:prstGeom prst="rect">
              <a:avLst/>
            </a:prstGeom>
            <a:solidFill>
              <a:srgbClr val="F6F8F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23"/>
            <p:cNvSpPr/>
            <p:nvPr/>
          </p:nvSpPr>
          <p:spPr>
            <a:xfrm>
              <a:off x="642" y="1273"/>
              <a:ext cx="195" cy="199"/>
            </a:xfrm>
            <a:prstGeom prst="rect">
              <a:avLst/>
            </a:prstGeom>
            <a:solidFill>
              <a:srgbClr val="F8F9F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23"/>
            <p:cNvSpPr/>
            <p:nvPr/>
          </p:nvSpPr>
          <p:spPr>
            <a:xfrm>
              <a:off x="545" y="1273"/>
              <a:ext cx="195" cy="199"/>
            </a:xfrm>
            <a:prstGeom prst="rect">
              <a:avLst/>
            </a:prstGeom>
            <a:solidFill>
              <a:srgbClr val="F9FBF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23"/>
            <p:cNvSpPr/>
            <p:nvPr/>
          </p:nvSpPr>
          <p:spPr>
            <a:xfrm>
              <a:off x="447" y="1273"/>
              <a:ext cx="195" cy="199"/>
            </a:xfrm>
            <a:prstGeom prst="rect">
              <a:avLst/>
            </a:prstGeom>
            <a:solidFill>
              <a:srgbClr val="FBFCF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23"/>
            <p:cNvSpPr/>
            <p:nvPr/>
          </p:nvSpPr>
          <p:spPr>
            <a:xfrm>
              <a:off x="447" y="1273"/>
              <a:ext cx="98" cy="1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23"/>
            <p:cNvSpPr/>
            <p:nvPr/>
          </p:nvSpPr>
          <p:spPr>
            <a:xfrm>
              <a:off x="4711" y="1110"/>
              <a:ext cx="611" cy="136"/>
            </a:xfrm>
            <a:prstGeom prst="rect">
              <a:avLst/>
            </a:prstGeom>
            <a:solidFill>
              <a:srgbClr val="7CC5A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23"/>
            <p:cNvSpPr/>
            <p:nvPr/>
          </p:nvSpPr>
          <p:spPr>
            <a:xfrm>
              <a:off x="4711" y="1240"/>
              <a:ext cx="617" cy="12"/>
            </a:xfrm>
            <a:custGeom>
              <a:avLst/>
              <a:gdLst/>
              <a:ahLst/>
              <a:cxnLst/>
              <a:rect l="l" t="t" r="r" b="b"/>
              <a:pathLst>
                <a:path w="2467" h="49" extrusionOk="0">
                  <a:moveTo>
                    <a:pt x="2467" y="25"/>
                  </a:moveTo>
                  <a:lnTo>
                    <a:pt x="2442" y="0"/>
                  </a:lnTo>
                  <a:lnTo>
                    <a:pt x="0" y="0"/>
                  </a:lnTo>
                  <a:lnTo>
                    <a:pt x="0" y="49"/>
                  </a:lnTo>
                  <a:lnTo>
                    <a:pt x="2442" y="49"/>
                  </a:lnTo>
                  <a:lnTo>
                    <a:pt x="2467" y="25"/>
                  </a:lnTo>
                  <a:lnTo>
                    <a:pt x="2442" y="49"/>
                  </a:lnTo>
                  <a:lnTo>
                    <a:pt x="2467" y="49"/>
                  </a:lnTo>
                  <a:lnTo>
                    <a:pt x="2467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23"/>
            <p:cNvSpPr/>
            <p:nvPr/>
          </p:nvSpPr>
          <p:spPr>
            <a:xfrm>
              <a:off x="5315" y="1104"/>
              <a:ext cx="13" cy="142"/>
            </a:xfrm>
            <a:custGeom>
              <a:avLst/>
              <a:gdLst/>
              <a:ahLst/>
              <a:cxnLst/>
              <a:rect l="l" t="t" r="r" b="b"/>
              <a:pathLst>
                <a:path w="49" h="566" extrusionOk="0">
                  <a:moveTo>
                    <a:pt x="24" y="0"/>
                  </a:moveTo>
                  <a:lnTo>
                    <a:pt x="0" y="24"/>
                  </a:lnTo>
                  <a:lnTo>
                    <a:pt x="0" y="566"/>
                  </a:lnTo>
                  <a:lnTo>
                    <a:pt x="49" y="566"/>
                  </a:lnTo>
                  <a:lnTo>
                    <a:pt x="49" y="24"/>
                  </a:lnTo>
                  <a:lnTo>
                    <a:pt x="24" y="0"/>
                  </a:lnTo>
                  <a:lnTo>
                    <a:pt x="49" y="24"/>
                  </a:lnTo>
                  <a:lnTo>
                    <a:pt x="49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23"/>
            <p:cNvSpPr/>
            <p:nvPr/>
          </p:nvSpPr>
          <p:spPr>
            <a:xfrm>
              <a:off x="4705" y="1104"/>
              <a:ext cx="617" cy="12"/>
            </a:xfrm>
            <a:custGeom>
              <a:avLst/>
              <a:gdLst/>
              <a:ahLst/>
              <a:cxnLst/>
              <a:rect l="l" t="t" r="r" b="b"/>
              <a:pathLst>
                <a:path w="2466" h="48" extrusionOk="0">
                  <a:moveTo>
                    <a:pt x="0" y="24"/>
                  </a:moveTo>
                  <a:lnTo>
                    <a:pt x="24" y="48"/>
                  </a:lnTo>
                  <a:lnTo>
                    <a:pt x="2466" y="48"/>
                  </a:lnTo>
                  <a:lnTo>
                    <a:pt x="2466" y="0"/>
                  </a:lnTo>
                  <a:lnTo>
                    <a:pt x="24" y="0"/>
                  </a:lnTo>
                  <a:lnTo>
                    <a:pt x="0" y="24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23"/>
            <p:cNvSpPr/>
            <p:nvPr/>
          </p:nvSpPr>
          <p:spPr>
            <a:xfrm>
              <a:off x="4705" y="1110"/>
              <a:ext cx="12" cy="142"/>
            </a:xfrm>
            <a:custGeom>
              <a:avLst/>
              <a:gdLst/>
              <a:ahLst/>
              <a:cxnLst/>
              <a:rect l="l" t="t" r="r" b="b"/>
              <a:pathLst>
                <a:path w="49" h="566" extrusionOk="0">
                  <a:moveTo>
                    <a:pt x="24" y="566"/>
                  </a:moveTo>
                  <a:lnTo>
                    <a:pt x="49" y="542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542"/>
                  </a:lnTo>
                  <a:lnTo>
                    <a:pt x="24" y="566"/>
                  </a:lnTo>
                  <a:lnTo>
                    <a:pt x="0" y="542"/>
                  </a:lnTo>
                  <a:lnTo>
                    <a:pt x="0" y="566"/>
                  </a:lnTo>
                  <a:lnTo>
                    <a:pt x="24" y="56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23"/>
            <p:cNvSpPr/>
            <p:nvPr/>
          </p:nvSpPr>
          <p:spPr>
            <a:xfrm>
              <a:off x="438" y="1110"/>
              <a:ext cx="1831" cy="136"/>
            </a:xfrm>
            <a:custGeom>
              <a:avLst/>
              <a:gdLst/>
              <a:ahLst/>
              <a:cxnLst/>
              <a:rect l="l" t="t" r="r" b="b"/>
              <a:pathLst>
                <a:path w="7325" h="542" extrusionOk="0">
                  <a:moveTo>
                    <a:pt x="0" y="0"/>
                  </a:moveTo>
                  <a:lnTo>
                    <a:pt x="2442" y="0"/>
                  </a:lnTo>
                  <a:lnTo>
                    <a:pt x="4884" y="0"/>
                  </a:lnTo>
                  <a:lnTo>
                    <a:pt x="7325" y="0"/>
                  </a:lnTo>
                  <a:lnTo>
                    <a:pt x="7325" y="542"/>
                  </a:lnTo>
                  <a:lnTo>
                    <a:pt x="4884" y="542"/>
                  </a:lnTo>
                  <a:lnTo>
                    <a:pt x="2442" y="542"/>
                  </a:lnTo>
                  <a:lnTo>
                    <a:pt x="0" y="5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CC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23"/>
            <p:cNvSpPr/>
            <p:nvPr/>
          </p:nvSpPr>
          <p:spPr>
            <a:xfrm>
              <a:off x="438" y="1104"/>
              <a:ext cx="611" cy="12"/>
            </a:xfrm>
            <a:custGeom>
              <a:avLst/>
              <a:gdLst/>
              <a:ahLst/>
              <a:cxnLst/>
              <a:rect l="l" t="t" r="r" b="b"/>
              <a:pathLst>
                <a:path w="2442" h="48" extrusionOk="0">
                  <a:moveTo>
                    <a:pt x="2442" y="48"/>
                  </a:moveTo>
                  <a:lnTo>
                    <a:pt x="2442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2442" y="48"/>
                  </a:lnTo>
                  <a:lnTo>
                    <a:pt x="2442" y="0"/>
                  </a:lnTo>
                  <a:lnTo>
                    <a:pt x="2442" y="4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23"/>
            <p:cNvSpPr/>
            <p:nvPr/>
          </p:nvSpPr>
          <p:spPr>
            <a:xfrm>
              <a:off x="1049" y="1104"/>
              <a:ext cx="610" cy="12"/>
            </a:xfrm>
            <a:custGeom>
              <a:avLst/>
              <a:gdLst/>
              <a:ahLst/>
              <a:cxnLst/>
              <a:rect l="l" t="t" r="r" b="b"/>
              <a:pathLst>
                <a:path w="2442" h="48" extrusionOk="0">
                  <a:moveTo>
                    <a:pt x="2442" y="48"/>
                  </a:moveTo>
                  <a:lnTo>
                    <a:pt x="2442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2442" y="48"/>
                  </a:lnTo>
                  <a:lnTo>
                    <a:pt x="2442" y="0"/>
                  </a:lnTo>
                  <a:lnTo>
                    <a:pt x="2442" y="4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23"/>
            <p:cNvSpPr/>
            <p:nvPr/>
          </p:nvSpPr>
          <p:spPr>
            <a:xfrm>
              <a:off x="1659" y="1104"/>
              <a:ext cx="616" cy="12"/>
            </a:xfrm>
            <a:custGeom>
              <a:avLst/>
              <a:gdLst/>
              <a:ahLst/>
              <a:cxnLst/>
              <a:rect l="l" t="t" r="r" b="b"/>
              <a:pathLst>
                <a:path w="2465" h="48" extrusionOk="0">
                  <a:moveTo>
                    <a:pt x="2465" y="24"/>
                  </a:moveTo>
                  <a:lnTo>
                    <a:pt x="244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2441" y="48"/>
                  </a:lnTo>
                  <a:lnTo>
                    <a:pt x="2465" y="24"/>
                  </a:lnTo>
                  <a:lnTo>
                    <a:pt x="2465" y="0"/>
                  </a:lnTo>
                  <a:lnTo>
                    <a:pt x="2441" y="0"/>
                  </a:lnTo>
                  <a:lnTo>
                    <a:pt x="2465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23"/>
            <p:cNvSpPr/>
            <p:nvPr/>
          </p:nvSpPr>
          <p:spPr>
            <a:xfrm>
              <a:off x="2263" y="1110"/>
              <a:ext cx="12" cy="142"/>
            </a:xfrm>
            <a:custGeom>
              <a:avLst/>
              <a:gdLst/>
              <a:ahLst/>
              <a:cxnLst/>
              <a:rect l="l" t="t" r="r" b="b"/>
              <a:pathLst>
                <a:path w="47" h="566" extrusionOk="0">
                  <a:moveTo>
                    <a:pt x="23" y="566"/>
                  </a:moveTo>
                  <a:lnTo>
                    <a:pt x="47" y="542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542"/>
                  </a:lnTo>
                  <a:lnTo>
                    <a:pt x="23" y="566"/>
                  </a:lnTo>
                  <a:lnTo>
                    <a:pt x="47" y="566"/>
                  </a:lnTo>
                  <a:lnTo>
                    <a:pt x="47" y="542"/>
                  </a:lnTo>
                  <a:lnTo>
                    <a:pt x="23" y="56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23"/>
            <p:cNvSpPr/>
            <p:nvPr/>
          </p:nvSpPr>
          <p:spPr>
            <a:xfrm>
              <a:off x="1659" y="1240"/>
              <a:ext cx="610" cy="12"/>
            </a:xfrm>
            <a:custGeom>
              <a:avLst/>
              <a:gdLst/>
              <a:ahLst/>
              <a:cxnLst/>
              <a:rect l="l" t="t" r="r" b="b"/>
              <a:pathLst>
                <a:path w="2441" h="49" extrusionOk="0">
                  <a:moveTo>
                    <a:pt x="0" y="0"/>
                  </a:moveTo>
                  <a:lnTo>
                    <a:pt x="0" y="49"/>
                  </a:lnTo>
                  <a:lnTo>
                    <a:pt x="2441" y="49"/>
                  </a:lnTo>
                  <a:lnTo>
                    <a:pt x="2441" y="0"/>
                  </a:lnTo>
                  <a:lnTo>
                    <a:pt x="0" y="0"/>
                  </a:lnTo>
                  <a:lnTo>
                    <a:pt x="0" y="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23"/>
            <p:cNvSpPr/>
            <p:nvPr/>
          </p:nvSpPr>
          <p:spPr>
            <a:xfrm>
              <a:off x="1049" y="1240"/>
              <a:ext cx="610" cy="12"/>
            </a:xfrm>
            <a:custGeom>
              <a:avLst/>
              <a:gdLst/>
              <a:ahLst/>
              <a:cxnLst/>
              <a:rect l="l" t="t" r="r" b="b"/>
              <a:pathLst>
                <a:path w="2442" h="49" extrusionOk="0">
                  <a:moveTo>
                    <a:pt x="0" y="0"/>
                  </a:moveTo>
                  <a:lnTo>
                    <a:pt x="0" y="49"/>
                  </a:lnTo>
                  <a:lnTo>
                    <a:pt x="2442" y="49"/>
                  </a:lnTo>
                  <a:lnTo>
                    <a:pt x="2442" y="0"/>
                  </a:lnTo>
                  <a:lnTo>
                    <a:pt x="0" y="0"/>
                  </a:lnTo>
                  <a:lnTo>
                    <a:pt x="0" y="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23"/>
            <p:cNvSpPr/>
            <p:nvPr/>
          </p:nvSpPr>
          <p:spPr>
            <a:xfrm>
              <a:off x="432" y="1240"/>
              <a:ext cx="617" cy="12"/>
            </a:xfrm>
            <a:custGeom>
              <a:avLst/>
              <a:gdLst/>
              <a:ahLst/>
              <a:cxnLst/>
              <a:rect l="l" t="t" r="r" b="b"/>
              <a:pathLst>
                <a:path w="2466" h="49" extrusionOk="0">
                  <a:moveTo>
                    <a:pt x="0" y="25"/>
                  </a:moveTo>
                  <a:lnTo>
                    <a:pt x="24" y="49"/>
                  </a:lnTo>
                  <a:lnTo>
                    <a:pt x="2466" y="49"/>
                  </a:lnTo>
                  <a:lnTo>
                    <a:pt x="2466" y="0"/>
                  </a:lnTo>
                  <a:lnTo>
                    <a:pt x="24" y="0"/>
                  </a:lnTo>
                  <a:lnTo>
                    <a:pt x="0" y="25"/>
                  </a:lnTo>
                  <a:lnTo>
                    <a:pt x="0" y="49"/>
                  </a:lnTo>
                  <a:lnTo>
                    <a:pt x="24" y="49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23"/>
            <p:cNvSpPr/>
            <p:nvPr/>
          </p:nvSpPr>
          <p:spPr>
            <a:xfrm>
              <a:off x="432" y="1104"/>
              <a:ext cx="12" cy="142"/>
            </a:xfrm>
            <a:custGeom>
              <a:avLst/>
              <a:gdLst/>
              <a:ahLst/>
              <a:cxnLst/>
              <a:rect l="l" t="t" r="r" b="b"/>
              <a:pathLst>
                <a:path w="48" h="566" extrusionOk="0">
                  <a:moveTo>
                    <a:pt x="24" y="0"/>
                  </a:moveTo>
                  <a:lnTo>
                    <a:pt x="0" y="24"/>
                  </a:lnTo>
                  <a:lnTo>
                    <a:pt x="0" y="566"/>
                  </a:lnTo>
                  <a:lnTo>
                    <a:pt x="48" y="566"/>
                  </a:lnTo>
                  <a:lnTo>
                    <a:pt x="48" y="24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23"/>
            <p:cNvSpPr/>
            <p:nvPr/>
          </p:nvSpPr>
          <p:spPr>
            <a:xfrm>
              <a:off x="2269" y="1110"/>
              <a:ext cx="1221" cy="136"/>
            </a:xfrm>
            <a:custGeom>
              <a:avLst/>
              <a:gdLst/>
              <a:ahLst/>
              <a:cxnLst/>
              <a:rect l="l" t="t" r="r" b="b"/>
              <a:pathLst>
                <a:path w="4884" h="542" extrusionOk="0">
                  <a:moveTo>
                    <a:pt x="2442" y="0"/>
                  </a:moveTo>
                  <a:lnTo>
                    <a:pt x="4884" y="0"/>
                  </a:lnTo>
                  <a:lnTo>
                    <a:pt x="4884" y="542"/>
                  </a:lnTo>
                  <a:lnTo>
                    <a:pt x="2442" y="542"/>
                  </a:lnTo>
                  <a:lnTo>
                    <a:pt x="0" y="542"/>
                  </a:lnTo>
                  <a:lnTo>
                    <a:pt x="0" y="0"/>
                  </a:lnTo>
                  <a:lnTo>
                    <a:pt x="2442" y="0"/>
                  </a:lnTo>
                  <a:close/>
                </a:path>
              </a:pathLst>
            </a:custGeom>
            <a:solidFill>
              <a:srgbClr val="007CC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23"/>
            <p:cNvSpPr/>
            <p:nvPr/>
          </p:nvSpPr>
          <p:spPr>
            <a:xfrm>
              <a:off x="2880" y="1104"/>
              <a:ext cx="616" cy="12"/>
            </a:xfrm>
            <a:custGeom>
              <a:avLst/>
              <a:gdLst/>
              <a:ahLst/>
              <a:cxnLst/>
              <a:rect l="l" t="t" r="r" b="b"/>
              <a:pathLst>
                <a:path w="2466" h="48" extrusionOk="0">
                  <a:moveTo>
                    <a:pt x="2466" y="24"/>
                  </a:moveTo>
                  <a:lnTo>
                    <a:pt x="2442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2442" y="48"/>
                  </a:lnTo>
                  <a:lnTo>
                    <a:pt x="2466" y="24"/>
                  </a:lnTo>
                  <a:lnTo>
                    <a:pt x="2466" y="0"/>
                  </a:lnTo>
                  <a:lnTo>
                    <a:pt x="2442" y="0"/>
                  </a:lnTo>
                  <a:lnTo>
                    <a:pt x="2466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23"/>
            <p:cNvSpPr/>
            <p:nvPr/>
          </p:nvSpPr>
          <p:spPr>
            <a:xfrm>
              <a:off x="3484" y="1110"/>
              <a:ext cx="12" cy="142"/>
            </a:xfrm>
            <a:custGeom>
              <a:avLst/>
              <a:gdLst/>
              <a:ahLst/>
              <a:cxnLst/>
              <a:rect l="l" t="t" r="r" b="b"/>
              <a:pathLst>
                <a:path w="48" h="566" extrusionOk="0">
                  <a:moveTo>
                    <a:pt x="24" y="566"/>
                  </a:moveTo>
                  <a:lnTo>
                    <a:pt x="48" y="542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542"/>
                  </a:lnTo>
                  <a:lnTo>
                    <a:pt x="24" y="566"/>
                  </a:lnTo>
                  <a:lnTo>
                    <a:pt x="48" y="566"/>
                  </a:lnTo>
                  <a:lnTo>
                    <a:pt x="48" y="542"/>
                  </a:lnTo>
                  <a:lnTo>
                    <a:pt x="24" y="56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23"/>
            <p:cNvSpPr/>
            <p:nvPr/>
          </p:nvSpPr>
          <p:spPr>
            <a:xfrm>
              <a:off x="2880" y="1240"/>
              <a:ext cx="610" cy="12"/>
            </a:xfrm>
            <a:custGeom>
              <a:avLst/>
              <a:gdLst/>
              <a:ahLst/>
              <a:cxnLst/>
              <a:rect l="l" t="t" r="r" b="b"/>
              <a:pathLst>
                <a:path w="2442" h="49" extrusionOk="0">
                  <a:moveTo>
                    <a:pt x="0" y="0"/>
                  </a:moveTo>
                  <a:lnTo>
                    <a:pt x="0" y="49"/>
                  </a:lnTo>
                  <a:lnTo>
                    <a:pt x="2442" y="49"/>
                  </a:lnTo>
                  <a:lnTo>
                    <a:pt x="2442" y="0"/>
                  </a:lnTo>
                  <a:lnTo>
                    <a:pt x="0" y="0"/>
                  </a:lnTo>
                  <a:lnTo>
                    <a:pt x="0" y="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23"/>
            <p:cNvSpPr/>
            <p:nvPr/>
          </p:nvSpPr>
          <p:spPr>
            <a:xfrm>
              <a:off x="2263" y="1240"/>
              <a:ext cx="617" cy="12"/>
            </a:xfrm>
            <a:custGeom>
              <a:avLst/>
              <a:gdLst/>
              <a:ahLst/>
              <a:cxnLst/>
              <a:rect l="l" t="t" r="r" b="b"/>
              <a:pathLst>
                <a:path w="2465" h="49" extrusionOk="0">
                  <a:moveTo>
                    <a:pt x="0" y="25"/>
                  </a:moveTo>
                  <a:lnTo>
                    <a:pt x="23" y="49"/>
                  </a:lnTo>
                  <a:lnTo>
                    <a:pt x="2465" y="49"/>
                  </a:lnTo>
                  <a:lnTo>
                    <a:pt x="2465" y="0"/>
                  </a:lnTo>
                  <a:lnTo>
                    <a:pt x="23" y="0"/>
                  </a:lnTo>
                  <a:lnTo>
                    <a:pt x="0" y="25"/>
                  </a:lnTo>
                  <a:lnTo>
                    <a:pt x="0" y="49"/>
                  </a:lnTo>
                  <a:lnTo>
                    <a:pt x="23" y="49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23"/>
            <p:cNvSpPr/>
            <p:nvPr/>
          </p:nvSpPr>
          <p:spPr>
            <a:xfrm>
              <a:off x="2263" y="1104"/>
              <a:ext cx="12" cy="142"/>
            </a:xfrm>
            <a:custGeom>
              <a:avLst/>
              <a:gdLst/>
              <a:ahLst/>
              <a:cxnLst/>
              <a:rect l="l" t="t" r="r" b="b"/>
              <a:pathLst>
                <a:path w="47" h="566" extrusionOk="0">
                  <a:moveTo>
                    <a:pt x="23" y="0"/>
                  </a:moveTo>
                  <a:lnTo>
                    <a:pt x="0" y="24"/>
                  </a:lnTo>
                  <a:lnTo>
                    <a:pt x="0" y="566"/>
                  </a:lnTo>
                  <a:lnTo>
                    <a:pt x="47" y="566"/>
                  </a:lnTo>
                  <a:lnTo>
                    <a:pt x="47" y="24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23"/>
            <p:cNvSpPr/>
            <p:nvPr/>
          </p:nvSpPr>
          <p:spPr>
            <a:xfrm>
              <a:off x="2269" y="1104"/>
              <a:ext cx="611" cy="12"/>
            </a:xfrm>
            <a:custGeom>
              <a:avLst/>
              <a:gdLst/>
              <a:ahLst/>
              <a:cxnLst/>
              <a:rect l="l" t="t" r="r" b="b"/>
              <a:pathLst>
                <a:path w="2442" h="48" extrusionOk="0">
                  <a:moveTo>
                    <a:pt x="2442" y="48"/>
                  </a:moveTo>
                  <a:lnTo>
                    <a:pt x="2442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2442" y="48"/>
                  </a:lnTo>
                  <a:lnTo>
                    <a:pt x="2442" y="0"/>
                  </a:lnTo>
                  <a:lnTo>
                    <a:pt x="2442" y="4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23"/>
            <p:cNvSpPr/>
            <p:nvPr/>
          </p:nvSpPr>
          <p:spPr>
            <a:xfrm>
              <a:off x="3490" y="1110"/>
              <a:ext cx="1221" cy="136"/>
            </a:xfrm>
            <a:custGeom>
              <a:avLst/>
              <a:gdLst/>
              <a:ahLst/>
              <a:cxnLst/>
              <a:rect l="l" t="t" r="r" b="b"/>
              <a:pathLst>
                <a:path w="4883" h="542" extrusionOk="0">
                  <a:moveTo>
                    <a:pt x="2442" y="0"/>
                  </a:moveTo>
                  <a:lnTo>
                    <a:pt x="4883" y="0"/>
                  </a:lnTo>
                  <a:lnTo>
                    <a:pt x="4883" y="542"/>
                  </a:lnTo>
                  <a:lnTo>
                    <a:pt x="2442" y="542"/>
                  </a:lnTo>
                  <a:lnTo>
                    <a:pt x="0" y="542"/>
                  </a:lnTo>
                  <a:lnTo>
                    <a:pt x="0" y="0"/>
                  </a:lnTo>
                  <a:lnTo>
                    <a:pt x="2442" y="0"/>
                  </a:lnTo>
                  <a:close/>
                </a:path>
              </a:pathLst>
            </a:custGeom>
            <a:solidFill>
              <a:srgbClr val="007CC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23"/>
            <p:cNvSpPr/>
            <p:nvPr/>
          </p:nvSpPr>
          <p:spPr>
            <a:xfrm>
              <a:off x="4101" y="1104"/>
              <a:ext cx="616" cy="12"/>
            </a:xfrm>
            <a:custGeom>
              <a:avLst/>
              <a:gdLst/>
              <a:ahLst/>
              <a:cxnLst/>
              <a:rect l="l" t="t" r="r" b="b"/>
              <a:pathLst>
                <a:path w="2466" h="48" extrusionOk="0">
                  <a:moveTo>
                    <a:pt x="2466" y="24"/>
                  </a:moveTo>
                  <a:lnTo>
                    <a:pt x="244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2441" y="48"/>
                  </a:lnTo>
                  <a:lnTo>
                    <a:pt x="2466" y="24"/>
                  </a:lnTo>
                  <a:lnTo>
                    <a:pt x="2466" y="0"/>
                  </a:lnTo>
                  <a:lnTo>
                    <a:pt x="2441" y="0"/>
                  </a:lnTo>
                  <a:lnTo>
                    <a:pt x="2466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23"/>
            <p:cNvSpPr/>
            <p:nvPr/>
          </p:nvSpPr>
          <p:spPr>
            <a:xfrm>
              <a:off x="4705" y="1110"/>
              <a:ext cx="12" cy="142"/>
            </a:xfrm>
            <a:custGeom>
              <a:avLst/>
              <a:gdLst/>
              <a:ahLst/>
              <a:cxnLst/>
              <a:rect l="l" t="t" r="r" b="b"/>
              <a:pathLst>
                <a:path w="49" h="566" extrusionOk="0">
                  <a:moveTo>
                    <a:pt x="24" y="566"/>
                  </a:moveTo>
                  <a:lnTo>
                    <a:pt x="49" y="542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542"/>
                  </a:lnTo>
                  <a:lnTo>
                    <a:pt x="24" y="566"/>
                  </a:lnTo>
                  <a:lnTo>
                    <a:pt x="49" y="566"/>
                  </a:lnTo>
                  <a:lnTo>
                    <a:pt x="49" y="542"/>
                  </a:lnTo>
                  <a:lnTo>
                    <a:pt x="24" y="56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23"/>
            <p:cNvSpPr/>
            <p:nvPr/>
          </p:nvSpPr>
          <p:spPr>
            <a:xfrm>
              <a:off x="4101" y="1240"/>
              <a:ext cx="610" cy="12"/>
            </a:xfrm>
            <a:custGeom>
              <a:avLst/>
              <a:gdLst/>
              <a:ahLst/>
              <a:cxnLst/>
              <a:rect l="l" t="t" r="r" b="b"/>
              <a:pathLst>
                <a:path w="2441" h="49" extrusionOk="0">
                  <a:moveTo>
                    <a:pt x="0" y="0"/>
                  </a:moveTo>
                  <a:lnTo>
                    <a:pt x="0" y="49"/>
                  </a:lnTo>
                  <a:lnTo>
                    <a:pt x="2441" y="49"/>
                  </a:lnTo>
                  <a:lnTo>
                    <a:pt x="2441" y="0"/>
                  </a:lnTo>
                  <a:lnTo>
                    <a:pt x="0" y="0"/>
                  </a:lnTo>
                  <a:lnTo>
                    <a:pt x="0" y="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23"/>
            <p:cNvSpPr/>
            <p:nvPr/>
          </p:nvSpPr>
          <p:spPr>
            <a:xfrm>
              <a:off x="3484" y="1240"/>
              <a:ext cx="617" cy="12"/>
            </a:xfrm>
            <a:custGeom>
              <a:avLst/>
              <a:gdLst/>
              <a:ahLst/>
              <a:cxnLst/>
              <a:rect l="l" t="t" r="r" b="b"/>
              <a:pathLst>
                <a:path w="2466" h="49" extrusionOk="0">
                  <a:moveTo>
                    <a:pt x="0" y="25"/>
                  </a:moveTo>
                  <a:lnTo>
                    <a:pt x="24" y="49"/>
                  </a:lnTo>
                  <a:lnTo>
                    <a:pt x="2466" y="49"/>
                  </a:lnTo>
                  <a:lnTo>
                    <a:pt x="2466" y="0"/>
                  </a:lnTo>
                  <a:lnTo>
                    <a:pt x="24" y="0"/>
                  </a:lnTo>
                  <a:lnTo>
                    <a:pt x="0" y="25"/>
                  </a:lnTo>
                  <a:lnTo>
                    <a:pt x="0" y="49"/>
                  </a:lnTo>
                  <a:lnTo>
                    <a:pt x="24" y="49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23"/>
            <p:cNvSpPr/>
            <p:nvPr/>
          </p:nvSpPr>
          <p:spPr>
            <a:xfrm>
              <a:off x="3484" y="1104"/>
              <a:ext cx="12" cy="142"/>
            </a:xfrm>
            <a:custGeom>
              <a:avLst/>
              <a:gdLst/>
              <a:ahLst/>
              <a:cxnLst/>
              <a:rect l="l" t="t" r="r" b="b"/>
              <a:pathLst>
                <a:path w="48" h="566" extrusionOk="0">
                  <a:moveTo>
                    <a:pt x="24" y="0"/>
                  </a:moveTo>
                  <a:lnTo>
                    <a:pt x="0" y="24"/>
                  </a:lnTo>
                  <a:lnTo>
                    <a:pt x="0" y="566"/>
                  </a:lnTo>
                  <a:lnTo>
                    <a:pt x="48" y="566"/>
                  </a:lnTo>
                  <a:lnTo>
                    <a:pt x="48" y="24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23"/>
            <p:cNvSpPr/>
            <p:nvPr/>
          </p:nvSpPr>
          <p:spPr>
            <a:xfrm>
              <a:off x="3490" y="1104"/>
              <a:ext cx="611" cy="12"/>
            </a:xfrm>
            <a:custGeom>
              <a:avLst/>
              <a:gdLst/>
              <a:ahLst/>
              <a:cxnLst/>
              <a:rect l="l" t="t" r="r" b="b"/>
              <a:pathLst>
                <a:path w="2442" h="48" extrusionOk="0">
                  <a:moveTo>
                    <a:pt x="2442" y="48"/>
                  </a:moveTo>
                  <a:lnTo>
                    <a:pt x="2442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2442" y="48"/>
                  </a:lnTo>
                  <a:lnTo>
                    <a:pt x="2442" y="0"/>
                  </a:lnTo>
                  <a:lnTo>
                    <a:pt x="2442" y="4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23"/>
            <p:cNvSpPr/>
            <p:nvPr/>
          </p:nvSpPr>
          <p:spPr>
            <a:xfrm>
              <a:off x="447" y="2135"/>
              <a:ext cx="812" cy="144"/>
            </a:xfrm>
            <a:prstGeom prst="rect">
              <a:avLst/>
            </a:prstGeom>
            <a:solidFill>
              <a:srgbClr val="007CC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23"/>
            <p:cNvSpPr/>
            <p:nvPr/>
          </p:nvSpPr>
          <p:spPr>
            <a:xfrm>
              <a:off x="447" y="2273"/>
              <a:ext cx="819" cy="12"/>
            </a:xfrm>
            <a:custGeom>
              <a:avLst/>
              <a:gdLst/>
              <a:ahLst/>
              <a:cxnLst/>
              <a:rect l="l" t="t" r="r" b="b"/>
              <a:pathLst>
                <a:path w="3274" h="49" extrusionOk="0">
                  <a:moveTo>
                    <a:pt x="3274" y="24"/>
                  </a:moveTo>
                  <a:lnTo>
                    <a:pt x="3250" y="0"/>
                  </a:lnTo>
                  <a:lnTo>
                    <a:pt x="0" y="0"/>
                  </a:lnTo>
                  <a:lnTo>
                    <a:pt x="0" y="49"/>
                  </a:lnTo>
                  <a:lnTo>
                    <a:pt x="3250" y="49"/>
                  </a:lnTo>
                  <a:lnTo>
                    <a:pt x="3274" y="24"/>
                  </a:lnTo>
                  <a:lnTo>
                    <a:pt x="3250" y="49"/>
                  </a:lnTo>
                  <a:lnTo>
                    <a:pt x="3274" y="49"/>
                  </a:lnTo>
                  <a:lnTo>
                    <a:pt x="3274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23"/>
            <p:cNvSpPr/>
            <p:nvPr/>
          </p:nvSpPr>
          <p:spPr>
            <a:xfrm>
              <a:off x="1253" y="2128"/>
              <a:ext cx="13" cy="151"/>
            </a:xfrm>
            <a:custGeom>
              <a:avLst/>
              <a:gdLst/>
              <a:ahLst/>
              <a:cxnLst/>
              <a:rect l="l" t="t" r="r" b="b"/>
              <a:pathLst>
                <a:path w="49" h="602" extrusionOk="0">
                  <a:moveTo>
                    <a:pt x="25" y="0"/>
                  </a:moveTo>
                  <a:lnTo>
                    <a:pt x="0" y="24"/>
                  </a:lnTo>
                  <a:lnTo>
                    <a:pt x="0" y="602"/>
                  </a:lnTo>
                  <a:lnTo>
                    <a:pt x="49" y="602"/>
                  </a:lnTo>
                  <a:lnTo>
                    <a:pt x="49" y="24"/>
                  </a:lnTo>
                  <a:lnTo>
                    <a:pt x="25" y="0"/>
                  </a:lnTo>
                  <a:lnTo>
                    <a:pt x="49" y="24"/>
                  </a:lnTo>
                  <a:lnTo>
                    <a:pt x="49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23"/>
            <p:cNvSpPr/>
            <p:nvPr/>
          </p:nvSpPr>
          <p:spPr>
            <a:xfrm>
              <a:off x="441" y="2128"/>
              <a:ext cx="818" cy="13"/>
            </a:xfrm>
            <a:custGeom>
              <a:avLst/>
              <a:gdLst/>
              <a:ahLst/>
              <a:cxnLst/>
              <a:rect l="l" t="t" r="r" b="b"/>
              <a:pathLst>
                <a:path w="3273" h="49" extrusionOk="0">
                  <a:moveTo>
                    <a:pt x="0" y="24"/>
                  </a:moveTo>
                  <a:lnTo>
                    <a:pt x="23" y="49"/>
                  </a:lnTo>
                  <a:lnTo>
                    <a:pt x="3273" y="49"/>
                  </a:lnTo>
                  <a:lnTo>
                    <a:pt x="3273" y="0"/>
                  </a:lnTo>
                  <a:lnTo>
                    <a:pt x="23" y="0"/>
                  </a:lnTo>
                  <a:lnTo>
                    <a:pt x="0" y="24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23"/>
            <p:cNvSpPr/>
            <p:nvPr/>
          </p:nvSpPr>
          <p:spPr>
            <a:xfrm>
              <a:off x="441" y="2135"/>
              <a:ext cx="12" cy="150"/>
            </a:xfrm>
            <a:custGeom>
              <a:avLst/>
              <a:gdLst/>
              <a:ahLst/>
              <a:cxnLst/>
              <a:rect l="l" t="t" r="r" b="b"/>
              <a:pathLst>
                <a:path w="47" h="603" extrusionOk="0">
                  <a:moveTo>
                    <a:pt x="23" y="603"/>
                  </a:moveTo>
                  <a:lnTo>
                    <a:pt x="47" y="578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578"/>
                  </a:lnTo>
                  <a:lnTo>
                    <a:pt x="23" y="603"/>
                  </a:lnTo>
                  <a:lnTo>
                    <a:pt x="0" y="578"/>
                  </a:lnTo>
                  <a:lnTo>
                    <a:pt x="0" y="603"/>
                  </a:lnTo>
                  <a:lnTo>
                    <a:pt x="23" y="60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23"/>
            <p:cNvSpPr/>
            <p:nvPr/>
          </p:nvSpPr>
          <p:spPr>
            <a:xfrm>
              <a:off x="1259" y="2135"/>
              <a:ext cx="813" cy="144"/>
            </a:xfrm>
            <a:prstGeom prst="rect">
              <a:avLst/>
            </a:prstGeom>
            <a:solidFill>
              <a:srgbClr val="7CC5A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23"/>
            <p:cNvSpPr/>
            <p:nvPr/>
          </p:nvSpPr>
          <p:spPr>
            <a:xfrm>
              <a:off x="1259" y="2273"/>
              <a:ext cx="819" cy="12"/>
            </a:xfrm>
            <a:custGeom>
              <a:avLst/>
              <a:gdLst/>
              <a:ahLst/>
              <a:cxnLst/>
              <a:rect l="l" t="t" r="r" b="b"/>
              <a:pathLst>
                <a:path w="3274" h="49" extrusionOk="0">
                  <a:moveTo>
                    <a:pt x="3274" y="24"/>
                  </a:moveTo>
                  <a:lnTo>
                    <a:pt x="3249" y="0"/>
                  </a:lnTo>
                  <a:lnTo>
                    <a:pt x="0" y="0"/>
                  </a:lnTo>
                  <a:lnTo>
                    <a:pt x="0" y="49"/>
                  </a:lnTo>
                  <a:lnTo>
                    <a:pt x="3249" y="49"/>
                  </a:lnTo>
                  <a:lnTo>
                    <a:pt x="3274" y="24"/>
                  </a:lnTo>
                  <a:lnTo>
                    <a:pt x="3249" y="49"/>
                  </a:lnTo>
                  <a:lnTo>
                    <a:pt x="3274" y="49"/>
                  </a:lnTo>
                  <a:lnTo>
                    <a:pt x="3274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23"/>
            <p:cNvSpPr/>
            <p:nvPr/>
          </p:nvSpPr>
          <p:spPr>
            <a:xfrm>
              <a:off x="2066" y="2128"/>
              <a:ext cx="12" cy="151"/>
            </a:xfrm>
            <a:custGeom>
              <a:avLst/>
              <a:gdLst/>
              <a:ahLst/>
              <a:cxnLst/>
              <a:rect l="l" t="t" r="r" b="b"/>
              <a:pathLst>
                <a:path w="49" h="602" extrusionOk="0">
                  <a:moveTo>
                    <a:pt x="24" y="0"/>
                  </a:moveTo>
                  <a:lnTo>
                    <a:pt x="0" y="24"/>
                  </a:lnTo>
                  <a:lnTo>
                    <a:pt x="0" y="602"/>
                  </a:lnTo>
                  <a:lnTo>
                    <a:pt x="49" y="602"/>
                  </a:lnTo>
                  <a:lnTo>
                    <a:pt x="49" y="24"/>
                  </a:lnTo>
                  <a:lnTo>
                    <a:pt x="24" y="0"/>
                  </a:lnTo>
                  <a:lnTo>
                    <a:pt x="49" y="24"/>
                  </a:lnTo>
                  <a:lnTo>
                    <a:pt x="49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23"/>
            <p:cNvSpPr/>
            <p:nvPr/>
          </p:nvSpPr>
          <p:spPr>
            <a:xfrm>
              <a:off x="1253" y="2128"/>
              <a:ext cx="819" cy="13"/>
            </a:xfrm>
            <a:custGeom>
              <a:avLst/>
              <a:gdLst/>
              <a:ahLst/>
              <a:cxnLst/>
              <a:rect l="l" t="t" r="r" b="b"/>
              <a:pathLst>
                <a:path w="3274" h="49" extrusionOk="0">
                  <a:moveTo>
                    <a:pt x="0" y="24"/>
                  </a:moveTo>
                  <a:lnTo>
                    <a:pt x="25" y="49"/>
                  </a:lnTo>
                  <a:lnTo>
                    <a:pt x="3274" y="49"/>
                  </a:lnTo>
                  <a:lnTo>
                    <a:pt x="3274" y="0"/>
                  </a:lnTo>
                  <a:lnTo>
                    <a:pt x="25" y="0"/>
                  </a:lnTo>
                  <a:lnTo>
                    <a:pt x="0" y="24"/>
                  </a:lnTo>
                  <a:lnTo>
                    <a:pt x="25" y="0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23"/>
            <p:cNvSpPr/>
            <p:nvPr/>
          </p:nvSpPr>
          <p:spPr>
            <a:xfrm>
              <a:off x="1253" y="2135"/>
              <a:ext cx="13" cy="150"/>
            </a:xfrm>
            <a:custGeom>
              <a:avLst/>
              <a:gdLst/>
              <a:ahLst/>
              <a:cxnLst/>
              <a:rect l="l" t="t" r="r" b="b"/>
              <a:pathLst>
                <a:path w="49" h="603" extrusionOk="0">
                  <a:moveTo>
                    <a:pt x="25" y="603"/>
                  </a:moveTo>
                  <a:lnTo>
                    <a:pt x="49" y="578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578"/>
                  </a:lnTo>
                  <a:lnTo>
                    <a:pt x="25" y="603"/>
                  </a:lnTo>
                  <a:lnTo>
                    <a:pt x="0" y="578"/>
                  </a:lnTo>
                  <a:lnTo>
                    <a:pt x="0" y="603"/>
                  </a:lnTo>
                  <a:lnTo>
                    <a:pt x="25" y="60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23"/>
            <p:cNvSpPr/>
            <p:nvPr/>
          </p:nvSpPr>
          <p:spPr>
            <a:xfrm>
              <a:off x="2072" y="2135"/>
              <a:ext cx="812" cy="144"/>
            </a:xfrm>
            <a:prstGeom prst="rect">
              <a:avLst/>
            </a:prstGeom>
            <a:solidFill>
              <a:srgbClr val="7CC5A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23"/>
            <p:cNvSpPr/>
            <p:nvPr/>
          </p:nvSpPr>
          <p:spPr>
            <a:xfrm>
              <a:off x="2072" y="2273"/>
              <a:ext cx="818" cy="12"/>
            </a:xfrm>
            <a:custGeom>
              <a:avLst/>
              <a:gdLst/>
              <a:ahLst/>
              <a:cxnLst/>
              <a:rect l="l" t="t" r="r" b="b"/>
              <a:pathLst>
                <a:path w="3275" h="49" extrusionOk="0">
                  <a:moveTo>
                    <a:pt x="3275" y="24"/>
                  </a:moveTo>
                  <a:lnTo>
                    <a:pt x="3250" y="0"/>
                  </a:lnTo>
                  <a:lnTo>
                    <a:pt x="0" y="0"/>
                  </a:lnTo>
                  <a:lnTo>
                    <a:pt x="0" y="49"/>
                  </a:lnTo>
                  <a:lnTo>
                    <a:pt x="3250" y="49"/>
                  </a:lnTo>
                  <a:lnTo>
                    <a:pt x="3275" y="24"/>
                  </a:lnTo>
                  <a:lnTo>
                    <a:pt x="3250" y="49"/>
                  </a:lnTo>
                  <a:lnTo>
                    <a:pt x="3275" y="49"/>
                  </a:lnTo>
                  <a:lnTo>
                    <a:pt x="3275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23"/>
            <p:cNvSpPr/>
            <p:nvPr/>
          </p:nvSpPr>
          <p:spPr>
            <a:xfrm>
              <a:off x="2878" y="2128"/>
              <a:ext cx="12" cy="151"/>
            </a:xfrm>
            <a:custGeom>
              <a:avLst/>
              <a:gdLst/>
              <a:ahLst/>
              <a:cxnLst/>
              <a:rect l="l" t="t" r="r" b="b"/>
              <a:pathLst>
                <a:path w="49" h="602" extrusionOk="0">
                  <a:moveTo>
                    <a:pt x="24" y="0"/>
                  </a:moveTo>
                  <a:lnTo>
                    <a:pt x="0" y="24"/>
                  </a:lnTo>
                  <a:lnTo>
                    <a:pt x="0" y="602"/>
                  </a:lnTo>
                  <a:lnTo>
                    <a:pt x="49" y="602"/>
                  </a:lnTo>
                  <a:lnTo>
                    <a:pt x="49" y="24"/>
                  </a:lnTo>
                  <a:lnTo>
                    <a:pt x="24" y="0"/>
                  </a:lnTo>
                  <a:lnTo>
                    <a:pt x="49" y="24"/>
                  </a:lnTo>
                  <a:lnTo>
                    <a:pt x="49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23"/>
            <p:cNvSpPr/>
            <p:nvPr/>
          </p:nvSpPr>
          <p:spPr>
            <a:xfrm>
              <a:off x="2066" y="2128"/>
              <a:ext cx="818" cy="13"/>
            </a:xfrm>
            <a:custGeom>
              <a:avLst/>
              <a:gdLst/>
              <a:ahLst/>
              <a:cxnLst/>
              <a:rect l="l" t="t" r="r" b="b"/>
              <a:pathLst>
                <a:path w="3274" h="49" extrusionOk="0">
                  <a:moveTo>
                    <a:pt x="0" y="24"/>
                  </a:moveTo>
                  <a:lnTo>
                    <a:pt x="24" y="49"/>
                  </a:lnTo>
                  <a:lnTo>
                    <a:pt x="3274" y="49"/>
                  </a:lnTo>
                  <a:lnTo>
                    <a:pt x="3274" y="0"/>
                  </a:lnTo>
                  <a:lnTo>
                    <a:pt x="24" y="0"/>
                  </a:lnTo>
                  <a:lnTo>
                    <a:pt x="0" y="24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23"/>
            <p:cNvSpPr/>
            <p:nvPr/>
          </p:nvSpPr>
          <p:spPr>
            <a:xfrm>
              <a:off x="2066" y="2135"/>
              <a:ext cx="12" cy="150"/>
            </a:xfrm>
            <a:custGeom>
              <a:avLst/>
              <a:gdLst/>
              <a:ahLst/>
              <a:cxnLst/>
              <a:rect l="l" t="t" r="r" b="b"/>
              <a:pathLst>
                <a:path w="49" h="603" extrusionOk="0">
                  <a:moveTo>
                    <a:pt x="24" y="603"/>
                  </a:moveTo>
                  <a:lnTo>
                    <a:pt x="49" y="578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578"/>
                  </a:lnTo>
                  <a:lnTo>
                    <a:pt x="24" y="603"/>
                  </a:lnTo>
                  <a:lnTo>
                    <a:pt x="0" y="578"/>
                  </a:lnTo>
                  <a:lnTo>
                    <a:pt x="0" y="603"/>
                  </a:lnTo>
                  <a:lnTo>
                    <a:pt x="24" y="60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23"/>
            <p:cNvSpPr/>
            <p:nvPr/>
          </p:nvSpPr>
          <p:spPr>
            <a:xfrm>
              <a:off x="2884" y="2135"/>
              <a:ext cx="813" cy="144"/>
            </a:xfrm>
            <a:prstGeom prst="rect">
              <a:avLst/>
            </a:prstGeom>
            <a:solidFill>
              <a:srgbClr val="7CC5A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23"/>
            <p:cNvSpPr/>
            <p:nvPr/>
          </p:nvSpPr>
          <p:spPr>
            <a:xfrm>
              <a:off x="2884" y="2273"/>
              <a:ext cx="819" cy="12"/>
            </a:xfrm>
            <a:custGeom>
              <a:avLst/>
              <a:gdLst/>
              <a:ahLst/>
              <a:cxnLst/>
              <a:rect l="l" t="t" r="r" b="b"/>
              <a:pathLst>
                <a:path w="3274" h="49" extrusionOk="0">
                  <a:moveTo>
                    <a:pt x="3274" y="24"/>
                  </a:moveTo>
                  <a:lnTo>
                    <a:pt x="3250" y="0"/>
                  </a:lnTo>
                  <a:lnTo>
                    <a:pt x="0" y="0"/>
                  </a:lnTo>
                  <a:lnTo>
                    <a:pt x="0" y="49"/>
                  </a:lnTo>
                  <a:lnTo>
                    <a:pt x="3250" y="49"/>
                  </a:lnTo>
                  <a:lnTo>
                    <a:pt x="3274" y="24"/>
                  </a:lnTo>
                  <a:lnTo>
                    <a:pt x="3250" y="49"/>
                  </a:lnTo>
                  <a:lnTo>
                    <a:pt x="3274" y="49"/>
                  </a:lnTo>
                  <a:lnTo>
                    <a:pt x="3274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23"/>
            <p:cNvSpPr/>
            <p:nvPr/>
          </p:nvSpPr>
          <p:spPr>
            <a:xfrm>
              <a:off x="3691" y="2128"/>
              <a:ext cx="12" cy="151"/>
            </a:xfrm>
            <a:custGeom>
              <a:avLst/>
              <a:gdLst/>
              <a:ahLst/>
              <a:cxnLst/>
              <a:rect l="l" t="t" r="r" b="b"/>
              <a:pathLst>
                <a:path w="49" h="602" extrusionOk="0">
                  <a:moveTo>
                    <a:pt x="25" y="0"/>
                  </a:moveTo>
                  <a:lnTo>
                    <a:pt x="0" y="24"/>
                  </a:lnTo>
                  <a:lnTo>
                    <a:pt x="0" y="602"/>
                  </a:lnTo>
                  <a:lnTo>
                    <a:pt x="49" y="602"/>
                  </a:lnTo>
                  <a:lnTo>
                    <a:pt x="49" y="24"/>
                  </a:lnTo>
                  <a:lnTo>
                    <a:pt x="25" y="0"/>
                  </a:lnTo>
                  <a:lnTo>
                    <a:pt x="49" y="24"/>
                  </a:lnTo>
                  <a:lnTo>
                    <a:pt x="49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23"/>
            <p:cNvSpPr/>
            <p:nvPr/>
          </p:nvSpPr>
          <p:spPr>
            <a:xfrm>
              <a:off x="2878" y="2128"/>
              <a:ext cx="819" cy="13"/>
            </a:xfrm>
            <a:custGeom>
              <a:avLst/>
              <a:gdLst/>
              <a:ahLst/>
              <a:cxnLst/>
              <a:rect l="l" t="t" r="r" b="b"/>
              <a:pathLst>
                <a:path w="3274" h="49" extrusionOk="0">
                  <a:moveTo>
                    <a:pt x="0" y="24"/>
                  </a:moveTo>
                  <a:lnTo>
                    <a:pt x="24" y="49"/>
                  </a:lnTo>
                  <a:lnTo>
                    <a:pt x="3274" y="49"/>
                  </a:lnTo>
                  <a:lnTo>
                    <a:pt x="3274" y="0"/>
                  </a:lnTo>
                  <a:lnTo>
                    <a:pt x="24" y="0"/>
                  </a:lnTo>
                  <a:lnTo>
                    <a:pt x="0" y="24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6" name="Google Shape;446;p23"/>
          <p:cNvSpPr/>
          <p:nvPr/>
        </p:nvSpPr>
        <p:spPr>
          <a:xfrm>
            <a:off x="6054725" y="3802064"/>
            <a:ext cx="19050" cy="238125"/>
          </a:xfrm>
          <a:custGeom>
            <a:avLst/>
            <a:gdLst/>
            <a:ahLst/>
            <a:cxnLst/>
            <a:rect l="l" t="t" r="r" b="b"/>
            <a:pathLst>
              <a:path w="49" h="603" extrusionOk="0">
                <a:moveTo>
                  <a:pt x="24" y="603"/>
                </a:moveTo>
                <a:lnTo>
                  <a:pt x="49" y="578"/>
                </a:lnTo>
                <a:lnTo>
                  <a:pt x="49" y="0"/>
                </a:lnTo>
                <a:lnTo>
                  <a:pt x="0" y="0"/>
                </a:lnTo>
                <a:lnTo>
                  <a:pt x="0" y="578"/>
                </a:lnTo>
                <a:lnTo>
                  <a:pt x="24" y="603"/>
                </a:lnTo>
                <a:lnTo>
                  <a:pt x="0" y="578"/>
                </a:lnTo>
                <a:lnTo>
                  <a:pt x="0" y="603"/>
                </a:lnTo>
                <a:lnTo>
                  <a:pt x="24" y="603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3"/>
          <p:cNvSpPr/>
          <p:nvPr/>
        </p:nvSpPr>
        <p:spPr>
          <a:xfrm>
            <a:off x="7354889" y="3802063"/>
            <a:ext cx="860425" cy="228600"/>
          </a:xfrm>
          <a:prstGeom prst="rect">
            <a:avLst/>
          </a:prstGeom>
          <a:solidFill>
            <a:srgbClr val="E7791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23"/>
          <p:cNvSpPr/>
          <p:nvPr/>
        </p:nvSpPr>
        <p:spPr>
          <a:xfrm>
            <a:off x="7354888" y="4021138"/>
            <a:ext cx="869950" cy="19050"/>
          </a:xfrm>
          <a:custGeom>
            <a:avLst/>
            <a:gdLst/>
            <a:ahLst/>
            <a:cxnLst/>
            <a:rect l="l" t="t" r="r" b="b"/>
            <a:pathLst>
              <a:path w="2191" h="49" extrusionOk="0">
                <a:moveTo>
                  <a:pt x="2191" y="24"/>
                </a:moveTo>
                <a:lnTo>
                  <a:pt x="2167" y="0"/>
                </a:lnTo>
                <a:lnTo>
                  <a:pt x="0" y="0"/>
                </a:lnTo>
                <a:lnTo>
                  <a:pt x="0" y="49"/>
                </a:lnTo>
                <a:lnTo>
                  <a:pt x="2167" y="49"/>
                </a:lnTo>
                <a:lnTo>
                  <a:pt x="2191" y="24"/>
                </a:lnTo>
                <a:lnTo>
                  <a:pt x="2167" y="49"/>
                </a:lnTo>
                <a:lnTo>
                  <a:pt x="2191" y="49"/>
                </a:lnTo>
                <a:lnTo>
                  <a:pt x="2191" y="24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23"/>
          <p:cNvSpPr/>
          <p:nvPr/>
        </p:nvSpPr>
        <p:spPr>
          <a:xfrm>
            <a:off x="8205788" y="3790951"/>
            <a:ext cx="19050" cy="239713"/>
          </a:xfrm>
          <a:custGeom>
            <a:avLst/>
            <a:gdLst/>
            <a:ahLst/>
            <a:cxnLst/>
            <a:rect l="l" t="t" r="r" b="b"/>
            <a:pathLst>
              <a:path w="48" h="602" extrusionOk="0">
                <a:moveTo>
                  <a:pt x="24" y="0"/>
                </a:moveTo>
                <a:lnTo>
                  <a:pt x="0" y="24"/>
                </a:lnTo>
                <a:lnTo>
                  <a:pt x="0" y="602"/>
                </a:lnTo>
                <a:lnTo>
                  <a:pt x="48" y="602"/>
                </a:lnTo>
                <a:lnTo>
                  <a:pt x="48" y="24"/>
                </a:lnTo>
                <a:lnTo>
                  <a:pt x="24" y="0"/>
                </a:lnTo>
                <a:lnTo>
                  <a:pt x="48" y="24"/>
                </a:lnTo>
                <a:lnTo>
                  <a:pt x="48" y="0"/>
                </a:lnTo>
                <a:lnTo>
                  <a:pt x="24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23"/>
          <p:cNvSpPr/>
          <p:nvPr/>
        </p:nvSpPr>
        <p:spPr>
          <a:xfrm>
            <a:off x="7345363" y="3790950"/>
            <a:ext cx="869950" cy="20638"/>
          </a:xfrm>
          <a:custGeom>
            <a:avLst/>
            <a:gdLst/>
            <a:ahLst/>
            <a:cxnLst/>
            <a:rect l="l" t="t" r="r" b="b"/>
            <a:pathLst>
              <a:path w="2190" h="49" extrusionOk="0">
                <a:moveTo>
                  <a:pt x="0" y="24"/>
                </a:moveTo>
                <a:lnTo>
                  <a:pt x="23" y="49"/>
                </a:lnTo>
                <a:lnTo>
                  <a:pt x="2190" y="49"/>
                </a:lnTo>
                <a:lnTo>
                  <a:pt x="2190" y="0"/>
                </a:lnTo>
                <a:lnTo>
                  <a:pt x="23" y="0"/>
                </a:lnTo>
                <a:lnTo>
                  <a:pt x="0" y="24"/>
                </a:lnTo>
                <a:lnTo>
                  <a:pt x="23" y="0"/>
                </a:lnTo>
                <a:lnTo>
                  <a:pt x="0" y="0"/>
                </a:lnTo>
                <a:lnTo>
                  <a:pt x="0" y="24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23"/>
          <p:cNvSpPr/>
          <p:nvPr/>
        </p:nvSpPr>
        <p:spPr>
          <a:xfrm>
            <a:off x="7345363" y="3802064"/>
            <a:ext cx="19050" cy="238125"/>
          </a:xfrm>
          <a:custGeom>
            <a:avLst/>
            <a:gdLst/>
            <a:ahLst/>
            <a:cxnLst/>
            <a:rect l="l" t="t" r="r" b="b"/>
            <a:pathLst>
              <a:path w="48" h="603" extrusionOk="0">
                <a:moveTo>
                  <a:pt x="23" y="603"/>
                </a:moveTo>
                <a:lnTo>
                  <a:pt x="48" y="578"/>
                </a:lnTo>
                <a:lnTo>
                  <a:pt x="48" y="0"/>
                </a:lnTo>
                <a:lnTo>
                  <a:pt x="0" y="0"/>
                </a:lnTo>
                <a:lnTo>
                  <a:pt x="0" y="578"/>
                </a:lnTo>
                <a:lnTo>
                  <a:pt x="23" y="603"/>
                </a:lnTo>
                <a:lnTo>
                  <a:pt x="0" y="578"/>
                </a:lnTo>
                <a:lnTo>
                  <a:pt x="0" y="603"/>
                </a:lnTo>
                <a:lnTo>
                  <a:pt x="23" y="603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23"/>
          <p:cNvSpPr/>
          <p:nvPr/>
        </p:nvSpPr>
        <p:spPr>
          <a:xfrm>
            <a:off x="8215314" y="3802063"/>
            <a:ext cx="858837" cy="228600"/>
          </a:xfrm>
          <a:prstGeom prst="rect">
            <a:avLst/>
          </a:prstGeom>
          <a:solidFill>
            <a:srgbClr val="E7791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23"/>
          <p:cNvSpPr/>
          <p:nvPr/>
        </p:nvSpPr>
        <p:spPr>
          <a:xfrm>
            <a:off x="8215313" y="4021138"/>
            <a:ext cx="868362" cy="19050"/>
          </a:xfrm>
          <a:custGeom>
            <a:avLst/>
            <a:gdLst/>
            <a:ahLst/>
            <a:cxnLst/>
            <a:rect l="l" t="t" r="r" b="b"/>
            <a:pathLst>
              <a:path w="2191" h="49" extrusionOk="0">
                <a:moveTo>
                  <a:pt x="2191" y="24"/>
                </a:moveTo>
                <a:lnTo>
                  <a:pt x="2166" y="0"/>
                </a:lnTo>
                <a:lnTo>
                  <a:pt x="0" y="0"/>
                </a:lnTo>
                <a:lnTo>
                  <a:pt x="0" y="49"/>
                </a:lnTo>
                <a:lnTo>
                  <a:pt x="2166" y="49"/>
                </a:lnTo>
                <a:lnTo>
                  <a:pt x="2191" y="24"/>
                </a:lnTo>
                <a:lnTo>
                  <a:pt x="2166" y="49"/>
                </a:lnTo>
                <a:lnTo>
                  <a:pt x="2191" y="49"/>
                </a:lnTo>
                <a:lnTo>
                  <a:pt x="2191" y="24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23"/>
          <p:cNvSpPr/>
          <p:nvPr/>
        </p:nvSpPr>
        <p:spPr>
          <a:xfrm>
            <a:off x="9064625" y="3790951"/>
            <a:ext cx="19050" cy="239713"/>
          </a:xfrm>
          <a:custGeom>
            <a:avLst/>
            <a:gdLst/>
            <a:ahLst/>
            <a:cxnLst/>
            <a:rect l="l" t="t" r="r" b="b"/>
            <a:pathLst>
              <a:path w="48" h="602" extrusionOk="0">
                <a:moveTo>
                  <a:pt x="23" y="0"/>
                </a:moveTo>
                <a:lnTo>
                  <a:pt x="0" y="24"/>
                </a:lnTo>
                <a:lnTo>
                  <a:pt x="0" y="602"/>
                </a:lnTo>
                <a:lnTo>
                  <a:pt x="48" y="602"/>
                </a:lnTo>
                <a:lnTo>
                  <a:pt x="48" y="24"/>
                </a:lnTo>
                <a:lnTo>
                  <a:pt x="23" y="0"/>
                </a:lnTo>
                <a:lnTo>
                  <a:pt x="48" y="24"/>
                </a:lnTo>
                <a:lnTo>
                  <a:pt x="48" y="0"/>
                </a:lnTo>
                <a:lnTo>
                  <a:pt x="23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23"/>
          <p:cNvSpPr/>
          <p:nvPr/>
        </p:nvSpPr>
        <p:spPr>
          <a:xfrm>
            <a:off x="8205788" y="3790950"/>
            <a:ext cx="868362" cy="20638"/>
          </a:xfrm>
          <a:custGeom>
            <a:avLst/>
            <a:gdLst/>
            <a:ahLst/>
            <a:cxnLst/>
            <a:rect l="l" t="t" r="r" b="b"/>
            <a:pathLst>
              <a:path w="2190" h="49" extrusionOk="0">
                <a:moveTo>
                  <a:pt x="0" y="24"/>
                </a:moveTo>
                <a:lnTo>
                  <a:pt x="24" y="49"/>
                </a:lnTo>
                <a:lnTo>
                  <a:pt x="2190" y="49"/>
                </a:lnTo>
                <a:lnTo>
                  <a:pt x="2190" y="0"/>
                </a:lnTo>
                <a:lnTo>
                  <a:pt x="24" y="0"/>
                </a:lnTo>
                <a:lnTo>
                  <a:pt x="0" y="24"/>
                </a:lnTo>
                <a:lnTo>
                  <a:pt x="24" y="0"/>
                </a:lnTo>
                <a:lnTo>
                  <a:pt x="0" y="0"/>
                </a:lnTo>
                <a:lnTo>
                  <a:pt x="0" y="24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23"/>
          <p:cNvSpPr/>
          <p:nvPr/>
        </p:nvSpPr>
        <p:spPr>
          <a:xfrm>
            <a:off x="8205788" y="3802064"/>
            <a:ext cx="19050" cy="238125"/>
          </a:xfrm>
          <a:custGeom>
            <a:avLst/>
            <a:gdLst/>
            <a:ahLst/>
            <a:cxnLst/>
            <a:rect l="l" t="t" r="r" b="b"/>
            <a:pathLst>
              <a:path w="48" h="603" extrusionOk="0">
                <a:moveTo>
                  <a:pt x="24" y="603"/>
                </a:moveTo>
                <a:lnTo>
                  <a:pt x="48" y="578"/>
                </a:lnTo>
                <a:lnTo>
                  <a:pt x="48" y="0"/>
                </a:lnTo>
                <a:lnTo>
                  <a:pt x="0" y="0"/>
                </a:lnTo>
                <a:lnTo>
                  <a:pt x="0" y="578"/>
                </a:lnTo>
                <a:lnTo>
                  <a:pt x="24" y="603"/>
                </a:lnTo>
                <a:lnTo>
                  <a:pt x="0" y="578"/>
                </a:lnTo>
                <a:lnTo>
                  <a:pt x="0" y="603"/>
                </a:lnTo>
                <a:lnTo>
                  <a:pt x="24" y="603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23"/>
          <p:cNvSpPr/>
          <p:nvPr/>
        </p:nvSpPr>
        <p:spPr>
          <a:xfrm>
            <a:off x="9074151" y="3802063"/>
            <a:ext cx="860425" cy="228600"/>
          </a:xfrm>
          <a:prstGeom prst="rect">
            <a:avLst/>
          </a:prstGeom>
          <a:solidFill>
            <a:srgbClr val="7CC5A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23"/>
          <p:cNvSpPr/>
          <p:nvPr/>
        </p:nvSpPr>
        <p:spPr>
          <a:xfrm>
            <a:off x="9074150" y="4021138"/>
            <a:ext cx="869950" cy="19050"/>
          </a:xfrm>
          <a:custGeom>
            <a:avLst/>
            <a:gdLst/>
            <a:ahLst/>
            <a:cxnLst/>
            <a:rect l="l" t="t" r="r" b="b"/>
            <a:pathLst>
              <a:path w="2191" h="49" extrusionOk="0">
                <a:moveTo>
                  <a:pt x="2191" y="24"/>
                </a:moveTo>
                <a:lnTo>
                  <a:pt x="2167" y="0"/>
                </a:lnTo>
                <a:lnTo>
                  <a:pt x="0" y="0"/>
                </a:lnTo>
                <a:lnTo>
                  <a:pt x="0" y="49"/>
                </a:lnTo>
                <a:lnTo>
                  <a:pt x="2167" y="49"/>
                </a:lnTo>
                <a:lnTo>
                  <a:pt x="2191" y="24"/>
                </a:lnTo>
                <a:lnTo>
                  <a:pt x="2167" y="49"/>
                </a:lnTo>
                <a:lnTo>
                  <a:pt x="2191" y="49"/>
                </a:lnTo>
                <a:lnTo>
                  <a:pt x="2191" y="24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23"/>
          <p:cNvSpPr/>
          <p:nvPr/>
        </p:nvSpPr>
        <p:spPr>
          <a:xfrm>
            <a:off x="9925050" y="3790951"/>
            <a:ext cx="19050" cy="239713"/>
          </a:xfrm>
          <a:custGeom>
            <a:avLst/>
            <a:gdLst/>
            <a:ahLst/>
            <a:cxnLst/>
            <a:rect l="l" t="t" r="r" b="b"/>
            <a:pathLst>
              <a:path w="48" h="602" extrusionOk="0">
                <a:moveTo>
                  <a:pt x="24" y="0"/>
                </a:moveTo>
                <a:lnTo>
                  <a:pt x="0" y="24"/>
                </a:lnTo>
                <a:lnTo>
                  <a:pt x="0" y="602"/>
                </a:lnTo>
                <a:lnTo>
                  <a:pt x="48" y="602"/>
                </a:lnTo>
                <a:lnTo>
                  <a:pt x="48" y="24"/>
                </a:lnTo>
                <a:lnTo>
                  <a:pt x="24" y="0"/>
                </a:lnTo>
                <a:lnTo>
                  <a:pt x="48" y="24"/>
                </a:lnTo>
                <a:lnTo>
                  <a:pt x="48" y="0"/>
                </a:lnTo>
                <a:lnTo>
                  <a:pt x="24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23"/>
          <p:cNvSpPr/>
          <p:nvPr/>
        </p:nvSpPr>
        <p:spPr>
          <a:xfrm>
            <a:off x="9064625" y="3790950"/>
            <a:ext cx="869950" cy="20638"/>
          </a:xfrm>
          <a:custGeom>
            <a:avLst/>
            <a:gdLst/>
            <a:ahLst/>
            <a:cxnLst/>
            <a:rect l="l" t="t" r="r" b="b"/>
            <a:pathLst>
              <a:path w="2190" h="49" extrusionOk="0">
                <a:moveTo>
                  <a:pt x="0" y="24"/>
                </a:moveTo>
                <a:lnTo>
                  <a:pt x="23" y="49"/>
                </a:lnTo>
                <a:lnTo>
                  <a:pt x="2190" y="49"/>
                </a:lnTo>
                <a:lnTo>
                  <a:pt x="2190" y="0"/>
                </a:lnTo>
                <a:lnTo>
                  <a:pt x="23" y="0"/>
                </a:lnTo>
                <a:lnTo>
                  <a:pt x="0" y="24"/>
                </a:lnTo>
                <a:lnTo>
                  <a:pt x="23" y="0"/>
                </a:lnTo>
                <a:lnTo>
                  <a:pt x="0" y="0"/>
                </a:lnTo>
                <a:lnTo>
                  <a:pt x="0" y="24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23"/>
          <p:cNvSpPr/>
          <p:nvPr/>
        </p:nvSpPr>
        <p:spPr>
          <a:xfrm>
            <a:off x="9064625" y="3802064"/>
            <a:ext cx="19050" cy="238125"/>
          </a:xfrm>
          <a:custGeom>
            <a:avLst/>
            <a:gdLst/>
            <a:ahLst/>
            <a:cxnLst/>
            <a:rect l="l" t="t" r="r" b="b"/>
            <a:pathLst>
              <a:path w="48" h="603" extrusionOk="0">
                <a:moveTo>
                  <a:pt x="23" y="603"/>
                </a:moveTo>
                <a:lnTo>
                  <a:pt x="48" y="578"/>
                </a:lnTo>
                <a:lnTo>
                  <a:pt x="48" y="0"/>
                </a:lnTo>
                <a:lnTo>
                  <a:pt x="0" y="0"/>
                </a:lnTo>
                <a:lnTo>
                  <a:pt x="0" y="578"/>
                </a:lnTo>
                <a:lnTo>
                  <a:pt x="23" y="603"/>
                </a:lnTo>
                <a:lnTo>
                  <a:pt x="0" y="578"/>
                </a:lnTo>
                <a:lnTo>
                  <a:pt x="0" y="603"/>
                </a:lnTo>
                <a:lnTo>
                  <a:pt x="23" y="603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23"/>
          <p:cNvSpPr/>
          <p:nvPr/>
        </p:nvSpPr>
        <p:spPr>
          <a:xfrm>
            <a:off x="2208214" y="2501901"/>
            <a:ext cx="41678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1F1A17"/>
                </a:solidFill>
                <a:latin typeface="Calibri"/>
                <a:ea typeface="Calibri"/>
                <a:cs typeface="Calibri"/>
                <a:sym typeface="Calibri"/>
              </a:rPr>
              <a:t>1908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23"/>
          <p:cNvSpPr/>
          <p:nvPr/>
        </p:nvSpPr>
        <p:spPr>
          <a:xfrm>
            <a:off x="5087939" y="2501901"/>
            <a:ext cx="41678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1F1A17"/>
                </a:solidFill>
                <a:latin typeface="Calibri"/>
                <a:ea typeface="Calibri"/>
                <a:cs typeface="Calibri"/>
                <a:sym typeface="Calibri"/>
              </a:rPr>
              <a:t>1964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23"/>
          <p:cNvSpPr/>
          <p:nvPr/>
        </p:nvSpPr>
        <p:spPr>
          <a:xfrm>
            <a:off x="7023101" y="2501901"/>
            <a:ext cx="41678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1F1A17"/>
                </a:solidFill>
                <a:latin typeface="Calibri"/>
                <a:ea typeface="Calibri"/>
                <a:cs typeface="Calibri"/>
                <a:sym typeface="Calibri"/>
              </a:rPr>
              <a:t>1977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23"/>
          <p:cNvSpPr/>
          <p:nvPr/>
        </p:nvSpPr>
        <p:spPr>
          <a:xfrm>
            <a:off x="8985251" y="2501901"/>
            <a:ext cx="41678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1F1A17"/>
                </a:solidFill>
                <a:latin typeface="Calibri"/>
                <a:ea typeface="Calibri"/>
                <a:cs typeface="Calibri"/>
                <a:sym typeface="Calibri"/>
              </a:rPr>
              <a:t>1980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23"/>
          <p:cNvSpPr/>
          <p:nvPr/>
        </p:nvSpPr>
        <p:spPr>
          <a:xfrm>
            <a:off x="2208214" y="4129089"/>
            <a:ext cx="41678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1F1A17"/>
                </a:solidFill>
                <a:latin typeface="Calibri"/>
                <a:ea typeface="Calibri"/>
                <a:cs typeface="Calibri"/>
                <a:sym typeface="Calibri"/>
              </a:rPr>
              <a:t>1981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23"/>
          <p:cNvSpPr/>
          <p:nvPr/>
        </p:nvSpPr>
        <p:spPr>
          <a:xfrm>
            <a:off x="4800601" y="4129089"/>
            <a:ext cx="41678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1F1A17"/>
                </a:solidFill>
                <a:latin typeface="Calibri"/>
                <a:ea typeface="Calibri"/>
                <a:cs typeface="Calibri"/>
                <a:sym typeface="Calibri"/>
              </a:rPr>
              <a:t>1982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23"/>
          <p:cNvSpPr/>
          <p:nvPr/>
        </p:nvSpPr>
        <p:spPr>
          <a:xfrm>
            <a:off x="7337426" y="4129089"/>
            <a:ext cx="41678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1F1A17"/>
                </a:solidFill>
                <a:latin typeface="Calibri"/>
                <a:ea typeface="Calibri"/>
                <a:cs typeface="Calibri"/>
                <a:sym typeface="Calibri"/>
              </a:rPr>
              <a:t>1983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23"/>
          <p:cNvSpPr/>
          <p:nvPr/>
        </p:nvSpPr>
        <p:spPr>
          <a:xfrm>
            <a:off x="2247901" y="1800226"/>
            <a:ext cx="136947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1F1A17"/>
                </a:solidFill>
                <a:latin typeface="Calibri"/>
                <a:ea typeface="Calibri"/>
                <a:cs typeface="Calibri"/>
                <a:sym typeface="Calibri"/>
              </a:rPr>
              <a:t>Rous´s sarcoma </a:t>
            </a:r>
            <a:endParaRPr/>
          </a:p>
        </p:txBody>
      </p:sp>
      <p:sp>
        <p:nvSpPr>
          <p:cNvPr id="470" name="Google Shape;470;p23"/>
          <p:cNvSpPr/>
          <p:nvPr/>
        </p:nvSpPr>
        <p:spPr>
          <a:xfrm>
            <a:off x="4533901" y="1800226"/>
            <a:ext cx="132824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1F1A17"/>
                </a:solidFill>
                <a:latin typeface="Calibri"/>
                <a:ea typeface="Calibri"/>
                <a:cs typeface="Calibri"/>
                <a:sym typeface="Calibri"/>
              </a:rPr>
              <a:t>Feline leukemia</a:t>
            </a:r>
            <a:endParaRPr/>
          </a:p>
        </p:txBody>
      </p:sp>
      <p:sp>
        <p:nvSpPr>
          <p:cNvPr id="471" name="Google Shape;471;p23"/>
          <p:cNvSpPr/>
          <p:nvPr/>
        </p:nvSpPr>
        <p:spPr>
          <a:xfrm>
            <a:off x="7099300" y="1587501"/>
            <a:ext cx="166308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ATL- T cell leukemia</a:t>
            </a:r>
            <a:endParaRPr/>
          </a:p>
        </p:txBody>
      </p:sp>
      <p:sp>
        <p:nvSpPr>
          <p:cNvPr id="472" name="Google Shape;472;p23"/>
          <p:cNvSpPr/>
          <p:nvPr/>
        </p:nvSpPr>
        <p:spPr>
          <a:xfrm>
            <a:off x="2208214" y="3452814"/>
            <a:ext cx="40716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AIDS</a:t>
            </a:r>
            <a:endParaRPr/>
          </a:p>
        </p:txBody>
      </p:sp>
      <p:sp>
        <p:nvSpPr>
          <p:cNvPr id="473" name="Google Shape;473;p23"/>
          <p:cNvSpPr/>
          <p:nvPr/>
        </p:nvSpPr>
        <p:spPr>
          <a:xfrm>
            <a:off x="4533901" y="3460751"/>
            <a:ext cx="58990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1F1A17"/>
                </a:solidFill>
                <a:latin typeface="Calibri"/>
                <a:ea typeface="Calibri"/>
                <a:cs typeface="Calibri"/>
                <a:sym typeface="Calibri"/>
              </a:rPr>
              <a:t>HTLV-2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23"/>
          <p:cNvSpPr/>
          <p:nvPr/>
        </p:nvSpPr>
        <p:spPr>
          <a:xfrm>
            <a:off x="7408863" y="3452814"/>
            <a:ext cx="30617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1F1A17"/>
                </a:solidFill>
                <a:latin typeface="Calibri"/>
                <a:ea typeface="Calibri"/>
                <a:cs typeface="Calibri"/>
                <a:sym typeface="Calibri"/>
              </a:rPr>
              <a:t>HIV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23"/>
          <p:cNvSpPr/>
          <p:nvPr/>
        </p:nvSpPr>
        <p:spPr>
          <a:xfrm>
            <a:off x="9020176" y="1860551"/>
            <a:ext cx="58990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HTLV-1</a:t>
            </a:r>
            <a:endParaRPr/>
          </a:p>
        </p:txBody>
      </p:sp>
      <p:sp>
        <p:nvSpPr>
          <p:cNvPr id="476" name="Google Shape;476;p23"/>
          <p:cNvSpPr/>
          <p:nvPr/>
        </p:nvSpPr>
        <p:spPr>
          <a:xfrm>
            <a:off x="8872538" y="3810001"/>
            <a:ext cx="19050" cy="238125"/>
          </a:xfrm>
          <a:custGeom>
            <a:avLst/>
            <a:gdLst/>
            <a:ahLst/>
            <a:cxnLst/>
            <a:rect l="l" t="t" r="r" b="b"/>
            <a:pathLst>
              <a:path w="48" h="603" extrusionOk="0">
                <a:moveTo>
                  <a:pt x="23" y="603"/>
                </a:moveTo>
                <a:lnTo>
                  <a:pt x="48" y="578"/>
                </a:lnTo>
                <a:lnTo>
                  <a:pt x="48" y="0"/>
                </a:lnTo>
                <a:lnTo>
                  <a:pt x="0" y="0"/>
                </a:lnTo>
                <a:lnTo>
                  <a:pt x="0" y="578"/>
                </a:lnTo>
                <a:lnTo>
                  <a:pt x="23" y="603"/>
                </a:lnTo>
                <a:lnTo>
                  <a:pt x="0" y="578"/>
                </a:lnTo>
                <a:lnTo>
                  <a:pt x="0" y="603"/>
                </a:lnTo>
                <a:lnTo>
                  <a:pt x="23" y="603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23"/>
          <p:cNvSpPr/>
          <p:nvPr/>
        </p:nvSpPr>
        <p:spPr>
          <a:xfrm>
            <a:off x="8864601" y="4137026"/>
            <a:ext cx="41678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1F1A17"/>
                </a:solidFill>
                <a:latin typeface="Calibri"/>
                <a:ea typeface="Calibri"/>
                <a:cs typeface="Calibri"/>
                <a:sym typeface="Calibri"/>
              </a:rPr>
              <a:t>1985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23"/>
          <p:cNvSpPr/>
          <p:nvPr/>
        </p:nvSpPr>
        <p:spPr>
          <a:xfrm>
            <a:off x="8648700" y="3476626"/>
            <a:ext cx="13716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1F1A17"/>
                </a:solidFill>
                <a:latin typeface="Calibri"/>
                <a:ea typeface="Calibri"/>
                <a:cs typeface="Calibri"/>
                <a:sym typeface="Calibri"/>
              </a:rPr>
              <a:t>HAM/TSP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23"/>
          <p:cNvSpPr/>
          <p:nvPr/>
        </p:nvSpPr>
        <p:spPr>
          <a:xfrm>
            <a:off x="2743201" y="5867401"/>
            <a:ext cx="41678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1F1A17"/>
                </a:solidFill>
                <a:latin typeface="Calibri"/>
                <a:ea typeface="Calibri"/>
                <a:cs typeface="Calibri"/>
                <a:sym typeface="Calibri"/>
              </a:rPr>
              <a:t>1993</a:t>
            </a:r>
            <a:endParaRPr/>
          </a:p>
        </p:txBody>
      </p:sp>
      <p:sp>
        <p:nvSpPr>
          <p:cNvPr id="480" name="Google Shape;480;p23"/>
          <p:cNvSpPr/>
          <p:nvPr/>
        </p:nvSpPr>
        <p:spPr>
          <a:xfrm>
            <a:off x="2819401" y="5257801"/>
            <a:ext cx="372114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1F1A17"/>
                </a:solidFill>
                <a:latin typeface="Calibri"/>
                <a:ea typeface="Calibri"/>
                <a:cs typeface="Calibri"/>
                <a:sym typeface="Calibri"/>
              </a:rPr>
              <a:t>Anti-HTLV-1/2 antibodies screening in Brazil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23"/>
          <p:cNvSpPr/>
          <p:nvPr/>
        </p:nvSpPr>
        <p:spPr>
          <a:xfrm>
            <a:off x="6873578" y="5908364"/>
            <a:ext cx="41678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1F1A17"/>
                </a:solidFill>
                <a:latin typeface="Calibri"/>
                <a:ea typeface="Calibri"/>
                <a:cs typeface="Calibri"/>
                <a:sym typeface="Calibri"/>
              </a:rPr>
              <a:t>1997</a:t>
            </a:r>
            <a:endParaRPr/>
          </a:p>
        </p:txBody>
      </p:sp>
      <p:sp>
        <p:nvSpPr>
          <p:cNvPr id="482" name="Google Shape;482;p23"/>
          <p:cNvSpPr txBox="1"/>
          <p:nvPr/>
        </p:nvSpPr>
        <p:spPr>
          <a:xfrm>
            <a:off x="1524000" y="6553200"/>
            <a:ext cx="398145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HTLV Out-Clinic at IIER, São Paulo, SP</a:t>
            </a:r>
            <a:endParaRPr/>
          </a:p>
        </p:txBody>
      </p:sp>
      <p:sp>
        <p:nvSpPr>
          <p:cNvPr id="483" name="Google Shape;483;p23"/>
          <p:cNvSpPr/>
          <p:nvPr/>
        </p:nvSpPr>
        <p:spPr>
          <a:xfrm>
            <a:off x="6288089" y="2500314"/>
            <a:ext cx="41678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1F1A17"/>
                </a:solidFill>
                <a:latin typeface="Calibri"/>
                <a:ea typeface="Calibri"/>
                <a:cs typeface="Calibri"/>
                <a:sym typeface="Calibri"/>
              </a:rPr>
              <a:t>1975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23"/>
          <p:cNvSpPr/>
          <p:nvPr/>
        </p:nvSpPr>
        <p:spPr>
          <a:xfrm>
            <a:off x="6373814" y="1857376"/>
            <a:ext cx="30777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1F1A17"/>
                </a:solidFill>
                <a:latin typeface="Calibri"/>
                <a:ea typeface="Calibri"/>
                <a:cs typeface="Calibri"/>
                <a:sym typeface="Calibri"/>
              </a:rPr>
              <a:t>IL-2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23"/>
          <p:cNvSpPr/>
          <p:nvPr/>
        </p:nvSpPr>
        <p:spPr>
          <a:xfrm>
            <a:off x="6888564" y="5254343"/>
            <a:ext cx="244227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1F1A17"/>
                </a:solidFill>
                <a:latin typeface="Calibri"/>
                <a:ea typeface="Calibri"/>
                <a:cs typeface="Calibri"/>
                <a:sym typeface="Calibri"/>
              </a:rPr>
              <a:t>Ambulatório de HTLV no IIER</a:t>
            </a:r>
            <a:endParaRPr/>
          </a:p>
        </p:txBody>
      </p:sp>
      <p:cxnSp>
        <p:nvCxnSpPr>
          <p:cNvPr id="486" name="Google Shape;486;p23"/>
          <p:cNvCxnSpPr/>
          <p:nvPr/>
        </p:nvCxnSpPr>
        <p:spPr>
          <a:xfrm>
            <a:off x="0" y="1600200"/>
            <a:ext cx="121920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24" descr="America_CentralNorteFinal (2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083" y="785794"/>
            <a:ext cx="11807709" cy="571504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24"/>
          <p:cNvSpPr txBox="1"/>
          <p:nvPr/>
        </p:nvSpPr>
        <p:spPr>
          <a:xfrm>
            <a:off x="2514563" y="256163"/>
            <a:ext cx="802482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Dissemination of the HTLV-1 e HTLV-2 --- populações nativas das Américas </a:t>
            </a:r>
            <a:endParaRPr sz="20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24"/>
          <p:cNvSpPr txBox="1"/>
          <p:nvPr/>
        </p:nvSpPr>
        <p:spPr>
          <a:xfrm>
            <a:off x="8374830" y="6525344"/>
            <a:ext cx="194213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Paiva &amp; Casseb, 2014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25" descr="America_SulFinal (2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9219" y="571480"/>
            <a:ext cx="9655660" cy="5757618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25"/>
          <p:cNvSpPr txBox="1"/>
          <p:nvPr/>
        </p:nvSpPr>
        <p:spPr>
          <a:xfrm>
            <a:off x="2096026" y="216309"/>
            <a:ext cx="79999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Presença de HTLV-1 e HTLV-2 entre populações nativas da América do Sul </a:t>
            </a:r>
            <a:endParaRPr sz="20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25"/>
          <p:cNvSpPr txBox="1"/>
          <p:nvPr/>
        </p:nvSpPr>
        <p:spPr>
          <a:xfrm>
            <a:off x="8001014" y="6357958"/>
            <a:ext cx="194213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Paiva &amp; Casseb, 2014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26" descr="Mundi_ArtigoFinal (2)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37719" y="1285860"/>
            <a:ext cx="11602060" cy="4714908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26"/>
          <p:cNvSpPr txBox="1">
            <a:spLocks noGrp="1"/>
          </p:cNvSpPr>
          <p:nvPr>
            <p:ph type="title"/>
          </p:nvPr>
        </p:nvSpPr>
        <p:spPr>
          <a:xfrm>
            <a:off x="2868348" y="483755"/>
            <a:ext cx="6847324" cy="480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None/>
            </a:pPr>
            <a:r>
              <a:rPr lang="pt-BR" sz="2800" b="1">
                <a:solidFill>
                  <a:srgbClr val="C00000"/>
                </a:solidFill>
              </a:rPr>
              <a:t>Disseminação do HTLV-1 e HTLV-2  pelo mundo</a:t>
            </a:r>
            <a:endParaRPr sz="2800" b="1">
              <a:solidFill>
                <a:srgbClr val="C00000"/>
              </a:solidFill>
            </a:endParaRPr>
          </a:p>
        </p:txBody>
      </p:sp>
      <p:sp>
        <p:nvSpPr>
          <p:cNvPr id="508" name="Google Shape;508;p26"/>
          <p:cNvSpPr txBox="1"/>
          <p:nvPr/>
        </p:nvSpPr>
        <p:spPr>
          <a:xfrm>
            <a:off x="8374830" y="6525344"/>
            <a:ext cx="194213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Paiva &amp; Casseb, 2014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7"/>
          <p:cNvSpPr txBox="1">
            <a:spLocks noGrp="1"/>
          </p:cNvSpPr>
          <p:nvPr>
            <p:ph type="title"/>
          </p:nvPr>
        </p:nvSpPr>
        <p:spPr>
          <a:xfrm>
            <a:off x="838200" y="171451"/>
            <a:ext cx="10515600" cy="391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520"/>
              <a:buFont typeface="Calibri"/>
              <a:buNone/>
            </a:pPr>
            <a:r>
              <a:rPr lang="pt-BR" sz="2520" b="1">
                <a:solidFill>
                  <a:srgbClr val="C00000"/>
                </a:solidFill>
              </a:rPr>
              <a:t>Múmia chilena revela presença do HTLV-1 nos Andes há mais de 1500 anos</a:t>
            </a:r>
            <a:endParaRPr sz="2520">
              <a:solidFill>
                <a:srgbClr val="C00000"/>
              </a:solidFill>
            </a:endParaRPr>
          </a:p>
        </p:txBody>
      </p:sp>
      <p:sp>
        <p:nvSpPr>
          <p:cNvPr id="514" name="Google Shape;514;p27"/>
          <p:cNvSpPr txBox="1"/>
          <p:nvPr/>
        </p:nvSpPr>
        <p:spPr>
          <a:xfrm>
            <a:off x="7871348" y="6382391"/>
            <a:ext cx="332283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*Novak K., Nature Medicine</a:t>
            </a: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pt-BR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 5</a:t>
            </a: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 pg 1357 (1999)</a:t>
            </a:r>
            <a:endParaRPr/>
          </a:p>
        </p:txBody>
      </p:sp>
      <p:pic>
        <p:nvPicPr>
          <p:cNvPr id="515" name="Google Shape;51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7168" y="467825"/>
            <a:ext cx="5488668" cy="59145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6" name="Google Shape;516;p27"/>
          <p:cNvCxnSpPr/>
          <p:nvPr/>
        </p:nvCxnSpPr>
        <p:spPr>
          <a:xfrm>
            <a:off x="0" y="1600200"/>
            <a:ext cx="121920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28" descr="cell-to-cell-transmiss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5050" y="2060575"/>
            <a:ext cx="5080000" cy="35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alibri"/>
              <a:buNone/>
            </a:pPr>
            <a:r>
              <a:rPr lang="pt-BR" sz="3600" b="1">
                <a:solidFill>
                  <a:srgbClr val="C00000"/>
                </a:solidFill>
              </a:rPr>
              <a:t>Partícula viral infectando uma célula</a:t>
            </a:r>
            <a:endParaRPr/>
          </a:p>
        </p:txBody>
      </p:sp>
      <p:cxnSp>
        <p:nvCxnSpPr>
          <p:cNvPr id="523" name="Google Shape;523;p28"/>
          <p:cNvCxnSpPr/>
          <p:nvPr/>
        </p:nvCxnSpPr>
        <p:spPr>
          <a:xfrm>
            <a:off x="0" y="1600200"/>
            <a:ext cx="121920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Calibri"/>
              <a:buNone/>
            </a:pPr>
            <a:r>
              <a:rPr lang="pt-BR" sz="3200" b="1">
                <a:solidFill>
                  <a:schemeClr val="accent2"/>
                </a:solidFill>
              </a:rPr>
              <a:t>Partícula viral infectando uma célula</a:t>
            </a:r>
            <a:endParaRPr/>
          </a:p>
        </p:txBody>
      </p:sp>
      <p:sp>
        <p:nvSpPr>
          <p:cNvPr id="529" name="Google Shape;529;p29"/>
          <p:cNvSpPr/>
          <p:nvPr/>
        </p:nvSpPr>
        <p:spPr>
          <a:xfrm>
            <a:off x="4972051" y="2514600"/>
            <a:ext cx="1219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29"/>
          <p:cNvSpPr/>
          <p:nvPr/>
        </p:nvSpPr>
        <p:spPr>
          <a:xfrm>
            <a:off x="4972051" y="2519363"/>
            <a:ext cx="1219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1" name="Google Shape;53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66" y="2514600"/>
            <a:ext cx="3107267" cy="2514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532" name="Google Shape;532;p29"/>
          <p:cNvSpPr/>
          <p:nvPr/>
        </p:nvSpPr>
        <p:spPr>
          <a:xfrm>
            <a:off x="4984751" y="2514600"/>
            <a:ext cx="1219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3" name="Google Shape;533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16967" y="2514600"/>
            <a:ext cx="3071284" cy="2527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534" name="Google Shape;534;p29"/>
          <p:cNvSpPr/>
          <p:nvPr/>
        </p:nvSpPr>
        <p:spPr>
          <a:xfrm>
            <a:off x="5010151" y="2495550"/>
            <a:ext cx="1219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5" name="Google Shape;535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69768" y="2514600"/>
            <a:ext cx="3001433" cy="2514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536" name="Google Shape;536;p29"/>
          <p:cNvSpPr txBox="1"/>
          <p:nvPr/>
        </p:nvSpPr>
        <p:spPr>
          <a:xfrm>
            <a:off x="5791200" y="6324600"/>
            <a:ext cx="5994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Microfotografia de autoria de Olga Pfeilsticker, ICB, UFMG</a:t>
            </a: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sz="12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37" name="Google Shape;537;p29"/>
          <p:cNvCxnSpPr/>
          <p:nvPr/>
        </p:nvCxnSpPr>
        <p:spPr>
          <a:xfrm>
            <a:off x="0" y="1600200"/>
            <a:ext cx="121920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0"/>
          <p:cNvSpPr txBox="1"/>
          <p:nvPr/>
        </p:nvSpPr>
        <p:spPr>
          <a:xfrm>
            <a:off x="1631504" y="425037"/>
            <a:ext cx="8856662" cy="58695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TRANSMISSÃO CÉLULA-CÉLULA DO HTLV </a:t>
            </a:r>
            <a:endParaRPr/>
          </a:p>
        </p:txBody>
      </p:sp>
      <p:pic>
        <p:nvPicPr>
          <p:cNvPr id="544" name="Google Shape;54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0826" y="1766889"/>
            <a:ext cx="5686425" cy="3849687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</p:pic>
      <p:pic>
        <p:nvPicPr>
          <p:cNvPr id="545" name="Google Shape;545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83563" y="3887789"/>
            <a:ext cx="2089150" cy="1906587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30"/>
          <p:cNvSpPr txBox="1"/>
          <p:nvPr/>
        </p:nvSpPr>
        <p:spPr>
          <a:xfrm>
            <a:off x="1739900" y="6553200"/>
            <a:ext cx="9036050" cy="23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808080"/>
                </a:solidFill>
                <a:latin typeface="Tahoma"/>
                <a:ea typeface="Tahoma"/>
                <a:cs typeface="Tahoma"/>
                <a:sym typeface="Tahoma"/>
              </a:rPr>
              <a:t>Nejmeddine M, Bangham C R M. The HTLV-1 viroligical synapse. Viruses, 2010. </a:t>
            </a:r>
            <a:endParaRPr/>
          </a:p>
        </p:txBody>
      </p:sp>
      <p:cxnSp>
        <p:nvCxnSpPr>
          <p:cNvPr id="547" name="Google Shape;547;p30"/>
          <p:cNvCxnSpPr/>
          <p:nvPr/>
        </p:nvCxnSpPr>
        <p:spPr>
          <a:xfrm>
            <a:off x="0" y="1600200"/>
            <a:ext cx="121920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1"/>
          <p:cNvSpPr txBox="1">
            <a:spLocks noGrp="1"/>
          </p:cNvSpPr>
          <p:nvPr>
            <p:ph type="title"/>
          </p:nvPr>
        </p:nvSpPr>
        <p:spPr>
          <a:xfrm>
            <a:off x="914400" y="307975"/>
            <a:ext cx="1036320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None/>
            </a:pPr>
            <a:r>
              <a:rPr lang="pt-BR" sz="2800" b="1">
                <a:solidFill>
                  <a:srgbClr val="C00000"/>
                </a:solidFill>
              </a:rPr>
              <a:t>DIAGNÓSTICO LABORATORIAL</a:t>
            </a:r>
            <a:endParaRPr/>
          </a:p>
        </p:txBody>
      </p:sp>
      <p:sp>
        <p:nvSpPr>
          <p:cNvPr id="554" name="Google Shape;554;p31"/>
          <p:cNvSpPr/>
          <p:nvPr/>
        </p:nvSpPr>
        <p:spPr>
          <a:xfrm>
            <a:off x="910167" y="3349625"/>
            <a:ext cx="103632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Char char="•"/>
            </a:pPr>
            <a:r>
              <a:rPr lang="pt-BR" sz="2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Métodos Complementares/Confirmatórios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1320"/>
              </a:spcBef>
              <a:spcAft>
                <a:spcPts val="0"/>
              </a:spcAft>
              <a:buNone/>
            </a:pPr>
            <a:r>
              <a:rPr lang="pt-BR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Western Blot (WB 2.4)</a:t>
            </a:r>
            <a:endParaRPr sz="2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1440"/>
              </a:spcBef>
              <a:spcAft>
                <a:spcPts val="0"/>
              </a:spcAft>
              <a:buNone/>
            </a:pPr>
            <a:r>
              <a:rPr lang="pt-BR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Immuno-Blot (</a:t>
            </a: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INNO-LIA) </a:t>
            </a:r>
            <a:endParaRPr sz="2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31"/>
          <p:cNvSpPr/>
          <p:nvPr/>
        </p:nvSpPr>
        <p:spPr>
          <a:xfrm>
            <a:off x="910167" y="5102225"/>
            <a:ext cx="1036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Calibri"/>
              <a:buChar char="•"/>
            </a:pPr>
            <a:r>
              <a:rPr lang="pt-BR" sz="22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Testes de Biologia Molecular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1320"/>
              </a:spcBef>
              <a:spcAft>
                <a:spcPts val="0"/>
              </a:spcAft>
              <a:buNone/>
            </a:pPr>
            <a:r>
              <a:rPr lang="pt-BR" sz="22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pt-BR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PCR-nested</a:t>
            </a:r>
            <a:endParaRPr sz="2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1320"/>
              </a:spcBef>
              <a:spcAft>
                <a:spcPts val="0"/>
              </a:spcAft>
              <a:buNone/>
            </a:pPr>
            <a:r>
              <a:rPr lang="pt-BR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PCR em tempo real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1320"/>
              </a:spcBef>
              <a:spcAft>
                <a:spcPts val="0"/>
              </a:spcAft>
              <a:buNone/>
            </a:pPr>
            <a:endParaRPr sz="22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6" name="Google Shape;556;p31"/>
          <p:cNvCxnSpPr/>
          <p:nvPr/>
        </p:nvCxnSpPr>
        <p:spPr>
          <a:xfrm>
            <a:off x="0" y="1143000"/>
            <a:ext cx="12192000" cy="0"/>
          </a:xfrm>
          <a:prstGeom prst="straightConnector1">
            <a:avLst/>
          </a:prstGeom>
          <a:noFill/>
          <a:ln w="38100" cap="flat" cmpd="sng">
            <a:solidFill>
              <a:srgbClr val="D3481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7" name="Google Shape;557;p31"/>
          <p:cNvSpPr/>
          <p:nvPr/>
        </p:nvSpPr>
        <p:spPr>
          <a:xfrm>
            <a:off x="910167" y="1260389"/>
            <a:ext cx="10363200" cy="205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7188" marR="0" lvl="0" indent="-3571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Char char="•"/>
            </a:pPr>
            <a:r>
              <a:rPr lang="pt-BR" sz="2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Métodos de Triagem</a:t>
            </a:r>
            <a:endParaRPr/>
          </a:p>
          <a:p>
            <a:pPr marL="357188" marR="0" lvl="0" indent="-357188" algn="l" rtl="0">
              <a:spcBef>
                <a:spcPts val="1320"/>
              </a:spcBef>
              <a:spcAft>
                <a:spcPts val="0"/>
              </a:spcAft>
              <a:buNone/>
            </a:pPr>
            <a:r>
              <a:rPr lang="pt-BR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Ensaio imunoenzimático ( 1</a:t>
            </a:r>
            <a:r>
              <a:rPr lang="pt-BR" sz="2200" b="1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pt-BR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2</a:t>
            </a:r>
            <a:r>
              <a:rPr lang="pt-BR" sz="2200" b="1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ª</a:t>
            </a:r>
            <a:r>
              <a:rPr lang="pt-BR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, 3</a:t>
            </a:r>
            <a:r>
              <a:rPr lang="pt-BR" sz="2200" b="1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pt-BR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4</a:t>
            </a:r>
            <a:r>
              <a:rPr lang="pt-BR" sz="2200" b="1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pt-BR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geração)</a:t>
            </a:r>
            <a:endParaRPr/>
          </a:p>
          <a:p>
            <a:pPr marL="357188" marR="0" lvl="0" indent="-357188" algn="l" rtl="0">
              <a:spcBef>
                <a:spcPts val="1320"/>
              </a:spcBef>
              <a:spcAft>
                <a:spcPts val="0"/>
              </a:spcAft>
              <a:buNone/>
            </a:pPr>
            <a:r>
              <a:rPr lang="pt-BR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Cheminulecência</a:t>
            </a:r>
            <a:endParaRPr sz="2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7188" marR="0" lvl="0" indent="-357188" algn="l" rtl="0">
              <a:spcBef>
                <a:spcPts val="1320"/>
              </a:spcBef>
              <a:spcAft>
                <a:spcPts val="0"/>
              </a:spcAft>
              <a:buNone/>
            </a:pPr>
            <a:r>
              <a:rPr lang="pt-BR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Aglutinação de partículas (látex/ gelatina)</a:t>
            </a:r>
            <a:endParaRPr/>
          </a:p>
          <a:p>
            <a:pPr marL="357188" marR="0" lvl="0" indent="-357188" algn="l" rtl="0">
              <a:spcBef>
                <a:spcPts val="132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7188" marR="0" lvl="0" indent="-357188" algn="l" rtl="0">
              <a:spcBef>
                <a:spcPts val="132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2"/>
          <p:cNvSpPr txBox="1">
            <a:spLocks noGrp="1"/>
          </p:cNvSpPr>
          <p:nvPr>
            <p:ph type="title"/>
          </p:nvPr>
        </p:nvSpPr>
        <p:spPr>
          <a:xfrm>
            <a:off x="1099457" y="396526"/>
            <a:ext cx="5046172" cy="415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Calibri"/>
              <a:buNone/>
            </a:pPr>
            <a:r>
              <a:rPr lang="pt-BR" sz="2880"/>
              <a:t>ELISA para HTLV-1/2 </a:t>
            </a:r>
            <a:endParaRPr/>
          </a:p>
        </p:txBody>
      </p:sp>
      <p:pic>
        <p:nvPicPr>
          <p:cNvPr id="563" name="Google Shape;563;p32" descr="[Sem título 3[2].jpg]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7828" y="811751"/>
            <a:ext cx="2935552" cy="1591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32" descr="Blot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8045680" y="412827"/>
            <a:ext cx="1466352" cy="2264200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2745"/>
              </a:srgbClr>
            </a:outerShdw>
          </a:effectLst>
        </p:spPr>
      </p:pic>
      <p:sp>
        <p:nvSpPr>
          <p:cNvPr id="565" name="Google Shape;565;p32"/>
          <p:cNvSpPr txBox="1"/>
          <p:nvPr/>
        </p:nvSpPr>
        <p:spPr>
          <a:xfrm>
            <a:off x="6659336" y="372033"/>
            <a:ext cx="4014206" cy="439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Calibri"/>
              <a:buNone/>
            </a:pPr>
            <a:r>
              <a:rPr lang="pt-BR" sz="288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Western-Blot HTLV-1/2</a:t>
            </a:r>
            <a:endParaRPr sz="288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6" name="Google Shape;566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67042" y="3218753"/>
            <a:ext cx="5391150" cy="1532861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32"/>
          <p:cNvSpPr txBox="1"/>
          <p:nvPr/>
        </p:nvSpPr>
        <p:spPr>
          <a:xfrm>
            <a:off x="3024166" y="2604407"/>
            <a:ext cx="6643734" cy="590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Nested PCR HTLV-1/2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32"/>
          <p:cNvSpPr/>
          <p:nvPr/>
        </p:nvSpPr>
        <p:spPr>
          <a:xfrm>
            <a:off x="3095604" y="2933001"/>
            <a:ext cx="564360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L100   914A    915A   916A   917A   918A   919A   920A  EX21A   848A    920A     CP          N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9" name="Google Shape;569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81356" y="4996542"/>
            <a:ext cx="5391150" cy="1647167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32"/>
          <p:cNvSpPr txBox="1"/>
          <p:nvPr/>
        </p:nvSpPr>
        <p:spPr>
          <a:xfrm>
            <a:off x="2738415" y="4682168"/>
            <a:ext cx="62579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Diferenciação e confirmação de infecção pelo HTLV-1 ou HTLV-2 por RFLP</a:t>
            </a:r>
            <a:endParaRPr/>
          </a:p>
        </p:txBody>
      </p:sp>
      <p:sp>
        <p:nvSpPr>
          <p:cNvPr id="571" name="Google Shape;571;p32"/>
          <p:cNvSpPr txBox="1"/>
          <p:nvPr/>
        </p:nvSpPr>
        <p:spPr>
          <a:xfrm>
            <a:off x="3381356" y="4032256"/>
            <a:ext cx="5397500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L50    915A  917A   918A  919A   920A  922A  923A  924A   875A  875A  877A   885A   910A    CP     CN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alibri"/>
              <a:buNone/>
            </a:pPr>
            <a:r>
              <a:rPr lang="pt-BR" sz="3600" b="1">
                <a:solidFill>
                  <a:srgbClr val="C00000"/>
                </a:solidFill>
              </a:rPr>
              <a:t>Roteiro</a:t>
            </a:r>
            <a:endParaRPr sz="3600" b="1">
              <a:solidFill>
                <a:srgbClr val="C00000"/>
              </a:solidFill>
            </a:endParaRPr>
          </a:p>
        </p:txBody>
      </p:sp>
      <p:sp>
        <p:nvSpPr>
          <p:cNvPr id="102" name="Google Shape;102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Introdução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Descoberta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Classificação e cronologia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Disseminação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Epidemiologia/transmissão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Diagnóstico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Aspectos clínicos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Perspectivas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Validade da PCR and line immunoasays (INNO-LIA) on indetermined WB</a:t>
            </a:r>
            <a:endParaRPr/>
          </a:p>
        </p:txBody>
      </p:sp>
      <p:sp>
        <p:nvSpPr>
          <p:cNvPr id="577" name="Google Shape;577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95/105 por WB and PCR: 2 cases with low Ab titers; 6 interminated by WB, were positive by PCR and Innolia; one sample was negative by PCR (postive for WB and Innolia)-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New assay for PVL: tax, hbz and reference gene.g </a:t>
            </a:r>
            <a:endParaRPr/>
          </a:p>
        </p:txBody>
      </p:sp>
      <p:sp>
        <p:nvSpPr>
          <p:cNvPr id="578" name="Google Shape;578;p33"/>
          <p:cNvSpPr/>
          <p:nvPr/>
        </p:nvSpPr>
        <p:spPr>
          <a:xfrm>
            <a:off x="9264352" y="3212977"/>
            <a:ext cx="38211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Umek et al. 2017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3" name="Google Shape;583;p34"/>
          <p:cNvCxnSpPr/>
          <p:nvPr/>
        </p:nvCxnSpPr>
        <p:spPr>
          <a:xfrm>
            <a:off x="1524000" y="1143000"/>
            <a:ext cx="9144000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4" name="Google Shape;584;p34"/>
          <p:cNvSpPr txBox="1"/>
          <p:nvPr/>
        </p:nvSpPr>
        <p:spPr>
          <a:xfrm>
            <a:off x="1905000" y="1905001"/>
            <a:ext cx="2209800" cy="46196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SANGUÍNEA</a:t>
            </a:r>
            <a:endParaRPr/>
          </a:p>
        </p:txBody>
      </p:sp>
      <p:sp>
        <p:nvSpPr>
          <p:cNvPr id="585" name="Google Shape;585;p34"/>
          <p:cNvSpPr txBox="1"/>
          <p:nvPr/>
        </p:nvSpPr>
        <p:spPr>
          <a:xfrm>
            <a:off x="7924800" y="1981201"/>
            <a:ext cx="1676400" cy="46196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SEXUAL</a:t>
            </a:r>
            <a:endParaRPr/>
          </a:p>
        </p:txBody>
      </p:sp>
      <p:sp>
        <p:nvSpPr>
          <p:cNvPr id="586" name="Google Shape;586;p34"/>
          <p:cNvSpPr txBox="1"/>
          <p:nvPr/>
        </p:nvSpPr>
        <p:spPr>
          <a:xfrm>
            <a:off x="4800600" y="3505201"/>
            <a:ext cx="2438400" cy="46196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VERTICAL</a:t>
            </a:r>
            <a:endParaRPr/>
          </a:p>
        </p:txBody>
      </p:sp>
      <p:sp>
        <p:nvSpPr>
          <p:cNvPr id="587" name="Google Shape;587;p34"/>
          <p:cNvSpPr/>
          <p:nvPr/>
        </p:nvSpPr>
        <p:spPr>
          <a:xfrm rot="10790275">
            <a:off x="4649788" y="1828800"/>
            <a:ext cx="2817812" cy="122078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6171" y="5829"/>
                </a:lnTo>
                <a:lnTo>
                  <a:pt x="8550" y="5829"/>
                </a:lnTo>
                <a:lnTo>
                  <a:pt x="8550" y="11970"/>
                </a:lnTo>
                <a:lnTo>
                  <a:pt x="4164" y="11970"/>
                </a:lnTo>
                <a:lnTo>
                  <a:pt x="4164" y="8639"/>
                </a:lnTo>
                <a:lnTo>
                  <a:pt x="0" y="15120"/>
                </a:lnTo>
                <a:lnTo>
                  <a:pt x="4164" y="21600"/>
                </a:lnTo>
                <a:lnTo>
                  <a:pt x="4164" y="18269"/>
                </a:lnTo>
                <a:lnTo>
                  <a:pt x="17436" y="18269"/>
                </a:lnTo>
                <a:lnTo>
                  <a:pt x="17436" y="21600"/>
                </a:lnTo>
                <a:lnTo>
                  <a:pt x="21600" y="15120"/>
                </a:lnTo>
                <a:lnTo>
                  <a:pt x="17436" y="8639"/>
                </a:lnTo>
                <a:lnTo>
                  <a:pt x="17436" y="11970"/>
                </a:lnTo>
                <a:lnTo>
                  <a:pt x="13050" y="11970"/>
                </a:lnTo>
                <a:lnTo>
                  <a:pt x="13050" y="5829"/>
                </a:lnTo>
                <a:lnTo>
                  <a:pt x="15429" y="5829"/>
                </a:lnTo>
                <a:close/>
              </a:path>
            </a:pathLst>
          </a:custGeom>
          <a:solidFill>
            <a:srgbClr val="C000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34"/>
          <p:cNvSpPr txBox="1"/>
          <p:nvPr/>
        </p:nvSpPr>
        <p:spPr>
          <a:xfrm>
            <a:off x="1828800" y="2819400"/>
            <a:ext cx="2286000" cy="14922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8890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Char char="•"/>
            </a:pPr>
            <a:r>
              <a:rPr lang="pt-BR" sz="14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Transfusão produtos celulares infectados;</a:t>
            </a:r>
            <a:endParaRPr/>
          </a:p>
          <a:p>
            <a:pPr marL="0" marR="0" lvl="0" indent="-8890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Char char="•"/>
            </a:pPr>
            <a:r>
              <a:rPr lang="pt-BR" sz="14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Agulhas contaminadas.</a:t>
            </a:r>
            <a:endParaRPr/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 sz="1400"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89" name="Google Shape;589;p34"/>
          <p:cNvSpPr txBox="1"/>
          <p:nvPr/>
        </p:nvSpPr>
        <p:spPr>
          <a:xfrm>
            <a:off x="4876800" y="4419600"/>
            <a:ext cx="2209800" cy="127158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-8890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Char char="•"/>
            </a:pPr>
            <a:r>
              <a:rPr lang="pt-BR" sz="14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Amamentação;</a:t>
            </a:r>
            <a:endParaRPr/>
          </a:p>
          <a:p>
            <a:pPr marL="0" marR="0" lvl="0" indent="-8890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Char char="•"/>
            </a:pPr>
            <a:r>
              <a:rPr lang="pt-BR" sz="14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Transplacentária.</a:t>
            </a:r>
            <a:endParaRPr/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 sz="1400"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90" name="Google Shape;590;p34"/>
          <p:cNvSpPr txBox="1"/>
          <p:nvPr/>
        </p:nvSpPr>
        <p:spPr>
          <a:xfrm>
            <a:off x="7924800" y="2895601"/>
            <a:ext cx="2438400" cy="21383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-8890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Char char="•"/>
            </a:pPr>
            <a:r>
              <a:rPr lang="pt-BR" sz="14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Carga viral, sexo sem proteção;</a:t>
            </a:r>
            <a:endParaRPr/>
          </a:p>
          <a:p>
            <a:pPr marL="0" marR="0" lvl="0" indent="-8890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Char char="•"/>
            </a:pPr>
            <a:r>
              <a:rPr lang="pt-BR" sz="14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Múltiplos parceiros;</a:t>
            </a:r>
            <a:endParaRPr/>
          </a:p>
          <a:p>
            <a:pPr marL="0" marR="0" lvl="0" indent="-8890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Char char="•"/>
            </a:pPr>
            <a:r>
              <a:rPr lang="pt-BR" sz="14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Tempo de exposição;</a:t>
            </a:r>
            <a:endParaRPr/>
          </a:p>
          <a:p>
            <a:pPr marL="0" marR="0" lvl="0" indent="-8890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Char char="•"/>
            </a:pPr>
            <a:r>
              <a:rPr lang="pt-BR" sz="14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Ulcerações.</a:t>
            </a:r>
            <a:endParaRPr/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 sz="1400"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91" name="Google Shape;591;p34"/>
          <p:cNvSpPr/>
          <p:nvPr/>
        </p:nvSpPr>
        <p:spPr>
          <a:xfrm>
            <a:off x="1828800" y="404814"/>
            <a:ext cx="8229600" cy="95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TRANSMISSÃO</a:t>
            </a:r>
            <a:br>
              <a:rPr lang="pt-BR"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p34"/>
          <p:cNvSpPr txBox="1"/>
          <p:nvPr/>
        </p:nvSpPr>
        <p:spPr>
          <a:xfrm>
            <a:off x="8991600" y="6583364"/>
            <a:ext cx="1676400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IMT/FMUSP – LIM56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35" descr="Figura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35"/>
          <p:cNvSpPr txBox="1">
            <a:spLocks noGrp="1"/>
          </p:cNvSpPr>
          <p:nvPr>
            <p:ph type="title"/>
          </p:nvPr>
        </p:nvSpPr>
        <p:spPr>
          <a:xfrm>
            <a:off x="143339" y="54868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b="1"/>
              <a:t>Epidemiology</a:t>
            </a:r>
            <a:endParaRPr b="1"/>
          </a:p>
        </p:txBody>
      </p:sp>
      <p:pic>
        <p:nvPicPr>
          <p:cNvPr id="599" name="Google Shape;599;p35" descr="Mapa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l="-1180" t="9685" b="12783"/>
          <a:stretch/>
        </p:blipFill>
        <p:spPr>
          <a:xfrm>
            <a:off x="0" y="1714488"/>
            <a:ext cx="12208211" cy="5143512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35"/>
          <p:cNvSpPr txBox="1"/>
          <p:nvPr/>
        </p:nvSpPr>
        <p:spPr>
          <a:xfrm>
            <a:off x="7524761" y="2500307"/>
            <a:ext cx="81144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1,300,000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35"/>
          <p:cNvSpPr txBox="1"/>
          <p:nvPr/>
        </p:nvSpPr>
        <p:spPr>
          <a:xfrm>
            <a:off x="5238744" y="2928935"/>
            <a:ext cx="61587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78,000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35"/>
          <p:cNvSpPr txBox="1"/>
          <p:nvPr/>
        </p:nvSpPr>
        <p:spPr>
          <a:xfrm>
            <a:off x="2979341" y="2714621"/>
            <a:ext cx="69442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100,000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35"/>
          <p:cNvSpPr txBox="1"/>
          <p:nvPr/>
        </p:nvSpPr>
        <p:spPr>
          <a:xfrm>
            <a:off x="2476475" y="4214819"/>
            <a:ext cx="69442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520,000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35"/>
          <p:cNvSpPr txBox="1"/>
          <p:nvPr/>
        </p:nvSpPr>
        <p:spPr>
          <a:xfrm>
            <a:off x="1904971" y="3571877"/>
            <a:ext cx="69442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800,000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35"/>
          <p:cNvSpPr txBox="1"/>
          <p:nvPr/>
        </p:nvSpPr>
        <p:spPr>
          <a:xfrm>
            <a:off x="4347325" y="2000241"/>
            <a:ext cx="81144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4,000,000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35"/>
          <p:cNvSpPr txBox="1"/>
          <p:nvPr/>
        </p:nvSpPr>
        <p:spPr>
          <a:xfrm>
            <a:off x="3143230" y="6286520"/>
            <a:ext cx="733430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Gessain and  Cassar; </a:t>
            </a:r>
            <a:r>
              <a:rPr lang="pt-BR" sz="16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Frontiers in Microbiology</a:t>
            </a: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2012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35"/>
          <p:cNvSpPr/>
          <p:nvPr/>
        </p:nvSpPr>
        <p:spPr>
          <a:xfrm>
            <a:off x="9417248" y="2857496"/>
            <a:ext cx="2210862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FF7300"/>
                </a:solidFill>
                <a:latin typeface="Calibri"/>
                <a:ea typeface="Calibri"/>
                <a:cs typeface="Calibri"/>
                <a:sym typeface="Calibri"/>
              </a:rPr>
              <a:t>Worldwide</a:t>
            </a:r>
            <a:endParaRPr sz="3200" b="1">
              <a:solidFill>
                <a:srgbClr val="FF73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FF7300"/>
                </a:solidFill>
                <a:latin typeface="Calibri"/>
                <a:ea typeface="Calibri"/>
                <a:cs typeface="Calibri"/>
                <a:sym typeface="Calibri"/>
              </a:rPr>
              <a:t>~10 milions</a:t>
            </a:r>
            <a:endParaRPr sz="3200" b="1" cap="none">
              <a:solidFill>
                <a:srgbClr val="FF7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6"/>
          <p:cNvSpPr txBox="1"/>
          <p:nvPr/>
        </p:nvSpPr>
        <p:spPr>
          <a:xfrm>
            <a:off x="1666844" y="214291"/>
            <a:ext cx="8856662" cy="3715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DISTRIBUIÇÃO GEOGRÁFICA DOS PRINCIPAIS FOCOS DE INFECÇÃO PELO HTLV-1</a:t>
            </a:r>
            <a:endParaRPr/>
          </a:p>
        </p:txBody>
      </p:sp>
      <p:sp>
        <p:nvSpPr>
          <p:cNvPr id="614" name="Google Shape;614;p36"/>
          <p:cNvSpPr txBox="1"/>
          <p:nvPr/>
        </p:nvSpPr>
        <p:spPr>
          <a:xfrm>
            <a:off x="1739901" y="6553200"/>
            <a:ext cx="8423275" cy="23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999999"/>
                </a:solidFill>
                <a:latin typeface="Tahoma"/>
                <a:ea typeface="Tahoma"/>
                <a:cs typeface="Tahoma"/>
                <a:sym typeface="Tahoma"/>
              </a:rPr>
              <a:t>Gessain A &amp; Cassar. Frontiers in Microbiology, 2012.  </a:t>
            </a:r>
            <a:endParaRPr/>
          </a:p>
        </p:txBody>
      </p:sp>
      <p:pic>
        <p:nvPicPr>
          <p:cNvPr id="615" name="Google Shape;61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5501" y="857232"/>
            <a:ext cx="5718175" cy="3519488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36"/>
          <p:cNvSpPr txBox="1"/>
          <p:nvPr/>
        </p:nvSpPr>
        <p:spPr>
          <a:xfrm>
            <a:off x="2136775" y="5000636"/>
            <a:ext cx="3708400" cy="88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99FF"/>
                </a:solidFill>
                <a:latin typeface="Calibri"/>
                <a:ea typeface="Calibri"/>
                <a:cs typeface="Calibri"/>
                <a:sym typeface="Calibri"/>
              </a:rPr>
              <a:t>HTLV-1 </a:t>
            </a:r>
            <a:endParaRPr sz="1200" baseline="30000">
              <a:solidFill>
                <a:srgbClr val="0099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6B0094"/>
                </a:solidFill>
                <a:latin typeface="Calibri"/>
                <a:ea typeface="Calibri"/>
                <a:cs typeface="Calibri"/>
                <a:sym typeface="Calibri"/>
              </a:rPr>
              <a:t>Principalmente no Sudoeste do Japão, Caribe, África Central e Ocidental, Sudeste dos EUA e América do Sul </a:t>
            </a:r>
            <a:endParaRPr/>
          </a:p>
        </p:txBody>
      </p:sp>
      <p:sp>
        <p:nvSpPr>
          <p:cNvPr id="617" name="Google Shape;617;p36"/>
          <p:cNvSpPr txBox="1"/>
          <p:nvPr/>
        </p:nvSpPr>
        <p:spPr>
          <a:xfrm>
            <a:off x="6635750" y="4500570"/>
            <a:ext cx="3600450" cy="14033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6B47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6B4794"/>
                </a:solidFill>
                <a:latin typeface="Calibri"/>
                <a:ea typeface="Calibri"/>
                <a:cs typeface="Calibri"/>
                <a:sym typeface="Calibri"/>
              </a:rPr>
              <a:t>HTLV-2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6B4794"/>
                </a:solidFill>
                <a:latin typeface="Calibri"/>
                <a:ea typeface="Calibri"/>
                <a:cs typeface="Calibri"/>
                <a:sym typeface="Calibri"/>
              </a:rPr>
              <a:t>Principalmente populações nativas e usuários de drogas intravenosas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6B4794"/>
                </a:solidFill>
                <a:latin typeface="Calibri"/>
                <a:ea typeface="Calibri"/>
                <a:cs typeface="Calibri"/>
                <a:sym typeface="Calibri"/>
              </a:rPr>
              <a:t>	 		</a:t>
            </a:r>
            <a:r>
              <a:rPr lang="pt-BR" sz="900" i="1">
                <a:solidFill>
                  <a:srgbClr val="6B4794"/>
                </a:solidFill>
                <a:latin typeface="Calibri"/>
                <a:ea typeface="Calibri"/>
                <a:cs typeface="Calibri"/>
                <a:sym typeface="Calibri"/>
              </a:rPr>
              <a:t>HTLV-1 - Brasil e Nova York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i="1">
                <a:solidFill>
                  <a:srgbClr val="6B4794"/>
                </a:solidFill>
                <a:latin typeface="Calibri"/>
                <a:ea typeface="Calibri"/>
                <a:cs typeface="Calibri"/>
                <a:sym typeface="Calibri"/>
              </a:rPr>
              <a:t>			HTLV-2 - EUA e Europa</a:t>
            </a:r>
            <a:endParaRPr/>
          </a:p>
        </p:txBody>
      </p:sp>
      <p:cxnSp>
        <p:nvCxnSpPr>
          <p:cNvPr id="618" name="Google Shape;618;p36"/>
          <p:cNvCxnSpPr/>
          <p:nvPr/>
        </p:nvCxnSpPr>
        <p:spPr>
          <a:xfrm>
            <a:off x="0" y="834081"/>
            <a:ext cx="121920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37"/>
          <p:cNvSpPr/>
          <p:nvPr/>
        </p:nvSpPr>
        <p:spPr>
          <a:xfrm>
            <a:off x="380960" y="1071546"/>
            <a:ext cx="11379200" cy="5313362"/>
          </a:xfrm>
          <a:prstGeom prst="roundRect">
            <a:avLst>
              <a:gd name="adj" fmla="val 867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5" name="Google Shape;625;p37" descr="http://c952242.r42.cf3.rackcdn.com/iceber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1165" y="1346217"/>
            <a:ext cx="9066704" cy="4953126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37"/>
          <p:cNvSpPr/>
          <p:nvPr/>
        </p:nvSpPr>
        <p:spPr>
          <a:xfrm>
            <a:off x="8303325" y="4530949"/>
            <a:ext cx="121135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0.8 MILHÕES </a:t>
            </a:r>
            <a:endParaRPr/>
          </a:p>
        </p:txBody>
      </p:sp>
      <p:sp>
        <p:nvSpPr>
          <p:cNvPr id="627" name="Google Shape;627;p37"/>
          <p:cNvSpPr/>
          <p:nvPr/>
        </p:nvSpPr>
        <p:spPr>
          <a:xfrm>
            <a:off x="2730217" y="4125629"/>
            <a:ext cx="1702261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ASSINTOMÁTICO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37"/>
          <p:cNvSpPr/>
          <p:nvPr/>
        </p:nvSpPr>
        <p:spPr>
          <a:xfrm>
            <a:off x="720715" y="1785926"/>
            <a:ext cx="763029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MUNDO</a:t>
            </a:r>
            <a:endParaRPr sz="2400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37"/>
          <p:cNvSpPr/>
          <p:nvPr/>
        </p:nvSpPr>
        <p:spPr>
          <a:xfrm>
            <a:off x="10965153" y="1714488"/>
            <a:ext cx="62998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BRASIL</a:t>
            </a:r>
            <a:endParaRPr sz="2400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0" name="Google Shape;630;p37"/>
          <p:cNvSpPr/>
          <p:nvPr/>
        </p:nvSpPr>
        <p:spPr>
          <a:xfrm>
            <a:off x="2479744" y="4786322"/>
            <a:ext cx="1281889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5-10 MILHÕES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37"/>
          <p:cNvSpPr/>
          <p:nvPr/>
        </p:nvSpPr>
        <p:spPr>
          <a:xfrm>
            <a:off x="8027654" y="4135143"/>
            <a:ext cx="160755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ASSINTOMÁTICO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37"/>
          <p:cNvSpPr/>
          <p:nvPr/>
        </p:nvSpPr>
        <p:spPr>
          <a:xfrm>
            <a:off x="488270" y="2214555"/>
            <a:ext cx="132145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HAM/TSP e ATL</a:t>
            </a:r>
            <a:endParaRPr/>
          </a:p>
        </p:txBody>
      </p:sp>
      <p:sp>
        <p:nvSpPr>
          <p:cNvPr id="633" name="Google Shape;633;p37"/>
          <p:cNvSpPr/>
          <p:nvPr/>
        </p:nvSpPr>
        <p:spPr>
          <a:xfrm>
            <a:off x="10759767" y="2098668"/>
            <a:ext cx="140051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HAM/TSP e ATL</a:t>
            </a:r>
            <a:endParaRPr/>
          </a:p>
        </p:txBody>
      </p:sp>
      <p:cxnSp>
        <p:nvCxnSpPr>
          <p:cNvPr id="634" name="Google Shape;634;p37"/>
          <p:cNvCxnSpPr/>
          <p:nvPr/>
        </p:nvCxnSpPr>
        <p:spPr>
          <a:xfrm>
            <a:off x="1047714" y="2714620"/>
            <a:ext cx="9889067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5" name="Google Shape;635;p37"/>
          <p:cNvSpPr txBox="1">
            <a:spLocks noGrp="1"/>
          </p:cNvSpPr>
          <p:nvPr>
            <p:ph type="title"/>
          </p:nvPr>
        </p:nvSpPr>
        <p:spPr>
          <a:xfrm>
            <a:off x="609600" y="3810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Calibri"/>
              <a:buNone/>
            </a:pPr>
            <a:r>
              <a:rPr lang="pt-BR" sz="2400" b="1">
                <a:solidFill>
                  <a:srgbClr val="C00000"/>
                </a:solidFill>
              </a:rPr>
              <a:t>ESTIMATIVA DO NÚMERO DE PESSOAS INFECTADAS PELO HTLV-1 NO BRASIL E NO MUNDO</a:t>
            </a:r>
            <a:endParaRPr/>
          </a:p>
        </p:txBody>
      </p:sp>
      <p:sp>
        <p:nvSpPr>
          <p:cNvPr id="636" name="Google Shape;636;p37"/>
          <p:cNvSpPr txBox="1"/>
          <p:nvPr/>
        </p:nvSpPr>
        <p:spPr>
          <a:xfrm>
            <a:off x="721879" y="6550224"/>
            <a:ext cx="14455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Edlich et al. 2000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38"/>
          <p:cNvSpPr txBox="1">
            <a:spLocks noGrp="1"/>
          </p:cNvSpPr>
          <p:nvPr>
            <p:ph type="title"/>
          </p:nvPr>
        </p:nvSpPr>
        <p:spPr>
          <a:xfrm>
            <a:off x="571461" y="71414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alibri"/>
              <a:buNone/>
            </a:pPr>
            <a:r>
              <a:rPr lang="pt-BR" sz="3600" b="1">
                <a:solidFill>
                  <a:srgbClr val="C00000"/>
                </a:solidFill>
              </a:rPr>
              <a:t>Prevalência no Brasil</a:t>
            </a:r>
            <a:endParaRPr sz="3600" b="1">
              <a:solidFill>
                <a:srgbClr val="C00000"/>
              </a:solidFill>
            </a:endParaRPr>
          </a:p>
        </p:txBody>
      </p:sp>
      <p:pic>
        <p:nvPicPr>
          <p:cNvPr id="643" name="Google Shape;643;p38" descr="http://revista.hupe.uerj.br/imagebank/images/v13n3a13-fig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723" y="1214422"/>
            <a:ext cx="8235549" cy="5500726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38"/>
          <p:cNvSpPr txBox="1"/>
          <p:nvPr/>
        </p:nvSpPr>
        <p:spPr>
          <a:xfrm>
            <a:off x="8953520" y="6366712"/>
            <a:ext cx="28575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*Catalan-Soares B, 2005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45" name="Google Shape;645;p38"/>
          <p:cNvCxnSpPr/>
          <p:nvPr/>
        </p:nvCxnSpPr>
        <p:spPr>
          <a:xfrm>
            <a:off x="0" y="1023551"/>
            <a:ext cx="121920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39"/>
          <p:cNvSpPr txBox="1">
            <a:spLocks noGrp="1"/>
          </p:cNvSpPr>
          <p:nvPr>
            <p:ph type="title"/>
          </p:nvPr>
        </p:nvSpPr>
        <p:spPr>
          <a:xfrm>
            <a:off x="1981200" y="142852"/>
            <a:ext cx="8229600" cy="582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40"/>
              <a:buFont typeface="Calibri"/>
              <a:buNone/>
            </a:pPr>
            <a:r>
              <a:rPr lang="pt-BR" sz="3240" b="1">
                <a:solidFill>
                  <a:srgbClr val="C00000"/>
                </a:solidFill>
              </a:rPr>
              <a:t>Fluxograma de Diagnóstico HTLV (IIER/IMTSP) </a:t>
            </a:r>
            <a:endParaRPr/>
          </a:p>
        </p:txBody>
      </p:sp>
      <p:sp>
        <p:nvSpPr>
          <p:cNvPr id="651" name="Google Shape;651;p39"/>
          <p:cNvSpPr txBox="1"/>
          <p:nvPr/>
        </p:nvSpPr>
        <p:spPr>
          <a:xfrm>
            <a:off x="4943872" y="785795"/>
            <a:ext cx="1656184" cy="584775"/>
          </a:xfrm>
          <a:prstGeom prst="rect">
            <a:avLst/>
          </a:prstGeom>
          <a:noFill/>
          <a:ln w="9525" cap="flat" cmpd="sng">
            <a:solidFill>
              <a:srgbClr val="0000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AMOSTRA (soro ou plasma</a:t>
            </a:r>
            <a:r>
              <a:rPr lang="pt-BR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  <p:cxnSp>
        <p:nvCxnSpPr>
          <p:cNvPr id="652" name="Google Shape;652;p39"/>
          <p:cNvCxnSpPr/>
          <p:nvPr/>
        </p:nvCxnSpPr>
        <p:spPr>
          <a:xfrm flipH="1">
            <a:off x="5807844" y="1505874"/>
            <a:ext cx="124" cy="28917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53" name="Google Shape;653;p39"/>
          <p:cNvSpPr txBox="1"/>
          <p:nvPr/>
        </p:nvSpPr>
        <p:spPr>
          <a:xfrm>
            <a:off x="4524364" y="1793906"/>
            <a:ext cx="2720914" cy="36933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ELISA 3ª Geração</a:t>
            </a:r>
            <a:endParaRPr/>
          </a:p>
        </p:txBody>
      </p:sp>
      <p:sp>
        <p:nvSpPr>
          <p:cNvPr id="654" name="Google Shape;654;p39"/>
          <p:cNvSpPr txBox="1"/>
          <p:nvPr/>
        </p:nvSpPr>
        <p:spPr>
          <a:xfrm>
            <a:off x="5087888" y="2441979"/>
            <a:ext cx="1296144" cy="307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(+) / (ID)</a:t>
            </a:r>
            <a:endParaRPr/>
          </a:p>
        </p:txBody>
      </p:sp>
      <p:sp>
        <p:nvSpPr>
          <p:cNvPr id="655" name="Google Shape;655;p39"/>
          <p:cNvSpPr txBox="1"/>
          <p:nvPr/>
        </p:nvSpPr>
        <p:spPr>
          <a:xfrm>
            <a:off x="7032104" y="2513986"/>
            <a:ext cx="2303462" cy="26161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Amostra Negativa p/ HTLV 1 e 2</a:t>
            </a:r>
            <a:endParaRPr/>
          </a:p>
        </p:txBody>
      </p:sp>
      <p:grpSp>
        <p:nvGrpSpPr>
          <p:cNvPr id="656" name="Google Shape;656;p39"/>
          <p:cNvGrpSpPr/>
          <p:nvPr/>
        </p:nvGrpSpPr>
        <p:grpSpPr>
          <a:xfrm>
            <a:off x="5807968" y="2153947"/>
            <a:ext cx="1728192" cy="377329"/>
            <a:chOff x="4356100" y="2908300"/>
            <a:chExt cx="2882900" cy="1241425"/>
          </a:xfrm>
        </p:grpSpPr>
        <p:cxnSp>
          <p:nvCxnSpPr>
            <p:cNvPr id="657" name="Google Shape;657;p39"/>
            <p:cNvCxnSpPr/>
            <p:nvPr/>
          </p:nvCxnSpPr>
          <p:spPr>
            <a:xfrm>
              <a:off x="4357688" y="2908300"/>
              <a:ext cx="0" cy="233363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8" name="Google Shape;658;p39"/>
            <p:cNvCxnSpPr/>
            <p:nvPr/>
          </p:nvCxnSpPr>
          <p:spPr>
            <a:xfrm>
              <a:off x="4356100" y="3141663"/>
              <a:ext cx="0" cy="647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9" name="Google Shape;659;p39"/>
            <p:cNvCxnSpPr/>
            <p:nvPr/>
          </p:nvCxnSpPr>
          <p:spPr>
            <a:xfrm>
              <a:off x="4356100" y="3068638"/>
              <a:ext cx="2879725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0" name="Google Shape;660;p39"/>
            <p:cNvCxnSpPr/>
            <p:nvPr/>
          </p:nvCxnSpPr>
          <p:spPr>
            <a:xfrm>
              <a:off x="7239000" y="3068638"/>
              <a:ext cx="0" cy="108108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61" name="Google Shape;661;p39"/>
          <p:cNvSpPr txBox="1"/>
          <p:nvPr/>
        </p:nvSpPr>
        <p:spPr>
          <a:xfrm>
            <a:off x="4511824" y="3018042"/>
            <a:ext cx="1944216" cy="33855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Western Blot</a:t>
            </a: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39"/>
          <p:cNvSpPr txBox="1"/>
          <p:nvPr/>
        </p:nvSpPr>
        <p:spPr>
          <a:xfrm>
            <a:off x="5231904" y="3594107"/>
            <a:ext cx="2520950" cy="46166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Amostra Indeterminada ou Positiva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39"/>
          <p:cNvSpPr txBox="1"/>
          <p:nvPr/>
        </p:nvSpPr>
        <p:spPr>
          <a:xfrm>
            <a:off x="2999656" y="3533132"/>
            <a:ext cx="1944688" cy="27699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Amostra Negativa   </a:t>
            </a:r>
            <a:endParaRPr sz="1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39"/>
          <p:cNvSpPr txBox="1"/>
          <p:nvPr/>
        </p:nvSpPr>
        <p:spPr>
          <a:xfrm>
            <a:off x="5881686" y="4376902"/>
            <a:ext cx="1928826" cy="36933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Nested-PCR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39"/>
          <p:cNvSpPr txBox="1"/>
          <p:nvPr/>
        </p:nvSpPr>
        <p:spPr>
          <a:xfrm>
            <a:off x="4655840" y="4890251"/>
            <a:ext cx="1944688" cy="27699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Amostra Negativa   </a:t>
            </a:r>
            <a:endParaRPr sz="1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39"/>
          <p:cNvSpPr txBox="1"/>
          <p:nvPr/>
        </p:nvSpPr>
        <p:spPr>
          <a:xfrm>
            <a:off x="7032104" y="4890251"/>
            <a:ext cx="1728192" cy="27699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Amostra Positiva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39"/>
          <p:cNvSpPr txBox="1"/>
          <p:nvPr/>
        </p:nvSpPr>
        <p:spPr>
          <a:xfrm>
            <a:off x="7320136" y="5322298"/>
            <a:ext cx="1368152" cy="36933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RFLP</a:t>
            </a:r>
            <a:endParaRPr/>
          </a:p>
        </p:txBody>
      </p:sp>
      <p:sp>
        <p:nvSpPr>
          <p:cNvPr id="668" name="Google Shape;668;p39"/>
          <p:cNvSpPr txBox="1"/>
          <p:nvPr/>
        </p:nvSpPr>
        <p:spPr>
          <a:xfrm>
            <a:off x="8688288" y="5970370"/>
            <a:ext cx="1512168" cy="49629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Amostra Positiva</a:t>
            </a:r>
            <a:endParaRPr/>
          </a:p>
          <a:p>
            <a:pPr marL="0" marR="0" lvl="0" indent="0" algn="ctr" rtl="0">
              <a:spcBef>
                <a:spcPts val="525"/>
              </a:spcBef>
              <a:spcAft>
                <a:spcPts val="0"/>
              </a:spcAft>
              <a:buNone/>
            </a:pPr>
            <a:r>
              <a:rPr lang="pt-BR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HTLV-2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39"/>
          <p:cNvSpPr txBox="1"/>
          <p:nvPr/>
        </p:nvSpPr>
        <p:spPr>
          <a:xfrm>
            <a:off x="6672064" y="5970370"/>
            <a:ext cx="1584176" cy="49629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Amostra Positiva</a:t>
            </a:r>
            <a:endParaRPr/>
          </a:p>
          <a:p>
            <a:pPr marL="0" marR="0" lvl="0" indent="0" algn="ctr" rtl="0">
              <a:spcBef>
                <a:spcPts val="525"/>
              </a:spcBef>
              <a:spcAft>
                <a:spcPts val="0"/>
              </a:spcAft>
              <a:buNone/>
            </a:pPr>
            <a:r>
              <a:rPr lang="pt-BR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HTLV-1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0" name="Google Shape;670;p39"/>
          <p:cNvGrpSpPr/>
          <p:nvPr/>
        </p:nvGrpSpPr>
        <p:grpSpPr>
          <a:xfrm>
            <a:off x="4799856" y="3378083"/>
            <a:ext cx="1656184" cy="216024"/>
            <a:chOff x="4356100" y="2908300"/>
            <a:chExt cx="2882900" cy="1241425"/>
          </a:xfrm>
        </p:grpSpPr>
        <p:cxnSp>
          <p:nvCxnSpPr>
            <p:cNvPr id="671" name="Google Shape;671;p39"/>
            <p:cNvCxnSpPr/>
            <p:nvPr/>
          </p:nvCxnSpPr>
          <p:spPr>
            <a:xfrm>
              <a:off x="4357688" y="2908300"/>
              <a:ext cx="0" cy="233363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2" name="Google Shape;672;p39"/>
            <p:cNvCxnSpPr/>
            <p:nvPr/>
          </p:nvCxnSpPr>
          <p:spPr>
            <a:xfrm>
              <a:off x="4356100" y="3141663"/>
              <a:ext cx="0" cy="647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3" name="Google Shape;673;p39"/>
            <p:cNvCxnSpPr/>
            <p:nvPr/>
          </p:nvCxnSpPr>
          <p:spPr>
            <a:xfrm>
              <a:off x="4356100" y="3068638"/>
              <a:ext cx="2879725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4" name="Google Shape;674;p39"/>
            <p:cNvCxnSpPr/>
            <p:nvPr/>
          </p:nvCxnSpPr>
          <p:spPr>
            <a:xfrm>
              <a:off x="7239000" y="3068638"/>
              <a:ext cx="0" cy="108108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675" name="Google Shape;675;p39"/>
          <p:cNvCxnSpPr/>
          <p:nvPr/>
        </p:nvCxnSpPr>
        <p:spPr>
          <a:xfrm>
            <a:off x="6671940" y="4097020"/>
            <a:ext cx="124" cy="28917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76" name="Google Shape;676;p39"/>
          <p:cNvCxnSpPr/>
          <p:nvPr/>
        </p:nvCxnSpPr>
        <p:spPr>
          <a:xfrm flipH="1">
            <a:off x="5735960" y="2728868"/>
            <a:ext cx="124" cy="28917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677" name="Google Shape;677;p39"/>
          <p:cNvGrpSpPr/>
          <p:nvPr/>
        </p:nvGrpSpPr>
        <p:grpSpPr>
          <a:xfrm>
            <a:off x="6240016" y="4818242"/>
            <a:ext cx="1152128" cy="72008"/>
            <a:chOff x="4356100" y="2908300"/>
            <a:chExt cx="2882900" cy="1241425"/>
          </a:xfrm>
        </p:grpSpPr>
        <p:cxnSp>
          <p:nvCxnSpPr>
            <p:cNvPr id="678" name="Google Shape;678;p39"/>
            <p:cNvCxnSpPr/>
            <p:nvPr/>
          </p:nvCxnSpPr>
          <p:spPr>
            <a:xfrm>
              <a:off x="4357688" y="2908300"/>
              <a:ext cx="0" cy="233363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39"/>
            <p:cNvCxnSpPr/>
            <p:nvPr/>
          </p:nvCxnSpPr>
          <p:spPr>
            <a:xfrm>
              <a:off x="4356100" y="3141663"/>
              <a:ext cx="0" cy="647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39"/>
            <p:cNvCxnSpPr/>
            <p:nvPr/>
          </p:nvCxnSpPr>
          <p:spPr>
            <a:xfrm>
              <a:off x="4356100" y="3068638"/>
              <a:ext cx="2879725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39"/>
            <p:cNvCxnSpPr/>
            <p:nvPr/>
          </p:nvCxnSpPr>
          <p:spPr>
            <a:xfrm>
              <a:off x="7239000" y="3068638"/>
              <a:ext cx="0" cy="108108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82" name="Google Shape;682;p39"/>
          <p:cNvGrpSpPr/>
          <p:nvPr/>
        </p:nvGrpSpPr>
        <p:grpSpPr>
          <a:xfrm>
            <a:off x="7824192" y="5898362"/>
            <a:ext cx="1152128" cy="72008"/>
            <a:chOff x="4356100" y="2908300"/>
            <a:chExt cx="2882900" cy="1241425"/>
          </a:xfrm>
        </p:grpSpPr>
        <p:cxnSp>
          <p:nvCxnSpPr>
            <p:cNvPr id="683" name="Google Shape;683;p39"/>
            <p:cNvCxnSpPr/>
            <p:nvPr/>
          </p:nvCxnSpPr>
          <p:spPr>
            <a:xfrm>
              <a:off x="4357688" y="2908300"/>
              <a:ext cx="0" cy="233363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39"/>
            <p:cNvCxnSpPr/>
            <p:nvPr/>
          </p:nvCxnSpPr>
          <p:spPr>
            <a:xfrm>
              <a:off x="4356100" y="3141663"/>
              <a:ext cx="0" cy="647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39"/>
            <p:cNvCxnSpPr/>
            <p:nvPr/>
          </p:nvCxnSpPr>
          <p:spPr>
            <a:xfrm>
              <a:off x="4356100" y="3068638"/>
              <a:ext cx="2879725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39"/>
            <p:cNvCxnSpPr/>
            <p:nvPr/>
          </p:nvCxnSpPr>
          <p:spPr>
            <a:xfrm>
              <a:off x="7239000" y="3068638"/>
              <a:ext cx="0" cy="108108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687" name="Google Shape;687;p39"/>
          <p:cNvCxnSpPr/>
          <p:nvPr/>
        </p:nvCxnSpPr>
        <p:spPr>
          <a:xfrm>
            <a:off x="8400256" y="5682338"/>
            <a:ext cx="0" cy="28713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688" name="Google Shape;688;p39"/>
          <p:cNvCxnSpPr/>
          <p:nvPr/>
        </p:nvCxnSpPr>
        <p:spPr>
          <a:xfrm>
            <a:off x="7968208" y="5178282"/>
            <a:ext cx="0" cy="14312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40"/>
          <p:cNvSpPr txBox="1"/>
          <p:nvPr/>
        </p:nvSpPr>
        <p:spPr>
          <a:xfrm>
            <a:off x="192617" y="946150"/>
            <a:ext cx="11808883" cy="648512"/>
          </a:xfrm>
          <a:prstGeom prst="rect">
            <a:avLst/>
          </a:prstGeom>
          <a:gradFill>
            <a:gsLst>
              <a:gs pos="0">
                <a:srgbClr val="ADABAB"/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47FF"/>
                </a:solidFill>
                <a:latin typeface="Calibri"/>
                <a:ea typeface="Calibri"/>
                <a:cs typeface="Calibri"/>
                <a:sym typeface="Calibri"/>
              </a:rPr>
              <a:t>INFECÇÃO PELO HTLV NOS ÚLTIMOS 17 ANOS NO AMBULATÓRIO DE HTLV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47FF"/>
                </a:solidFill>
                <a:latin typeface="Calibri"/>
                <a:ea typeface="Calibri"/>
                <a:cs typeface="Calibri"/>
                <a:sym typeface="Calibri"/>
              </a:rPr>
              <a:t>– INSTITUTO DE DOENÇAS INFECCIOSA EMÍLIO RIBAS – SP</a:t>
            </a:r>
            <a:endParaRPr/>
          </a:p>
        </p:txBody>
      </p:sp>
      <p:pic>
        <p:nvPicPr>
          <p:cNvPr id="695" name="Google Shape;69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067" y="1801813"/>
            <a:ext cx="10007600" cy="4305300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40"/>
          <p:cNvSpPr txBox="1"/>
          <p:nvPr/>
        </p:nvSpPr>
        <p:spPr>
          <a:xfrm>
            <a:off x="1500665" y="6432550"/>
            <a:ext cx="2518936" cy="263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52 (15%) CASES OF HIV-1 CO-INFECTION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41"/>
          <p:cNvSpPr txBox="1">
            <a:spLocks noGrp="1"/>
          </p:cNvSpPr>
          <p:nvPr>
            <p:ph type="title"/>
          </p:nvPr>
        </p:nvSpPr>
        <p:spPr>
          <a:xfrm>
            <a:off x="609600" y="28572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lang="pt-BR" sz="3200" b="1">
                <a:solidFill>
                  <a:srgbClr val="C00000"/>
                </a:solidFill>
              </a:rPr>
              <a:t>Distribuição HTLV-1 e HTLV-2</a:t>
            </a:r>
            <a:endParaRPr sz="3200" b="1">
              <a:solidFill>
                <a:srgbClr val="C00000"/>
              </a:solidFill>
            </a:endParaRPr>
          </a:p>
        </p:txBody>
      </p:sp>
      <p:pic>
        <p:nvPicPr>
          <p:cNvPr id="702" name="Google Shape;70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710" y="1071522"/>
            <a:ext cx="11906292" cy="57864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3" name="Google Shape;703;p41"/>
          <p:cNvCxnSpPr/>
          <p:nvPr/>
        </p:nvCxnSpPr>
        <p:spPr>
          <a:xfrm>
            <a:off x="0" y="1089454"/>
            <a:ext cx="121920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42"/>
          <p:cNvSpPr txBox="1">
            <a:spLocks noGrp="1"/>
          </p:cNvSpPr>
          <p:nvPr>
            <p:ph type="title" idx="4294967295"/>
          </p:nvPr>
        </p:nvSpPr>
        <p:spPr>
          <a:xfrm>
            <a:off x="-406400" y="228600"/>
            <a:ext cx="1259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pt-BR" sz="2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PROJEÇÃO DE PESSOAS INFECTADAS NO BRASIL</a:t>
            </a:r>
            <a:endParaRPr/>
          </a:p>
        </p:txBody>
      </p:sp>
      <p:sp>
        <p:nvSpPr>
          <p:cNvPr id="709" name="Google Shape;709;p42"/>
          <p:cNvSpPr txBox="1"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 dirty="0">
                <a:latin typeface="Arial"/>
                <a:ea typeface="Arial"/>
                <a:cs typeface="Arial"/>
                <a:sym typeface="Arial"/>
              </a:rPr>
              <a:t>População em 2018: 210.755.799 milhões de pessoas;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sz="2400" dirty="0">
                <a:latin typeface="Arial"/>
                <a:ea typeface="Arial"/>
                <a:cs typeface="Arial"/>
                <a:sym typeface="Arial"/>
              </a:rPr>
              <a:t>(Mulheres: 97.348.809)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 dirty="0">
                <a:latin typeface="Arial"/>
                <a:ea typeface="Arial"/>
                <a:cs typeface="Arial"/>
                <a:sym typeface="Arial"/>
              </a:rPr>
              <a:t>Considerando uma média de 0.5% de prevalência no Brasil: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Estima-se que 1 milhão de brasileiros são portadores do HTLV-1!! </a:t>
            </a:r>
            <a:endParaRPr sz="24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0" name="Google Shape;710;p42"/>
          <p:cNvCxnSpPr/>
          <p:nvPr/>
        </p:nvCxnSpPr>
        <p:spPr>
          <a:xfrm>
            <a:off x="0" y="1600200"/>
            <a:ext cx="121920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/>
          <p:nvPr/>
        </p:nvSpPr>
        <p:spPr>
          <a:xfrm>
            <a:off x="1668463" y="332656"/>
            <a:ext cx="8856662" cy="6485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Descoberta do Vírus Linfotrópicos de Células T Humanas 1 e 2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Os primeiros retrovírus humanos identificados</a:t>
            </a:r>
            <a:endParaRPr sz="1600" dirty="0"/>
          </a:p>
        </p:txBody>
      </p:sp>
      <p:grpSp>
        <p:nvGrpSpPr>
          <p:cNvPr id="109" name="Google Shape;109;p16"/>
          <p:cNvGrpSpPr/>
          <p:nvPr/>
        </p:nvGrpSpPr>
        <p:grpSpPr>
          <a:xfrm>
            <a:off x="4038601" y="1628776"/>
            <a:ext cx="1912938" cy="2254251"/>
            <a:chOff x="1584" y="1026"/>
            <a:chExt cx="1205" cy="1420"/>
          </a:xfrm>
        </p:grpSpPr>
        <p:pic>
          <p:nvPicPr>
            <p:cNvPr id="110" name="Google Shape;110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84" y="1026"/>
              <a:ext cx="1205" cy="1376"/>
            </a:xfrm>
            <a:prstGeom prst="rect">
              <a:avLst/>
            </a:prstGeom>
            <a:noFill/>
            <a:ln w="763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sp>
          <p:nvSpPr>
            <p:cNvPr id="111" name="Google Shape;111;p16"/>
            <p:cNvSpPr txBox="1"/>
            <p:nvPr/>
          </p:nvSpPr>
          <p:spPr>
            <a:xfrm>
              <a:off x="1584" y="2251"/>
              <a:ext cx="912" cy="195"/>
            </a:xfrm>
            <a:prstGeom prst="rect">
              <a:avLst/>
            </a:prstGeom>
            <a:solidFill>
              <a:srgbClr val="EEECE1"/>
            </a:solidFill>
            <a:ln>
              <a:noFill/>
            </a:ln>
          </p:spPr>
          <p:txBody>
            <a:bodyPr spcFirstLastPara="1" wrap="square" lIns="90000" tIns="46800" rIns="90000" bIns="468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Mitsuaki Yoshida</a:t>
              </a:r>
              <a:endParaRPr/>
            </a:p>
          </p:txBody>
        </p:sp>
      </p:grpSp>
      <p:grpSp>
        <p:nvGrpSpPr>
          <p:cNvPr id="112" name="Google Shape;112;p16"/>
          <p:cNvGrpSpPr/>
          <p:nvPr/>
        </p:nvGrpSpPr>
        <p:grpSpPr>
          <a:xfrm>
            <a:off x="2063751" y="1557338"/>
            <a:ext cx="1606551" cy="2251074"/>
            <a:chOff x="340" y="981"/>
            <a:chExt cx="1012" cy="1418"/>
          </a:xfrm>
        </p:grpSpPr>
        <p:pic>
          <p:nvPicPr>
            <p:cNvPr id="113" name="Google Shape;113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0" y="981"/>
              <a:ext cx="1012" cy="1386"/>
            </a:xfrm>
            <a:prstGeom prst="rect">
              <a:avLst/>
            </a:prstGeom>
            <a:noFill/>
            <a:ln w="763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sp>
          <p:nvSpPr>
            <p:cNvPr id="114" name="Google Shape;114;p16"/>
            <p:cNvSpPr txBox="1"/>
            <p:nvPr/>
          </p:nvSpPr>
          <p:spPr>
            <a:xfrm>
              <a:off x="340" y="2204"/>
              <a:ext cx="715" cy="195"/>
            </a:xfrm>
            <a:prstGeom prst="rect">
              <a:avLst/>
            </a:prstGeom>
            <a:solidFill>
              <a:srgbClr val="EEECE1"/>
            </a:solidFill>
            <a:ln>
              <a:noFill/>
            </a:ln>
          </p:spPr>
          <p:txBody>
            <a:bodyPr spcFirstLastPara="1" wrap="square" lIns="90000" tIns="46800" rIns="90000" bIns="468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Robert Gallo</a:t>
              </a:r>
              <a:endParaRPr/>
            </a:p>
          </p:txBody>
        </p:sp>
      </p:grpSp>
      <p:sp>
        <p:nvSpPr>
          <p:cNvPr id="116" name="Google Shape;116;p16"/>
          <p:cNvSpPr txBox="1"/>
          <p:nvPr/>
        </p:nvSpPr>
        <p:spPr>
          <a:xfrm>
            <a:off x="4511675" y="5521326"/>
            <a:ext cx="2286000" cy="340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1983 | HIV discovery</a:t>
            </a:r>
            <a:endParaRPr/>
          </a:p>
        </p:txBody>
      </p:sp>
      <p:pic>
        <p:nvPicPr>
          <p:cNvPr id="117" name="Google Shape;117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97888" y="4117975"/>
            <a:ext cx="1712912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6"/>
          <p:cNvSpPr txBox="1"/>
          <p:nvPr/>
        </p:nvSpPr>
        <p:spPr>
          <a:xfrm>
            <a:off x="4762501" y="6012647"/>
            <a:ext cx="2373896" cy="740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 Barre-Sinoussi, J Chermann, </a:t>
            </a:r>
            <a:br>
              <a:rPr lang="pt-BR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 Montagnier, others</a:t>
            </a:r>
            <a:endParaRPr/>
          </a:p>
        </p:txBody>
      </p:sp>
      <p:pic>
        <p:nvPicPr>
          <p:cNvPr id="119" name="Google Shape;119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06576" y="3857625"/>
            <a:ext cx="2232025" cy="18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67438" y="4006850"/>
            <a:ext cx="2305050" cy="153035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38184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21" name="Google Shape;121;p16"/>
          <p:cNvSpPr txBox="1"/>
          <p:nvPr/>
        </p:nvSpPr>
        <p:spPr>
          <a:xfrm>
            <a:off x="7515225" y="6489701"/>
            <a:ext cx="699528" cy="263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Malta CR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8227" y="770916"/>
            <a:ext cx="7809470" cy="5707468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43"/>
          <p:cNvSpPr/>
          <p:nvPr/>
        </p:nvSpPr>
        <p:spPr>
          <a:xfrm>
            <a:off x="1334531" y="117041"/>
            <a:ext cx="857558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National prevalence rates of HTLV infection found in blood donor candidates and estimated probable numbers of infected individuals and potential patients.</a:t>
            </a:r>
            <a:endParaRPr sz="20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p43"/>
          <p:cNvSpPr txBox="1"/>
          <p:nvPr/>
        </p:nvSpPr>
        <p:spPr>
          <a:xfrm>
            <a:off x="7274010" y="6488668"/>
            <a:ext cx="216565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Casseb &amp; Paiva, 2019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18" name="Google Shape;718;p43"/>
          <p:cNvCxnSpPr/>
          <p:nvPr/>
        </p:nvCxnSpPr>
        <p:spPr>
          <a:xfrm>
            <a:off x="-115330" y="784654"/>
            <a:ext cx="121920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4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pt-BR"/>
              <a:t>Transmissão Vertical</a:t>
            </a:r>
            <a:endParaRPr/>
          </a:p>
        </p:txBody>
      </p:sp>
      <p:sp>
        <p:nvSpPr>
          <p:cNvPr id="724" name="Google Shape;724;p4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45"/>
          <p:cNvSpPr/>
          <p:nvPr/>
        </p:nvSpPr>
        <p:spPr>
          <a:xfrm>
            <a:off x="5805607" y="1162050"/>
            <a:ext cx="580787" cy="5295900"/>
          </a:xfrm>
          <a:prstGeom prst="roundRect">
            <a:avLst>
              <a:gd name="adj" fmla="val 806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45"/>
          <p:cNvSpPr txBox="1"/>
          <p:nvPr/>
        </p:nvSpPr>
        <p:spPr>
          <a:xfrm rot="5400000">
            <a:off x="3461754" y="3533317"/>
            <a:ext cx="5268479" cy="553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1" name="Google Shape;731;p45"/>
          <p:cNvSpPr txBox="1">
            <a:spLocks noGrp="1"/>
          </p:cNvSpPr>
          <p:nvPr>
            <p:ph type="body" idx="4294967295"/>
          </p:nvPr>
        </p:nvSpPr>
        <p:spPr>
          <a:xfrm>
            <a:off x="1992314" y="845125"/>
            <a:ext cx="8142287" cy="437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t-BR" b="1" dirty="0">
                <a:solidFill>
                  <a:srgbClr val="C00000"/>
                </a:solidFill>
              </a:rPr>
              <a:t>Transplacentária/amamentação : 5-25%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732" name="Google Shape;732;p45"/>
          <p:cNvSpPr/>
          <p:nvPr/>
        </p:nvSpPr>
        <p:spPr>
          <a:xfrm>
            <a:off x="1524000" y="6583364"/>
            <a:ext cx="376078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Biggar RJ,  et al. JID , 2006</a:t>
            </a:r>
            <a:endParaRPr/>
          </a:p>
        </p:txBody>
      </p:sp>
      <p:sp>
        <p:nvSpPr>
          <p:cNvPr id="733" name="Google Shape;733;p45"/>
          <p:cNvSpPr/>
          <p:nvPr/>
        </p:nvSpPr>
        <p:spPr>
          <a:xfrm>
            <a:off x="2209800" y="381000"/>
            <a:ext cx="777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TRANSMISSÃO MATERNO-INFANTIL</a:t>
            </a:r>
            <a:endParaRPr/>
          </a:p>
        </p:txBody>
      </p:sp>
      <p:sp>
        <p:nvSpPr>
          <p:cNvPr id="734" name="Google Shape;734;p45"/>
          <p:cNvSpPr/>
          <p:nvPr/>
        </p:nvSpPr>
        <p:spPr>
          <a:xfrm>
            <a:off x="1978981" y="2165933"/>
            <a:ext cx="8310238" cy="365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pt-B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162 crianças, 28 (17%) tornaram-se infectadas.</a:t>
            </a:r>
            <a:endParaRPr dirty="0"/>
          </a:p>
          <a:p>
            <a:pPr marL="0" marR="0" lvl="0" indent="-152400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pt-B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Houve uma correlação entre o HLA classe I concordantes entre mãe-filho</a:t>
            </a:r>
            <a:endParaRPr dirty="0"/>
          </a:p>
          <a:p>
            <a:pPr marL="0" marR="0" lvl="0" indent="-152400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pt-B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Tempo de amamentação (&gt;6 meses);</a:t>
            </a:r>
            <a:endParaRPr dirty="0"/>
          </a:p>
          <a:p>
            <a:pPr marL="0" marR="0" lvl="0" indent="-152400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pt-B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Carga viral de HTLV-1 da mãe;</a:t>
            </a:r>
            <a:endParaRPr dirty="0"/>
          </a:p>
        </p:txBody>
      </p:sp>
      <p:cxnSp>
        <p:nvCxnSpPr>
          <p:cNvPr id="735" name="Google Shape;735;p45"/>
          <p:cNvCxnSpPr/>
          <p:nvPr/>
        </p:nvCxnSpPr>
        <p:spPr>
          <a:xfrm>
            <a:off x="0" y="1600200"/>
            <a:ext cx="121920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3C2FE0A5-6E90-464E-A0A6-FDD952E044E7}"/>
              </a:ext>
            </a:extLst>
          </p:cNvPr>
          <p:cNvSpPr txBox="1"/>
          <p:nvPr/>
        </p:nvSpPr>
        <p:spPr>
          <a:xfrm>
            <a:off x="2831975" y="1819468"/>
            <a:ext cx="427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1" dirty="0"/>
              <a:t>Fatores de risco ao associados à TMI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alibri"/>
              <a:buNone/>
            </a:pPr>
            <a:r>
              <a:rPr lang="pt-BR" sz="3600" b="1">
                <a:solidFill>
                  <a:srgbClr val="C00000"/>
                </a:solidFill>
              </a:rPr>
              <a:t>Prevalência de HTLV-1 entre mães de pessoas portadoras</a:t>
            </a:r>
            <a:endParaRPr/>
          </a:p>
        </p:txBody>
      </p:sp>
      <p:pic>
        <p:nvPicPr>
          <p:cNvPr id="741" name="Google Shape;741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531" y="1363095"/>
            <a:ext cx="6911975" cy="2517775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46"/>
          <p:cNvSpPr/>
          <p:nvPr/>
        </p:nvSpPr>
        <p:spPr>
          <a:xfrm>
            <a:off x="5087939" y="6219826"/>
            <a:ext cx="5616575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Hino S</a:t>
            </a:r>
            <a:r>
              <a:rPr lang="pt-BR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pt-BR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Proc Jpn Acad Ser B Phys Biol Sci.</a:t>
            </a: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2011;87:152-66. </a:t>
            </a:r>
            <a:endParaRPr/>
          </a:p>
        </p:txBody>
      </p:sp>
      <p:sp>
        <p:nvSpPr>
          <p:cNvPr id="743" name="Google Shape;743;p46"/>
          <p:cNvSpPr txBox="1"/>
          <p:nvPr/>
        </p:nvSpPr>
        <p:spPr>
          <a:xfrm>
            <a:off x="2412700" y="4344345"/>
            <a:ext cx="767559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Elevado risco de positividade entre mães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pessoas vivendo com HTLV-1</a:t>
            </a:r>
            <a:endParaRPr/>
          </a:p>
        </p:txBody>
      </p:sp>
      <p:cxnSp>
        <p:nvCxnSpPr>
          <p:cNvPr id="744" name="Google Shape;744;p46"/>
          <p:cNvCxnSpPr/>
          <p:nvPr/>
        </p:nvCxnSpPr>
        <p:spPr>
          <a:xfrm>
            <a:off x="0" y="1600200"/>
            <a:ext cx="121920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7"/>
          <p:cNvSpPr txBox="1">
            <a:spLocks noGrp="1"/>
          </p:cNvSpPr>
          <p:nvPr>
            <p:ph type="title"/>
          </p:nvPr>
        </p:nvSpPr>
        <p:spPr>
          <a:xfrm>
            <a:off x="652229" y="124180"/>
            <a:ext cx="10515600" cy="959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lang="pt-BR" sz="3200" b="1">
                <a:solidFill>
                  <a:srgbClr val="C00000"/>
                </a:solidFill>
              </a:rPr>
              <a:t>Familiar origin</a:t>
            </a:r>
            <a:endParaRPr sz="3200" b="1">
              <a:solidFill>
                <a:srgbClr val="C00000"/>
              </a:solidFill>
            </a:endParaRPr>
          </a:p>
        </p:txBody>
      </p:sp>
      <p:grpSp>
        <p:nvGrpSpPr>
          <p:cNvPr id="750" name="Google Shape;750;p47"/>
          <p:cNvGrpSpPr/>
          <p:nvPr/>
        </p:nvGrpSpPr>
        <p:grpSpPr>
          <a:xfrm>
            <a:off x="2228144" y="1060346"/>
            <a:ext cx="6719037" cy="5701699"/>
            <a:chOff x="2750" y="1354"/>
            <a:chExt cx="2033" cy="2711"/>
          </a:xfrm>
        </p:grpSpPr>
        <p:pic>
          <p:nvPicPr>
            <p:cNvPr id="751" name="Google Shape;751;p47" descr="HTLV família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750" y="1354"/>
              <a:ext cx="2033" cy="271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52" name="Google Shape;752;p47"/>
            <p:cNvGrpSpPr/>
            <p:nvPr/>
          </p:nvGrpSpPr>
          <p:grpSpPr>
            <a:xfrm>
              <a:off x="3152" y="1480"/>
              <a:ext cx="1588" cy="272"/>
              <a:chOff x="3152" y="1480"/>
              <a:chExt cx="1588" cy="272"/>
            </a:xfrm>
          </p:grpSpPr>
          <p:cxnSp>
            <p:nvCxnSpPr>
              <p:cNvPr id="753" name="Google Shape;753;p47"/>
              <p:cNvCxnSpPr/>
              <p:nvPr/>
            </p:nvCxnSpPr>
            <p:spPr>
              <a:xfrm>
                <a:off x="3152" y="1480"/>
                <a:ext cx="227" cy="0"/>
              </a:xfrm>
              <a:prstGeom prst="straightConnector1">
                <a:avLst/>
              </a:prstGeom>
              <a:noFill/>
              <a:ln w="762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47"/>
              <p:cNvCxnSpPr/>
              <p:nvPr/>
            </p:nvCxnSpPr>
            <p:spPr>
              <a:xfrm>
                <a:off x="3742" y="1752"/>
                <a:ext cx="227" cy="0"/>
              </a:xfrm>
              <a:prstGeom prst="straightConnector1">
                <a:avLst/>
              </a:prstGeom>
              <a:noFill/>
              <a:ln w="762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47"/>
              <p:cNvCxnSpPr/>
              <p:nvPr/>
            </p:nvCxnSpPr>
            <p:spPr>
              <a:xfrm>
                <a:off x="4513" y="1525"/>
                <a:ext cx="227" cy="0"/>
              </a:xfrm>
              <a:prstGeom prst="straightConnector1">
                <a:avLst/>
              </a:prstGeom>
              <a:noFill/>
              <a:ln w="762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47"/>
              <p:cNvCxnSpPr/>
              <p:nvPr/>
            </p:nvCxnSpPr>
            <p:spPr>
              <a:xfrm>
                <a:off x="3152" y="1525"/>
                <a:ext cx="227" cy="0"/>
              </a:xfrm>
              <a:prstGeom prst="straightConnector1">
                <a:avLst/>
              </a:prstGeom>
              <a:noFill/>
              <a:ln w="762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47"/>
              <p:cNvCxnSpPr/>
              <p:nvPr/>
            </p:nvCxnSpPr>
            <p:spPr>
              <a:xfrm>
                <a:off x="3742" y="1706"/>
                <a:ext cx="227" cy="0"/>
              </a:xfrm>
              <a:prstGeom prst="straightConnector1">
                <a:avLst/>
              </a:prstGeom>
              <a:noFill/>
              <a:ln w="762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47"/>
              <p:cNvCxnSpPr/>
              <p:nvPr/>
            </p:nvCxnSpPr>
            <p:spPr>
              <a:xfrm>
                <a:off x="4513" y="1570"/>
                <a:ext cx="227" cy="0"/>
              </a:xfrm>
              <a:prstGeom prst="straightConnector1">
                <a:avLst/>
              </a:prstGeom>
              <a:noFill/>
              <a:ln w="762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59" name="Google Shape;759;p47"/>
          <p:cNvSpPr/>
          <p:nvPr/>
        </p:nvSpPr>
        <p:spPr>
          <a:xfrm>
            <a:off x="3352800" y="2020711"/>
            <a:ext cx="778933" cy="2032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0" name="Google Shape;760;p47"/>
          <p:cNvSpPr/>
          <p:nvPr/>
        </p:nvSpPr>
        <p:spPr>
          <a:xfrm>
            <a:off x="7275901" y="2043289"/>
            <a:ext cx="778933" cy="2032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p47"/>
          <p:cNvSpPr/>
          <p:nvPr/>
        </p:nvSpPr>
        <p:spPr>
          <a:xfrm>
            <a:off x="5035139" y="2472266"/>
            <a:ext cx="778933" cy="2032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8"/>
          <p:cNvSpPr txBox="1"/>
          <p:nvPr/>
        </p:nvSpPr>
        <p:spPr>
          <a:xfrm>
            <a:off x="7601244" y="4908746"/>
            <a:ext cx="2806505" cy="3000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p48"/>
          <p:cNvSpPr txBox="1"/>
          <p:nvPr/>
        </p:nvSpPr>
        <p:spPr>
          <a:xfrm>
            <a:off x="2294347" y="5522802"/>
            <a:ext cx="7788056" cy="40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7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Legenda: Os quadrados brancos representam homens soronegativos para HTLV; os quadrados pretos representam homens soropositivos para HTLV-1; os quadrados brancos com barra representam homens falecidos antes de serem testados; os quadrados brancos com sinal de interrogação (?) significa que não foi realizado teste sorológico para HTLV. Os círculos brancos representam mulheres soronegativas para HTLV; os círculos pretos representam mulheres soropositivas para HTLV-1; os círculos brancos com sinal de interrogação (?) significa que não foi realizado teste sorológica para HTLV. Idade dos filhos abaixo da legenda correspondente</a:t>
            </a:r>
            <a:endParaRPr/>
          </a:p>
        </p:txBody>
      </p:sp>
      <p:pic>
        <p:nvPicPr>
          <p:cNvPr id="768" name="Google Shape;768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0596" y="1624153"/>
            <a:ext cx="7195556" cy="3873772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48"/>
          <p:cNvSpPr txBox="1"/>
          <p:nvPr/>
        </p:nvSpPr>
        <p:spPr>
          <a:xfrm>
            <a:off x="2192708" y="291473"/>
            <a:ext cx="8447465" cy="596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50"/>
              <a:buFont typeface="Calibri"/>
              <a:buNone/>
            </a:pPr>
            <a:r>
              <a:rPr lang="pt-BR" sz="225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Heredogramas de núcleos familiares com filhos soropositivos para HTLV-1</a:t>
            </a:r>
            <a:endParaRPr sz="225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p48"/>
          <p:cNvSpPr/>
          <p:nvPr/>
        </p:nvSpPr>
        <p:spPr>
          <a:xfrm>
            <a:off x="3752852" y="2394112"/>
            <a:ext cx="181535" cy="191621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p48"/>
          <p:cNvSpPr/>
          <p:nvPr/>
        </p:nvSpPr>
        <p:spPr>
          <a:xfrm>
            <a:off x="6234906" y="2424368"/>
            <a:ext cx="181535" cy="191621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2" name="Google Shape;772;p48"/>
          <p:cNvSpPr/>
          <p:nvPr/>
        </p:nvSpPr>
        <p:spPr>
          <a:xfrm>
            <a:off x="8345453" y="2485844"/>
            <a:ext cx="181535" cy="191621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Google Shape;773;p48"/>
          <p:cNvSpPr/>
          <p:nvPr/>
        </p:nvSpPr>
        <p:spPr>
          <a:xfrm>
            <a:off x="4369159" y="4272088"/>
            <a:ext cx="181535" cy="191621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4" name="Google Shape;774;p48"/>
          <p:cNvSpPr/>
          <p:nvPr/>
        </p:nvSpPr>
        <p:spPr>
          <a:xfrm>
            <a:off x="8546056" y="4295190"/>
            <a:ext cx="181535" cy="191621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Agregação familiar</a:t>
            </a:r>
            <a:endParaRPr/>
          </a:p>
        </p:txBody>
      </p:sp>
      <p:sp>
        <p:nvSpPr>
          <p:cNvPr id="780" name="Google Shape;780;p49"/>
          <p:cNvSpPr txBox="1"/>
          <p:nvPr/>
        </p:nvSpPr>
        <p:spPr>
          <a:xfrm>
            <a:off x="2046153" y="1580837"/>
            <a:ext cx="7896917" cy="2385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47"/>
              <a:buFont typeface="Calibri"/>
              <a:buNone/>
            </a:pPr>
            <a:r>
              <a:rPr lang="pt-BR" sz="204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 dos 134 núcleos familiares concentraram 20 (48,8%) do total de 41 filhos soropositivos  </a:t>
            </a:r>
            <a:br>
              <a:rPr lang="pt-BR" sz="204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pt-BR" sz="204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pt-BR" sz="204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204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5 apresentavam prole com três ou mais filhos soropositivos para HTLV-1</a:t>
            </a:r>
            <a:endParaRPr sz="204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49"/>
          <p:cNvSpPr txBox="1"/>
          <p:nvPr/>
        </p:nvSpPr>
        <p:spPr>
          <a:xfrm>
            <a:off x="8682681" y="6013622"/>
            <a:ext cx="29100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Paiva et al. Scien Repor, 2018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82" name="Google Shape;782;p49"/>
          <p:cNvCxnSpPr/>
          <p:nvPr/>
        </p:nvCxnSpPr>
        <p:spPr>
          <a:xfrm>
            <a:off x="0" y="1600200"/>
            <a:ext cx="121920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5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9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40"/>
              <a:buFont typeface="Calibri"/>
              <a:buNone/>
            </a:pPr>
            <a:r>
              <a:rPr lang="pt-BR" sz="3240" b="1">
                <a:solidFill>
                  <a:srgbClr val="C00000"/>
                </a:solidFill>
              </a:rPr>
              <a:t>HTLV sexual transmission</a:t>
            </a:r>
            <a:br>
              <a:rPr lang="pt-BR" sz="3240" b="1">
                <a:solidFill>
                  <a:srgbClr val="C00000"/>
                </a:solidFill>
              </a:rPr>
            </a:br>
            <a:r>
              <a:rPr lang="pt-BR" sz="3240" b="1">
                <a:solidFill>
                  <a:srgbClr val="C00000"/>
                </a:solidFill>
              </a:rPr>
              <a:t>mean of 25 years of cohabitation</a:t>
            </a:r>
            <a:endParaRPr sz="3240" b="1">
              <a:solidFill>
                <a:srgbClr val="C00000"/>
              </a:solidFill>
            </a:endParaRPr>
          </a:p>
        </p:txBody>
      </p:sp>
      <p:pic>
        <p:nvPicPr>
          <p:cNvPr id="788" name="Google Shape;78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19501" y="1570721"/>
            <a:ext cx="4372499" cy="3067182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50"/>
          <p:cNvSpPr txBox="1"/>
          <p:nvPr/>
        </p:nvSpPr>
        <p:spPr>
          <a:xfrm>
            <a:off x="7603524" y="6120714"/>
            <a:ext cx="292810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Paiva et al. J. Med Virol. 2017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0" name="Google Shape;790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717" y="1594023"/>
            <a:ext cx="7309368" cy="279674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1" name="Google Shape;791;p50"/>
          <p:cNvCxnSpPr/>
          <p:nvPr/>
        </p:nvCxnSpPr>
        <p:spPr>
          <a:xfrm>
            <a:off x="453081" y="2084173"/>
            <a:ext cx="2248930" cy="16476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92" name="Google Shape;792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022" y="4788373"/>
            <a:ext cx="3838575" cy="140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82746" y="4763787"/>
            <a:ext cx="4333103" cy="12333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4" name="Google Shape;794;p50"/>
          <p:cNvCxnSpPr/>
          <p:nvPr/>
        </p:nvCxnSpPr>
        <p:spPr>
          <a:xfrm>
            <a:off x="0" y="1600200"/>
            <a:ext cx="121920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51"/>
          <p:cNvSpPr txBox="1">
            <a:spLocks noGrp="1"/>
          </p:cNvSpPr>
          <p:nvPr>
            <p:ph type="title"/>
          </p:nvPr>
        </p:nvSpPr>
        <p:spPr>
          <a:xfrm>
            <a:off x="2176450" y="620121"/>
            <a:ext cx="7886700" cy="691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None/>
            </a:pPr>
            <a:r>
              <a:rPr lang="pt-BR" sz="2800" b="1">
                <a:solidFill>
                  <a:srgbClr val="C00000"/>
                </a:solidFill>
              </a:rPr>
              <a:t>Multivariate analysis of HTLV-1 seropositive predictors among vertically exposed children</a:t>
            </a:r>
            <a:br>
              <a:rPr lang="pt-BR" sz="2800" b="1">
                <a:solidFill>
                  <a:srgbClr val="C00000"/>
                </a:solidFill>
              </a:rPr>
            </a:br>
            <a:endParaRPr sz="2800" b="1">
              <a:solidFill>
                <a:srgbClr val="C00000"/>
              </a:solidFill>
            </a:endParaRPr>
          </a:p>
        </p:txBody>
      </p:sp>
      <p:pic>
        <p:nvPicPr>
          <p:cNvPr id="800" name="Google Shape;800;p51"/>
          <p:cNvPicPr preferRelativeResize="0"/>
          <p:nvPr/>
        </p:nvPicPr>
        <p:blipFill rotWithShape="1">
          <a:blip r:embed="rId3">
            <a:alphaModFix/>
          </a:blip>
          <a:srcRect t="23844"/>
          <a:stretch/>
        </p:blipFill>
        <p:spPr>
          <a:xfrm>
            <a:off x="1070920" y="1367481"/>
            <a:ext cx="10937943" cy="4758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79043" y="5534085"/>
            <a:ext cx="4505325" cy="214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6" name="Google Shape;806;p5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4067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52"/>
          <p:cNvSpPr txBox="1"/>
          <p:nvPr/>
        </p:nvSpPr>
        <p:spPr>
          <a:xfrm>
            <a:off x="8102991" y="5401995"/>
            <a:ext cx="3742006" cy="11957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8" name="Google Shape;808;p52" descr="fio-da-meada-cachoeir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8134" y="6"/>
            <a:ext cx="12191999" cy="6857995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52"/>
          <p:cNvSpPr txBox="1"/>
          <p:nvPr/>
        </p:nvSpPr>
        <p:spPr>
          <a:xfrm>
            <a:off x="2122589" y="1175909"/>
            <a:ext cx="1839305" cy="3385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Comic Sans MS"/>
              <a:buNone/>
            </a:pPr>
            <a:r>
              <a:rPr lang="pt-BR" sz="1600" b="1" i="1" u="none" strike="noStrike" cap="none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HTLV-1</a:t>
            </a:r>
            <a:endParaRPr/>
          </a:p>
        </p:txBody>
      </p:sp>
      <p:sp>
        <p:nvSpPr>
          <p:cNvPr id="810" name="Google Shape;810;p52"/>
          <p:cNvSpPr txBox="1"/>
          <p:nvPr/>
        </p:nvSpPr>
        <p:spPr>
          <a:xfrm>
            <a:off x="-7937" y="6"/>
            <a:ext cx="7911948" cy="338554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omic Sans MS"/>
              <a:buNone/>
            </a:pPr>
            <a:r>
              <a:rPr lang="pt-BR" sz="1600" b="1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TESTAR COMPANHEIROS E FAMILIARES COM RISCO DE INFECÇÃO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17"/>
          <p:cNvGrpSpPr/>
          <p:nvPr/>
        </p:nvGrpSpPr>
        <p:grpSpPr>
          <a:xfrm>
            <a:off x="1" y="5867400"/>
            <a:ext cx="12069233" cy="1246188"/>
            <a:chOff x="0" y="5029200"/>
            <a:chExt cx="9052560" cy="1246297"/>
          </a:xfrm>
        </p:grpSpPr>
        <p:pic>
          <p:nvPicPr>
            <p:cNvPr id="127" name="Google Shape;127;p17" descr="Hiv_buddingedit4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257800"/>
              <a:ext cx="1889760" cy="10176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17" descr="Hiv_buddingedit5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52600" y="5181600"/>
              <a:ext cx="1828800" cy="9584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7" descr="Hiv_buddingedit4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20440" y="5181600"/>
              <a:ext cx="1889760" cy="10176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7" descr="Hiv_buddingedit5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34000" y="5029200"/>
              <a:ext cx="1828800" cy="9584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17" descr="Hiv_buddingedit4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62800" y="5122370"/>
              <a:ext cx="1889760" cy="10176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2" name="Google Shape;132;p17"/>
          <p:cNvSpPr txBox="1"/>
          <p:nvPr/>
        </p:nvSpPr>
        <p:spPr>
          <a:xfrm>
            <a:off x="8229601" y="349250"/>
            <a:ext cx="114287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Retrovírus</a:t>
            </a:r>
            <a:endParaRPr/>
          </a:p>
        </p:txBody>
      </p:sp>
      <p:cxnSp>
        <p:nvCxnSpPr>
          <p:cNvPr id="133" name="Google Shape;133;p17"/>
          <p:cNvCxnSpPr/>
          <p:nvPr/>
        </p:nvCxnSpPr>
        <p:spPr>
          <a:xfrm>
            <a:off x="0" y="914400"/>
            <a:ext cx="10261600" cy="1588"/>
          </a:xfrm>
          <a:prstGeom prst="straightConnector1">
            <a:avLst/>
          </a:prstGeom>
          <a:noFill/>
          <a:ln w="25400" cap="flat" cmpd="sng">
            <a:solidFill>
              <a:srgbClr val="52525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4" name="Google Shape;134;p17"/>
          <p:cNvCxnSpPr/>
          <p:nvPr/>
        </p:nvCxnSpPr>
        <p:spPr>
          <a:xfrm>
            <a:off x="508000" y="962025"/>
            <a:ext cx="10464800" cy="1588"/>
          </a:xfrm>
          <a:prstGeom prst="straightConnector1">
            <a:avLst/>
          </a:prstGeom>
          <a:noFill/>
          <a:ln w="19050" cap="flat" cmpd="sng">
            <a:solidFill>
              <a:srgbClr val="52525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5" name="Google Shape;135;p17"/>
          <p:cNvSpPr txBox="1"/>
          <p:nvPr/>
        </p:nvSpPr>
        <p:spPr>
          <a:xfrm>
            <a:off x="508000" y="392669"/>
            <a:ext cx="431238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i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Evolução dos Retrovírus</a:t>
            </a:r>
            <a:endParaRPr/>
          </a:p>
        </p:txBody>
      </p:sp>
      <p:pic>
        <p:nvPicPr>
          <p:cNvPr id="136" name="Google Shape;136;p17" descr="Genome.tif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68800" y="1371601"/>
            <a:ext cx="5181600" cy="2049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 descr="Retrovirus.tif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751" y="1371600"/>
            <a:ext cx="4320994" cy="2945027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7"/>
          <p:cNvSpPr txBox="1"/>
          <p:nvPr/>
        </p:nvSpPr>
        <p:spPr>
          <a:xfrm>
            <a:off x="8040170" y="6525345"/>
            <a:ext cx="84612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Malta CR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53"/>
          <p:cNvSpPr txBox="1">
            <a:spLocks noGrp="1"/>
          </p:cNvSpPr>
          <p:nvPr>
            <p:ph type="body" idx="1"/>
          </p:nvPr>
        </p:nvSpPr>
        <p:spPr>
          <a:xfrm>
            <a:off x="1981200" y="1998664"/>
            <a:ext cx="8229600" cy="416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10"/>
              <a:buFont typeface="Arial"/>
              <a:buNone/>
            </a:pPr>
            <a:r>
              <a:rPr lang="pt-BR" sz="1110"/>
              <a:t> </a:t>
            </a:r>
            <a:r>
              <a:rPr lang="pt-BR" sz="2220" b="1"/>
              <a:t>Provável modo de transmissão:</a:t>
            </a:r>
            <a:r>
              <a:rPr lang="pt-BR" sz="3330" b="1"/>
              <a:t> </a:t>
            </a:r>
            <a:endParaRPr/>
          </a:p>
          <a:p>
            <a:pPr marL="228600" lvl="0" indent="-228600" algn="l" rtl="0">
              <a:lnSpc>
                <a:spcPct val="140000"/>
              </a:lnSpc>
              <a:spcBef>
                <a:spcPts val="2220"/>
              </a:spcBef>
              <a:spcAft>
                <a:spcPts val="0"/>
              </a:spcAft>
              <a:buClr>
                <a:schemeClr val="dk1"/>
              </a:buClr>
              <a:buSzPts val="1480"/>
              <a:buChar char="•"/>
            </a:pPr>
            <a:r>
              <a:rPr lang="pt-BR" sz="1480" b="1"/>
              <a:t>Mãe infectada: 41%</a:t>
            </a:r>
            <a:endParaRPr/>
          </a:p>
          <a:p>
            <a:pPr marL="228600" lvl="0" indent="-228600" algn="l" rtl="0">
              <a:lnSpc>
                <a:spcPct val="140000"/>
              </a:lnSpc>
              <a:spcBef>
                <a:spcPts val="2220"/>
              </a:spcBef>
              <a:spcAft>
                <a:spcPts val="0"/>
              </a:spcAft>
              <a:buClr>
                <a:schemeClr val="dk1"/>
              </a:buClr>
              <a:buSzPts val="1480"/>
              <a:buChar char="•"/>
            </a:pPr>
            <a:r>
              <a:rPr lang="pt-BR" sz="1480" b="1"/>
              <a:t>Parceiro com HTLV: 26% </a:t>
            </a:r>
            <a:endParaRPr/>
          </a:p>
          <a:p>
            <a:pPr marL="228600" lvl="0" indent="-228600" algn="l" rtl="0">
              <a:lnSpc>
                <a:spcPct val="140000"/>
              </a:lnSpc>
              <a:spcBef>
                <a:spcPts val="2220"/>
              </a:spcBef>
              <a:spcAft>
                <a:spcPts val="0"/>
              </a:spcAft>
              <a:buClr>
                <a:schemeClr val="dk1"/>
              </a:buClr>
              <a:buSzPts val="1480"/>
              <a:buChar char="•"/>
            </a:pPr>
            <a:r>
              <a:rPr lang="pt-BR" sz="1480" b="1"/>
              <a:t>Transfusão: 13,1%</a:t>
            </a:r>
            <a:endParaRPr/>
          </a:p>
          <a:p>
            <a:pPr marL="228600" lvl="0" indent="-228600" algn="l" rtl="0">
              <a:lnSpc>
                <a:spcPct val="140000"/>
              </a:lnSpc>
              <a:spcBef>
                <a:spcPts val="2220"/>
              </a:spcBef>
              <a:spcAft>
                <a:spcPts val="0"/>
              </a:spcAft>
              <a:buClr>
                <a:schemeClr val="dk1"/>
              </a:buClr>
              <a:buSzPts val="1480"/>
              <a:buChar char="•"/>
            </a:pPr>
            <a:r>
              <a:rPr lang="pt-BR" sz="1480" b="1"/>
              <a:t>Desconhecido: 15% </a:t>
            </a:r>
            <a:endParaRPr/>
          </a:p>
          <a:p>
            <a:pPr marL="228600" lvl="0" indent="-228600" algn="l" rtl="0">
              <a:lnSpc>
                <a:spcPct val="140000"/>
              </a:lnSpc>
              <a:spcBef>
                <a:spcPts val="2220"/>
              </a:spcBef>
              <a:spcAft>
                <a:spcPts val="0"/>
              </a:spcAft>
              <a:buClr>
                <a:schemeClr val="dk1"/>
              </a:buClr>
              <a:buSzPts val="1480"/>
              <a:buChar char="•"/>
            </a:pPr>
            <a:r>
              <a:rPr lang="pt-BR" sz="1480" b="1"/>
              <a:t>UDI: 5%</a:t>
            </a:r>
            <a:endParaRPr sz="1665" b="1"/>
          </a:p>
          <a:p>
            <a:pPr marL="228600" lvl="0" indent="-13462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80"/>
              <a:buNone/>
            </a:pPr>
            <a:endParaRPr sz="1480"/>
          </a:p>
        </p:txBody>
      </p:sp>
      <p:sp>
        <p:nvSpPr>
          <p:cNvPr id="816" name="Google Shape;816;p53"/>
          <p:cNvSpPr txBox="1"/>
          <p:nvPr/>
        </p:nvSpPr>
        <p:spPr>
          <a:xfrm>
            <a:off x="8112126" y="6467475"/>
            <a:ext cx="1833563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Fabbro et al. 2008</a:t>
            </a:r>
            <a:endParaRPr/>
          </a:p>
        </p:txBody>
      </p:sp>
      <p:sp>
        <p:nvSpPr>
          <p:cNvPr id="817" name="Google Shape;817;p53"/>
          <p:cNvSpPr txBox="1"/>
          <p:nvPr/>
        </p:nvSpPr>
        <p:spPr>
          <a:xfrm>
            <a:off x="1990726" y="1268414"/>
            <a:ext cx="77771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116.689</a:t>
            </a: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testadas entre 2002-2005: </a:t>
            </a: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Prevalência: 153 (0.13%)</a:t>
            </a:r>
            <a:endParaRPr/>
          </a:p>
        </p:txBody>
      </p:sp>
      <p:sp>
        <p:nvSpPr>
          <p:cNvPr id="818" name="Google Shape;818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cxnSp>
        <p:nvCxnSpPr>
          <p:cNvPr id="819" name="Google Shape;819;p53"/>
          <p:cNvCxnSpPr/>
          <p:nvPr/>
        </p:nvCxnSpPr>
        <p:spPr>
          <a:xfrm>
            <a:off x="0" y="1600200"/>
            <a:ext cx="121920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54"/>
          <p:cNvSpPr txBox="1">
            <a:spLocks noGrp="1"/>
          </p:cNvSpPr>
          <p:nvPr>
            <p:ph type="title"/>
          </p:nvPr>
        </p:nvSpPr>
        <p:spPr>
          <a:xfrm>
            <a:off x="1981201" y="1492251"/>
            <a:ext cx="8291513" cy="207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40"/>
              <a:buFont typeface="Calibri"/>
              <a:buNone/>
            </a:pPr>
            <a:r>
              <a:rPr lang="pt-BR" sz="3240" b="1">
                <a:solidFill>
                  <a:srgbClr val="990000"/>
                </a:solidFill>
              </a:rPr>
              <a:t>Fatores de risco em mulheres grávidas no estado de Mato Grosso</a:t>
            </a:r>
            <a:r>
              <a:rPr lang="pt-BR" sz="3240" b="1"/>
              <a:t> </a:t>
            </a:r>
            <a:br>
              <a:rPr lang="pt-BR" sz="3240" b="1"/>
            </a:br>
            <a:br>
              <a:rPr lang="pt-BR" sz="5400" b="1"/>
            </a:br>
            <a:br>
              <a:rPr lang="pt-BR" sz="3240" b="1"/>
            </a:br>
            <a:endParaRPr sz="3240" b="1"/>
          </a:p>
        </p:txBody>
      </p:sp>
      <p:sp>
        <p:nvSpPr>
          <p:cNvPr id="825" name="Google Shape;825;p54"/>
          <p:cNvSpPr txBox="1">
            <a:spLocks noGrp="1"/>
          </p:cNvSpPr>
          <p:nvPr>
            <p:ph type="body" idx="1"/>
          </p:nvPr>
        </p:nvSpPr>
        <p:spPr>
          <a:xfrm>
            <a:off x="1981200" y="1998664"/>
            <a:ext cx="8229600" cy="416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10"/>
              <a:buFont typeface="Arial"/>
              <a:buNone/>
            </a:pPr>
            <a:r>
              <a:rPr lang="pt-BR" sz="1110"/>
              <a:t> </a:t>
            </a:r>
            <a:r>
              <a:rPr lang="pt-BR" sz="2220" b="1"/>
              <a:t>Provável modo de transmissão:</a:t>
            </a:r>
            <a:r>
              <a:rPr lang="pt-BR" sz="3330" b="1"/>
              <a:t> </a:t>
            </a:r>
            <a:endParaRPr/>
          </a:p>
          <a:p>
            <a:pPr marL="228600" lvl="0" indent="-228600" algn="l" rtl="0">
              <a:lnSpc>
                <a:spcPct val="140000"/>
              </a:lnSpc>
              <a:spcBef>
                <a:spcPts val="2220"/>
              </a:spcBef>
              <a:spcAft>
                <a:spcPts val="0"/>
              </a:spcAft>
              <a:buClr>
                <a:schemeClr val="dk1"/>
              </a:buClr>
              <a:buSzPts val="1480"/>
              <a:buChar char="•"/>
            </a:pPr>
            <a:r>
              <a:rPr lang="pt-BR" sz="1480" b="1"/>
              <a:t>Mãe infectada: 41%</a:t>
            </a:r>
            <a:endParaRPr/>
          </a:p>
          <a:p>
            <a:pPr marL="228600" lvl="0" indent="-228600" algn="l" rtl="0">
              <a:lnSpc>
                <a:spcPct val="140000"/>
              </a:lnSpc>
              <a:spcBef>
                <a:spcPts val="2220"/>
              </a:spcBef>
              <a:spcAft>
                <a:spcPts val="0"/>
              </a:spcAft>
              <a:buClr>
                <a:schemeClr val="dk1"/>
              </a:buClr>
              <a:buSzPts val="1480"/>
              <a:buChar char="•"/>
            </a:pPr>
            <a:r>
              <a:rPr lang="pt-BR" sz="1480" b="1"/>
              <a:t>Parceiro com HTLV: 26% </a:t>
            </a:r>
            <a:endParaRPr/>
          </a:p>
          <a:p>
            <a:pPr marL="228600" lvl="0" indent="-228600" algn="l" rtl="0">
              <a:lnSpc>
                <a:spcPct val="140000"/>
              </a:lnSpc>
              <a:spcBef>
                <a:spcPts val="2220"/>
              </a:spcBef>
              <a:spcAft>
                <a:spcPts val="0"/>
              </a:spcAft>
              <a:buClr>
                <a:schemeClr val="dk1"/>
              </a:buClr>
              <a:buSzPts val="1480"/>
              <a:buChar char="•"/>
            </a:pPr>
            <a:r>
              <a:rPr lang="pt-BR" sz="1480" b="1"/>
              <a:t>Transfusão: 13,1%</a:t>
            </a:r>
            <a:endParaRPr/>
          </a:p>
          <a:p>
            <a:pPr marL="228600" lvl="0" indent="-228600" algn="l" rtl="0">
              <a:lnSpc>
                <a:spcPct val="140000"/>
              </a:lnSpc>
              <a:spcBef>
                <a:spcPts val="2220"/>
              </a:spcBef>
              <a:spcAft>
                <a:spcPts val="0"/>
              </a:spcAft>
              <a:buClr>
                <a:schemeClr val="dk1"/>
              </a:buClr>
              <a:buSzPts val="1480"/>
              <a:buChar char="•"/>
            </a:pPr>
            <a:r>
              <a:rPr lang="pt-BR" sz="1480" b="1"/>
              <a:t>Desconhecido: 15% </a:t>
            </a:r>
            <a:endParaRPr/>
          </a:p>
          <a:p>
            <a:pPr marL="228600" lvl="0" indent="-228600" algn="l" rtl="0">
              <a:lnSpc>
                <a:spcPct val="140000"/>
              </a:lnSpc>
              <a:spcBef>
                <a:spcPts val="2220"/>
              </a:spcBef>
              <a:spcAft>
                <a:spcPts val="0"/>
              </a:spcAft>
              <a:buClr>
                <a:schemeClr val="dk1"/>
              </a:buClr>
              <a:buSzPts val="1480"/>
              <a:buChar char="•"/>
            </a:pPr>
            <a:r>
              <a:rPr lang="pt-BR" sz="1480" b="1"/>
              <a:t>UDI: 5%</a:t>
            </a:r>
            <a:endParaRPr sz="1665" b="1"/>
          </a:p>
          <a:p>
            <a:pPr marL="228600" lvl="0" indent="-13462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80"/>
              <a:buNone/>
            </a:pPr>
            <a:endParaRPr sz="1480"/>
          </a:p>
        </p:txBody>
      </p:sp>
      <p:sp>
        <p:nvSpPr>
          <p:cNvPr id="826" name="Google Shape;826;p54"/>
          <p:cNvSpPr txBox="1"/>
          <p:nvPr/>
        </p:nvSpPr>
        <p:spPr>
          <a:xfrm>
            <a:off x="8112126" y="6467475"/>
            <a:ext cx="1833563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Fabbro et al. 2008</a:t>
            </a:r>
            <a:endParaRPr/>
          </a:p>
        </p:txBody>
      </p:sp>
      <p:sp>
        <p:nvSpPr>
          <p:cNvPr id="827" name="Google Shape;827;p54"/>
          <p:cNvSpPr txBox="1"/>
          <p:nvPr/>
        </p:nvSpPr>
        <p:spPr>
          <a:xfrm>
            <a:off x="1990726" y="1268414"/>
            <a:ext cx="77771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116.689</a:t>
            </a: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testadas entre 2002-2005: </a:t>
            </a: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Prevalência: 153 (0.13%)</a:t>
            </a:r>
            <a:endParaRPr/>
          </a:p>
        </p:txBody>
      </p:sp>
      <p:cxnSp>
        <p:nvCxnSpPr>
          <p:cNvPr id="828" name="Google Shape;828;p54"/>
          <p:cNvCxnSpPr/>
          <p:nvPr/>
        </p:nvCxnSpPr>
        <p:spPr>
          <a:xfrm>
            <a:off x="0" y="1600200"/>
            <a:ext cx="121920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b="1"/>
          </a:p>
        </p:txBody>
      </p:sp>
      <p:sp>
        <p:nvSpPr>
          <p:cNvPr id="834" name="Google Shape;834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835" name="Google Shape;835;p55"/>
          <p:cNvSpPr txBox="1"/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lang="pt-BR" sz="32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Patogenia</a:t>
            </a:r>
            <a:endParaRPr sz="3200" b="1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" name="Google Shape;840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413" y="2504303"/>
            <a:ext cx="4032448" cy="387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5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231905" y="2492896"/>
            <a:ext cx="4648396" cy="2835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3551" y="260648"/>
            <a:ext cx="8700856" cy="212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57"/>
          <p:cNvSpPr txBox="1">
            <a:spLocks noGrp="1"/>
          </p:cNvSpPr>
          <p:nvPr>
            <p:ph type="title"/>
          </p:nvPr>
        </p:nvSpPr>
        <p:spPr>
          <a:xfrm>
            <a:off x="1703512" y="1045636"/>
            <a:ext cx="8229600" cy="511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alibri"/>
              <a:buNone/>
            </a:pPr>
            <a:r>
              <a:rPr lang="pt-BR" sz="3600" b="1">
                <a:solidFill>
                  <a:srgbClr val="C00000"/>
                </a:solidFill>
              </a:rPr>
              <a:t>Resposta Imune anti-HTLV-1</a:t>
            </a:r>
            <a:endParaRPr/>
          </a:p>
        </p:txBody>
      </p:sp>
      <p:pic>
        <p:nvPicPr>
          <p:cNvPr id="848" name="Google Shape;848;p57" descr="1-s2.0-S002432051400366X-gr1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81158" y="1946243"/>
            <a:ext cx="8607331" cy="4288649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57"/>
          <p:cNvSpPr txBox="1"/>
          <p:nvPr/>
        </p:nvSpPr>
        <p:spPr>
          <a:xfrm>
            <a:off x="8024827" y="6366713"/>
            <a:ext cx="22860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Fuzzi, et al., Life Sciences 2014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58"/>
          <p:cNvSpPr txBox="1">
            <a:spLocks noGrp="1"/>
          </p:cNvSpPr>
          <p:nvPr>
            <p:ph type="title"/>
          </p:nvPr>
        </p:nvSpPr>
        <p:spPr>
          <a:xfrm>
            <a:off x="609600" y="-167337"/>
            <a:ext cx="109728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lang="pt-BR" sz="3200" b="1">
                <a:solidFill>
                  <a:srgbClr val="C00000"/>
                </a:solidFill>
              </a:rPr>
              <a:t>HAM/TSP</a:t>
            </a:r>
            <a:endParaRPr/>
          </a:p>
        </p:txBody>
      </p:sp>
      <p:pic>
        <p:nvPicPr>
          <p:cNvPr id="855" name="Google Shape;855;p5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793070" y="692152"/>
            <a:ext cx="8064500" cy="5984875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58"/>
          <p:cNvSpPr txBox="1"/>
          <p:nvPr/>
        </p:nvSpPr>
        <p:spPr>
          <a:xfrm>
            <a:off x="10097163" y="5507040"/>
            <a:ext cx="152798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IFN-gamma</a:t>
            </a:r>
            <a:endParaRPr sz="1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Β-chemokines</a:t>
            </a:r>
            <a:endParaRPr sz="1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p58"/>
          <p:cNvSpPr txBox="1"/>
          <p:nvPr/>
        </p:nvSpPr>
        <p:spPr>
          <a:xfrm>
            <a:off x="-95293" y="6426009"/>
            <a:ext cx="51732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*Montanheiro PA &amp; Casseb J et al. Scand J Immunol. 2009;70(4):403-7.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*Montanheiro P &amp; Casseb J, et al.,  J Neuroimmunol. 2007 Aug;188(1-2):138-42.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59"/>
          <p:cNvSpPr txBox="1">
            <a:spLocks noGrp="1"/>
          </p:cNvSpPr>
          <p:nvPr>
            <p:ph type="title"/>
          </p:nvPr>
        </p:nvSpPr>
        <p:spPr>
          <a:xfrm>
            <a:off x="2667000" y="3"/>
            <a:ext cx="61722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None/>
            </a:pPr>
            <a:r>
              <a:rPr lang="pt-BR" sz="28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HYPOTHESIS</a:t>
            </a:r>
            <a:endParaRPr sz="2800" b="1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4" name="Google Shape;864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734218"/>
            <a:ext cx="11056883" cy="5855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60"/>
          <p:cNvSpPr txBox="1">
            <a:spLocks noGrp="1"/>
          </p:cNvSpPr>
          <p:nvPr>
            <p:ph type="body" idx="1"/>
          </p:nvPr>
        </p:nvSpPr>
        <p:spPr>
          <a:xfrm>
            <a:off x="1825625" y="1527175"/>
            <a:ext cx="8504238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lvl="0" indent="-2743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400"/>
              <a:t>Cerca de 1%-5% dos indivíduos infectados podem desenvolver doenças associadas ao HTLV-1: </a:t>
            </a:r>
            <a:endParaRPr/>
          </a:p>
          <a:p>
            <a:pPr marL="109537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274320" lvl="0" indent="-27432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⚫"/>
            </a:pPr>
            <a:r>
              <a:rPr lang="pt-BR" sz="2400"/>
              <a:t>ATL: Leucemia de células T do adulto</a:t>
            </a:r>
            <a:endParaRPr/>
          </a:p>
          <a:p>
            <a:pPr marL="109537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274320" lvl="0" indent="-27432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⚫"/>
            </a:pPr>
            <a:r>
              <a:rPr lang="pt-BR" sz="2400"/>
              <a:t>HAM/TSP: Mielopatia associada ao HTLV-1</a:t>
            </a:r>
            <a:endParaRPr/>
          </a:p>
          <a:p>
            <a:pPr marL="274320" lvl="0" indent="-12192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/>
          </a:p>
          <a:p>
            <a:pPr marL="274320" lvl="0" indent="-27432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⚫"/>
            </a:pPr>
            <a:r>
              <a:rPr lang="pt-BR" sz="2400"/>
              <a:t>Além de outras doenças de caráter inflamatório</a:t>
            </a:r>
            <a:endParaRPr/>
          </a:p>
        </p:txBody>
      </p:sp>
      <p:sp>
        <p:nvSpPr>
          <p:cNvPr id="870" name="Google Shape;870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alibri"/>
              <a:buNone/>
            </a:pPr>
            <a:r>
              <a:rPr lang="pt-BR" sz="3600" b="1">
                <a:solidFill>
                  <a:srgbClr val="C00000"/>
                </a:solidFill>
              </a:rPr>
              <a:t>Aspectos clínicos</a:t>
            </a:r>
            <a:endParaRPr sz="3600"/>
          </a:p>
        </p:txBody>
      </p:sp>
      <p:cxnSp>
        <p:nvCxnSpPr>
          <p:cNvPr id="871" name="Google Shape;871;p60"/>
          <p:cNvCxnSpPr/>
          <p:nvPr/>
        </p:nvCxnSpPr>
        <p:spPr>
          <a:xfrm>
            <a:off x="0" y="1600200"/>
            <a:ext cx="121920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61"/>
          <p:cNvSpPr txBox="1">
            <a:spLocks noGrp="1"/>
          </p:cNvSpPr>
          <p:nvPr>
            <p:ph type="title" idx="4294967295"/>
          </p:nvPr>
        </p:nvSpPr>
        <p:spPr>
          <a:xfrm>
            <a:off x="0" y="228600"/>
            <a:ext cx="1127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None/>
            </a:pPr>
            <a:r>
              <a:rPr lang="pt-BR" sz="28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Características clínicas da leucemia/linfoma de células T do adulto (ATL) </a:t>
            </a:r>
            <a:endParaRPr/>
          </a:p>
        </p:txBody>
      </p:sp>
      <p:cxnSp>
        <p:nvCxnSpPr>
          <p:cNvPr id="877" name="Google Shape;877;p61"/>
          <p:cNvCxnSpPr/>
          <p:nvPr/>
        </p:nvCxnSpPr>
        <p:spPr>
          <a:xfrm>
            <a:off x="0" y="1447800"/>
            <a:ext cx="121920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78" name="Google Shape;878;p61"/>
          <p:cNvSpPr/>
          <p:nvPr/>
        </p:nvSpPr>
        <p:spPr>
          <a:xfrm>
            <a:off x="1625600" y="1752601"/>
            <a:ext cx="9753600" cy="236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Leucemia com linfócitos circulantes anormais (células em flor)  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Linfadenopatia periférica generalizada  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Hepatomegalia e testes de função hepática anormais  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Esplenomegalia 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Lesões líticas nos ossos  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hipercalcemia  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alibri"/>
              <a:buNone/>
            </a:pPr>
            <a:r>
              <a:rPr lang="pt-BR" sz="3600" b="1">
                <a:solidFill>
                  <a:srgbClr val="FF0000"/>
                </a:solidFill>
              </a:rPr>
              <a:t>Achados clínicos e histopatológicos da ATL</a:t>
            </a:r>
            <a:endParaRPr/>
          </a:p>
        </p:txBody>
      </p:sp>
      <p:pic>
        <p:nvPicPr>
          <p:cNvPr id="884" name="Google Shape;884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1864" y="1619251"/>
            <a:ext cx="5248275" cy="4905375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p62"/>
          <p:cNvSpPr txBox="1"/>
          <p:nvPr/>
        </p:nvSpPr>
        <p:spPr>
          <a:xfrm>
            <a:off x="7535864" y="6281739"/>
            <a:ext cx="2663825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Ohshima et al. Cancer Sci 2007</a:t>
            </a:r>
            <a:endParaRPr/>
          </a:p>
        </p:txBody>
      </p:sp>
      <p:cxnSp>
        <p:nvCxnSpPr>
          <p:cNvPr id="886" name="Google Shape;886;p62"/>
          <p:cNvCxnSpPr/>
          <p:nvPr/>
        </p:nvCxnSpPr>
        <p:spPr>
          <a:xfrm>
            <a:off x="0" y="1600200"/>
            <a:ext cx="121920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18"/>
          <p:cNvGrpSpPr/>
          <p:nvPr/>
        </p:nvGrpSpPr>
        <p:grpSpPr>
          <a:xfrm>
            <a:off x="1" y="5867400"/>
            <a:ext cx="12069233" cy="1246188"/>
            <a:chOff x="0" y="5029200"/>
            <a:chExt cx="9052560" cy="1246297"/>
          </a:xfrm>
        </p:grpSpPr>
        <p:pic>
          <p:nvPicPr>
            <p:cNvPr id="144" name="Google Shape;144;p18" descr="Hiv_buddingedit4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257800"/>
              <a:ext cx="1889760" cy="10176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Google Shape;145;p18" descr="Hiv_buddingedit5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52600" y="5181600"/>
              <a:ext cx="1828800" cy="9584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18" descr="Hiv_buddingedit4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20440" y="5181600"/>
              <a:ext cx="1889760" cy="10176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18" descr="Hiv_buddingedit5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34000" y="5029200"/>
              <a:ext cx="1828800" cy="9584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18" descr="Hiv_buddingedit4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62800" y="5122370"/>
              <a:ext cx="1889760" cy="10176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9" name="Google Shape;149;p18"/>
          <p:cNvSpPr txBox="1"/>
          <p:nvPr/>
        </p:nvSpPr>
        <p:spPr>
          <a:xfrm>
            <a:off x="7823201" y="381000"/>
            <a:ext cx="27596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Classificação dos Retrovírus</a:t>
            </a:r>
            <a:endParaRPr/>
          </a:p>
        </p:txBody>
      </p:sp>
      <p:cxnSp>
        <p:nvCxnSpPr>
          <p:cNvPr id="150" name="Google Shape;150;p18"/>
          <p:cNvCxnSpPr/>
          <p:nvPr/>
        </p:nvCxnSpPr>
        <p:spPr>
          <a:xfrm>
            <a:off x="0" y="914400"/>
            <a:ext cx="10261600" cy="1588"/>
          </a:xfrm>
          <a:prstGeom prst="straightConnector1">
            <a:avLst/>
          </a:prstGeom>
          <a:noFill/>
          <a:ln w="25400" cap="flat" cmpd="sng">
            <a:solidFill>
              <a:srgbClr val="52525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1" name="Google Shape;151;p18"/>
          <p:cNvCxnSpPr/>
          <p:nvPr/>
        </p:nvCxnSpPr>
        <p:spPr>
          <a:xfrm>
            <a:off x="508000" y="962025"/>
            <a:ext cx="10464800" cy="1588"/>
          </a:xfrm>
          <a:prstGeom prst="straightConnector1">
            <a:avLst/>
          </a:prstGeom>
          <a:noFill/>
          <a:ln w="19050" cap="flat" cmpd="sng">
            <a:solidFill>
              <a:srgbClr val="52525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2" name="Google Shape;152;p18"/>
          <p:cNvSpPr txBox="1"/>
          <p:nvPr/>
        </p:nvSpPr>
        <p:spPr>
          <a:xfrm>
            <a:off x="508000" y="392669"/>
            <a:ext cx="431238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i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Evolução dos Retrovírus</a:t>
            </a:r>
            <a:endParaRPr/>
          </a:p>
        </p:txBody>
      </p:sp>
      <p:pic>
        <p:nvPicPr>
          <p:cNvPr id="153" name="Google Shape;153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8001" y="1879600"/>
            <a:ext cx="7023100" cy="4624388"/>
          </a:xfrm>
          <a:prstGeom prst="rect">
            <a:avLst/>
          </a:prstGeom>
          <a:noFill/>
          <a:ln w="571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54" name="Google Shape;154;p18"/>
          <p:cNvSpPr/>
          <p:nvPr/>
        </p:nvSpPr>
        <p:spPr>
          <a:xfrm>
            <a:off x="8331201" y="1685926"/>
            <a:ext cx="2578100" cy="523875"/>
          </a:xfrm>
          <a:prstGeom prst="rect">
            <a:avLst/>
          </a:prstGeom>
          <a:noFill/>
          <a:ln>
            <a:noFill/>
          </a:ln>
          <a:effectLst>
            <a:outerShdw blurRad="63500" dist="76200" dir="2700000" algn="ctr" rotWithShape="0">
              <a:schemeClr val="lt2">
                <a:alpha val="80000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Type A (donut)</a:t>
            </a:r>
            <a:b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Endogenous viruses</a:t>
            </a:r>
            <a:endParaRPr/>
          </a:p>
        </p:txBody>
      </p:sp>
      <p:cxnSp>
        <p:nvCxnSpPr>
          <p:cNvPr id="155" name="Google Shape;155;p18"/>
          <p:cNvCxnSpPr/>
          <p:nvPr/>
        </p:nvCxnSpPr>
        <p:spPr>
          <a:xfrm flipH="1">
            <a:off x="1930400" y="2020889"/>
            <a:ext cx="6197600" cy="522287"/>
          </a:xfrm>
          <a:prstGeom prst="straightConnector1">
            <a:avLst/>
          </a:prstGeom>
          <a:noFill/>
          <a:ln w="25400" cap="flat" cmpd="sng">
            <a:solidFill>
              <a:srgbClr val="FF020B">
                <a:alpha val="91764"/>
              </a:srgbClr>
            </a:solidFill>
            <a:prstDash val="dot"/>
            <a:round/>
            <a:headEnd type="none" w="med" len="med"/>
            <a:tailEnd type="triangle" w="med" len="med"/>
          </a:ln>
        </p:spPr>
      </p:cxnSp>
      <p:sp>
        <p:nvSpPr>
          <p:cNvPr id="156" name="Google Shape;156;p18"/>
          <p:cNvSpPr/>
          <p:nvPr/>
        </p:nvSpPr>
        <p:spPr>
          <a:xfrm>
            <a:off x="8331201" y="2447926"/>
            <a:ext cx="2334684" cy="523875"/>
          </a:xfrm>
          <a:prstGeom prst="rect">
            <a:avLst/>
          </a:prstGeom>
          <a:noFill/>
          <a:ln>
            <a:noFill/>
          </a:ln>
          <a:effectLst>
            <a:outerShdw blurRad="63500" dist="76200" dir="2700000" algn="ctr" rotWithShape="0">
              <a:schemeClr val="lt2">
                <a:alpha val="80000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Type B (eccentric)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MMTV</a:t>
            </a:r>
            <a:endParaRPr/>
          </a:p>
        </p:txBody>
      </p:sp>
      <p:sp>
        <p:nvSpPr>
          <p:cNvPr id="157" name="Google Shape;157;p18"/>
          <p:cNvSpPr/>
          <p:nvPr/>
        </p:nvSpPr>
        <p:spPr>
          <a:xfrm>
            <a:off x="8286752" y="3286126"/>
            <a:ext cx="2076449" cy="523875"/>
          </a:xfrm>
          <a:prstGeom prst="rect">
            <a:avLst/>
          </a:prstGeom>
          <a:noFill/>
          <a:ln>
            <a:noFill/>
          </a:ln>
          <a:effectLst>
            <a:outerShdw blurRad="63500" dist="76200" dir="2700000" algn="ctr" rotWithShape="0">
              <a:schemeClr val="lt2">
                <a:alpha val="80000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Type C (central)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ALV, RSV</a:t>
            </a:r>
            <a:endParaRPr/>
          </a:p>
        </p:txBody>
      </p:sp>
      <p:sp>
        <p:nvSpPr>
          <p:cNvPr id="158" name="Google Shape;158;p18"/>
          <p:cNvSpPr/>
          <p:nvPr/>
        </p:nvSpPr>
        <p:spPr>
          <a:xfrm>
            <a:off x="8229601" y="4276726"/>
            <a:ext cx="2349500" cy="523875"/>
          </a:xfrm>
          <a:prstGeom prst="rect">
            <a:avLst/>
          </a:prstGeom>
          <a:noFill/>
          <a:ln>
            <a:noFill/>
          </a:ln>
          <a:effectLst>
            <a:outerShdw blurRad="63500" dist="76200" dir="2700000" algn="ctr" rotWithShape="0">
              <a:schemeClr val="lt2">
                <a:alpha val="80000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Type D (bar)</a:t>
            </a:r>
            <a:b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Mason Pfizer virus</a:t>
            </a:r>
            <a:endParaRPr/>
          </a:p>
        </p:txBody>
      </p:sp>
      <p:cxnSp>
        <p:nvCxnSpPr>
          <p:cNvPr id="159" name="Google Shape;159;p18"/>
          <p:cNvCxnSpPr/>
          <p:nvPr/>
        </p:nvCxnSpPr>
        <p:spPr>
          <a:xfrm flipH="1">
            <a:off x="3674533" y="2743200"/>
            <a:ext cx="4453467" cy="814388"/>
          </a:xfrm>
          <a:prstGeom prst="straightConnector1">
            <a:avLst/>
          </a:prstGeom>
          <a:noFill/>
          <a:ln w="25400" cap="flat" cmpd="sng">
            <a:solidFill>
              <a:srgbClr val="FF020B">
                <a:alpha val="91764"/>
              </a:srgbClr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60" name="Google Shape;160;p18"/>
          <p:cNvCxnSpPr/>
          <p:nvPr/>
        </p:nvCxnSpPr>
        <p:spPr>
          <a:xfrm flipH="1">
            <a:off x="5486401" y="3522664"/>
            <a:ext cx="2654300" cy="134937"/>
          </a:xfrm>
          <a:prstGeom prst="straightConnector1">
            <a:avLst/>
          </a:prstGeom>
          <a:noFill/>
          <a:ln w="25400" cap="flat" cmpd="sng">
            <a:solidFill>
              <a:srgbClr val="FF020B">
                <a:alpha val="91764"/>
              </a:srgbClr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61" name="Google Shape;161;p18"/>
          <p:cNvCxnSpPr/>
          <p:nvPr/>
        </p:nvCxnSpPr>
        <p:spPr>
          <a:xfrm flipH="1">
            <a:off x="2095501" y="4572001"/>
            <a:ext cx="6032500" cy="1554163"/>
          </a:xfrm>
          <a:prstGeom prst="straightConnector1">
            <a:avLst/>
          </a:prstGeom>
          <a:noFill/>
          <a:ln w="25400" cap="flat" cmpd="sng">
            <a:solidFill>
              <a:srgbClr val="FF020B">
                <a:alpha val="91764"/>
              </a:srgbClr>
            </a:solidFill>
            <a:prstDash val="dot"/>
            <a:round/>
            <a:headEnd type="none" w="med" len="med"/>
            <a:tailEnd type="triangle" w="med" len="med"/>
          </a:ln>
        </p:spPr>
      </p:cxnSp>
      <p:sp>
        <p:nvSpPr>
          <p:cNvPr id="162" name="Google Shape;162;p18"/>
          <p:cNvSpPr/>
          <p:nvPr/>
        </p:nvSpPr>
        <p:spPr>
          <a:xfrm>
            <a:off x="8159751" y="5216526"/>
            <a:ext cx="2203449" cy="523875"/>
          </a:xfrm>
          <a:prstGeom prst="rect">
            <a:avLst/>
          </a:prstGeom>
          <a:noFill/>
          <a:ln>
            <a:noFill/>
          </a:ln>
          <a:effectLst>
            <a:outerShdw blurRad="63500" dist="76200" dir="2700000" algn="ctr" rotWithShape="0">
              <a:schemeClr val="lt2">
                <a:alpha val="80000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Lentivirus (cone)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HIV</a:t>
            </a:r>
            <a:endParaRPr/>
          </a:p>
        </p:txBody>
      </p:sp>
      <p:cxnSp>
        <p:nvCxnSpPr>
          <p:cNvPr id="163" name="Google Shape;163;p18"/>
          <p:cNvCxnSpPr/>
          <p:nvPr/>
        </p:nvCxnSpPr>
        <p:spPr>
          <a:xfrm flipH="1">
            <a:off x="5689600" y="5410200"/>
            <a:ext cx="2336800" cy="654050"/>
          </a:xfrm>
          <a:prstGeom prst="straightConnector1">
            <a:avLst/>
          </a:prstGeom>
          <a:noFill/>
          <a:ln w="25400" cap="flat" cmpd="sng">
            <a:solidFill>
              <a:srgbClr val="FF020B">
                <a:alpha val="91764"/>
              </a:srgbClr>
            </a:solidFill>
            <a:prstDash val="dot"/>
            <a:round/>
            <a:headEnd type="none" w="med" len="med"/>
            <a:tailEnd type="triangle" w="med" len="med"/>
          </a:ln>
        </p:spPr>
      </p:cxnSp>
      <p:sp>
        <p:nvSpPr>
          <p:cNvPr id="164" name="Google Shape;164;p18"/>
          <p:cNvSpPr/>
          <p:nvPr/>
        </p:nvSpPr>
        <p:spPr>
          <a:xfrm>
            <a:off x="8111067" y="5953126"/>
            <a:ext cx="2658533" cy="523875"/>
          </a:xfrm>
          <a:prstGeom prst="rect">
            <a:avLst/>
          </a:prstGeom>
          <a:noFill/>
          <a:ln>
            <a:noFill/>
          </a:ln>
          <a:effectLst>
            <a:outerShdw blurRad="63500" dist="76200" dir="2700000" algn="ctr" rotWithShape="0">
              <a:schemeClr val="lt2">
                <a:alpha val="80000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Spumavirus (central)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Foamy viruses</a:t>
            </a:r>
            <a:endParaRPr/>
          </a:p>
        </p:txBody>
      </p:sp>
      <p:cxnSp>
        <p:nvCxnSpPr>
          <p:cNvPr id="165" name="Google Shape;165;p18"/>
          <p:cNvCxnSpPr/>
          <p:nvPr/>
        </p:nvCxnSpPr>
        <p:spPr>
          <a:xfrm flipH="1">
            <a:off x="7315200" y="6019800"/>
            <a:ext cx="857251" cy="203200"/>
          </a:xfrm>
          <a:prstGeom prst="straightConnector1">
            <a:avLst/>
          </a:prstGeom>
          <a:noFill/>
          <a:ln w="25400" cap="flat" cmpd="sng">
            <a:solidFill>
              <a:srgbClr val="FF020B">
                <a:alpha val="91764"/>
              </a:srgbClr>
            </a:solidFill>
            <a:prstDash val="dot"/>
            <a:round/>
            <a:headEnd type="none" w="med" len="med"/>
            <a:tailEnd type="triangle" w="med" len="med"/>
          </a:ln>
        </p:spPr>
      </p:cxnSp>
      <p:grpSp>
        <p:nvGrpSpPr>
          <p:cNvPr id="166" name="Google Shape;166;p18"/>
          <p:cNvGrpSpPr/>
          <p:nvPr/>
        </p:nvGrpSpPr>
        <p:grpSpPr>
          <a:xfrm>
            <a:off x="10871201" y="1879601"/>
            <a:ext cx="836084" cy="4562475"/>
            <a:chOff x="5724" y="576"/>
            <a:chExt cx="552" cy="3360"/>
          </a:xfrm>
        </p:grpSpPr>
        <p:sp>
          <p:nvSpPr>
            <p:cNvPr id="167" name="Google Shape;167;p18"/>
            <p:cNvSpPr/>
            <p:nvPr/>
          </p:nvSpPr>
          <p:spPr>
            <a:xfrm>
              <a:off x="5808" y="1008"/>
              <a:ext cx="432" cy="384"/>
            </a:xfrm>
            <a:prstGeom prst="ellipse">
              <a:avLst/>
            </a:prstGeom>
            <a:solidFill>
              <a:srgbClr val="FFFF00"/>
            </a:solidFill>
            <a:ln w="76200" cap="flat" cmpd="tri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18"/>
            <p:cNvSpPr/>
            <p:nvPr/>
          </p:nvSpPr>
          <p:spPr>
            <a:xfrm>
              <a:off x="5868" y="1176"/>
              <a:ext cx="324" cy="192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18"/>
            <p:cNvSpPr/>
            <p:nvPr/>
          </p:nvSpPr>
          <p:spPr>
            <a:xfrm>
              <a:off x="5844" y="576"/>
              <a:ext cx="324" cy="288"/>
            </a:xfrm>
            <a:prstGeom prst="ellipse">
              <a:avLst/>
            </a:prstGeom>
            <a:solidFill>
              <a:srgbClr val="FFFF00"/>
            </a:solidFill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18"/>
            <p:cNvSpPr/>
            <p:nvPr/>
          </p:nvSpPr>
          <p:spPr>
            <a:xfrm>
              <a:off x="5760" y="1536"/>
              <a:ext cx="480" cy="432"/>
            </a:xfrm>
            <a:prstGeom prst="ellipse">
              <a:avLst/>
            </a:prstGeom>
            <a:solidFill>
              <a:srgbClr val="FFFF00"/>
            </a:solidFill>
            <a:ln w="76200" cap="flat" cmpd="tri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8"/>
            <p:cNvSpPr/>
            <p:nvPr/>
          </p:nvSpPr>
          <p:spPr>
            <a:xfrm>
              <a:off x="5832" y="1584"/>
              <a:ext cx="324" cy="336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18"/>
            <p:cNvSpPr/>
            <p:nvPr/>
          </p:nvSpPr>
          <p:spPr>
            <a:xfrm>
              <a:off x="5724" y="2160"/>
              <a:ext cx="540" cy="480"/>
            </a:xfrm>
            <a:prstGeom prst="ellipse">
              <a:avLst/>
            </a:prstGeom>
            <a:solidFill>
              <a:srgbClr val="FFFF00"/>
            </a:solidFill>
            <a:ln w="76200" cap="flat" cmpd="tri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18"/>
            <p:cNvSpPr/>
            <p:nvPr/>
          </p:nvSpPr>
          <p:spPr>
            <a:xfrm>
              <a:off x="5886" y="2256"/>
              <a:ext cx="216" cy="288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18"/>
            <p:cNvSpPr/>
            <p:nvPr/>
          </p:nvSpPr>
          <p:spPr>
            <a:xfrm>
              <a:off x="5736" y="2880"/>
              <a:ext cx="540" cy="480"/>
            </a:xfrm>
            <a:prstGeom prst="ellipse">
              <a:avLst/>
            </a:prstGeom>
            <a:solidFill>
              <a:srgbClr val="FFFF00"/>
            </a:solidFill>
            <a:ln w="76200" cap="flat" cmpd="tri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18"/>
            <p:cNvSpPr/>
            <p:nvPr/>
          </p:nvSpPr>
          <p:spPr>
            <a:xfrm>
              <a:off x="5898" y="2976"/>
              <a:ext cx="216" cy="28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18"/>
            <p:cNvSpPr/>
            <p:nvPr/>
          </p:nvSpPr>
          <p:spPr>
            <a:xfrm>
              <a:off x="5820" y="3504"/>
              <a:ext cx="444" cy="432"/>
            </a:xfrm>
            <a:prstGeom prst="ellipse">
              <a:avLst/>
            </a:prstGeom>
            <a:solidFill>
              <a:srgbClr val="FFFF00"/>
            </a:solidFill>
            <a:ln w="76200" cap="flat" cmpd="tri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18"/>
            <p:cNvSpPr/>
            <p:nvPr/>
          </p:nvSpPr>
          <p:spPr>
            <a:xfrm>
              <a:off x="5928" y="3600"/>
              <a:ext cx="231" cy="24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8" name="Google Shape;178;p18"/>
          <p:cNvSpPr txBox="1"/>
          <p:nvPr/>
        </p:nvSpPr>
        <p:spPr>
          <a:xfrm>
            <a:off x="618067" y="1317625"/>
            <a:ext cx="11913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4F6228"/>
                </a:solidFill>
                <a:latin typeface="Calibri"/>
                <a:ea typeface="Calibri"/>
                <a:cs typeface="Calibri"/>
                <a:sym typeface="Calibri"/>
              </a:rPr>
              <a:t>1953-1966</a:t>
            </a:r>
            <a:endParaRPr/>
          </a:p>
        </p:txBody>
      </p:sp>
      <p:sp>
        <p:nvSpPr>
          <p:cNvPr id="179" name="Google Shape;179;p18"/>
          <p:cNvSpPr txBox="1"/>
          <p:nvPr/>
        </p:nvSpPr>
        <p:spPr>
          <a:xfrm>
            <a:off x="8040170" y="6525345"/>
            <a:ext cx="84612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Malta CR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" name="Google Shape;891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8547" y="2946461"/>
            <a:ext cx="1783783" cy="1337837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63"/>
          <p:cNvSpPr/>
          <p:nvPr/>
        </p:nvSpPr>
        <p:spPr>
          <a:xfrm>
            <a:off x="4943872" y="2976539"/>
            <a:ext cx="18480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Mitsuhiro OSAME</a:t>
            </a:r>
            <a:endParaRPr/>
          </a:p>
        </p:txBody>
      </p:sp>
      <p:sp>
        <p:nvSpPr>
          <p:cNvPr id="893" name="Google Shape;893;p63"/>
          <p:cNvSpPr/>
          <p:nvPr/>
        </p:nvSpPr>
        <p:spPr>
          <a:xfrm>
            <a:off x="5147072" y="4859868"/>
            <a:ext cx="17826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Antoine GESSAIN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4" name="Google Shape;894;p63"/>
          <p:cNvSpPr txBox="1"/>
          <p:nvPr/>
        </p:nvSpPr>
        <p:spPr>
          <a:xfrm>
            <a:off x="3205342" y="692696"/>
            <a:ext cx="545405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Identificação da HAM/TSP em 1985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95" name="Google Shape;895;p63"/>
          <p:cNvCxnSpPr/>
          <p:nvPr/>
        </p:nvCxnSpPr>
        <p:spPr>
          <a:xfrm>
            <a:off x="0" y="1600200"/>
            <a:ext cx="121920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64"/>
          <p:cNvSpPr txBox="1">
            <a:spLocks noGrp="1"/>
          </p:cNvSpPr>
          <p:nvPr>
            <p:ph type="title" idx="4294967295"/>
          </p:nvPr>
        </p:nvSpPr>
        <p:spPr>
          <a:xfrm>
            <a:off x="0" y="304800"/>
            <a:ext cx="11277600" cy="112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80"/>
              <a:buFont typeface="Arial"/>
              <a:buNone/>
            </a:pPr>
            <a:r>
              <a:rPr lang="pt-BR" sz="288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Caracter</a:t>
            </a:r>
            <a:r>
              <a:rPr lang="pt-BR" sz="2880" b="1">
                <a:solidFill>
                  <a:srgbClr val="C00000"/>
                </a:solidFill>
              </a:rPr>
              <a:t>í</a:t>
            </a:r>
            <a:r>
              <a:rPr lang="pt-BR" sz="288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sticas cl</a:t>
            </a:r>
            <a:r>
              <a:rPr lang="pt-BR" sz="2880" b="1">
                <a:solidFill>
                  <a:srgbClr val="C00000"/>
                </a:solidFill>
              </a:rPr>
              <a:t>í</a:t>
            </a:r>
            <a:r>
              <a:rPr lang="pt-BR" sz="288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nicas da mielopatia/paraparesia esp</a:t>
            </a:r>
            <a:r>
              <a:rPr lang="pt-BR" sz="2880" b="1">
                <a:solidFill>
                  <a:srgbClr val="C00000"/>
                </a:solidFill>
              </a:rPr>
              <a:t>á</a:t>
            </a:r>
            <a:r>
              <a:rPr lang="pt-BR" sz="288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stica tropical associada ao HTLV-1</a:t>
            </a:r>
            <a:br>
              <a:rPr lang="pt-BR" sz="288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2880" b="1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01" name="Google Shape;901;p64"/>
          <p:cNvCxnSpPr/>
          <p:nvPr/>
        </p:nvCxnSpPr>
        <p:spPr>
          <a:xfrm>
            <a:off x="0" y="1600200"/>
            <a:ext cx="121920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02" name="Google Shape;902;p64"/>
          <p:cNvSpPr/>
          <p:nvPr/>
        </p:nvSpPr>
        <p:spPr>
          <a:xfrm>
            <a:off x="1828800" y="1752602"/>
            <a:ext cx="9245600" cy="5262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Paraparesia espástica crônica e lentamente progressiva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Hiperreflexia em 4 membros ou MMII, com clonus e sinal de Babinski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Incontinência urinária e impotência sexual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Perturbações sensórias como parestesias, e queimação nos membros inferiores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Sensibilidade vibratória alterada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Dor lombar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65"/>
          <p:cNvSpPr txBox="1">
            <a:spLocks noGrp="1"/>
          </p:cNvSpPr>
          <p:nvPr>
            <p:ph type="title"/>
          </p:nvPr>
        </p:nvSpPr>
        <p:spPr>
          <a:xfrm>
            <a:off x="1981200" y="890718"/>
            <a:ext cx="8229600" cy="58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100"/>
              <a:buFont typeface="Calibri"/>
              <a:buNone/>
            </a:pPr>
            <a:r>
              <a:rPr lang="pt-BR" sz="21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Types of the HAM/TSP progression</a:t>
            </a:r>
            <a:endParaRPr sz="21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8" name="Google Shape;908;p65" descr="http://www.frontiersin.org/files/Articles/32008/fmicb-03-00389-HTML/image_m/fmicb-03-00389-g00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0292" y="1547762"/>
            <a:ext cx="7514228" cy="39334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9" name="Google Shape;909;p65"/>
          <p:cNvCxnSpPr/>
          <p:nvPr/>
        </p:nvCxnSpPr>
        <p:spPr>
          <a:xfrm rot="10800000" flipH="1">
            <a:off x="3791745" y="4617132"/>
            <a:ext cx="6552728" cy="108012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dash"/>
            <a:miter lim="800000"/>
            <a:headEnd type="none" w="sm" len="sm"/>
            <a:tailEnd type="stealth" w="med" len="med"/>
          </a:ln>
        </p:spPr>
      </p:cxnSp>
      <p:sp>
        <p:nvSpPr>
          <p:cNvPr id="910" name="Google Shape;910;p65"/>
          <p:cNvSpPr txBox="1"/>
          <p:nvPr/>
        </p:nvSpPr>
        <p:spPr>
          <a:xfrm>
            <a:off x="7320136" y="4671138"/>
            <a:ext cx="1950214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5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Intermediate syndrome?</a:t>
            </a:r>
            <a:endParaRPr/>
          </a:p>
        </p:txBody>
      </p:sp>
      <p:pic>
        <p:nvPicPr>
          <p:cNvPr id="911" name="Google Shape;911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63552" y="5502605"/>
            <a:ext cx="8362950" cy="464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48200" y="5501229"/>
            <a:ext cx="2895600" cy="2500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3" name="Google Shape;913;p65"/>
          <p:cNvCxnSpPr/>
          <p:nvPr/>
        </p:nvCxnSpPr>
        <p:spPr>
          <a:xfrm>
            <a:off x="0" y="1600200"/>
            <a:ext cx="121920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68"/>
          <p:cNvSpPr txBox="1">
            <a:spLocks noGrp="1"/>
          </p:cNvSpPr>
          <p:nvPr>
            <p:ph type="title"/>
          </p:nvPr>
        </p:nvSpPr>
        <p:spPr>
          <a:xfrm>
            <a:off x="838202" y="4554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lang="pt-BR" sz="3200" b="1">
                <a:solidFill>
                  <a:srgbClr val="C00000"/>
                </a:solidFill>
              </a:rPr>
              <a:t>Correlation between number of symptoms/signals and HTLV-1 DNA proviral load in intermediate syndrome cases</a:t>
            </a:r>
            <a:br>
              <a:rPr lang="pt-BR" sz="3200" b="1">
                <a:solidFill>
                  <a:srgbClr val="C00000"/>
                </a:solidFill>
              </a:rPr>
            </a:br>
            <a:endParaRPr sz="3200" b="1">
              <a:solidFill>
                <a:srgbClr val="C00000"/>
              </a:solidFill>
            </a:endParaRPr>
          </a:p>
        </p:txBody>
      </p:sp>
      <p:graphicFrame>
        <p:nvGraphicFramePr>
          <p:cNvPr id="967" name="Google Shape;967;p68"/>
          <p:cNvGraphicFramePr/>
          <p:nvPr/>
        </p:nvGraphicFramePr>
        <p:xfrm>
          <a:off x="812800" y="1974224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{674C9E75-8991-43A1-95CE-C211D9517C77}</a:tableStyleId>
              </a:tblPr>
              <a:tblGrid>
                <a:gridCol w="2641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1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2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41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53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 u="none" strike="noStrike" cap="none"/>
                        <a:t>Number of symptoms</a:t>
                      </a: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 u="none" strike="noStrike" cap="none"/>
                        <a:t>N. Cases</a:t>
                      </a: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 u="none" strike="noStrike" cap="none"/>
                        <a:t>HTLV-1 Proviral Load</a:t>
                      </a:r>
                      <a:endParaRPr sz="1800" b="1" u="none" strike="noStrike" cap="none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 u="none" strike="noStrike" cap="none"/>
                        <a:t>Mean (±DP)</a:t>
                      </a: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 u="none" strike="noStrike" cap="none"/>
                        <a:t>P value</a:t>
                      </a: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 u="none" strike="noStrike" cap="none"/>
                        <a:t>0</a:t>
                      </a: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 u="none" strike="noStrike" cap="none"/>
                        <a:t>57</a:t>
                      </a: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 u="none" strike="noStrike" cap="none"/>
                        <a:t>1 (12± 22)</a:t>
                      </a: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 u="none" strike="noStrike" cap="none"/>
                        <a:t>1</a:t>
                      </a: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 u="none" strike="noStrike" cap="none"/>
                        <a:t>36</a:t>
                      </a: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 u="none" strike="noStrike" cap="none"/>
                        <a:t>6 (56±199)</a:t>
                      </a: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 u="none" strike="noStrike" cap="none"/>
                        <a:t>2</a:t>
                      </a: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 u="none" strike="noStrike" cap="none"/>
                        <a:t>17</a:t>
                      </a: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 u="none" strike="noStrike" cap="none"/>
                        <a:t>5 (27±-44)</a:t>
                      </a: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 u="none" strike="noStrike" cap="none"/>
                        <a:t>3</a:t>
                      </a: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 u="none" strike="noStrike" cap="none"/>
                        <a:t>17</a:t>
                      </a: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 u="none" strike="noStrike" cap="none"/>
                        <a:t>13 (137± 358)</a:t>
                      </a: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 u="none" strike="noStrike" cap="none"/>
                        <a:t>4</a:t>
                      </a: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 u="none" strike="noStrike" cap="none"/>
                        <a:t>21</a:t>
                      </a: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 u="none" strike="noStrike" cap="none"/>
                        <a:t>16 (129±268)</a:t>
                      </a: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0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 u="none" strike="noStrike" cap="none"/>
                        <a:t>&gt;4</a:t>
                      </a: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 u="none" strike="noStrike" cap="none"/>
                        <a:t>17</a:t>
                      </a: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 u="none" strike="noStrike" cap="none"/>
                        <a:t>18 (128±240)</a:t>
                      </a: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 u="none" strike="noStrike" cap="none"/>
                        <a:t>0.003 (mean)</a:t>
                      </a: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0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 u="none" strike="noStrike" cap="none"/>
                        <a:t>0.004( median)</a:t>
                      </a:r>
                      <a:endParaRPr sz="1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68" name="Google Shape;968;p68"/>
          <p:cNvSpPr txBox="1"/>
          <p:nvPr/>
        </p:nvSpPr>
        <p:spPr>
          <a:xfrm>
            <a:off x="8690919" y="6128952"/>
            <a:ext cx="26802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Haziot et al. PTND et al. 19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Dermatite Associada ao HTLV-1</a:t>
            </a:r>
            <a:endParaRPr/>
          </a:p>
        </p:txBody>
      </p:sp>
      <p:pic>
        <p:nvPicPr>
          <p:cNvPr id="974" name="Google Shape;974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213" y="1500174"/>
            <a:ext cx="4667284" cy="2813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62757" y="1571612"/>
            <a:ext cx="4640111" cy="264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6713" y="4320463"/>
            <a:ext cx="4286281" cy="2445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6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53260" y="4143380"/>
            <a:ext cx="4451137" cy="2571768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69"/>
          <p:cNvSpPr txBox="1"/>
          <p:nvPr/>
        </p:nvSpPr>
        <p:spPr>
          <a:xfrm>
            <a:off x="10287031" y="6652465"/>
            <a:ext cx="438153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Okajima, et al; 2011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79" name="Google Shape;979;p69"/>
          <p:cNvCxnSpPr/>
          <p:nvPr/>
        </p:nvCxnSpPr>
        <p:spPr>
          <a:xfrm>
            <a:off x="0" y="1600200"/>
            <a:ext cx="121920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4" name="Google Shape;984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6470" y="906919"/>
            <a:ext cx="3149600" cy="311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26150" y="855664"/>
            <a:ext cx="3309938" cy="249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08664" y="3500439"/>
            <a:ext cx="2016125" cy="3082925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p70"/>
          <p:cNvSpPr txBox="1"/>
          <p:nvPr/>
        </p:nvSpPr>
        <p:spPr>
          <a:xfrm>
            <a:off x="1919289" y="260350"/>
            <a:ext cx="715452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Dermative infectiva no adulto: Uma nova síndrome associada ao HTLV-1?</a:t>
            </a:r>
            <a:endParaRPr/>
          </a:p>
        </p:txBody>
      </p:sp>
      <p:sp>
        <p:nvSpPr>
          <p:cNvPr id="988" name="Google Shape;988;p70"/>
          <p:cNvSpPr txBox="1"/>
          <p:nvPr/>
        </p:nvSpPr>
        <p:spPr>
          <a:xfrm>
            <a:off x="8313739" y="6381750"/>
            <a:ext cx="226055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Okajima et al. 2001. Tese doutorado</a:t>
            </a:r>
            <a:endParaRPr/>
          </a:p>
        </p:txBody>
      </p:sp>
      <p:pic>
        <p:nvPicPr>
          <p:cNvPr id="989" name="Google Shape;989;p70" descr="01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10231" y="4131128"/>
            <a:ext cx="3253630" cy="259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lang="pt-BR" sz="3200" b="1">
                <a:solidFill>
                  <a:srgbClr val="C00000"/>
                </a:solidFill>
              </a:rPr>
              <a:t>Risk Factors Predisposing to HAM/TSP</a:t>
            </a:r>
            <a:endParaRPr/>
          </a:p>
        </p:txBody>
      </p:sp>
      <p:sp>
        <p:nvSpPr>
          <p:cNvPr id="996" name="Google Shape;996;p7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HTLV-1 proviral load (PVL)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Virus diversity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Host genetics (HLA, and genetic polimorphism)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Other risk factors (age, gender, and route aquisition)</a:t>
            </a:r>
            <a:endParaRPr/>
          </a:p>
        </p:txBody>
      </p:sp>
      <p:pic>
        <p:nvPicPr>
          <p:cNvPr id="997" name="Google Shape;997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4351" y="3799914"/>
            <a:ext cx="4740034" cy="3058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08" y="166969"/>
            <a:ext cx="11715832" cy="6458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7" name="Google Shape;1007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202" y="1142985"/>
            <a:ext cx="10403597" cy="4572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2" name="Google Shape;1012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0849" y="820223"/>
            <a:ext cx="9908187" cy="5217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9"/>
          <p:cNvSpPr txBox="1"/>
          <p:nvPr/>
        </p:nvSpPr>
        <p:spPr>
          <a:xfrm>
            <a:off x="8229600" y="349250"/>
            <a:ext cx="225427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Primeiras descobertas</a:t>
            </a:r>
            <a:endParaRPr/>
          </a:p>
        </p:txBody>
      </p:sp>
      <p:cxnSp>
        <p:nvCxnSpPr>
          <p:cNvPr id="185" name="Google Shape;185;p19"/>
          <p:cNvCxnSpPr/>
          <p:nvPr/>
        </p:nvCxnSpPr>
        <p:spPr>
          <a:xfrm>
            <a:off x="0" y="914400"/>
            <a:ext cx="10261600" cy="1588"/>
          </a:xfrm>
          <a:prstGeom prst="straightConnector1">
            <a:avLst/>
          </a:prstGeom>
          <a:noFill/>
          <a:ln w="25400" cap="flat" cmpd="sng">
            <a:solidFill>
              <a:srgbClr val="52525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6" name="Google Shape;186;p19"/>
          <p:cNvCxnSpPr/>
          <p:nvPr/>
        </p:nvCxnSpPr>
        <p:spPr>
          <a:xfrm>
            <a:off x="508000" y="962025"/>
            <a:ext cx="10464800" cy="1588"/>
          </a:xfrm>
          <a:prstGeom prst="straightConnector1">
            <a:avLst/>
          </a:prstGeom>
          <a:noFill/>
          <a:ln w="19050" cap="flat" cmpd="sng">
            <a:solidFill>
              <a:srgbClr val="52525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7" name="Google Shape;187;p19"/>
          <p:cNvSpPr txBox="1"/>
          <p:nvPr/>
        </p:nvSpPr>
        <p:spPr>
          <a:xfrm>
            <a:off x="508000" y="392669"/>
            <a:ext cx="431238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i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Evolução dos Retrovírus</a:t>
            </a:r>
            <a:endParaRPr/>
          </a:p>
        </p:txBody>
      </p:sp>
      <p:pic>
        <p:nvPicPr>
          <p:cNvPr id="188" name="Google Shape;188;p19" descr="EIA virus ts e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600" y="2286001"/>
            <a:ext cx="3556000" cy="3059113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grpSp>
        <p:nvGrpSpPr>
          <p:cNvPr id="189" name="Google Shape;189;p19"/>
          <p:cNvGrpSpPr/>
          <p:nvPr/>
        </p:nvGrpSpPr>
        <p:grpSpPr>
          <a:xfrm>
            <a:off x="275167" y="2301876"/>
            <a:ext cx="3484033" cy="3432402"/>
            <a:chOff x="130" y="301"/>
            <a:chExt cx="1920" cy="2999"/>
          </a:xfrm>
        </p:grpSpPr>
        <p:pic>
          <p:nvPicPr>
            <p:cNvPr id="190" name="Google Shape;190;p19" descr="henri Vallee best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0" y="301"/>
              <a:ext cx="1920" cy="2592"/>
            </a:xfrm>
            <a:prstGeom prst="rect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sp>
          <p:nvSpPr>
            <p:cNvPr id="191" name="Google Shape;191;p19"/>
            <p:cNvSpPr/>
            <p:nvPr/>
          </p:nvSpPr>
          <p:spPr>
            <a:xfrm>
              <a:off x="130" y="2977"/>
              <a:ext cx="1366" cy="3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Henri Vallée (1870-1957) 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2" name="Google Shape;192;p19"/>
          <p:cNvGrpSpPr/>
          <p:nvPr/>
        </p:nvGrpSpPr>
        <p:grpSpPr>
          <a:xfrm>
            <a:off x="4064000" y="2336800"/>
            <a:ext cx="3556000" cy="3404950"/>
            <a:chOff x="1990" y="280"/>
            <a:chExt cx="2177" cy="3098"/>
          </a:xfrm>
        </p:grpSpPr>
        <p:pic>
          <p:nvPicPr>
            <p:cNvPr id="193" name="Google Shape;193;p19" descr="Henri Carre best can do"/>
            <p:cNvPicPr preferRelativeResize="0"/>
            <p:nvPr/>
          </p:nvPicPr>
          <p:blipFill rotWithShape="1">
            <a:blip r:embed="rId5">
              <a:alphaModFix/>
            </a:blip>
            <a:srcRect r="7"/>
            <a:stretch/>
          </p:blipFill>
          <p:spPr>
            <a:xfrm>
              <a:off x="2184" y="280"/>
              <a:ext cx="1983" cy="2592"/>
            </a:xfrm>
            <a:prstGeom prst="rect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sp>
          <p:nvSpPr>
            <p:cNvPr id="194" name="Google Shape;194;p19"/>
            <p:cNvSpPr/>
            <p:nvPr/>
          </p:nvSpPr>
          <p:spPr>
            <a:xfrm>
              <a:off x="1990" y="3042"/>
              <a:ext cx="1538" cy="3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Henri Carré (1868-1938) </a:t>
              </a:r>
              <a:endParaRPr/>
            </a:p>
          </p:txBody>
        </p:sp>
      </p:grpSp>
      <p:sp>
        <p:nvSpPr>
          <p:cNvPr id="195" name="Google Shape;195;p19"/>
          <p:cNvSpPr txBox="1"/>
          <p:nvPr/>
        </p:nvSpPr>
        <p:spPr>
          <a:xfrm>
            <a:off x="220133" y="1524000"/>
            <a:ext cx="619836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4F6228"/>
                </a:solidFill>
                <a:latin typeface="Calibri"/>
                <a:ea typeface="Calibri"/>
                <a:cs typeface="Calibri"/>
                <a:sym typeface="Calibri"/>
              </a:rPr>
              <a:t>1904 – Virus da Anemia Infecciosa Equina (Primeiro Retrovirus)</a:t>
            </a:r>
            <a:endParaRPr/>
          </a:p>
        </p:txBody>
      </p:sp>
      <p:grpSp>
        <p:nvGrpSpPr>
          <p:cNvPr id="196" name="Google Shape;196;p19"/>
          <p:cNvGrpSpPr/>
          <p:nvPr/>
        </p:nvGrpSpPr>
        <p:grpSpPr>
          <a:xfrm>
            <a:off x="1" y="5867400"/>
            <a:ext cx="12069233" cy="1246188"/>
            <a:chOff x="0" y="5029200"/>
            <a:chExt cx="9052560" cy="1246297"/>
          </a:xfrm>
        </p:grpSpPr>
        <p:pic>
          <p:nvPicPr>
            <p:cNvPr id="197" name="Google Shape;197;p19" descr="Hiv_buddingedit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5257800"/>
              <a:ext cx="1889760" cy="10176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19" descr="Hiv_buddingedit5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752600" y="5181600"/>
              <a:ext cx="1828800" cy="9584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19" descr="Hiv_buddingedit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20440" y="5181600"/>
              <a:ext cx="1889760" cy="10176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19" descr="Hiv_buddingedit5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334000" y="5029200"/>
              <a:ext cx="1828800" cy="9584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19" descr="Hiv_buddingedit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162800" y="5122370"/>
              <a:ext cx="1889760" cy="10176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2" name="Google Shape;202;p19"/>
          <p:cNvSpPr txBox="1"/>
          <p:nvPr/>
        </p:nvSpPr>
        <p:spPr>
          <a:xfrm>
            <a:off x="8040170" y="6525345"/>
            <a:ext cx="84612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Malta CR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lang="pt-BR" sz="3200" b="1">
                <a:solidFill>
                  <a:srgbClr val="C00000"/>
                </a:solidFill>
              </a:rPr>
              <a:t>Host response to HTLV‑1 </a:t>
            </a:r>
            <a:endParaRPr/>
          </a:p>
        </p:txBody>
      </p:sp>
      <p:pic>
        <p:nvPicPr>
          <p:cNvPr id="1019" name="Google Shape;1019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94147" y="3100974"/>
            <a:ext cx="6679159" cy="3757027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7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Inflammation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Cytotoxic T lymphocytes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T helper cells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Regulatory T cells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Natural killer cells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Antibody response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66"/>
          <p:cNvSpPr txBox="1">
            <a:spLocks noGrp="1"/>
          </p:cNvSpPr>
          <p:nvPr>
            <p:ph type="title"/>
          </p:nvPr>
        </p:nvSpPr>
        <p:spPr>
          <a:xfrm>
            <a:off x="838202" y="365126"/>
            <a:ext cx="10515600" cy="447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959"/>
              <a:buFont typeface="Calibri"/>
              <a:buNone/>
            </a:pPr>
            <a:r>
              <a:rPr lang="pt-BR" sz="3959" b="1">
                <a:solidFill>
                  <a:srgbClr val="C00000"/>
                </a:solidFill>
              </a:rPr>
              <a:t>Algorithm for intermediate syndrome diagnosis </a:t>
            </a:r>
            <a:endParaRPr sz="3959" b="1">
              <a:solidFill>
                <a:srgbClr val="C00000"/>
              </a:solidFill>
            </a:endParaRPr>
          </a:p>
        </p:txBody>
      </p:sp>
      <p:grpSp>
        <p:nvGrpSpPr>
          <p:cNvPr id="919" name="Google Shape;919;p66"/>
          <p:cNvGrpSpPr/>
          <p:nvPr/>
        </p:nvGrpSpPr>
        <p:grpSpPr>
          <a:xfrm>
            <a:off x="2250357" y="1044531"/>
            <a:ext cx="7691285" cy="5193682"/>
            <a:chOff x="534447" y="305"/>
            <a:chExt cx="7691285" cy="5193682"/>
          </a:xfrm>
        </p:grpSpPr>
        <p:sp>
          <p:nvSpPr>
            <p:cNvPr id="920" name="Google Shape;920;p66"/>
            <p:cNvSpPr/>
            <p:nvPr/>
          </p:nvSpPr>
          <p:spPr>
            <a:xfrm>
              <a:off x="4430376" y="2111748"/>
              <a:ext cx="1033846" cy="40435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120000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528CBE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921" name="Google Shape;921;p66"/>
            <p:cNvSpPr/>
            <p:nvPr/>
          </p:nvSpPr>
          <p:spPr>
            <a:xfrm>
              <a:off x="5464222" y="2111748"/>
              <a:ext cx="783413" cy="252413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9525" cap="flat" cmpd="sng">
              <a:solidFill>
                <a:srgbClr val="528CBE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922" name="Google Shape;922;p66"/>
            <p:cNvSpPr/>
            <p:nvPr/>
          </p:nvSpPr>
          <p:spPr>
            <a:xfrm>
              <a:off x="5464222" y="2111748"/>
              <a:ext cx="906584" cy="141035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9525" cap="flat" cmpd="sng">
              <a:solidFill>
                <a:srgbClr val="528CBE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923" name="Google Shape;923;p66"/>
            <p:cNvSpPr/>
            <p:nvPr/>
          </p:nvSpPr>
          <p:spPr>
            <a:xfrm>
              <a:off x="3459735" y="972432"/>
              <a:ext cx="2004487" cy="31826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3905"/>
                  </a:lnTo>
                  <a:lnTo>
                    <a:pt x="120000" y="63905"/>
                  </a:lnTo>
                  <a:lnTo>
                    <a:pt x="120000" y="120000"/>
                  </a:lnTo>
                </a:path>
              </a:pathLst>
            </a:custGeom>
            <a:noFill/>
            <a:ln w="9525" cap="flat" cmpd="sng">
              <a:solidFill>
                <a:srgbClr val="487AA8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924" name="Google Shape;924;p66"/>
            <p:cNvSpPr/>
            <p:nvPr/>
          </p:nvSpPr>
          <p:spPr>
            <a:xfrm>
              <a:off x="2957345" y="972432"/>
              <a:ext cx="502389" cy="29754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487AA8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925" name="Google Shape;925;p66"/>
            <p:cNvSpPr/>
            <p:nvPr/>
          </p:nvSpPr>
          <p:spPr>
            <a:xfrm>
              <a:off x="1242897" y="972432"/>
              <a:ext cx="2216838" cy="29754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487AA8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926" name="Google Shape;926;p66"/>
            <p:cNvSpPr/>
            <p:nvPr/>
          </p:nvSpPr>
          <p:spPr>
            <a:xfrm>
              <a:off x="2918660" y="305"/>
              <a:ext cx="1082149" cy="972127"/>
            </a:xfrm>
            <a:prstGeom prst="arc">
              <a:avLst>
                <a:gd name="adj1" fmla="val 13200000"/>
                <a:gd name="adj2" fmla="val 19200000"/>
              </a:avLst>
            </a:prstGeom>
            <a:noFill/>
            <a:ln w="9525" cap="flat" cmpd="sng">
              <a:solidFill>
                <a:srgbClr val="487AA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6"/>
            <p:cNvSpPr/>
            <p:nvPr/>
          </p:nvSpPr>
          <p:spPr>
            <a:xfrm>
              <a:off x="2918660" y="305"/>
              <a:ext cx="1082149" cy="972127"/>
            </a:xfrm>
            <a:prstGeom prst="arc">
              <a:avLst>
                <a:gd name="adj1" fmla="val 2400000"/>
                <a:gd name="adj2" fmla="val 8400000"/>
              </a:avLst>
            </a:prstGeom>
            <a:noFill/>
            <a:ln w="9525" cap="flat" cmpd="sng">
              <a:solidFill>
                <a:srgbClr val="487AA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6"/>
            <p:cNvSpPr/>
            <p:nvPr/>
          </p:nvSpPr>
          <p:spPr>
            <a:xfrm>
              <a:off x="2377585" y="175288"/>
              <a:ext cx="2164299" cy="622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6"/>
            <p:cNvSpPr txBox="1"/>
            <p:nvPr/>
          </p:nvSpPr>
          <p:spPr>
            <a:xfrm>
              <a:off x="2377585" y="175288"/>
              <a:ext cx="2164299" cy="622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720 HTLV-1-infected subjects</a:t>
              </a:r>
              <a:endPara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66"/>
            <p:cNvSpPr/>
            <p:nvPr/>
          </p:nvSpPr>
          <p:spPr>
            <a:xfrm>
              <a:off x="888672" y="1269981"/>
              <a:ext cx="708449" cy="708449"/>
            </a:xfrm>
            <a:prstGeom prst="arc">
              <a:avLst>
                <a:gd name="adj1" fmla="val 13200000"/>
                <a:gd name="adj2" fmla="val 19200000"/>
              </a:avLst>
            </a:prstGeom>
            <a:noFill/>
            <a:ln w="9525" cap="flat" cmpd="sng">
              <a:solidFill>
                <a:srgbClr val="487AA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6"/>
            <p:cNvSpPr/>
            <p:nvPr/>
          </p:nvSpPr>
          <p:spPr>
            <a:xfrm>
              <a:off x="888672" y="1269981"/>
              <a:ext cx="708449" cy="708449"/>
            </a:xfrm>
            <a:prstGeom prst="arc">
              <a:avLst>
                <a:gd name="adj1" fmla="val 2400000"/>
                <a:gd name="adj2" fmla="val 8400000"/>
              </a:avLst>
            </a:prstGeom>
            <a:noFill/>
            <a:ln w="9525" cap="flat" cmpd="sng">
              <a:solidFill>
                <a:srgbClr val="487AA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6"/>
            <p:cNvSpPr/>
            <p:nvPr/>
          </p:nvSpPr>
          <p:spPr>
            <a:xfrm>
              <a:off x="534447" y="1397502"/>
              <a:ext cx="1416899" cy="4534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6"/>
            <p:cNvSpPr txBox="1"/>
            <p:nvPr/>
          </p:nvSpPr>
          <p:spPr>
            <a:xfrm>
              <a:off x="534447" y="1397502"/>
              <a:ext cx="1416899" cy="4534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150 HAM/TSP</a:t>
              </a:r>
              <a:endParaRPr/>
            </a:p>
          </p:txBody>
        </p:sp>
        <p:sp>
          <p:nvSpPr>
            <p:cNvPr id="934" name="Google Shape;934;p66"/>
            <p:cNvSpPr/>
            <p:nvPr/>
          </p:nvSpPr>
          <p:spPr>
            <a:xfrm>
              <a:off x="2603120" y="1269981"/>
              <a:ext cx="708449" cy="708449"/>
            </a:xfrm>
            <a:prstGeom prst="arc">
              <a:avLst>
                <a:gd name="adj1" fmla="val 13200000"/>
                <a:gd name="adj2" fmla="val 19200000"/>
              </a:avLst>
            </a:prstGeom>
            <a:noFill/>
            <a:ln w="9525" cap="flat" cmpd="sng">
              <a:solidFill>
                <a:srgbClr val="487AA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6"/>
            <p:cNvSpPr/>
            <p:nvPr/>
          </p:nvSpPr>
          <p:spPr>
            <a:xfrm>
              <a:off x="2603120" y="1269981"/>
              <a:ext cx="708449" cy="708449"/>
            </a:xfrm>
            <a:prstGeom prst="arc">
              <a:avLst>
                <a:gd name="adj1" fmla="val 2400000"/>
                <a:gd name="adj2" fmla="val 8400000"/>
              </a:avLst>
            </a:prstGeom>
            <a:noFill/>
            <a:ln w="9525" cap="flat" cmpd="sng">
              <a:solidFill>
                <a:srgbClr val="487AA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6"/>
            <p:cNvSpPr/>
            <p:nvPr/>
          </p:nvSpPr>
          <p:spPr>
            <a:xfrm>
              <a:off x="2248895" y="1397502"/>
              <a:ext cx="1416899" cy="4534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6"/>
            <p:cNvSpPr txBox="1"/>
            <p:nvPr/>
          </p:nvSpPr>
          <p:spPr>
            <a:xfrm>
              <a:off x="2248895" y="1397502"/>
              <a:ext cx="1416899" cy="4534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six ATLL</a:t>
              </a:r>
              <a:endParaRPr/>
            </a:p>
          </p:txBody>
        </p:sp>
        <p:sp>
          <p:nvSpPr>
            <p:cNvPr id="938" name="Google Shape;938;p66"/>
            <p:cNvSpPr/>
            <p:nvPr/>
          </p:nvSpPr>
          <p:spPr>
            <a:xfrm>
              <a:off x="4858802" y="1290698"/>
              <a:ext cx="1210839" cy="821050"/>
            </a:xfrm>
            <a:prstGeom prst="arc">
              <a:avLst>
                <a:gd name="adj1" fmla="val 13200000"/>
                <a:gd name="adj2" fmla="val 19200000"/>
              </a:avLst>
            </a:prstGeom>
            <a:noFill/>
            <a:ln w="9525" cap="flat" cmpd="sng">
              <a:solidFill>
                <a:srgbClr val="487AA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66"/>
            <p:cNvSpPr/>
            <p:nvPr/>
          </p:nvSpPr>
          <p:spPr>
            <a:xfrm>
              <a:off x="4858802" y="1290698"/>
              <a:ext cx="1210839" cy="821050"/>
            </a:xfrm>
            <a:prstGeom prst="arc">
              <a:avLst>
                <a:gd name="adj1" fmla="val 2400000"/>
                <a:gd name="adj2" fmla="val 8400000"/>
              </a:avLst>
            </a:prstGeom>
            <a:noFill/>
            <a:ln w="9525" cap="flat" cmpd="sng">
              <a:solidFill>
                <a:srgbClr val="487AA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6"/>
            <p:cNvSpPr/>
            <p:nvPr/>
          </p:nvSpPr>
          <p:spPr>
            <a:xfrm>
              <a:off x="4253383" y="1438487"/>
              <a:ext cx="2421679" cy="525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6"/>
            <p:cNvSpPr txBox="1"/>
            <p:nvPr/>
          </p:nvSpPr>
          <p:spPr>
            <a:xfrm>
              <a:off x="4253383" y="1438487"/>
              <a:ext cx="2421679" cy="525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564 Asymptomatic</a:t>
              </a:r>
              <a:endParaRPr/>
            </a:p>
          </p:txBody>
        </p:sp>
        <p:sp>
          <p:nvSpPr>
            <p:cNvPr id="942" name="Google Shape;942;p66"/>
            <p:cNvSpPr/>
            <p:nvPr/>
          </p:nvSpPr>
          <p:spPr>
            <a:xfrm>
              <a:off x="6209509" y="3394579"/>
              <a:ext cx="1344148" cy="708449"/>
            </a:xfrm>
            <a:prstGeom prst="arc">
              <a:avLst>
                <a:gd name="adj1" fmla="val 13200000"/>
                <a:gd name="adj2" fmla="val 19200000"/>
              </a:avLst>
            </a:prstGeom>
            <a:noFill/>
            <a:ln w="9525" cap="flat" cmpd="sng">
              <a:solidFill>
                <a:srgbClr val="487AA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6"/>
            <p:cNvSpPr/>
            <p:nvPr/>
          </p:nvSpPr>
          <p:spPr>
            <a:xfrm>
              <a:off x="6209509" y="3394579"/>
              <a:ext cx="1344148" cy="708449"/>
            </a:xfrm>
            <a:prstGeom prst="arc">
              <a:avLst>
                <a:gd name="adj1" fmla="val 2400000"/>
                <a:gd name="adj2" fmla="val 8400000"/>
              </a:avLst>
            </a:prstGeom>
            <a:noFill/>
            <a:ln w="9525" cap="flat" cmpd="sng">
              <a:solidFill>
                <a:srgbClr val="487AA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6"/>
            <p:cNvSpPr/>
            <p:nvPr/>
          </p:nvSpPr>
          <p:spPr>
            <a:xfrm>
              <a:off x="5537435" y="3522100"/>
              <a:ext cx="2688297" cy="4534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6"/>
            <p:cNvSpPr txBox="1"/>
            <p:nvPr/>
          </p:nvSpPr>
          <p:spPr>
            <a:xfrm>
              <a:off x="5537435" y="3522100"/>
              <a:ext cx="2688297" cy="4534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135 Asymptomatic</a:t>
              </a:r>
              <a:endParaRPr/>
            </a:p>
          </p:txBody>
        </p:sp>
        <p:sp>
          <p:nvSpPr>
            <p:cNvPr id="946" name="Google Shape;946;p66"/>
            <p:cNvSpPr/>
            <p:nvPr/>
          </p:nvSpPr>
          <p:spPr>
            <a:xfrm>
              <a:off x="6110177" y="4541208"/>
              <a:ext cx="1145485" cy="652779"/>
            </a:xfrm>
            <a:prstGeom prst="arc">
              <a:avLst>
                <a:gd name="adj1" fmla="val 13200000"/>
                <a:gd name="adj2" fmla="val 19200000"/>
              </a:avLst>
            </a:prstGeom>
            <a:noFill/>
            <a:ln w="9525" cap="flat" cmpd="sng">
              <a:solidFill>
                <a:srgbClr val="487AA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6"/>
            <p:cNvSpPr/>
            <p:nvPr/>
          </p:nvSpPr>
          <p:spPr>
            <a:xfrm>
              <a:off x="6110177" y="4541208"/>
              <a:ext cx="1145485" cy="652779"/>
            </a:xfrm>
            <a:prstGeom prst="arc">
              <a:avLst>
                <a:gd name="adj1" fmla="val 2400000"/>
                <a:gd name="adj2" fmla="val 8400000"/>
              </a:avLst>
            </a:prstGeom>
            <a:noFill/>
            <a:ln w="9525" cap="flat" cmpd="sng">
              <a:solidFill>
                <a:srgbClr val="487AA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6"/>
            <p:cNvSpPr/>
            <p:nvPr/>
          </p:nvSpPr>
          <p:spPr>
            <a:xfrm>
              <a:off x="5537435" y="4658709"/>
              <a:ext cx="2290970" cy="4177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6"/>
            <p:cNvSpPr txBox="1"/>
            <p:nvPr/>
          </p:nvSpPr>
          <p:spPr>
            <a:xfrm>
              <a:off x="5537435" y="4658709"/>
              <a:ext cx="2290970" cy="4177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40 Intermediate syndrome</a:t>
              </a:r>
              <a:endPara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66"/>
            <p:cNvSpPr/>
            <p:nvPr/>
          </p:nvSpPr>
          <p:spPr>
            <a:xfrm>
              <a:off x="3585814" y="2388581"/>
              <a:ext cx="959729" cy="708449"/>
            </a:xfrm>
            <a:prstGeom prst="arc">
              <a:avLst>
                <a:gd name="adj1" fmla="val 13200000"/>
                <a:gd name="adj2" fmla="val 19200000"/>
              </a:avLst>
            </a:prstGeom>
            <a:noFill/>
            <a:ln w="9525" cap="flat" cmpd="sng">
              <a:solidFill>
                <a:srgbClr val="487AA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66"/>
            <p:cNvSpPr/>
            <p:nvPr/>
          </p:nvSpPr>
          <p:spPr>
            <a:xfrm>
              <a:off x="3585814" y="2388581"/>
              <a:ext cx="959729" cy="708449"/>
            </a:xfrm>
            <a:prstGeom prst="arc">
              <a:avLst>
                <a:gd name="adj1" fmla="val 2400000"/>
                <a:gd name="adj2" fmla="val 8400000"/>
              </a:avLst>
            </a:prstGeom>
            <a:noFill/>
            <a:ln w="9525" cap="flat" cmpd="sng">
              <a:solidFill>
                <a:srgbClr val="487AA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66"/>
            <p:cNvSpPr/>
            <p:nvPr/>
          </p:nvSpPr>
          <p:spPr>
            <a:xfrm>
              <a:off x="3105949" y="2516102"/>
              <a:ext cx="1919459" cy="4534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66"/>
            <p:cNvSpPr txBox="1"/>
            <p:nvPr/>
          </p:nvSpPr>
          <p:spPr>
            <a:xfrm>
              <a:off x="3105949" y="2516102"/>
              <a:ext cx="1919459" cy="4534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Recruited 265 asymptomatic</a:t>
              </a:r>
              <a:endPara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4" name="Google Shape;954;p66"/>
          <p:cNvSpPr txBox="1"/>
          <p:nvPr/>
        </p:nvSpPr>
        <p:spPr>
          <a:xfrm>
            <a:off x="8690919" y="6128952"/>
            <a:ext cx="26802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Haziot et al. PTND et al. 19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7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lang="pt-BR" sz="3200" b="1">
                <a:solidFill>
                  <a:srgbClr val="C00000"/>
                </a:solidFill>
              </a:rPr>
              <a:t>Prevention – Japan strategies</a:t>
            </a:r>
            <a:endParaRPr sz="3200" b="1">
              <a:solidFill>
                <a:srgbClr val="C00000"/>
              </a:solidFill>
            </a:endParaRPr>
          </a:p>
        </p:txBody>
      </p:sp>
      <p:sp>
        <p:nvSpPr>
          <p:cNvPr id="1026" name="Google Shape;1026;p7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>
                <a:latin typeface="Arial"/>
                <a:ea typeface="Arial"/>
                <a:cs typeface="Arial"/>
                <a:sym typeface="Arial"/>
              </a:rPr>
              <a:t>Mais de 1.2 milhões de portadores, com 800 casos de ATL diagnosticados a cada ano;</a:t>
            </a:r>
            <a:endParaRPr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>
                <a:latin typeface="Arial"/>
                <a:ea typeface="Arial"/>
                <a:cs typeface="Arial"/>
                <a:sym typeface="Arial"/>
              </a:rPr>
              <a:t>Risco de ATL em homens 6.6% e 2.1% nas mulheres;</a:t>
            </a:r>
            <a:endParaRPr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>
                <a:latin typeface="Arial"/>
                <a:ea typeface="Arial"/>
                <a:cs typeface="Arial"/>
                <a:sym typeface="Arial"/>
              </a:rPr>
              <a:t>HAM/TSP, risco entre 2% a 0.25% ao longo da vida;</a:t>
            </a:r>
            <a:endParaRPr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t-BR">
                <a:latin typeface="Arial"/>
                <a:ea typeface="Arial"/>
                <a:cs typeface="Arial"/>
                <a:sym typeface="Arial"/>
              </a:rPr>
              <a:t>Evolução:</a:t>
            </a:r>
            <a:endParaRPr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>
                <a:latin typeface="Arial"/>
                <a:ea typeface="Arial"/>
                <a:cs typeface="Arial"/>
                <a:sym typeface="Arial"/>
              </a:rPr>
              <a:t>Prevalência de HTLV-1 na década de 80: 20-30% da população de Okinawa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>
                <a:latin typeface="Arial"/>
                <a:ea typeface="Arial"/>
                <a:cs typeface="Arial"/>
                <a:sym typeface="Arial"/>
              </a:rPr>
              <a:t>Prevalência nos anos 2018: 4% após triagem em banco de sangue; aconselhamento do (a) parceiro (a); Triagem no Pré-natal?</a:t>
            </a:r>
            <a:endParaRPr/>
          </a:p>
        </p:txBody>
      </p:sp>
      <p:cxnSp>
        <p:nvCxnSpPr>
          <p:cNvPr id="1027" name="Google Shape;1027;p76"/>
          <p:cNvCxnSpPr/>
          <p:nvPr/>
        </p:nvCxnSpPr>
        <p:spPr>
          <a:xfrm>
            <a:off x="0" y="1600200"/>
            <a:ext cx="121920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7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8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40"/>
              <a:buFont typeface="Calibri"/>
              <a:buNone/>
            </a:pPr>
            <a:r>
              <a:rPr lang="pt-BR" sz="3240" b="1">
                <a:solidFill>
                  <a:srgbClr val="C00000"/>
                </a:solidFill>
              </a:rPr>
              <a:t>Por que realizar triagem sorológica para HTLV e aconselhamento no pré-natal?</a:t>
            </a:r>
            <a:endParaRPr/>
          </a:p>
        </p:txBody>
      </p:sp>
      <p:sp>
        <p:nvSpPr>
          <p:cNvPr id="1033" name="Google Shape;1033;p77"/>
          <p:cNvSpPr txBox="1">
            <a:spLocks noGrp="1"/>
          </p:cNvSpPr>
          <p:nvPr>
            <p:ph type="body" idx="1"/>
          </p:nvPr>
        </p:nvSpPr>
        <p:spPr>
          <a:xfrm>
            <a:off x="1856444" y="1779373"/>
            <a:ext cx="9215209" cy="4304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Identificar portadoras assintomáticas e possibilidade de investigar seus pais/mães/parentes;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Evitar amamentação materna pelas mães portadoras (adoção de fórmula ou redução do tempo de amamentação &lt;6 meses);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No Brasil, 3 milhões de parturientes por ano x 0.2% são HTLV-1:  Aproximadamente 6000 crianças infectadas/ano </a:t>
            </a:r>
            <a:endParaRPr/>
          </a:p>
        </p:txBody>
      </p:sp>
      <p:cxnSp>
        <p:nvCxnSpPr>
          <p:cNvPr id="1034" name="Google Shape;1034;p77"/>
          <p:cNvCxnSpPr/>
          <p:nvPr/>
        </p:nvCxnSpPr>
        <p:spPr>
          <a:xfrm>
            <a:off x="0" y="1221260"/>
            <a:ext cx="121920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7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alibri"/>
              <a:buNone/>
            </a:pPr>
            <a:r>
              <a:rPr lang="pt-BR" sz="3600" b="1">
                <a:solidFill>
                  <a:srgbClr val="C00000"/>
                </a:solidFill>
              </a:rPr>
              <a:t>Efeito da uso fórmula ou  amamentação materna na transmissão do HTLV-1</a:t>
            </a:r>
            <a:endParaRPr/>
          </a:p>
        </p:txBody>
      </p:sp>
      <p:sp>
        <p:nvSpPr>
          <p:cNvPr id="1040" name="Google Shape;1040;p7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041" name="Google Shape;1041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2376" y="1763714"/>
            <a:ext cx="7204075" cy="401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2" name="Google Shape;1042;p78"/>
          <p:cNvSpPr/>
          <p:nvPr/>
        </p:nvSpPr>
        <p:spPr>
          <a:xfrm>
            <a:off x="5087939" y="6219826"/>
            <a:ext cx="5616575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Hino S</a:t>
            </a:r>
            <a:r>
              <a:rPr lang="pt-BR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pt-BR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Proc Jpn Acad Ser B Phys Biol Sci.</a:t>
            </a: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2011;87:152-66. </a:t>
            </a:r>
            <a:endParaRPr/>
          </a:p>
        </p:txBody>
      </p:sp>
      <p:cxnSp>
        <p:nvCxnSpPr>
          <p:cNvPr id="1043" name="Google Shape;1043;p78"/>
          <p:cNvCxnSpPr/>
          <p:nvPr/>
        </p:nvCxnSpPr>
        <p:spPr>
          <a:xfrm>
            <a:off x="0" y="1600200"/>
            <a:ext cx="121920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alibri"/>
              <a:buNone/>
            </a:pPr>
            <a:r>
              <a:rPr lang="pt-BR" sz="3600" b="1">
                <a:solidFill>
                  <a:srgbClr val="C00000"/>
                </a:solidFill>
              </a:rPr>
              <a:t>Efeito da uso fórmula ou  amamentação materna na transmissão do HTLV-1 - Japan</a:t>
            </a:r>
            <a:endParaRPr sz="3600" b="1">
              <a:solidFill>
                <a:srgbClr val="C00000"/>
              </a:solidFill>
            </a:endParaRPr>
          </a:p>
        </p:txBody>
      </p:sp>
      <p:sp>
        <p:nvSpPr>
          <p:cNvPr id="1049" name="Google Shape;1049;p7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050" name="Google Shape;1050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2376" y="1763714"/>
            <a:ext cx="7204075" cy="401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1" name="Google Shape;1051;p79"/>
          <p:cNvSpPr/>
          <p:nvPr/>
        </p:nvSpPr>
        <p:spPr>
          <a:xfrm>
            <a:off x="5087939" y="6219826"/>
            <a:ext cx="5616575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Hino S</a:t>
            </a:r>
            <a:r>
              <a:rPr lang="pt-BR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pt-BR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Proc Jpn Acad Ser B Phys Biol Sci.</a:t>
            </a: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2011;87:152-66. </a:t>
            </a:r>
            <a:endParaRPr/>
          </a:p>
        </p:txBody>
      </p:sp>
      <p:cxnSp>
        <p:nvCxnSpPr>
          <p:cNvPr id="1052" name="Google Shape;1052;p79"/>
          <p:cNvCxnSpPr/>
          <p:nvPr/>
        </p:nvCxnSpPr>
        <p:spPr>
          <a:xfrm>
            <a:off x="0" y="1600200"/>
            <a:ext cx="121920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80"/>
          <p:cNvSpPr txBox="1">
            <a:spLocks noGrp="1"/>
          </p:cNvSpPr>
          <p:nvPr>
            <p:ph type="title"/>
          </p:nvPr>
        </p:nvSpPr>
        <p:spPr>
          <a:xfrm>
            <a:off x="1981200" y="44450"/>
            <a:ext cx="8229600" cy="943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None/>
            </a:pPr>
            <a:r>
              <a:rPr lang="pt-BR" sz="2800" b="1">
                <a:solidFill>
                  <a:srgbClr val="C00000"/>
                </a:solidFill>
              </a:rPr>
              <a:t>Projeção do efeito de coorte nas mulheres grávidas ao longo dos anos: Coorte de Nagasaki</a:t>
            </a:r>
            <a:endParaRPr sz="2800" b="1">
              <a:solidFill>
                <a:srgbClr val="C00000"/>
              </a:solidFill>
            </a:endParaRPr>
          </a:p>
        </p:txBody>
      </p:sp>
      <p:pic>
        <p:nvPicPr>
          <p:cNvPr id="1058" name="Google Shape;1058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42358" y="873084"/>
            <a:ext cx="5705700" cy="5746792"/>
          </a:xfrm>
          <a:prstGeom prst="rect">
            <a:avLst/>
          </a:prstGeom>
          <a:noFill/>
          <a:ln>
            <a:noFill/>
          </a:ln>
        </p:spPr>
      </p:pic>
      <p:sp>
        <p:nvSpPr>
          <p:cNvPr id="1059" name="Google Shape;1059;p80"/>
          <p:cNvSpPr/>
          <p:nvPr/>
        </p:nvSpPr>
        <p:spPr>
          <a:xfrm>
            <a:off x="7569882" y="6202138"/>
            <a:ext cx="386011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Hino S</a:t>
            </a:r>
            <a:r>
              <a:rPr lang="pt-BR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pt-BR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Proc Jpn Acad Ser B Phys Biol Sci.</a:t>
            </a: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2011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60" name="Google Shape;1060;p80"/>
          <p:cNvCxnSpPr/>
          <p:nvPr/>
        </p:nvCxnSpPr>
        <p:spPr>
          <a:xfrm>
            <a:off x="148282" y="974124"/>
            <a:ext cx="121920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81"/>
          <p:cNvSpPr txBox="1"/>
          <p:nvPr/>
        </p:nvSpPr>
        <p:spPr>
          <a:xfrm>
            <a:off x="1668464" y="142854"/>
            <a:ext cx="8856663" cy="402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AÇÕES NECESSÁRIAS </a:t>
            </a:r>
            <a:endParaRPr/>
          </a:p>
        </p:txBody>
      </p:sp>
      <p:sp>
        <p:nvSpPr>
          <p:cNvPr id="1067" name="Google Shape;1067;p81"/>
          <p:cNvSpPr/>
          <p:nvPr/>
        </p:nvSpPr>
        <p:spPr>
          <a:xfrm>
            <a:off x="2103441" y="1935148"/>
            <a:ext cx="586422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331788" marR="0" lvl="0" indent="-3317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Noto Sans Symbols"/>
              <a:buChar char="⮚"/>
            </a:pPr>
            <a:r>
              <a:rPr lang="pt-BR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Teste confirmatório é sempre necessário</a:t>
            </a:r>
            <a:endParaRPr/>
          </a:p>
        </p:txBody>
      </p:sp>
      <p:sp>
        <p:nvSpPr>
          <p:cNvPr id="1068" name="Google Shape;1068;p81"/>
          <p:cNvSpPr txBox="1"/>
          <p:nvPr/>
        </p:nvSpPr>
        <p:spPr>
          <a:xfrm>
            <a:off x="2116138" y="2295510"/>
            <a:ext cx="6572251" cy="392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31788" marR="0" lvl="0" indent="-3317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Noto Sans Symbols"/>
              <a:buChar char="⮚"/>
            </a:pPr>
            <a:r>
              <a:rPr lang="pt-BR" sz="2000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Ênfase na distinção com infecção pelo HIV</a:t>
            </a:r>
            <a:endParaRPr/>
          </a:p>
        </p:txBody>
      </p:sp>
      <p:sp>
        <p:nvSpPr>
          <p:cNvPr id="1069" name="Google Shape;1069;p81"/>
          <p:cNvSpPr txBox="1"/>
          <p:nvPr/>
        </p:nvSpPr>
        <p:spPr>
          <a:xfrm>
            <a:off x="2116139" y="2655871"/>
            <a:ext cx="7651751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31788" marR="0" lvl="0" indent="-3317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Noto Sans Symbols"/>
              <a:buChar char="⮚"/>
            </a:pPr>
            <a:r>
              <a:rPr lang="pt-BR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Possibilidade do vírus estar presente no(a) companheiro(a) em outros membros da família (pai, mãe, irmãos, filhos)‏</a:t>
            </a:r>
            <a:endParaRPr sz="20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0" name="Google Shape;1070;p81"/>
          <p:cNvSpPr txBox="1"/>
          <p:nvPr/>
        </p:nvSpPr>
        <p:spPr>
          <a:xfrm>
            <a:off x="2136775" y="3784602"/>
            <a:ext cx="8407400" cy="392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31788" marR="0" lvl="0" indent="-3317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60"/>
              <a:buFont typeface="Noto Sans Symbols"/>
              <a:buChar char="⮚"/>
            </a:pPr>
            <a:r>
              <a:rPr lang="pt-BR" sz="1800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Mães soropositivas: não amamentar (↓transmissão materna de</a:t>
            </a:r>
            <a:r>
              <a:rPr lang="pt-BR" sz="2600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pt-BR" sz="1800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̴ 24% para 2,5%) </a:t>
            </a:r>
            <a:endParaRPr/>
          </a:p>
        </p:txBody>
      </p:sp>
      <p:sp>
        <p:nvSpPr>
          <p:cNvPr id="1071" name="Google Shape;1071;p81"/>
          <p:cNvSpPr txBox="1"/>
          <p:nvPr/>
        </p:nvSpPr>
        <p:spPr>
          <a:xfrm>
            <a:off x="2116138" y="4348146"/>
            <a:ext cx="8191500" cy="39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31788" marR="0" lvl="0" indent="-3317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Noto Sans Symbols"/>
              <a:buChar char="⮚"/>
            </a:pPr>
            <a:r>
              <a:rPr lang="pt-BR" sz="2000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Não doar sangue, sêmen, leite materno, órgãos ou outros tecidos</a:t>
            </a:r>
            <a:endParaRPr/>
          </a:p>
        </p:txBody>
      </p:sp>
      <p:sp>
        <p:nvSpPr>
          <p:cNvPr id="1072" name="Google Shape;1072;p81"/>
          <p:cNvSpPr txBox="1"/>
          <p:nvPr/>
        </p:nvSpPr>
        <p:spPr>
          <a:xfrm>
            <a:off x="2116138" y="1323958"/>
            <a:ext cx="6572251" cy="6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31788" marR="0" lvl="0" indent="-3317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Noto Sans Symbols"/>
              <a:buChar char="⮚"/>
            </a:pPr>
            <a:r>
              <a:rPr lang="pt-BR" sz="2000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 infecção é desconhecida pelo público em geral e pelos profissionais de saúde, em particular.</a:t>
            </a:r>
            <a:endParaRPr/>
          </a:p>
        </p:txBody>
      </p:sp>
      <p:sp>
        <p:nvSpPr>
          <p:cNvPr id="1073" name="Google Shape;1073;p81"/>
          <p:cNvSpPr txBox="1"/>
          <p:nvPr/>
        </p:nvSpPr>
        <p:spPr>
          <a:xfrm>
            <a:off x="2116138" y="4743435"/>
            <a:ext cx="6572251" cy="392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31788" marR="0" lvl="0" indent="-3317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Noto Sans Symbols"/>
              <a:buChar char="⮚"/>
            </a:pPr>
            <a:r>
              <a:rPr lang="pt-BR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Necessidade do uso de preservativo</a:t>
            </a:r>
            <a:endParaRPr/>
          </a:p>
        </p:txBody>
      </p:sp>
      <p:sp>
        <p:nvSpPr>
          <p:cNvPr id="1074" name="Google Shape;1074;p81"/>
          <p:cNvSpPr txBox="1"/>
          <p:nvPr/>
        </p:nvSpPr>
        <p:spPr>
          <a:xfrm>
            <a:off x="2116139" y="5140308"/>
            <a:ext cx="8228012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31788" marR="0" lvl="0" indent="-3317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Noto Sans Symbols"/>
              <a:buChar char="⮚"/>
            </a:pPr>
            <a:r>
              <a:rPr lang="pt-BR" sz="2000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Testar todos os filhos de mulheres infectadas, mães e amas de leite de indivíduos infectados e testar e orientar o companheiro(a) </a:t>
            </a:r>
            <a:endParaRPr/>
          </a:p>
        </p:txBody>
      </p:sp>
      <p:sp>
        <p:nvSpPr>
          <p:cNvPr id="1075" name="Google Shape;1075;p81"/>
          <p:cNvSpPr txBox="1"/>
          <p:nvPr/>
        </p:nvSpPr>
        <p:spPr>
          <a:xfrm>
            <a:off x="1881158" y="357166"/>
            <a:ext cx="21431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8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pt-BR" sz="3200" b="1">
                <a:solidFill>
                  <a:srgbClr val="FF0000"/>
                </a:solidFill>
              </a:rPr>
              <a:t>TERAPIAS ANTI-HAM/TSP</a:t>
            </a:r>
            <a:endParaRPr/>
          </a:p>
        </p:txBody>
      </p:sp>
      <p:graphicFrame>
        <p:nvGraphicFramePr>
          <p:cNvPr id="1081" name="Google Shape;1081;p82"/>
          <p:cNvGraphicFramePr/>
          <p:nvPr/>
        </p:nvGraphicFramePr>
        <p:xfrm>
          <a:off x="258234" y="13319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{08E9C64C-C367-45F3-88B4-4062996F57BA}</a:tableStyleId>
              </a:tblPr>
              <a:tblGrid>
                <a:gridCol w="7752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5900">
                <a:tc>
                  <a:txBody>
                    <a:bodyPr/>
                    <a:lstStyle/>
                    <a:p>
                      <a:pPr marL="22860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 Black"/>
                        <a:buNone/>
                      </a:pPr>
                      <a:r>
                        <a:rPr lang="pt-BR" sz="1800" b="1" i="1" u="none" strike="noStrike" cap="none">
                          <a:solidFill>
                            <a:schemeClr val="dk1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TERAPIAS</a:t>
                      </a:r>
                      <a:endParaRPr sz="28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 Black"/>
                        <a:buNone/>
                      </a:pPr>
                      <a:r>
                        <a:rPr lang="pt-BR" sz="1800" b="1" i="1" u="none" strike="noStrike" cap="none">
                          <a:solidFill>
                            <a:schemeClr val="dk1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BIBLIOGRAFIA</a:t>
                      </a:r>
                      <a:endParaRPr sz="28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750">
                <a:tc>
                  <a:txBody>
                    <a:bodyPr/>
                    <a:lstStyle/>
                    <a:p>
                      <a:pPr marL="2286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Verdana"/>
                        <a:buNone/>
                      </a:pPr>
                      <a:r>
                        <a:rPr lang="pt-BR" sz="14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Corticoterapia</a:t>
                      </a:r>
                      <a:endParaRPr sz="28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Verdana"/>
                        <a:buNone/>
                      </a:pPr>
                      <a:r>
                        <a:rPr lang="pt-BR" sz="8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[5, 6, 13, 14, 31-33]</a:t>
                      </a:r>
                      <a:endParaRPr sz="12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750">
                <a:tc>
                  <a:txBody>
                    <a:bodyPr/>
                    <a:lstStyle/>
                    <a:p>
                      <a:pPr marL="2286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Verdana"/>
                        <a:buNone/>
                      </a:pPr>
                      <a:r>
                        <a:rPr lang="pt-BR" sz="14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Interferon α</a:t>
                      </a:r>
                      <a:endParaRPr sz="28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Verdana"/>
                        <a:buNone/>
                      </a:pPr>
                      <a:r>
                        <a:rPr lang="pt-BR" sz="8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[5, 32, 34-36]</a:t>
                      </a:r>
                      <a:endParaRPr sz="12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750">
                <a:tc>
                  <a:txBody>
                    <a:bodyPr/>
                    <a:lstStyle/>
                    <a:p>
                      <a:pPr marL="2286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Verdana"/>
                        <a:buNone/>
                      </a:pPr>
                      <a:r>
                        <a:rPr lang="pt-BR" sz="14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Antiretrovirais </a:t>
                      </a:r>
                      <a:endParaRPr sz="28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Verdana"/>
                        <a:buNone/>
                      </a:pPr>
                      <a:r>
                        <a:rPr lang="pt-BR" sz="8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[37-40]</a:t>
                      </a:r>
                      <a:endParaRPr sz="12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750">
                <a:tc>
                  <a:txBody>
                    <a:bodyPr/>
                    <a:lstStyle/>
                    <a:p>
                      <a:pPr marL="2286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Verdana"/>
                        <a:buNone/>
                      </a:pPr>
                      <a:r>
                        <a:rPr lang="pt-BR" sz="14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Azatioprina, ciclosporina , Ciclofosfamida</a:t>
                      </a:r>
                      <a:endParaRPr sz="28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Verdana"/>
                        <a:buNone/>
                      </a:pPr>
                      <a:r>
                        <a:rPr lang="pt-BR" sz="8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[32, 41]</a:t>
                      </a:r>
                      <a:endParaRPr sz="12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750">
                <a:tc>
                  <a:txBody>
                    <a:bodyPr/>
                    <a:lstStyle/>
                    <a:p>
                      <a:pPr marL="2286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Verdana"/>
                        <a:buNone/>
                      </a:pPr>
                      <a:r>
                        <a:rPr lang="pt-BR" sz="14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Imunoglobulina endovenosa</a:t>
                      </a:r>
                      <a:endParaRPr sz="28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Verdana"/>
                        <a:buNone/>
                      </a:pPr>
                      <a:r>
                        <a:rPr lang="pt-BR" sz="8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[42, 43]</a:t>
                      </a:r>
                      <a:endParaRPr sz="12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5500">
                <a:tc>
                  <a:txBody>
                    <a:bodyPr/>
                    <a:lstStyle/>
                    <a:p>
                      <a:pPr marL="2286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Verdana"/>
                        <a:buNone/>
                      </a:pPr>
                      <a:r>
                        <a:rPr lang="pt-BR" sz="14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Anticorpos monoclonais (Anti-TNF α,Anti- CD25, Anti moléculas de adesão).</a:t>
                      </a:r>
                      <a:endParaRPr sz="28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Verdana"/>
                        <a:buNone/>
                      </a:pPr>
                      <a:r>
                        <a:rPr lang="pt-BR" sz="8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[44, 45]</a:t>
                      </a:r>
                      <a:endParaRPr sz="12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750">
                <a:tc>
                  <a:txBody>
                    <a:bodyPr/>
                    <a:lstStyle/>
                    <a:p>
                      <a:pPr marL="2286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Verdana"/>
                        <a:buNone/>
                      </a:pPr>
                      <a:r>
                        <a:rPr lang="pt-BR" sz="14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Pentoxifilina</a:t>
                      </a:r>
                      <a:endParaRPr sz="28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Verdana"/>
                        <a:buNone/>
                      </a:pPr>
                      <a:r>
                        <a:rPr lang="pt-BR" sz="8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[46, 47]</a:t>
                      </a:r>
                      <a:endParaRPr sz="12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7750">
                <a:tc>
                  <a:txBody>
                    <a:bodyPr/>
                    <a:lstStyle/>
                    <a:p>
                      <a:pPr marL="2286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Verdana"/>
                        <a:buNone/>
                      </a:pPr>
                      <a:r>
                        <a:rPr lang="pt-BR" sz="14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Vitamina C</a:t>
                      </a:r>
                      <a:endParaRPr sz="28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Verdana"/>
                        <a:buNone/>
                      </a:pPr>
                      <a:r>
                        <a:rPr lang="pt-BR" sz="8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[48]</a:t>
                      </a:r>
                      <a:endParaRPr sz="12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7750">
                <a:tc>
                  <a:txBody>
                    <a:bodyPr/>
                    <a:lstStyle/>
                    <a:p>
                      <a:pPr marL="2286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Verdana"/>
                        <a:buNone/>
                      </a:pPr>
                      <a:r>
                        <a:rPr lang="pt-BR" sz="14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Danazol</a:t>
                      </a:r>
                      <a:endParaRPr sz="28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Verdana"/>
                        <a:buNone/>
                      </a:pPr>
                      <a:r>
                        <a:rPr lang="pt-BR" sz="8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[32, 42, 43, 49]</a:t>
                      </a:r>
                      <a:endParaRPr sz="12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7750">
                <a:tc>
                  <a:txBody>
                    <a:bodyPr/>
                    <a:lstStyle/>
                    <a:p>
                      <a:pPr marL="2286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Verdana"/>
                        <a:buNone/>
                      </a:pPr>
                      <a:r>
                        <a:rPr lang="pt-BR" sz="14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Chá Verde</a:t>
                      </a:r>
                      <a:endParaRPr sz="28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Verdana"/>
                        <a:buNone/>
                      </a:pPr>
                      <a:r>
                        <a:rPr lang="pt-BR" sz="8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[50]</a:t>
                      </a:r>
                      <a:endParaRPr sz="12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7750">
                <a:tc>
                  <a:txBody>
                    <a:bodyPr/>
                    <a:lstStyle/>
                    <a:p>
                      <a:pPr marL="2286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Verdana"/>
                        <a:buNone/>
                      </a:pPr>
                      <a:r>
                        <a:rPr lang="pt-BR" sz="14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Lactobaccilus Vivos</a:t>
                      </a:r>
                      <a:endParaRPr sz="28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Verdana"/>
                        <a:buNone/>
                      </a:pPr>
                      <a:r>
                        <a:rPr lang="pt-BR" sz="8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[51]</a:t>
                      </a:r>
                      <a:endParaRPr sz="12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7750">
                <a:tc>
                  <a:txBody>
                    <a:bodyPr/>
                    <a:lstStyle/>
                    <a:p>
                      <a:pPr marL="2286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Verdana"/>
                        <a:buNone/>
                      </a:pPr>
                      <a:r>
                        <a:rPr lang="pt-BR" sz="14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Plasmaférese</a:t>
                      </a:r>
                      <a:endParaRPr sz="28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Verdana"/>
                        <a:buNone/>
                      </a:pPr>
                      <a:r>
                        <a:rPr lang="pt-BR" sz="8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[52]</a:t>
                      </a:r>
                      <a:endParaRPr sz="12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082" name="Google Shape;1082;p82"/>
          <p:cNvSpPr txBox="1"/>
          <p:nvPr/>
        </p:nvSpPr>
        <p:spPr>
          <a:xfrm>
            <a:off x="9052984" y="6381751"/>
            <a:ext cx="94038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Croda, 2008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8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</a:pPr>
            <a:r>
              <a:rPr lang="pt-BR" sz="3200" b="1">
                <a:solidFill>
                  <a:schemeClr val="dk2"/>
                </a:solidFill>
              </a:rPr>
              <a:t>Uso do solumedrol (1g/ev) e melhora de 25% na escala de incapacidade</a:t>
            </a:r>
            <a:endParaRPr/>
          </a:p>
        </p:txBody>
      </p:sp>
      <p:pic>
        <p:nvPicPr>
          <p:cNvPr id="1095" name="Google Shape;1095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4018" y="1773238"/>
            <a:ext cx="9723967" cy="4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6" name="Google Shape;1096;p84"/>
          <p:cNvSpPr/>
          <p:nvPr/>
        </p:nvSpPr>
        <p:spPr>
          <a:xfrm>
            <a:off x="9108018" y="6165851"/>
            <a:ext cx="142474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Croda et al. 2008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20"/>
          <p:cNvGrpSpPr/>
          <p:nvPr/>
        </p:nvGrpSpPr>
        <p:grpSpPr>
          <a:xfrm>
            <a:off x="1" y="5867400"/>
            <a:ext cx="12069233" cy="1246188"/>
            <a:chOff x="0" y="5029200"/>
            <a:chExt cx="9052560" cy="1246297"/>
          </a:xfrm>
        </p:grpSpPr>
        <p:pic>
          <p:nvPicPr>
            <p:cNvPr id="208" name="Google Shape;208;p20" descr="Hiv_buddingedit4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257800"/>
              <a:ext cx="1889760" cy="10176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209;p20" descr="Hiv_buddingedit5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52600" y="5181600"/>
              <a:ext cx="1828800" cy="9584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210;p20" descr="Hiv_buddingedit4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20440" y="5181600"/>
              <a:ext cx="1889760" cy="10176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20" descr="Hiv_buddingedit5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34000" y="5029200"/>
              <a:ext cx="1828800" cy="9584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20" descr="Hiv_buddingedit4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62800" y="5122370"/>
              <a:ext cx="1889760" cy="10176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3" name="Google Shape;213;p20"/>
          <p:cNvSpPr txBox="1"/>
          <p:nvPr/>
        </p:nvSpPr>
        <p:spPr>
          <a:xfrm>
            <a:off x="8229600" y="349250"/>
            <a:ext cx="225427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Primeiras descobertas</a:t>
            </a:r>
            <a:endParaRPr/>
          </a:p>
        </p:txBody>
      </p:sp>
      <p:cxnSp>
        <p:nvCxnSpPr>
          <p:cNvPr id="214" name="Google Shape;214;p20"/>
          <p:cNvCxnSpPr/>
          <p:nvPr/>
        </p:nvCxnSpPr>
        <p:spPr>
          <a:xfrm>
            <a:off x="0" y="914400"/>
            <a:ext cx="10261600" cy="1588"/>
          </a:xfrm>
          <a:prstGeom prst="straightConnector1">
            <a:avLst/>
          </a:prstGeom>
          <a:noFill/>
          <a:ln w="25400" cap="flat" cmpd="sng">
            <a:solidFill>
              <a:srgbClr val="52525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5" name="Google Shape;215;p20"/>
          <p:cNvCxnSpPr/>
          <p:nvPr/>
        </p:nvCxnSpPr>
        <p:spPr>
          <a:xfrm>
            <a:off x="508000" y="962025"/>
            <a:ext cx="10464800" cy="1588"/>
          </a:xfrm>
          <a:prstGeom prst="straightConnector1">
            <a:avLst/>
          </a:prstGeom>
          <a:noFill/>
          <a:ln w="19050" cap="flat" cmpd="sng">
            <a:solidFill>
              <a:srgbClr val="52525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6" name="Google Shape;216;p20"/>
          <p:cNvSpPr txBox="1"/>
          <p:nvPr/>
        </p:nvSpPr>
        <p:spPr>
          <a:xfrm>
            <a:off x="508000" y="392669"/>
            <a:ext cx="431238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i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Evolução dos Retrovírus</a:t>
            </a:r>
            <a:endParaRPr/>
          </a:p>
        </p:txBody>
      </p:sp>
      <p:pic>
        <p:nvPicPr>
          <p:cNvPr id="217" name="Google Shape;217;p20" descr="Alexis Carrel lab tissue culture 19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4934" y="2060576"/>
            <a:ext cx="8591551" cy="4111625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18" name="Google Shape;218;p20"/>
          <p:cNvSpPr txBox="1"/>
          <p:nvPr/>
        </p:nvSpPr>
        <p:spPr>
          <a:xfrm>
            <a:off x="220134" y="1295401"/>
            <a:ext cx="46247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4F6228"/>
                </a:solidFill>
                <a:latin typeface="Calibri"/>
                <a:ea typeface="Calibri"/>
                <a:cs typeface="Calibri"/>
                <a:sym typeface="Calibri"/>
              </a:rPr>
              <a:t>1907 – células de sapo cultivadas </a:t>
            </a:r>
            <a:r>
              <a:rPr lang="pt-BR" sz="1800" b="1" i="1">
                <a:solidFill>
                  <a:srgbClr val="4F6228"/>
                </a:solidFill>
                <a:latin typeface="Calibri"/>
                <a:ea typeface="Calibri"/>
                <a:cs typeface="Calibri"/>
                <a:sym typeface="Calibri"/>
              </a:rPr>
              <a:t>in vitro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4F6228"/>
                </a:solidFill>
                <a:latin typeface="Calibri"/>
                <a:ea typeface="Calibri"/>
                <a:cs typeface="Calibri"/>
                <a:sym typeface="Calibri"/>
              </a:rPr>
              <a:t>1912 – Métodos de cultivo celular e de Tecidos</a:t>
            </a:r>
            <a:endParaRPr/>
          </a:p>
        </p:txBody>
      </p:sp>
      <p:sp>
        <p:nvSpPr>
          <p:cNvPr id="219" name="Google Shape;219;p20"/>
          <p:cNvSpPr txBox="1"/>
          <p:nvPr/>
        </p:nvSpPr>
        <p:spPr>
          <a:xfrm>
            <a:off x="8040170" y="6525345"/>
            <a:ext cx="84612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Malta CR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85"/>
          <p:cNvSpPr txBox="1">
            <a:spLocks noGrp="1"/>
          </p:cNvSpPr>
          <p:nvPr>
            <p:ph type="title"/>
          </p:nvPr>
        </p:nvSpPr>
        <p:spPr>
          <a:xfrm>
            <a:off x="609600" y="260648"/>
            <a:ext cx="109728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alibri"/>
              <a:buNone/>
            </a:pPr>
            <a:r>
              <a:rPr lang="pt-BR" sz="3600" b="1">
                <a:solidFill>
                  <a:srgbClr val="C00000"/>
                </a:solidFill>
              </a:rPr>
              <a:t>Possible mechanism of action:</a:t>
            </a:r>
            <a:endParaRPr sz="3600" b="1">
              <a:solidFill>
                <a:srgbClr val="C00000"/>
              </a:solidFill>
            </a:endParaRPr>
          </a:p>
        </p:txBody>
      </p:sp>
      <p:sp>
        <p:nvSpPr>
          <p:cNvPr id="1102" name="Google Shape;1102;p85"/>
          <p:cNvSpPr txBox="1"/>
          <p:nvPr/>
        </p:nvSpPr>
        <p:spPr>
          <a:xfrm>
            <a:off x="3887755" y="6578188"/>
            <a:ext cx="835292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*M. G. Croda, et al./  Neurol Sci. 2008;269(1-2):133-7.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03" name="Google Shape;1103;p85"/>
          <p:cNvGrpSpPr/>
          <p:nvPr/>
        </p:nvGrpSpPr>
        <p:grpSpPr>
          <a:xfrm>
            <a:off x="815352" y="1124744"/>
            <a:ext cx="10608622" cy="5571667"/>
            <a:chOff x="479992" y="0"/>
            <a:chExt cx="10608622" cy="5571667"/>
          </a:xfrm>
        </p:grpSpPr>
        <p:sp>
          <p:nvSpPr>
            <p:cNvPr id="1104" name="Google Shape;1104;p85"/>
            <p:cNvSpPr/>
            <p:nvPr/>
          </p:nvSpPr>
          <p:spPr>
            <a:xfrm>
              <a:off x="479992" y="0"/>
              <a:ext cx="2341063" cy="2674400"/>
            </a:xfrm>
            <a:prstGeom prst="up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85"/>
            <p:cNvSpPr/>
            <p:nvPr/>
          </p:nvSpPr>
          <p:spPr>
            <a:xfrm>
              <a:off x="3540434" y="0"/>
              <a:ext cx="6478420" cy="267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85"/>
            <p:cNvSpPr txBox="1"/>
            <p:nvPr/>
          </p:nvSpPr>
          <p:spPr>
            <a:xfrm>
              <a:off x="3540434" y="0"/>
              <a:ext cx="6478420" cy="267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4675" tIns="0" rIns="234675" bIns="234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Corticosteroids</a:t>
              </a:r>
              <a:endParaRPr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1107;p85"/>
            <p:cNvSpPr/>
            <p:nvPr/>
          </p:nvSpPr>
          <p:spPr>
            <a:xfrm>
              <a:off x="1506213" y="2897267"/>
              <a:ext cx="2428141" cy="2674400"/>
            </a:xfrm>
            <a:prstGeom prst="down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FF4747"/>
                </a:gs>
                <a:gs pos="50000">
                  <a:srgbClr val="FF0000"/>
                </a:gs>
                <a:gs pos="100000">
                  <a:srgbClr val="E3000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85"/>
            <p:cNvSpPr/>
            <p:nvPr/>
          </p:nvSpPr>
          <p:spPr>
            <a:xfrm>
              <a:off x="4610194" y="2897267"/>
              <a:ext cx="6478420" cy="267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85"/>
            <p:cNvSpPr txBox="1"/>
            <p:nvPr/>
          </p:nvSpPr>
          <p:spPr>
            <a:xfrm>
              <a:off x="4610194" y="2897267"/>
              <a:ext cx="6478420" cy="267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4675" tIns="0" rIns="234675" bIns="234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 PBMC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1155"/>
                </a:spcBef>
                <a:spcAft>
                  <a:spcPts val="0"/>
                </a:spcAft>
                <a:buNone/>
              </a:pPr>
              <a:r>
                <a:rPr lang="pt-BR" sz="3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 α-2 microglobulin in CSF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1155"/>
                </a:spcBef>
                <a:spcAft>
                  <a:spcPts val="0"/>
                </a:spcAft>
                <a:buNone/>
              </a:pPr>
              <a:r>
                <a:rPr lang="pt-BR" sz="3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 PVL of HTLV-1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1155"/>
                </a:spcBef>
                <a:spcAft>
                  <a:spcPts val="0"/>
                </a:spcAft>
                <a:buNone/>
              </a:pPr>
              <a:endParaRPr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86"/>
          <p:cNvSpPr txBox="1">
            <a:spLocks noGrp="1"/>
          </p:cNvSpPr>
          <p:nvPr>
            <p:ph type="title"/>
          </p:nvPr>
        </p:nvSpPr>
        <p:spPr>
          <a:xfrm>
            <a:off x="1421538" y="204113"/>
            <a:ext cx="8013068" cy="925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lang="pt-BR" sz="3200" b="1">
                <a:solidFill>
                  <a:srgbClr val="C00000"/>
                </a:solidFill>
              </a:rPr>
              <a:t>Corticosteroids therapy to HAM/TSP subjects</a:t>
            </a:r>
            <a:endParaRPr sz="3200" b="1">
              <a:solidFill>
                <a:srgbClr val="C00000"/>
              </a:solidFill>
            </a:endParaRPr>
          </a:p>
        </p:txBody>
      </p:sp>
      <p:sp>
        <p:nvSpPr>
          <p:cNvPr id="1115" name="Google Shape;1115;p86"/>
          <p:cNvSpPr txBox="1">
            <a:spLocks noGrp="1"/>
          </p:cNvSpPr>
          <p:nvPr>
            <p:ph type="body" idx="1"/>
          </p:nvPr>
        </p:nvSpPr>
        <p:spPr>
          <a:xfrm>
            <a:off x="1025348" y="1564774"/>
            <a:ext cx="9469658" cy="2791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The anti-inflammatory property of corticosteroids, has great impact on the inflammatory process caused by HTLV-1 in the myelin sheath;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The pulse influence positively the neurological symptoms of patients in 30% in neurological scales;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Char char="•"/>
            </a:pPr>
            <a:r>
              <a:rPr lang="pt-BR">
                <a:solidFill>
                  <a:srgbClr val="C00000"/>
                </a:solidFill>
              </a:rPr>
              <a:t>Is this outcome related to genetic background?</a:t>
            </a:r>
            <a:endParaRPr/>
          </a:p>
        </p:txBody>
      </p:sp>
      <p:sp>
        <p:nvSpPr>
          <p:cNvPr id="1116" name="Google Shape;1116;p86"/>
          <p:cNvSpPr txBox="1"/>
          <p:nvPr/>
        </p:nvSpPr>
        <p:spPr>
          <a:xfrm>
            <a:off x="8768443" y="5990380"/>
            <a:ext cx="303138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M. G. Croda, et al. Neurol Sci. 2008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87"/>
          <p:cNvSpPr txBox="1"/>
          <p:nvPr/>
        </p:nvSpPr>
        <p:spPr>
          <a:xfrm>
            <a:off x="1597056" y="181232"/>
            <a:ext cx="8856663" cy="402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LINHA DE CUIDADO DA PESSOA VIVENDO COM HTLV</a:t>
            </a:r>
            <a:endParaRPr/>
          </a:p>
        </p:txBody>
      </p:sp>
      <p:sp>
        <p:nvSpPr>
          <p:cNvPr id="1123" name="Google Shape;1123;p87"/>
          <p:cNvSpPr txBox="1"/>
          <p:nvPr/>
        </p:nvSpPr>
        <p:spPr>
          <a:xfrm>
            <a:off x="1956487" y="551935"/>
            <a:ext cx="8229600" cy="543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200"/>
              <a:buFont typeface="Calibri"/>
              <a:buNone/>
            </a:pPr>
            <a:r>
              <a:rPr lang="pt-BR" sz="32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PERSPECTIVAS</a:t>
            </a:r>
            <a:endParaRPr/>
          </a:p>
        </p:txBody>
      </p:sp>
      <p:sp>
        <p:nvSpPr>
          <p:cNvPr id="1124" name="Google Shape;1124;p87"/>
          <p:cNvSpPr txBox="1"/>
          <p:nvPr/>
        </p:nvSpPr>
        <p:spPr>
          <a:xfrm>
            <a:off x="1848807" y="1112107"/>
            <a:ext cx="8229600" cy="3476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31788" marR="0" lvl="0" indent="-331788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pt-BR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Dificuldades no diagnóstico laboratorial: WB e immuno Blot tem custo elevado; e a PCR não está disponível na Rede Pública;</a:t>
            </a:r>
            <a:endParaRPr/>
          </a:p>
          <a:p>
            <a:pPr marL="331788" marR="0" lvl="0" indent="-331788" algn="just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pt-BR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Difícil reconhecimento dos sinais e sintomas neurológicos precoces da HAM/TSP;</a:t>
            </a:r>
            <a:endParaRPr/>
          </a:p>
          <a:p>
            <a:pPr marL="331788" marR="0" lvl="0" indent="-331788" algn="just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pt-BR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Presença de síndromes clínicas na fase “assintomática”, como ex. # pele e mucosas;</a:t>
            </a:r>
            <a:endParaRPr/>
          </a:p>
          <a:p>
            <a:pPr marL="331788" marR="0" lvl="0" indent="-331788" algn="just" rtl="0"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Diagnóstico precoce na gestação, principalmente em pessoas de áreas endêmicas;</a:t>
            </a:r>
            <a:endParaRPr/>
          </a:p>
          <a:p>
            <a:pPr marL="331788" marR="0" lvl="0" indent="-331788" algn="just" rtl="0"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Centros de referência em HTLV compostos por multiprofissionais capacitados;</a:t>
            </a:r>
            <a:endParaRPr/>
          </a:p>
          <a:p>
            <a:pPr marL="331788" marR="0" lvl="0" indent="-331788" algn="just" rtl="0"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Instruir centros de reabilitação no diagnóstico da HAM/TSP; </a:t>
            </a:r>
            <a:endParaRPr/>
          </a:p>
          <a:p>
            <a:pPr marL="331788" marR="0" lvl="0" indent="-331788" algn="just" rtl="0"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Melhorar o atendimento nos Centros de Reabilitação (Fisioterapia e Terapia Ocupacional)‏.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1788" marR="0" lvl="0" indent="-192088" algn="just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88"/>
          <p:cNvSpPr txBox="1"/>
          <p:nvPr/>
        </p:nvSpPr>
        <p:spPr>
          <a:xfrm>
            <a:off x="984421" y="1537430"/>
            <a:ext cx="8229600" cy="500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Envolvimento da comunidade científica ;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Envolvimento da sociedade civil, como associações de portadores e ONGs;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Parcerias regionais e internacionais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Treinamento em centros de refereência em HTLV nas áreas endêmicas (N/NE)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0" name="Google Shape;1130;p88"/>
          <p:cNvSpPr txBox="1">
            <a:spLocks noGrp="1"/>
          </p:cNvSpPr>
          <p:nvPr>
            <p:ph type="title"/>
          </p:nvPr>
        </p:nvSpPr>
        <p:spPr>
          <a:xfrm>
            <a:off x="609601" y="128588"/>
            <a:ext cx="10860617" cy="135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200"/>
              <a:buFont typeface="Calibri"/>
              <a:buNone/>
            </a:pPr>
            <a:r>
              <a:rPr lang="pt-BR" sz="32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PERSPECTIVAS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8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45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Arial"/>
              <a:buNone/>
            </a:pPr>
            <a:r>
              <a:rPr lang="pt-BR" sz="16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On Sun, Aug 19, 2018 at 1:49 AM </a:t>
            </a:r>
            <a:br>
              <a:rPr lang="pt-BR" sz="16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6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Fabiola Aghakhani Zandjani-Martin </a:t>
            </a:r>
            <a:r>
              <a:rPr lang="pt-BR" sz="16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&lt;fabiola.martin@uq.edu.au&gt;</a:t>
            </a:r>
            <a:br>
              <a:rPr lang="pt-BR" sz="1600"/>
            </a:br>
            <a:endParaRPr sz="1600"/>
          </a:p>
        </p:txBody>
      </p:sp>
      <p:sp>
        <p:nvSpPr>
          <p:cNvPr id="1136" name="Google Shape;1136;p89"/>
          <p:cNvSpPr txBox="1">
            <a:spLocks noGrp="1"/>
          </p:cNvSpPr>
          <p:nvPr>
            <p:ph type="body" idx="1"/>
          </p:nvPr>
        </p:nvSpPr>
        <p:spPr>
          <a:xfrm>
            <a:off x="838200" y="1491049"/>
            <a:ext cx="10515600" cy="4506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40"/>
              <a:buNone/>
            </a:pPr>
            <a:r>
              <a:rPr lang="pt-BR" sz="154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Dear Graham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40"/>
              <a:buNone/>
            </a:pPr>
            <a:r>
              <a:rPr lang="pt-BR" sz="154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Many thanks for your perseverance and your patience.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40"/>
              <a:buNone/>
            </a:pPr>
            <a:r>
              <a:rPr lang="pt-BR" sz="154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is a very good manuscript and will be very useful to so many clinicians all over the world.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40"/>
              <a:buNone/>
            </a:pPr>
            <a:br>
              <a:rPr lang="pt-BR" sz="154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54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40"/>
              <a:buNone/>
            </a:pPr>
            <a:r>
              <a:rPr lang="pt-BR" sz="154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just had an email from a patient from Saskatoon who says that has been diagnosed with HTLV-1 and has neurological symptoms but was sent home without follow up with the message: </a:t>
            </a:r>
            <a:r>
              <a:rPr lang="pt-BR" sz="1979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there is no treatment for you.</a:t>
            </a:r>
            <a:endParaRPr sz="154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40"/>
              <a:buNone/>
            </a:pPr>
            <a:br>
              <a:rPr lang="pt-BR" sz="154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54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40"/>
              <a:buNone/>
            </a:pPr>
            <a:r>
              <a:rPr lang="pt-BR" sz="154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is shocking especially since form what he is describing to me his disease is active and of recent onset.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40"/>
              <a:buNone/>
            </a:pPr>
            <a:br>
              <a:rPr lang="pt-BR" sz="154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54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540"/>
              <a:buNone/>
            </a:pPr>
            <a:r>
              <a:rPr lang="pt-BR" sz="1540" b="1" u="sng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Our document makes it clear: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540"/>
              <a:buNone/>
            </a:pPr>
            <a:r>
              <a:rPr lang="pt-BR" sz="1540" b="1" u="sng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use corticosteroids if no absolute contraindications</a:t>
            </a:r>
            <a:endParaRPr sz="1540" b="1" u="sng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540"/>
              <a:buNone/>
            </a:pPr>
            <a:r>
              <a:rPr lang="pt-BR" sz="1540" b="1" u="sng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Initiation followed by maintenance and use it for a long time up to 4 years</a:t>
            </a:r>
            <a:endParaRPr sz="1540" b="1" u="sng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40"/>
              <a:buNone/>
            </a:pPr>
            <a:br>
              <a:rPr lang="pt-BR" sz="154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54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40"/>
              <a:buNone/>
            </a:pPr>
            <a:r>
              <a:rPr lang="pt-BR" sz="154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Thank you and please do not hesitate to let me know if I can be of further help.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40"/>
              <a:buNone/>
            </a:pPr>
            <a:br>
              <a:rPr lang="pt-BR" sz="154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54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40"/>
              <a:buNone/>
            </a:pPr>
            <a:r>
              <a:rPr lang="pt-BR" sz="154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Kind regards</a:t>
            </a:r>
            <a:endParaRPr sz="154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40"/>
              <a:buNone/>
            </a:pPr>
            <a:r>
              <a:rPr lang="pt-BR" sz="154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Fabiola</a:t>
            </a:r>
            <a:endParaRPr sz="77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7" name="Google Shape;1137;p89"/>
          <p:cNvSpPr txBox="1"/>
          <p:nvPr/>
        </p:nvSpPr>
        <p:spPr>
          <a:xfrm>
            <a:off x="617838" y="3800901"/>
            <a:ext cx="10898659" cy="369332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4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alibri"/>
              <a:buNone/>
            </a:pPr>
            <a:r>
              <a:rPr lang="pt-BR" sz="3600" b="1">
                <a:solidFill>
                  <a:srgbClr val="C00000"/>
                </a:solidFill>
              </a:rPr>
              <a:t>HTLV team </a:t>
            </a:r>
            <a:endParaRPr sz="3600" b="1">
              <a:solidFill>
                <a:srgbClr val="C00000"/>
              </a:solidFill>
            </a:endParaRPr>
          </a:p>
        </p:txBody>
      </p:sp>
      <p:pic>
        <p:nvPicPr>
          <p:cNvPr id="1143" name="Google Shape;1143;p90" descr="C:\Users\Jorge\Desktop\junto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6360" y="1177096"/>
            <a:ext cx="3225453" cy="1964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90" descr="C:\Users\Jorge\Desktop\vida dur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4183" y="1079158"/>
            <a:ext cx="3273167" cy="233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90" descr="MR and arthur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5333" y="3730978"/>
            <a:ext cx="3431823" cy="2573867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90"/>
          <p:cNvSpPr txBox="1"/>
          <p:nvPr/>
        </p:nvSpPr>
        <p:spPr>
          <a:xfrm>
            <a:off x="1993557" y="6351373"/>
            <a:ext cx="17664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 doutorandos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7" name="Google Shape;1147;p90" descr="3aa0e797781194583018844fecfbb17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90758" y="3667638"/>
            <a:ext cx="4953033" cy="2786082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67"/>
          <p:cNvSpPr txBox="1">
            <a:spLocks noGrp="1"/>
          </p:cNvSpPr>
          <p:nvPr>
            <p:ph type="title"/>
          </p:nvPr>
        </p:nvSpPr>
        <p:spPr>
          <a:xfrm>
            <a:off x="838202" y="263525"/>
            <a:ext cx="10515600" cy="98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40"/>
              <a:buFont typeface="Calibri"/>
              <a:buNone/>
            </a:pPr>
            <a:r>
              <a:rPr lang="pt-BR" sz="3240" b="1">
                <a:solidFill>
                  <a:srgbClr val="C00000"/>
                </a:solidFill>
              </a:rPr>
              <a:t>HTLV-1 proviral load according to clinical symptoms/signals status among 175 patients</a:t>
            </a:r>
            <a:endParaRPr sz="3240" b="1">
              <a:solidFill>
                <a:srgbClr val="C00000"/>
              </a:solidFill>
            </a:endParaRPr>
          </a:p>
        </p:txBody>
      </p:sp>
      <p:graphicFrame>
        <p:nvGraphicFramePr>
          <p:cNvPr id="960" name="Google Shape;960;p67"/>
          <p:cNvGraphicFramePr/>
          <p:nvPr/>
        </p:nvGraphicFramePr>
        <p:xfrm>
          <a:off x="1309511" y="1174044"/>
          <a:ext cx="9640725" cy="5557089"/>
        </p:xfrm>
        <a:graphic>
          <a:graphicData uri="http://schemas.openxmlformats.org/drawingml/2006/table">
            <a:tbl>
              <a:tblPr firstRow="1">
                <a:noFill/>
                <a:tableStyleId>{674C9E75-8991-43A1-95CE-C211D9517C77}</a:tableStyleId>
              </a:tblPr>
              <a:tblGrid>
                <a:gridCol w="4045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1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8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83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1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9675"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Symptom/Signal Category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HTLV-1 Proviral Load</a:t>
                      </a:r>
                      <a:endParaRPr sz="1400" b="1" u="none" strike="noStrike" cap="none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median (mean ± dp)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 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20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Dysautonomia 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No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3 (31.8±115.2)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 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87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Yes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48 (45.8±26.7)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p=0.003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20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Neurologic conditions  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No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4 (13.3±21.4)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 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87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Yes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6 (90.9±217.1)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p&lt;0.001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20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Eye disorders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No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3 (22±93.6)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 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87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Yes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18 (77±169)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p=0.038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20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Oral conditions 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No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4 (25.5±92.7)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 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487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Yes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5.6(77.8±200.5)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p=0.099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320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Skin changes 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No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1 (22.2±102.2)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 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487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Yes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17 (54.9±132.5)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p&lt;0.001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320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Rheumatologic disorders  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No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3 (24.8±88.4)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 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9487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Yes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9 (55.7±167.2)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p=0.063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320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Bladder disorders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No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3 (17±28.1)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 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9487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Yes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6 (79.6±218.4)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/>
                        <a:t>p=0.136</a:t>
                      </a:r>
                      <a:endParaRPr sz="1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600" marR="5160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961" name="Google Shape;961;p67"/>
          <p:cNvSpPr txBox="1"/>
          <p:nvPr/>
        </p:nvSpPr>
        <p:spPr>
          <a:xfrm>
            <a:off x="8690919" y="6128952"/>
            <a:ext cx="26802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Haziot et al. PTND et al. 19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9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400"/>
              <a:t>NIS: Núcleo de Imunodeficiências Secundárias/LIM56/IMTSP/FMUSP/Dermatologia/HCFMUSP</a:t>
            </a:r>
            <a:endParaRPr/>
          </a:p>
        </p:txBody>
      </p:sp>
      <p:sp>
        <p:nvSpPr>
          <p:cNvPr id="1153" name="Google Shape;1153;p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154" name="Google Shape;1154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8729" y="3478504"/>
            <a:ext cx="3415649" cy="2156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92"/>
          <p:cNvSpPr/>
          <p:nvPr/>
        </p:nvSpPr>
        <p:spPr>
          <a:xfrm>
            <a:off x="579396" y="1421846"/>
            <a:ext cx="5715001" cy="3108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Augusto C. Penalva de Oliveira</a:t>
            </a:r>
            <a:endParaRPr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Jerusa Smid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Maria Rita Gascon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Michel  Haziot 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Rosa Marcusso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Médicos voluntários: Joao e </a:t>
            </a:r>
            <a:endParaRPr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Psicóloga Andrea  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Enfermagem: Sandra Mello e Rosangela</a:t>
            </a:r>
            <a:endParaRPr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Terapia Ocupacional: Ida Buzenvsky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Grupo de Neurociências do IIER</a:t>
            </a:r>
            <a:endParaRPr/>
          </a:p>
          <a:p>
            <a:pPr marL="3429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0" name="Google Shape;1160;p92"/>
          <p:cNvSpPr/>
          <p:nvPr/>
        </p:nvSpPr>
        <p:spPr>
          <a:xfrm>
            <a:off x="6813553" y="1357315"/>
            <a:ext cx="3854448" cy="3367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Alberto Duarte</a:t>
            </a:r>
            <a:endParaRPr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Arthur Paiva</a:t>
            </a:r>
            <a:endParaRPr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Tatiane Assone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Priscila Bello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Priscilla Dias</a:t>
            </a:r>
            <a:endParaRPr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Keila Ornelas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Gabriela Prates</a:t>
            </a:r>
            <a:endParaRPr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Tatiane Mitiko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Maira Pedreschi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1" name="Google Shape;1161;p92"/>
          <p:cNvSpPr/>
          <p:nvPr/>
        </p:nvSpPr>
        <p:spPr>
          <a:xfrm>
            <a:off x="46568" y="620688"/>
            <a:ext cx="4904374" cy="886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SERVIÇO DE HTLV –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INSTITUTO DE INFECTOLOGIA “EMÍLIO RIBAS”</a:t>
            </a:r>
            <a:endParaRPr sz="4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2" name="Google Shape;1162;p92"/>
          <p:cNvSpPr txBox="1"/>
          <p:nvPr/>
        </p:nvSpPr>
        <p:spPr>
          <a:xfrm>
            <a:off x="4271434" y="188914"/>
            <a:ext cx="294420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Agradecimentos</a:t>
            </a:r>
            <a:endParaRPr/>
          </a:p>
        </p:txBody>
      </p:sp>
      <p:sp>
        <p:nvSpPr>
          <p:cNvPr id="1163" name="Google Shape;1163;p92"/>
          <p:cNvSpPr txBox="1"/>
          <p:nvPr/>
        </p:nvSpPr>
        <p:spPr>
          <a:xfrm>
            <a:off x="7056967" y="764706"/>
            <a:ext cx="40315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IMTSP/FMUSP/Dermatologia/LIM56</a:t>
            </a:r>
            <a:endParaRPr/>
          </a:p>
        </p:txBody>
      </p:sp>
      <p:pic>
        <p:nvPicPr>
          <p:cNvPr id="1164" name="Google Shape;1164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97851" y="5483099"/>
            <a:ext cx="2140635" cy="328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92" descr="logo2007imtsp cóp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9023" y="5215625"/>
            <a:ext cx="1583742" cy="1212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92" descr="039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81226" y="5286389"/>
            <a:ext cx="1745931" cy="1094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92" descr="C:\Users\Jorge\Dropbox\Trajettoria\logo_htlv_v3_h150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39267" y="5280637"/>
            <a:ext cx="2092410" cy="794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2" name="Google Shape;1172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92823" y="5640071"/>
            <a:ext cx="1503277" cy="977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3" name="Google Shape;1173;p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95080" y="5045609"/>
            <a:ext cx="2333625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4" name="Google Shape;1174;p93"/>
          <p:cNvSpPr txBox="1">
            <a:spLocks noGrp="1"/>
          </p:cNvSpPr>
          <p:nvPr>
            <p:ph type="title"/>
          </p:nvPr>
        </p:nvSpPr>
        <p:spPr>
          <a:xfrm>
            <a:off x="1944697" y="-3682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alibri"/>
              <a:buNone/>
            </a:pPr>
            <a:r>
              <a:rPr lang="pt-BR" sz="3600" b="1">
                <a:solidFill>
                  <a:srgbClr val="C00000"/>
                </a:solidFill>
              </a:rPr>
              <a:t>Centros Participantes</a:t>
            </a:r>
            <a:endParaRPr/>
          </a:p>
        </p:txBody>
      </p:sp>
      <p:grpSp>
        <p:nvGrpSpPr>
          <p:cNvPr id="1175" name="Google Shape;1175;p93"/>
          <p:cNvGrpSpPr/>
          <p:nvPr/>
        </p:nvGrpSpPr>
        <p:grpSpPr>
          <a:xfrm>
            <a:off x="2092770" y="620004"/>
            <a:ext cx="8227829" cy="1480646"/>
            <a:chOff x="2092770" y="620003"/>
            <a:chExt cx="8227829" cy="1696527"/>
          </a:xfrm>
        </p:grpSpPr>
        <p:pic>
          <p:nvPicPr>
            <p:cNvPr id="1176" name="Google Shape;1176;p9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30932" y="795652"/>
              <a:ext cx="2227056" cy="1408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7" name="Google Shape;1177;p9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440185" y="795653"/>
              <a:ext cx="1485773" cy="11627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8" name="Google Shape;1178;p9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092770" y="679232"/>
              <a:ext cx="1457659" cy="14576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9" name="Google Shape;1179;p9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624072" y="620003"/>
              <a:ext cx="1696527" cy="16965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80" name="Google Shape;1180;p93"/>
          <p:cNvGrpSpPr/>
          <p:nvPr/>
        </p:nvGrpSpPr>
        <p:grpSpPr>
          <a:xfrm>
            <a:off x="1722238" y="1981840"/>
            <a:ext cx="8945762" cy="4369260"/>
            <a:chOff x="1722238" y="1981840"/>
            <a:chExt cx="8945762" cy="4369260"/>
          </a:xfrm>
        </p:grpSpPr>
        <p:pic>
          <p:nvPicPr>
            <p:cNvPr id="1181" name="Google Shape;1181;p93" descr="Resultado de imagem para university of california berkeley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722238" y="5797533"/>
              <a:ext cx="2294785" cy="5535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2" name="Google Shape;1182;p9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328705" y="5721379"/>
              <a:ext cx="2193697" cy="6297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3" name="Google Shape;1183;p9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059497" y="3975150"/>
              <a:ext cx="2635162" cy="1074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4" name="Google Shape;1184;p93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659733" y="3931679"/>
              <a:ext cx="1539089" cy="11722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5" name="Google Shape;1185;p93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7935268" y="2687450"/>
              <a:ext cx="2732732" cy="727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6" name="Google Shape;1186;p93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017022" y="1981840"/>
              <a:ext cx="1905000" cy="1905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7" name="Google Shape;1187;p93" descr="Imagem relacionada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776056" y="2316529"/>
              <a:ext cx="1905000" cy="1428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8" name="Google Shape;1188;p93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8624071" y="3841871"/>
              <a:ext cx="2017754" cy="13003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9" name="Google Shape;1189;p93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6401517" y="2358496"/>
              <a:ext cx="1286009" cy="1286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0" name="Google Shape;1190;p93" descr="logolim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2385587" y="3742845"/>
              <a:ext cx="1536700" cy="11811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340" y="812898"/>
            <a:ext cx="11905321" cy="5832648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1"/>
          <p:cNvSpPr txBox="1"/>
          <p:nvPr/>
        </p:nvSpPr>
        <p:spPr>
          <a:xfrm>
            <a:off x="3983765" y="6525344"/>
            <a:ext cx="777686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Robin A Weiss - The discovery of endogenous retroviruses 2006 – retrovirology.biomedcentral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1"/>
          <p:cNvSpPr txBox="1"/>
          <p:nvPr/>
        </p:nvSpPr>
        <p:spPr>
          <a:xfrm>
            <a:off x="1103445" y="296652"/>
            <a:ext cx="10259309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alibri"/>
              <a:buNone/>
            </a:pPr>
            <a:r>
              <a:rPr lang="pt-BR" sz="36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Árvore filogenética da família </a:t>
            </a:r>
            <a:r>
              <a:rPr lang="pt-BR" sz="3600" b="1" i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retroviridae</a:t>
            </a:r>
            <a:endParaRPr/>
          </a:p>
        </p:txBody>
      </p:sp>
      <p:sp>
        <p:nvSpPr>
          <p:cNvPr id="227" name="Google Shape;227;p21"/>
          <p:cNvSpPr/>
          <p:nvPr/>
        </p:nvSpPr>
        <p:spPr>
          <a:xfrm>
            <a:off x="5976704" y="987879"/>
            <a:ext cx="3790983" cy="2246801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94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600" cy="1043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alibri"/>
              <a:buNone/>
            </a:pPr>
            <a:r>
              <a:rPr lang="pt-BR" sz="3600" b="1">
                <a:solidFill>
                  <a:srgbClr val="C00000"/>
                </a:solidFill>
              </a:rPr>
              <a:t>Conclusions and dubts</a:t>
            </a:r>
            <a:endParaRPr sz="3600" b="1">
              <a:solidFill>
                <a:srgbClr val="C00000"/>
              </a:solidFill>
            </a:endParaRPr>
          </a:p>
        </p:txBody>
      </p:sp>
      <p:sp>
        <p:nvSpPr>
          <p:cNvPr id="1196" name="Google Shape;1196;p94"/>
          <p:cNvSpPr txBox="1">
            <a:spLocks noGrp="1"/>
          </p:cNvSpPr>
          <p:nvPr>
            <p:ph type="body" idx="1"/>
          </p:nvPr>
        </p:nvSpPr>
        <p:spPr>
          <a:xfrm>
            <a:off x="838202" y="1586728"/>
            <a:ext cx="10515600" cy="2556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Pontual mutation or polymorphisms may influence the clinical outcome or transmission of HTLV-1: Is the HAM/TSP an example?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lang="pt-BR">
                <a:solidFill>
                  <a:srgbClr val="FF0000"/>
                </a:solidFill>
              </a:rPr>
              <a:t>However, only Genome Wide Association Studies (GWAS) would cover this issue.</a:t>
            </a:r>
            <a:endParaRPr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Char char="•"/>
            </a:pPr>
            <a:r>
              <a:rPr lang="pt-BR">
                <a:solidFill>
                  <a:srgbClr val="FF0000"/>
                </a:solidFill>
              </a:rPr>
              <a:t> Influence over disease development and would be the key to study the human genome for HTLV-1 outcomes!</a:t>
            </a:r>
            <a:endParaRPr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Char char="•"/>
            </a:pPr>
            <a:r>
              <a:rPr lang="pt-BR">
                <a:solidFill>
                  <a:srgbClr val="FF0000"/>
                </a:solidFill>
              </a:rPr>
              <a:t> </a:t>
            </a:r>
            <a:endParaRPr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 </a:t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95"/>
          <p:cNvSpPr txBox="1"/>
          <p:nvPr/>
        </p:nvSpPr>
        <p:spPr>
          <a:xfrm>
            <a:off x="1738282" y="214290"/>
            <a:ext cx="8786843" cy="6485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NÍVEIS PARA OPERACIONALIZAÇÃO DE AÇÕES EM HTLV- Modelo esquemático</a:t>
            </a:r>
            <a:endParaRPr/>
          </a:p>
        </p:txBody>
      </p:sp>
      <p:pic>
        <p:nvPicPr>
          <p:cNvPr id="1203" name="Google Shape;1203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4167" y="841380"/>
            <a:ext cx="5447044" cy="6230959"/>
          </a:xfrm>
          <a:prstGeom prst="rect">
            <a:avLst/>
          </a:prstGeom>
          <a:noFill/>
          <a:ln>
            <a:noFill/>
          </a:ln>
        </p:spPr>
      </p:pic>
      <p:sp>
        <p:nvSpPr>
          <p:cNvPr id="1204" name="Google Shape;1204;p95"/>
          <p:cNvSpPr/>
          <p:nvPr/>
        </p:nvSpPr>
        <p:spPr>
          <a:xfrm>
            <a:off x="2738414" y="1428736"/>
            <a:ext cx="500067" cy="514353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5" name="Google Shape;1205;p95"/>
          <p:cNvSpPr/>
          <p:nvPr/>
        </p:nvSpPr>
        <p:spPr>
          <a:xfrm>
            <a:off x="8882082" y="1428736"/>
            <a:ext cx="500067" cy="514353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7" name="Google Shape;1087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13080" y="-2622634"/>
            <a:ext cx="12868330" cy="9819304"/>
          </a:xfrm>
          <a:prstGeom prst="rect">
            <a:avLst/>
          </a:prstGeom>
          <a:noFill/>
          <a:ln>
            <a:noFill/>
          </a:ln>
        </p:spPr>
      </p:pic>
      <p:sp>
        <p:nvSpPr>
          <p:cNvPr id="1088" name="Google Shape;1088;p83"/>
          <p:cNvSpPr txBox="1"/>
          <p:nvPr/>
        </p:nvSpPr>
        <p:spPr>
          <a:xfrm>
            <a:off x="2071663" y="-2228063"/>
            <a:ext cx="675502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Genetic background and anti-HAM/TSP treatment</a:t>
            </a:r>
            <a:endParaRPr sz="32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2"/>
          <p:cNvSpPr/>
          <p:nvPr/>
        </p:nvSpPr>
        <p:spPr>
          <a:xfrm>
            <a:off x="406400" y="1214438"/>
            <a:ext cx="11379200" cy="5313362"/>
          </a:xfrm>
          <a:prstGeom prst="roundRect">
            <a:avLst>
              <a:gd name="adj" fmla="val 867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2"/>
          <p:cNvSpPr txBox="1"/>
          <p:nvPr/>
        </p:nvSpPr>
        <p:spPr>
          <a:xfrm>
            <a:off x="0" y="6550026"/>
            <a:ext cx="222862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Vandamme et. al TIM, 1998</a:t>
            </a:r>
            <a:endParaRPr/>
          </a:p>
        </p:txBody>
      </p:sp>
      <p:pic>
        <p:nvPicPr>
          <p:cNvPr id="234" name="Google Shape;234;p22" descr="fig1_arv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2733" y="1963738"/>
            <a:ext cx="10043584" cy="3898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2"/>
          <p:cNvSpPr/>
          <p:nvPr/>
        </p:nvSpPr>
        <p:spPr>
          <a:xfrm>
            <a:off x="639348" y="2340061"/>
            <a:ext cx="6033301" cy="3788890"/>
          </a:xfrm>
          <a:prstGeom prst="ellipse">
            <a:avLst/>
          </a:prstGeom>
          <a:noFill/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2"/>
          <p:cNvSpPr/>
          <p:nvPr/>
        </p:nvSpPr>
        <p:spPr>
          <a:xfrm>
            <a:off x="7304618" y="1544639"/>
            <a:ext cx="4184649" cy="3487737"/>
          </a:xfrm>
          <a:prstGeom prst="ellipse">
            <a:avLst/>
          </a:prstGeom>
          <a:noFill/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2"/>
          <p:cNvSpPr txBox="1"/>
          <p:nvPr/>
        </p:nvSpPr>
        <p:spPr>
          <a:xfrm>
            <a:off x="1143000" y="214313"/>
            <a:ext cx="9906000" cy="83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PTHLV TYPES AND SUBTYPES</a:t>
            </a:r>
            <a:endParaRPr/>
          </a:p>
        </p:txBody>
      </p:sp>
      <p:cxnSp>
        <p:nvCxnSpPr>
          <p:cNvPr id="238" name="Google Shape;238;p22"/>
          <p:cNvCxnSpPr/>
          <p:nvPr/>
        </p:nvCxnSpPr>
        <p:spPr>
          <a:xfrm>
            <a:off x="0" y="1015314"/>
            <a:ext cx="121920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3206</Words>
  <Application>Microsoft Office PowerPoint</Application>
  <PresentationFormat>Widescreen</PresentationFormat>
  <Paragraphs>535</Paragraphs>
  <Slides>82</Slides>
  <Notes>82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82</vt:i4>
      </vt:variant>
    </vt:vector>
  </HeadingPairs>
  <TitlesOfParts>
    <vt:vector size="93" baseType="lpstr">
      <vt:lpstr>Arial</vt:lpstr>
      <vt:lpstr>Verdana</vt:lpstr>
      <vt:lpstr>Lucida Sans</vt:lpstr>
      <vt:lpstr>Calibri</vt:lpstr>
      <vt:lpstr>Comic Sans MS</vt:lpstr>
      <vt:lpstr>Tahoma</vt:lpstr>
      <vt:lpstr>Arial Black</vt:lpstr>
      <vt:lpstr>Arimo</vt:lpstr>
      <vt:lpstr>Times New Roman</vt:lpstr>
      <vt:lpstr>Noto Sans Symbols</vt:lpstr>
      <vt:lpstr>Tema do Office</vt:lpstr>
      <vt:lpstr>Vírus de linfotrópico de células T humanas (HTLV): Um vírus negligenciado</vt:lpstr>
      <vt:lpstr>Roteiro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Disseminação do HTLV-1 e HTLV-2  pelo mundo</vt:lpstr>
      <vt:lpstr>Múmia chilena revela presença do HTLV-1 nos Andes há mais de 1500 anos</vt:lpstr>
      <vt:lpstr>Partícula viral infectando uma célula</vt:lpstr>
      <vt:lpstr>Partícula viral infectando uma célula</vt:lpstr>
      <vt:lpstr>Apresentação do PowerPoint</vt:lpstr>
      <vt:lpstr>DIAGNÓSTICO LABORATORIAL</vt:lpstr>
      <vt:lpstr>ELISA para HTLV-1/2 </vt:lpstr>
      <vt:lpstr>Validade da PCR and line immunoasays (INNO-LIA) on indetermined WB</vt:lpstr>
      <vt:lpstr>Apresentação do PowerPoint</vt:lpstr>
      <vt:lpstr>Epidemiology</vt:lpstr>
      <vt:lpstr>Apresentação do PowerPoint</vt:lpstr>
      <vt:lpstr>ESTIMATIVA DO NÚMERO DE PESSOAS INFECTADAS PELO HTLV-1 NO BRASIL E NO MUNDO</vt:lpstr>
      <vt:lpstr>Prevalência no Brasil</vt:lpstr>
      <vt:lpstr>Fluxograma de Diagnóstico HTLV (IIER/IMTSP) </vt:lpstr>
      <vt:lpstr>Apresentação do PowerPoint</vt:lpstr>
      <vt:lpstr>Distribuição HTLV-1 e HTLV-2</vt:lpstr>
      <vt:lpstr>PROJEÇÃO DE PESSOAS INFECTADAS NO BRASIL</vt:lpstr>
      <vt:lpstr>Apresentação do PowerPoint</vt:lpstr>
      <vt:lpstr>Transmissão Vertical</vt:lpstr>
      <vt:lpstr>Apresentação do PowerPoint</vt:lpstr>
      <vt:lpstr>Prevalência de HTLV-1 entre mães de pessoas portadoras</vt:lpstr>
      <vt:lpstr>Familiar origin</vt:lpstr>
      <vt:lpstr>Apresentação do PowerPoint</vt:lpstr>
      <vt:lpstr>Agregação familiar</vt:lpstr>
      <vt:lpstr>HTLV sexual transmission mean of 25 years of cohabitation</vt:lpstr>
      <vt:lpstr>Multivariate analysis of HTLV-1 seropositive predictors among vertically exposed children </vt:lpstr>
      <vt:lpstr>Apresentação do PowerPoint</vt:lpstr>
      <vt:lpstr>Apresentação do PowerPoint</vt:lpstr>
      <vt:lpstr>Fatores de risco em mulheres grávidas no estado de Mato Grosso    </vt:lpstr>
      <vt:lpstr>Apresentação do PowerPoint</vt:lpstr>
      <vt:lpstr>Apresentação do PowerPoint</vt:lpstr>
      <vt:lpstr>Resposta Imune anti-HTLV-1</vt:lpstr>
      <vt:lpstr>HAM/TSP</vt:lpstr>
      <vt:lpstr>HYPOTHESIS</vt:lpstr>
      <vt:lpstr>Aspectos clínicos</vt:lpstr>
      <vt:lpstr>Características clínicas da leucemia/linfoma de células T do adulto (ATL) </vt:lpstr>
      <vt:lpstr>Achados clínicos e histopatológicos da ATL</vt:lpstr>
      <vt:lpstr>Apresentação do PowerPoint</vt:lpstr>
      <vt:lpstr>Características clínicas da mielopatia/paraparesia espástica tropical associada ao HTLV-1 </vt:lpstr>
      <vt:lpstr>Types of the HAM/TSP progression</vt:lpstr>
      <vt:lpstr>Correlation between number of symptoms/signals and HTLV-1 DNA proviral load in intermediate syndrome cases </vt:lpstr>
      <vt:lpstr>Dermatite Associada ao HTLV-1</vt:lpstr>
      <vt:lpstr>Apresentação do PowerPoint</vt:lpstr>
      <vt:lpstr>Risk Factors Predisposing to HAM/TSP</vt:lpstr>
      <vt:lpstr>Apresentação do PowerPoint</vt:lpstr>
      <vt:lpstr>Apresentação do PowerPoint</vt:lpstr>
      <vt:lpstr>Apresentação do PowerPoint</vt:lpstr>
      <vt:lpstr>Host response to HTLV‑1 </vt:lpstr>
      <vt:lpstr>Algorithm for intermediate syndrome diagnosis </vt:lpstr>
      <vt:lpstr>Prevention – Japan strategies</vt:lpstr>
      <vt:lpstr>Por que realizar triagem sorológica para HTLV e aconselhamento no pré-natal?</vt:lpstr>
      <vt:lpstr>Efeito da uso fórmula ou  amamentação materna na transmissão do HTLV-1</vt:lpstr>
      <vt:lpstr>Efeito da uso fórmula ou  amamentação materna na transmissão do HTLV-1 - Japan</vt:lpstr>
      <vt:lpstr>Projeção do efeito de coorte nas mulheres grávidas ao longo dos anos: Coorte de Nagasaki</vt:lpstr>
      <vt:lpstr>Apresentação do PowerPoint</vt:lpstr>
      <vt:lpstr>TERAPIAS ANTI-HAM/TSP</vt:lpstr>
      <vt:lpstr>Uso do solumedrol (1g/ev) e melhora de 25% na escala de incapacidade</vt:lpstr>
      <vt:lpstr>Possible mechanism of action:</vt:lpstr>
      <vt:lpstr>Corticosteroids therapy to HAM/TSP subjects</vt:lpstr>
      <vt:lpstr>Apresentação do PowerPoint</vt:lpstr>
      <vt:lpstr>PERSPECTIVAS</vt:lpstr>
      <vt:lpstr>On Sun, Aug 19, 2018 at 1:49 AM  Fabiola Aghakhani Zandjani-Martin &lt;fabiola.martin@uq.edu.au&gt; </vt:lpstr>
      <vt:lpstr>HTLV team </vt:lpstr>
      <vt:lpstr>HTLV-1 proviral load according to clinical symptoms/signals status among 175 patients</vt:lpstr>
      <vt:lpstr>Apresentação do PowerPoint</vt:lpstr>
      <vt:lpstr>Apresentação do PowerPoint</vt:lpstr>
      <vt:lpstr>Centros Participantes</vt:lpstr>
      <vt:lpstr>Conclusions and dubts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Vírus de linfotrópico de células T humanas (HTLV): Um vírus negligenciado</dc:title>
  <cp:lastModifiedBy>Jorge Casseb</cp:lastModifiedBy>
  <cp:revision>2</cp:revision>
  <dcterms:modified xsi:type="dcterms:W3CDTF">2020-08-21T14:35:47Z</dcterms:modified>
</cp:coreProperties>
</file>