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4"/>
  </p:notesMasterIdLst>
  <p:sldIdLst>
    <p:sldId id="261" r:id="rId2"/>
    <p:sldId id="300" r:id="rId3"/>
    <p:sldId id="332" r:id="rId4"/>
    <p:sldId id="372" r:id="rId5"/>
    <p:sldId id="262" r:id="rId6"/>
    <p:sldId id="303" r:id="rId7"/>
    <p:sldId id="263" r:id="rId8"/>
    <p:sldId id="304" r:id="rId9"/>
    <p:sldId id="305" r:id="rId10"/>
    <p:sldId id="265" r:id="rId11"/>
    <p:sldId id="337" r:id="rId12"/>
    <p:sldId id="358" r:id="rId13"/>
    <p:sldId id="359" r:id="rId14"/>
    <p:sldId id="264" r:id="rId15"/>
    <p:sldId id="360" r:id="rId16"/>
    <p:sldId id="361" r:id="rId17"/>
    <p:sldId id="362" r:id="rId18"/>
    <p:sldId id="308" r:id="rId19"/>
    <p:sldId id="363" r:id="rId20"/>
    <p:sldId id="365" r:id="rId21"/>
    <p:sldId id="306" r:id="rId22"/>
    <p:sldId id="370" r:id="rId23"/>
    <p:sldId id="367" r:id="rId24"/>
    <p:sldId id="307" r:id="rId25"/>
    <p:sldId id="368" r:id="rId26"/>
    <p:sldId id="369" r:id="rId27"/>
    <p:sldId id="371" r:id="rId28"/>
    <p:sldId id="375" r:id="rId29"/>
    <p:sldId id="385" r:id="rId30"/>
    <p:sldId id="386" r:id="rId31"/>
    <p:sldId id="373" r:id="rId32"/>
    <p:sldId id="266" r:id="rId33"/>
    <p:sldId id="374" r:id="rId34"/>
    <p:sldId id="309" r:id="rId35"/>
    <p:sldId id="376" r:id="rId36"/>
    <p:sldId id="383" r:id="rId37"/>
    <p:sldId id="384" r:id="rId38"/>
    <p:sldId id="378" r:id="rId39"/>
    <p:sldId id="379" r:id="rId40"/>
    <p:sldId id="380" r:id="rId41"/>
    <p:sldId id="381" r:id="rId42"/>
    <p:sldId id="38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9A5AD-C0F2-4D0D-84EE-61B5DB8A6F5F}" v="2" dt="2021-06-02T14:19:18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0" y="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o Rodrigues" userId="6bd5b7c1e49926d2" providerId="LiveId" clId="{A099A5AD-C0F2-4D0D-84EE-61B5DB8A6F5F}"/>
    <pc:docChg chg="modSld">
      <pc:chgData name="Mauro Rodrigues" userId="6bd5b7c1e49926d2" providerId="LiveId" clId="{A099A5AD-C0F2-4D0D-84EE-61B5DB8A6F5F}" dt="2021-06-02T14:19:18.229" v="1" actId="20577"/>
      <pc:docMkLst>
        <pc:docMk/>
      </pc:docMkLst>
      <pc:sldChg chg="modSp">
        <pc:chgData name="Mauro Rodrigues" userId="6bd5b7c1e49926d2" providerId="LiveId" clId="{A099A5AD-C0F2-4D0D-84EE-61B5DB8A6F5F}" dt="2021-06-02T14:19:18.229" v="1" actId="20577"/>
        <pc:sldMkLst>
          <pc:docMk/>
          <pc:sldMk cId="1934434114" sldId="337"/>
        </pc:sldMkLst>
        <pc:spChg chg="mod">
          <ac:chgData name="Mauro Rodrigues" userId="6bd5b7c1e49926d2" providerId="LiveId" clId="{A099A5AD-C0F2-4D0D-84EE-61B5DB8A6F5F}" dt="2021-06-02T14:19:18.229" v="1" actId="20577"/>
          <ac:spMkLst>
            <pc:docMk/>
            <pc:sldMk cId="1934434114" sldId="337"/>
            <ac:spMk id="3" creationId="{E2A60C56-C1DE-4FDA-965C-10D10E02F3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FE383-88FF-44F1-A406-07878A2EF5C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850BF-138B-4AE8-BE5C-1C3D25DB0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B9AAC68-4EB6-4F89-A914-6B0B85D36D8F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96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1C76-835C-4A0B-9AFD-CB80DE971937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9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9CC-1188-4DBB-88E3-E7E20EFB6EE2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5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3587-79FB-4E32-9428-95194CA7A5F9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F87-F95E-492A-9A8C-528D21725639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9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0A54-693B-4F02-A143-F2EF2DB01C24}" type="datetime1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7B42-C5A9-416C-9D7D-D4D115154AE6}" type="datetime1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A36D-59BD-4B68-9212-13B3E2F7BA6E}" type="datetime1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5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3D43-0C94-45B4-B23B-751DED31DD8D}" type="datetime1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4B16-4514-4039-A160-D4CC2E7D1C79}" type="datetime1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8D21-DADE-4D0B-80BB-13A50C70EC24}" type="datetime1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1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D363697-7F4E-4F09-958B-BAF195DD3B40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4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5.png"/><Relationship Id="rId5" Type="http://schemas.openxmlformats.org/officeDocument/2006/relationships/image" Target="../media/image26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0" Type="http://schemas.openxmlformats.org/officeDocument/2006/relationships/image" Target="../media/image44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Relationship Id="rId1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2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23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11" Type="http://schemas.openxmlformats.org/officeDocument/2006/relationships/image" Target="../media/image50.png"/><Relationship Id="rId5" Type="http://schemas.openxmlformats.org/officeDocument/2006/relationships/image" Target="../media/image27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25.png"/><Relationship Id="rId1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deas.repec.org/a/anr/reveco/v8y2016p205-240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chinashock.inf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339B-E894-44DC-B787-9A26F3CE8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Specific factors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67B10-0890-414A-AF66-1D575F1595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Econ 490</a:t>
            </a:r>
          </a:p>
          <a:p>
            <a:r>
              <a:rPr lang="en-US" dirty="0"/>
              <a:t>International Economics</a:t>
            </a:r>
          </a:p>
          <a:p>
            <a:r>
              <a:rPr lang="en-US" dirty="0"/>
              <a:t>UIUC, Fall 2019</a:t>
            </a:r>
          </a:p>
          <a:p>
            <a:r>
              <a:rPr lang="en-US" dirty="0"/>
              <a:t>Mauro Rodrigues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AC60A-5E97-4C95-9E46-2F78E1EC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5BBA4-AD32-4AA0-9B04-05C54622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7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Small open economy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49424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Goods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are exogenously given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This is just a simplification</a:t>
                </a:r>
              </a:p>
              <a:p>
                <a:pPr lvl="1">
                  <a:spcAft>
                    <a:spcPts val="1200"/>
                  </a:spcAft>
                </a:pPr>
                <a:endParaRPr lang="en-US" sz="24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We will interpret changes in these prices as trade policy shifts</a:t>
                </a:r>
              </a:p>
              <a:p>
                <a:pPr lvl="1">
                  <a:spcAft>
                    <a:spcPts val="1200"/>
                  </a:spcAft>
                </a:pPr>
                <a:endParaRPr lang="en-US" sz="24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Focus on a single country (Home) already open to trade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49424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49A5D-B386-424E-983D-8860506A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Factor endowments</a:t>
            </a:r>
            <a:endParaRPr lang="en-US" cap="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 fontScale="85000" lnSpcReduction="20000"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Factor endowments: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Labor (mobile factor):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en-US" sz="2000" dirty="0"/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Sector 1 specific capital: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Sector 2 specific capital: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Equilibrium in factor markets: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Mobile factor: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Specific factors: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49A5D-B386-424E-983D-8860506A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3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firms</a:t>
            </a:r>
            <a:br>
              <a:rPr lang="pt-BR" dirty="0"/>
            </a:br>
            <a:r>
              <a:rPr lang="pt-BR" sz="3000" cap="none" dirty="0"/>
              <a:t>Profit maximization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600"/>
                  </a:spcAft>
                </a:pPr>
                <a:r>
                  <a:rPr lang="pt-BR" sz="2400" dirty="0"/>
                  <a:t>Firms in both sectors choose amounts of capital and labor to maximize profits, taking prices of goods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) and factors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dirty="0"/>
                  <a:t>) as given 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pt-BR" sz="2000" dirty="0"/>
                  <a:t>Since capital is immobile, there is a rental rate for each sector</a:t>
                </a:r>
              </a:p>
              <a:p>
                <a:pPr marL="310896" lvl="2" indent="0">
                  <a:spcAft>
                    <a:spcPts val="600"/>
                  </a:spcAft>
                  <a:buNone/>
                </a:pPr>
                <a:endParaRPr lang="pt-BR" sz="2000" dirty="0"/>
              </a:p>
              <a:p>
                <a:pPr lvl="1">
                  <a:spcAft>
                    <a:spcPts val="600"/>
                  </a:spcAft>
                </a:pPr>
                <a:r>
                  <a:rPr lang="pt-BR" sz="2400" dirty="0"/>
                  <a:t>Problem of a firm in sector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pt-BR" sz="2400" dirty="0"/>
                  <a:t>:</a:t>
                </a:r>
              </a:p>
              <a:p>
                <a:pPr lvl="1">
                  <a:spcAft>
                    <a:spcPts val="600"/>
                  </a:spcAft>
                </a:pPr>
                <a:endParaRPr lang="pt-BR" sz="1000" dirty="0"/>
              </a:p>
              <a:p>
                <a:pPr marL="128016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7240-8B4C-4A39-95A3-2F6E3350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41623-8C67-4CF0-AD35-1070D52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8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Firms</a:t>
            </a:r>
            <a:br>
              <a:rPr lang="pt-BR" dirty="0"/>
            </a:br>
            <a:r>
              <a:rPr lang="pt-BR" sz="3000" cap="none" dirty="0"/>
              <a:t>Profit Maximization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600"/>
                  </a:spcAft>
                </a:pPr>
                <a:r>
                  <a:rPr lang="en-US" sz="2400" dirty="0"/>
                  <a:t>First order conditions: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pt-B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=0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=0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𝑀𝑃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It then follows that: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𝑀𝑃𝐾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 marL="128016" lvl="1" indent="0">
                  <a:spcAft>
                    <a:spcPts val="600"/>
                  </a:spcAft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 t="-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7240-8B4C-4A39-95A3-2F6E3350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41623-8C67-4CF0-AD35-1070D52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2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detour</a:t>
            </a:r>
            <a:br>
              <a:rPr lang="pt-BR" dirty="0"/>
            </a:br>
            <a:r>
              <a:rPr lang="pt-BR" sz="3000" cap="none" dirty="0"/>
              <a:t>Constant Returns to Scale</a:t>
            </a:r>
            <a:endParaRPr lang="en-US" cap="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 lnSpcReduction="10000"/>
              </a:bodyPr>
              <a:lstStyle/>
              <a:p>
                <a:pPr lvl="1"/>
                <a:r>
                  <a:rPr lang="pt-BR" sz="2400" dirty="0"/>
                  <a:t>Production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 exhibit constant returns to scale</a:t>
                </a:r>
              </a:p>
              <a:p>
                <a:pPr lvl="2"/>
                <a:r>
                  <a:rPr lang="pt-BR" sz="2000" dirty="0"/>
                  <a:t>They are homogeneous of degree 1</a:t>
                </a:r>
              </a:p>
              <a:p>
                <a:pPr lvl="1"/>
                <a:r>
                  <a:rPr lang="pt-BR" sz="2400" dirty="0"/>
                  <a:t>This means that their derivatives are homogeneous of degree zero</a:t>
                </a:r>
              </a:p>
              <a:p>
                <a:pPr lvl="2"/>
                <a:r>
                  <a:rPr lang="pt-BR" sz="2000" dirty="0"/>
                  <a:t>Derivatives are the marginal products</a:t>
                </a:r>
              </a:p>
              <a:p>
                <a:pPr lvl="1"/>
                <a:r>
                  <a:rPr lang="pt-BR" sz="2400" dirty="0"/>
                  <a:t>If you multiply both inputs by the same factor, derivatives remain the same</a:t>
                </a:r>
              </a:p>
              <a:p>
                <a:pPr lvl="2"/>
                <a:r>
                  <a:rPr lang="pt-BR" sz="2000" dirty="0"/>
                  <a:t>In this case, you would keep capital-labor ratios constant</a:t>
                </a:r>
              </a:p>
              <a:p>
                <a:pPr lvl="1"/>
                <a:r>
                  <a:rPr lang="pt-BR" sz="2400" dirty="0"/>
                  <a:t>This means that marginal products will depend only on the capital-labor ratio:</a:t>
                </a:r>
              </a:p>
              <a:p>
                <a:pPr lvl="2"/>
                <a:r>
                  <a:rPr lang="pt-BR" sz="2000" dirty="0"/>
                  <a:t>An increase in the capital-labor ratio leads to a decrease in the marginal product of capital</a:t>
                </a:r>
              </a:p>
              <a:p>
                <a:pPr lvl="2"/>
                <a:r>
                  <a:rPr lang="pt-BR" sz="2000" dirty="0"/>
                  <a:t>...and an increase the marginal product of labor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:endParaRPr lang="pt-BR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D1948-1B0F-403C-AB3A-C802FA7A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B28C-236B-4545-9C14-0387717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11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detour</a:t>
            </a:r>
            <a:br>
              <a:rPr lang="pt-BR" dirty="0"/>
            </a:br>
            <a:r>
              <a:rPr lang="pt-BR" sz="3000" cap="none" dirty="0"/>
              <a:t>Constant Returns to Scale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pt-BR" sz="2400" dirty="0"/>
                  <a:t>Example: Cobb-Douglas technology: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 0&lt;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pt-BR" sz="2400" dirty="0"/>
              </a:p>
              <a:p>
                <a:pPr lvl="1"/>
                <a:r>
                  <a:rPr lang="pt-BR" sz="2400" dirty="0"/>
                  <a:t>Marginal products: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𝑀𝑃𝐿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𝑀𝑃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Marginal products only depend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pt-BR" sz="240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MPL increasing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400" dirty="0"/>
                  <a:t>; MPK decreasing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400" dirty="0"/>
                  <a:t> </a:t>
                </a:r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D1948-1B0F-403C-AB3A-C802FA7A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B28C-236B-4545-9C14-0387717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Solving the model</a:t>
            </a:r>
            <a:br>
              <a:rPr lang="pt-BR" dirty="0"/>
            </a:br>
            <a:r>
              <a:rPr lang="pt-BR" sz="3000" cap="none" dirty="0"/>
              <a:t>Equilibrium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 fontScale="77500" lnSpcReduction="20000"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Optimality conditions for firms: 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𝑀𝑃𝐾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𝑀𝑃𝐾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>
                    <a:solidFill>
                      <a:schemeClr val="tx1"/>
                    </a:solidFill>
                  </a:rPr>
                  <a:t>Equilibrium in factor markets: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>
                    <a:solidFill>
                      <a:schemeClr val="tx1"/>
                    </a:solidFill>
                  </a:rPr>
                  <a:t>Endogenous vars: distribution of labor across sectors, factor prices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>
                    <a:solidFill>
                      <a:schemeClr val="tx1"/>
                    </a:solidFill>
                  </a:rPr>
                  <a:t>Exogenous vars: factor endowments, output prices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727" b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D1948-1B0F-403C-AB3A-C802FA7A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B28C-236B-4545-9C14-0387717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5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Solving the model</a:t>
            </a:r>
            <a:br>
              <a:rPr lang="pt-BR" dirty="0"/>
            </a:br>
            <a:r>
              <a:rPr lang="pt-BR" sz="3000" cap="none" dirty="0"/>
              <a:t>Equilibrium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Rearranging: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With these three equations we can find the distribution of labor across sectors and the wage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, find the rental rates of specific factors: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𝑀𝑃𝐾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𝑀𝑃𝐾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D1948-1B0F-403C-AB3A-C802FA7A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B28C-236B-4545-9C14-0387717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26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>
            <a:cxnSpLocks/>
          </p:cNvCxnSpPr>
          <p:nvPr/>
        </p:nvCxnSpPr>
        <p:spPr>
          <a:xfrm flipV="1">
            <a:off x="1249261" y="2021747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>
            <a:cxnSpLocks/>
          </p:cNvCxnSpPr>
          <p:nvPr/>
        </p:nvCxnSpPr>
        <p:spPr>
          <a:xfrm>
            <a:off x="989202" y="5629013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1</a:t>
            </a:r>
          </a:p>
          <a:p>
            <a:pPr algn="ctr"/>
            <a:r>
              <a:rPr lang="en-US" dirty="0"/>
              <a:t>Labor Demands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778646A-B7FD-4DBA-AFAD-A46C2511AFA0}"/>
              </a:ext>
            </a:extLst>
          </p:cNvPr>
          <p:cNvSpPr/>
          <p:nvPr/>
        </p:nvSpPr>
        <p:spPr>
          <a:xfrm rot="11117280">
            <a:off x="1313298" y="-1116532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E8D8A5-B7FB-42F1-B693-B12F54B2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99400-D971-4FFA-95DA-6D6605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734" y="6470704"/>
            <a:ext cx="973666" cy="274320"/>
          </a:xfrm>
        </p:spPr>
        <p:txBody>
          <a:bodyPr/>
          <a:lstStyle/>
          <a:p>
            <a:fld id="{ABB1E195-B4C4-4D8D-9171-F90BABCE93C7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/>
              <p:nvPr/>
            </p:nvSpPr>
            <p:spPr>
              <a:xfrm>
                <a:off x="5211450" y="543532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50" y="5435323"/>
                <a:ext cx="566154" cy="362984"/>
              </a:xfrm>
              <a:prstGeom prst="rect">
                <a:avLst/>
              </a:prstGeom>
              <a:blipFill>
                <a:blip r:embed="rId2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/>
              <p:nvPr/>
            </p:nvSpPr>
            <p:spPr>
              <a:xfrm>
                <a:off x="785226" y="185510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26" y="1855103"/>
                <a:ext cx="566154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/>
              <p:nvPr/>
            </p:nvSpPr>
            <p:spPr>
              <a:xfrm>
                <a:off x="3660748" y="4863174"/>
                <a:ext cx="2288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48" y="4863174"/>
                <a:ext cx="2288254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A39019-72E3-4F21-B6B5-93D3DE72EB9F}"/>
              </a:ext>
            </a:extLst>
          </p:cNvPr>
          <p:cNvCxnSpPr>
            <a:cxnSpLocks/>
          </p:cNvCxnSpPr>
          <p:nvPr/>
        </p:nvCxnSpPr>
        <p:spPr>
          <a:xfrm flipV="1">
            <a:off x="6575134" y="2021747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66B9B-7047-4906-B4FB-D57C7DE448A1}"/>
              </a:ext>
            </a:extLst>
          </p:cNvPr>
          <p:cNvCxnSpPr>
            <a:cxnSpLocks/>
          </p:cNvCxnSpPr>
          <p:nvPr/>
        </p:nvCxnSpPr>
        <p:spPr>
          <a:xfrm>
            <a:off x="6315075" y="5629013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79023311-15E5-452A-823D-CD2C595F303E}"/>
              </a:ext>
            </a:extLst>
          </p:cNvPr>
          <p:cNvSpPr/>
          <p:nvPr/>
        </p:nvSpPr>
        <p:spPr>
          <a:xfrm rot="11117280">
            <a:off x="6639171" y="-1116532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43527E5-6BEF-4210-BCC9-1C42D535AE37}"/>
              </a:ext>
            </a:extLst>
          </p:cNvPr>
          <p:cNvSpPr txBox="1">
            <a:spLocks/>
          </p:cNvSpPr>
          <p:nvPr/>
        </p:nvSpPr>
        <p:spPr>
          <a:xfrm>
            <a:off x="15172607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1E195-B4C4-4D8D-9171-F90BABCE93C7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/>
              <p:nvPr/>
            </p:nvSpPr>
            <p:spPr>
              <a:xfrm>
                <a:off x="10537323" y="543532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323" y="5435323"/>
                <a:ext cx="566154" cy="362984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/>
              <p:nvPr/>
            </p:nvSpPr>
            <p:spPr>
              <a:xfrm>
                <a:off x="6111099" y="185510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99" y="1855103"/>
                <a:ext cx="566154" cy="3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/>
              <p:nvPr/>
            </p:nvSpPr>
            <p:spPr>
              <a:xfrm>
                <a:off x="8815223" y="4779996"/>
                <a:ext cx="23761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223" y="4779996"/>
                <a:ext cx="2376100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CFFE788-FE05-4FEB-A06A-9F1C5A20CB14}"/>
              </a:ext>
            </a:extLst>
          </p:cNvPr>
          <p:cNvSpPr txBox="1"/>
          <p:nvPr/>
        </p:nvSpPr>
        <p:spPr>
          <a:xfrm>
            <a:off x="7915275" y="819150"/>
            <a:ext cx="3255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Labor demands are downward sloping: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increase in </a:t>
            </a:r>
            <a:r>
              <a:rPr lang="en-US" i="1" dirty="0"/>
              <a:t>L</a:t>
            </a:r>
            <a:r>
              <a:rPr lang="en-US" dirty="0"/>
              <a:t> (given </a:t>
            </a:r>
            <a:r>
              <a:rPr lang="en-US" i="1" dirty="0"/>
              <a:t>K</a:t>
            </a:r>
            <a:r>
              <a:rPr lang="en-US" dirty="0"/>
              <a:t>, specific) leads to a decrease in the capital-labor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 and a decrease in MPL</a:t>
            </a:r>
            <a:endParaRPr lang="en-US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E6F1E2-ABBF-4467-BAD8-AFF3D504406C}"/>
              </a:ext>
            </a:extLst>
          </p:cNvPr>
          <p:cNvSpPr txBox="1"/>
          <p:nvPr/>
        </p:nvSpPr>
        <p:spPr>
          <a:xfrm>
            <a:off x="759532" y="1475593"/>
            <a:ext cx="178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SECTOR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DA285A-103E-421D-A213-3495D5FB723A}"/>
              </a:ext>
            </a:extLst>
          </p:cNvPr>
          <p:cNvSpPr txBox="1"/>
          <p:nvPr/>
        </p:nvSpPr>
        <p:spPr>
          <a:xfrm>
            <a:off x="5932653" y="1525831"/>
            <a:ext cx="178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SECTOR 2</a:t>
            </a:r>
          </a:p>
        </p:txBody>
      </p:sp>
    </p:spTree>
    <p:extLst>
      <p:ext uri="{BB962C8B-B14F-4D97-AF65-F5344CB8AC3E}">
        <p14:creationId xmlns:p14="http://schemas.microsoft.com/office/powerpoint/2010/main" val="385598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>
            <a:cxnSpLocks/>
          </p:cNvCxnSpPr>
          <p:nvPr/>
        </p:nvCxnSpPr>
        <p:spPr>
          <a:xfrm flipV="1">
            <a:off x="1249261" y="2021747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>
            <a:cxnSpLocks/>
          </p:cNvCxnSpPr>
          <p:nvPr/>
        </p:nvCxnSpPr>
        <p:spPr>
          <a:xfrm>
            <a:off x="989202" y="5629013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2</a:t>
            </a:r>
          </a:p>
          <a:p>
            <a:pPr algn="ctr"/>
            <a:r>
              <a:rPr lang="en-US" dirty="0"/>
              <a:t>Labor Demands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778646A-B7FD-4DBA-AFAD-A46C2511AFA0}"/>
              </a:ext>
            </a:extLst>
          </p:cNvPr>
          <p:cNvSpPr/>
          <p:nvPr/>
        </p:nvSpPr>
        <p:spPr>
          <a:xfrm rot="11117280">
            <a:off x="1313298" y="-1116532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E8D8A5-B7FB-42F1-B693-B12F54B2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99400-D971-4FFA-95DA-6D6605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734" y="6470704"/>
            <a:ext cx="973666" cy="274320"/>
          </a:xfrm>
        </p:spPr>
        <p:txBody>
          <a:bodyPr/>
          <a:lstStyle/>
          <a:p>
            <a:fld id="{ABB1E195-B4C4-4D8D-9171-F90BABCE93C7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/>
              <p:nvPr/>
            </p:nvSpPr>
            <p:spPr>
              <a:xfrm>
                <a:off x="5211450" y="543532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50" y="5435323"/>
                <a:ext cx="566154" cy="362984"/>
              </a:xfrm>
              <a:prstGeom prst="rect">
                <a:avLst/>
              </a:prstGeom>
              <a:blipFill>
                <a:blip r:embed="rId2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/>
              <p:nvPr/>
            </p:nvSpPr>
            <p:spPr>
              <a:xfrm>
                <a:off x="785226" y="185510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26" y="1855103"/>
                <a:ext cx="566154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/>
              <p:nvPr/>
            </p:nvSpPr>
            <p:spPr>
              <a:xfrm>
                <a:off x="3660748" y="4863174"/>
                <a:ext cx="2288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48" y="4863174"/>
                <a:ext cx="2288254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A39019-72E3-4F21-B6B5-93D3DE72EB9F}"/>
              </a:ext>
            </a:extLst>
          </p:cNvPr>
          <p:cNvCxnSpPr>
            <a:cxnSpLocks/>
          </p:cNvCxnSpPr>
          <p:nvPr/>
        </p:nvCxnSpPr>
        <p:spPr>
          <a:xfrm rot="16200000" flipV="1">
            <a:off x="9209250" y="3795723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66B9B-7047-4906-B4FB-D57C7DE448A1}"/>
              </a:ext>
            </a:extLst>
          </p:cNvPr>
          <p:cNvCxnSpPr>
            <a:cxnSpLocks/>
          </p:cNvCxnSpPr>
          <p:nvPr/>
        </p:nvCxnSpPr>
        <p:spPr>
          <a:xfrm flipV="1">
            <a:off x="10937382" y="1855103"/>
            <a:ext cx="0" cy="392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79023311-15E5-452A-823D-CD2C595F303E}"/>
              </a:ext>
            </a:extLst>
          </p:cNvPr>
          <p:cNvSpPr/>
          <p:nvPr/>
        </p:nvSpPr>
        <p:spPr>
          <a:xfrm rot="5717280">
            <a:off x="3832406" y="-1419478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43527E5-6BEF-4210-BCC9-1C42D535AE37}"/>
              </a:ext>
            </a:extLst>
          </p:cNvPr>
          <p:cNvSpPr txBox="1">
            <a:spLocks/>
          </p:cNvSpPr>
          <p:nvPr/>
        </p:nvSpPr>
        <p:spPr>
          <a:xfrm>
            <a:off x="15172607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1E195-B4C4-4D8D-9171-F90BABCE93C7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/>
              <p:nvPr/>
            </p:nvSpPr>
            <p:spPr>
              <a:xfrm>
                <a:off x="6854763" y="5460446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763" y="5460446"/>
                <a:ext cx="566154" cy="362984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/>
              <p:nvPr/>
            </p:nvSpPr>
            <p:spPr>
              <a:xfrm>
                <a:off x="10805308" y="1857550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308" y="1857550"/>
                <a:ext cx="566154" cy="3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/>
              <p:nvPr/>
            </p:nvSpPr>
            <p:spPr>
              <a:xfrm>
                <a:off x="6897333" y="4678508"/>
                <a:ext cx="23761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333" y="4678508"/>
                <a:ext cx="2376100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CFFE788-FE05-4FEB-A06A-9F1C5A20CB14}"/>
              </a:ext>
            </a:extLst>
          </p:cNvPr>
          <p:cNvSpPr txBox="1"/>
          <p:nvPr/>
        </p:nvSpPr>
        <p:spPr>
          <a:xfrm>
            <a:off x="7915275" y="819150"/>
            <a:ext cx="325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Flip x-axis for sector 2 labor demand</a:t>
            </a:r>
            <a:endParaRPr lang="en-US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D22189-E88B-4399-809F-AA77D175C34B}"/>
              </a:ext>
            </a:extLst>
          </p:cNvPr>
          <p:cNvSpPr txBox="1"/>
          <p:nvPr/>
        </p:nvSpPr>
        <p:spPr>
          <a:xfrm>
            <a:off x="660188" y="1472184"/>
            <a:ext cx="178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SECTOR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C893D4-25D0-47AC-A901-2F12A2E06877}"/>
              </a:ext>
            </a:extLst>
          </p:cNvPr>
          <p:cNvSpPr txBox="1"/>
          <p:nvPr/>
        </p:nvSpPr>
        <p:spPr>
          <a:xfrm>
            <a:off x="9588086" y="1442799"/>
            <a:ext cx="178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SECTOR 2</a:t>
            </a:r>
          </a:p>
        </p:txBody>
      </p:sp>
    </p:spTree>
    <p:extLst>
      <p:ext uri="{BB962C8B-B14F-4D97-AF65-F5344CB8AC3E}">
        <p14:creationId xmlns:p14="http://schemas.microsoft.com/office/powerpoint/2010/main" val="153865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Specific factors</a:t>
            </a:r>
            <a:br>
              <a:rPr lang="pt-BR" dirty="0"/>
            </a:br>
            <a:r>
              <a:rPr lang="pt-BR" sz="3000" cap="none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Models so far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Factors of production fully mobile across sectors 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Factor prices (wage, rental rate) equalized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If a trade shock hits the economy, factors move from a shrinking sector to a booming sector </a:t>
            </a:r>
          </a:p>
          <a:p>
            <a:pPr lvl="1"/>
            <a:r>
              <a:rPr lang="en-US" sz="2400" dirty="0"/>
              <a:t>This is usually seen as a long run situation</a:t>
            </a:r>
          </a:p>
          <a:p>
            <a:pPr lvl="1"/>
            <a:r>
              <a:rPr lang="en-US" sz="2400" dirty="0"/>
              <a:t>In the </a:t>
            </a:r>
            <a:r>
              <a:rPr lang="en-US" sz="2400" u="sng" dirty="0"/>
              <a:t>short run</a:t>
            </a:r>
            <a:r>
              <a:rPr lang="en-US" sz="2400" dirty="0"/>
              <a:t>, it is not that simple to change sectors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Workers have made occupational choices, invested in skills that are industry specific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Past location choices may also make moving costly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Entrepreneurs make investment decisions that are difficult to revert in the short run</a:t>
            </a:r>
            <a:endParaRPr lang="en-US" sz="2400" dirty="0"/>
          </a:p>
          <a:p>
            <a:pPr lvl="2">
              <a:buSzPct val="70000"/>
              <a:buFont typeface="Wingdings 3" panose="05040102010807070707" pitchFamily="18" charset="2"/>
              <a:buChar char=""/>
            </a:pPr>
            <a:endParaRPr lang="pt-BR" sz="2000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DAEBE-1742-4ACA-80FD-17DCD31D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66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>
            <a:cxnSpLocks/>
          </p:cNvCxnSpPr>
          <p:nvPr/>
        </p:nvCxnSpPr>
        <p:spPr>
          <a:xfrm flipV="1">
            <a:off x="3920807" y="2002532"/>
            <a:ext cx="0" cy="3823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>
            <a:cxnSpLocks/>
          </p:cNvCxnSpPr>
          <p:nvPr/>
        </p:nvCxnSpPr>
        <p:spPr>
          <a:xfrm>
            <a:off x="3660748" y="5674857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3</a:t>
            </a:r>
          </a:p>
          <a:p>
            <a:pPr algn="ctr"/>
            <a:r>
              <a:rPr lang="en-US" dirty="0"/>
              <a:t>Equilibrium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778646A-B7FD-4DBA-AFAD-A46C2511AFA0}"/>
              </a:ext>
            </a:extLst>
          </p:cNvPr>
          <p:cNvSpPr/>
          <p:nvPr/>
        </p:nvSpPr>
        <p:spPr>
          <a:xfrm rot="11117280">
            <a:off x="4145634" y="-1081270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E8D8A5-B7FB-42F1-B693-B12F54B2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99400-D971-4FFA-95DA-6D6605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734" y="6470704"/>
            <a:ext cx="973666" cy="274320"/>
          </a:xfrm>
        </p:spPr>
        <p:txBody>
          <a:bodyPr/>
          <a:lstStyle/>
          <a:p>
            <a:fld id="{ABB1E195-B4C4-4D8D-9171-F90BABCE93C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/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/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/>
              <p:nvPr/>
            </p:nvSpPr>
            <p:spPr>
              <a:xfrm>
                <a:off x="2112991" y="2961101"/>
                <a:ext cx="2288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991" y="2961101"/>
                <a:ext cx="2288254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A39019-72E3-4F21-B6B5-93D3DE72EB9F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83354" y="3795722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66B9B-7047-4906-B4FB-D57C7DE448A1}"/>
              </a:ext>
            </a:extLst>
          </p:cNvPr>
          <p:cNvCxnSpPr>
            <a:cxnSpLocks/>
          </p:cNvCxnSpPr>
          <p:nvPr/>
        </p:nvCxnSpPr>
        <p:spPr>
          <a:xfrm flipV="1">
            <a:off x="8011486" y="1855102"/>
            <a:ext cx="0" cy="392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79023311-15E5-452A-823D-CD2C595F303E}"/>
              </a:ext>
            </a:extLst>
          </p:cNvPr>
          <p:cNvSpPr/>
          <p:nvPr/>
        </p:nvSpPr>
        <p:spPr>
          <a:xfrm rot="5717280">
            <a:off x="638900" y="-1479295"/>
            <a:ext cx="7389729" cy="6670867"/>
          </a:xfrm>
          <a:prstGeom prst="arc">
            <a:avLst>
              <a:gd name="adj1" fmla="val 16234164"/>
              <a:gd name="adj2" fmla="val 2131380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43527E5-6BEF-4210-BCC9-1C42D535AE37}"/>
              </a:ext>
            </a:extLst>
          </p:cNvPr>
          <p:cNvSpPr txBox="1">
            <a:spLocks/>
          </p:cNvSpPr>
          <p:nvPr/>
        </p:nvSpPr>
        <p:spPr>
          <a:xfrm>
            <a:off x="15172607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1E195-B4C4-4D8D-9171-F90BABCE93C7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/>
              <p:nvPr/>
            </p:nvSpPr>
            <p:spPr>
              <a:xfrm>
                <a:off x="7594475" y="566429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475" y="5664293"/>
                <a:ext cx="566154" cy="362984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/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/>
              <p:nvPr/>
            </p:nvSpPr>
            <p:spPr>
              <a:xfrm>
                <a:off x="7527270" y="2762851"/>
                <a:ext cx="23761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270" y="2762851"/>
                <a:ext cx="2376100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CFFE788-FE05-4FEB-A06A-9F1C5A20CB14}"/>
              </a:ext>
            </a:extLst>
          </p:cNvPr>
          <p:cNvSpPr txBox="1"/>
          <p:nvPr/>
        </p:nvSpPr>
        <p:spPr>
          <a:xfrm>
            <a:off x="7527270" y="417493"/>
            <a:ext cx="4032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 labor demand curves in a single diagram</a:t>
            </a:r>
          </a:p>
          <a:p>
            <a:r>
              <a:rPr lang="en-US" dirty="0"/>
              <a:t>Use equilibrium condition for labor to determine size of x-axis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2F68A2-5152-4ABE-8CD7-916A71597930}"/>
              </a:ext>
            </a:extLst>
          </p:cNvPr>
          <p:cNvCxnSpPr>
            <a:cxnSpLocks/>
          </p:cNvCxnSpPr>
          <p:nvPr/>
        </p:nvCxnSpPr>
        <p:spPr>
          <a:xfrm>
            <a:off x="4233185" y="5865543"/>
            <a:ext cx="406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D2A7D5-29A2-4228-ADDC-1FF35AD2CD2F}"/>
              </a:ext>
            </a:extLst>
          </p:cNvPr>
          <p:cNvCxnSpPr>
            <a:cxnSpLocks/>
          </p:cNvCxnSpPr>
          <p:nvPr/>
        </p:nvCxnSpPr>
        <p:spPr>
          <a:xfrm flipH="1">
            <a:off x="7378700" y="5845785"/>
            <a:ext cx="304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76367D-F733-4532-9CCC-D7D2E904228F}"/>
              </a:ext>
            </a:extLst>
          </p:cNvPr>
          <p:cNvCxnSpPr/>
          <p:nvPr/>
        </p:nvCxnSpPr>
        <p:spPr>
          <a:xfrm flipH="1">
            <a:off x="3920807" y="5067300"/>
            <a:ext cx="202279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FC1E23-04DD-41C7-9131-D782D0F8AE7A}"/>
              </a:ext>
            </a:extLst>
          </p:cNvPr>
          <p:cNvCxnSpPr/>
          <p:nvPr/>
        </p:nvCxnSpPr>
        <p:spPr>
          <a:xfrm>
            <a:off x="5918200" y="5067300"/>
            <a:ext cx="0" cy="6167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E754CDE-35B8-4C8A-96E1-B484C112D8D8}"/>
              </a:ext>
            </a:extLst>
          </p:cNvPr>
          <p:cNvSpPr txBox="1"/>
          <p:nvPr/>
        </p:nvSpPr>
        <p:spPr>
          <a:xfrm>
            <a:off x="5751305" y="4675104"/>
            <a:ext cx="36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/>
              <p:nvPr/>
            </p:nvSpPr>
            <p:spPr>
              <a:xfrm>
                <a:off x="3340037" y="4882634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037" y="4882634"/>
                <a:ext cx="698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>
            <a:extLst>
              <a:ext uri="{FF2B5EF4-FFF2-40B4-BE49-F238E27FC236}">
                <a16:creationId xmlns:a16="http://schemas.microsoft.com/office/drawing/2014/main" id="{943BDC12-7EF2-4910-A3AB-8B60DC21D355}"/>
              </a:ext>
            </a:extLst>
          </p:cNvPr>
          <p:cNvSpPr/>
          <p:nvPr/>
        </p:nvSpPr>
        <p:spPr>
          <a:xfrm rot="5400000" flipH="1">
            <a:off x="6831554" y="4418802"/>
            <a:ext cx="263695" cy="20227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CFD552E4-B5E7-4967-9701-1B99F6A8F0A6}"/>
              </a:ext>
            </a:extLst>
          </p:cNvPr>
          <p:cNvSpPr/>
          <p:nvPr/>
        </p:nvSpPr>
        <p:spPr>
          <a:xfrm rot="5400000" flipH="1">
            <a:off x="4811018" y="4493981"/>
            <a:ext cx="227612" cy="18719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/>
              <p:nvPr/>
            </p:nvSpPr>
            <p:spPr>
              <a:xfrm>
                <a:off x="4616820" y="4955301"/>
                <a:ext cx="605368" cy="37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20" y="4955301"/>
                <a:ext cx="605368" cy="374077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/>
              <p:nvPr/>
            </p:nvSpPr>
            <p:spPr>
              <a:xfrm>
                <a:off x="6679580" y="4959017"/>
                <a:ext cx="605368" cy="3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80" y="4959017"/>
                <a:ext cx="605368" cy="374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>
            <a:extLst>
              <a:ext uri="{FF2B5EF4-FFF2-40B4-BE49-F238E27FC236}">
                <a16:creationId xmlns:a16="http://schemas.microsoft.com/office/drawing/2014/main" id="{30C4D8EB-0017-4C64-86AA-B750B1A949AB}"/>
              </a:ext>
            </a:extLst>
          </p:cNvPr>
          <p:cNvSpPr/>
          <p:nvPr/>
        </p:nvSpPr>
        <p:spPr>
          <a:xfrm rot="16200000" flipH="1">
            <a:off x="5837651" y="4233527"/>
            <a:ext cx="263695" cy="40106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21CF877-2339-47D1-86E2-AE5C2A6B397A}"/>
                  </a:ext>
                </a:extLst>
              </p:cNvPr>
              <p:cNvSpPr/>
              <p:nvPr/>
            </p:nvSpPr>
            <p:spPr>
              <a:xfrm>
                <a:off x="5814835" y="6411971"/>
                <a:ext cx="4282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21CF877-2339-47D1-86E2-AE5C2A6B3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835" y="6411971"/>
                <a:ext cx="42825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690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Trade policy</a:t>
            </a:r>
            <a:br>
              <a:rPr lang="pt-BR" dirty="0"/>
            </a:br>
            <a:r>
              <a:rPr lang="pt-BR" sz="3000" cap="none" dirty="0"/>
              <a:t>Change in goods prices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Let’s now analyze how an increase in the price of good 1 affect the equilibrium</a:t>
            </a:r>
          </a:p>
          <a:p>
            <a:pPr lvl="2"/>
            <a:r>
              <a:rPr lang="pt-BR" sz="2000" dirty="0"/>
              <a:t>We can interpret that as trade policy</a:t>
            </a:r>
            <a:endParaRPr lang="en-US" sz="2000" dirty="0"/>
          </a:p>
          <a:p>
            <a:pPr lvl="2"/>
            <a:r>
              <a:rPr lang="pt-BR" sz="2000" dirty="0"/>
              <a:t>If country is an exporter of the good, we can interpret the change as a reduction of trade barriers with other countries</a:t>
            </a:r>
          </a:p>
          <a:p>
            <a:pPr lvl="2"/>
            <a:r>
              <a:rPr lang="pt-BR" sz="2000" dirty="0"/>
              <a:t>If the country is an importer of the good, we can interpret the change as an increase in protection against from foreign competition</a:t>
            </a:r>
          </a:p>
          <a:p>
            <a:pPr marL="128016" lvl="1" indent="0">
              <a:buNone/>
            </a:pPr>
            <a:r>
              <a:rPr lang="pt-BR" sz="2800" dirty="0"/>
              <a:t> </a:t>
            </a:r>
          </a:p>
          <a:p>
            <a:pPr lvl="1"/>
            <a:r>
              <a:rPr lang="pt-BR" sz="2400" dirty="0"/>
              <a:t>In the diagram, we have an outward shift in sector 1 labor demand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D1948-1B0F-403C-AB3A-C802FA7A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B28C-236B-4545-9C14-0387717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4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>
            <a:cxnSpLocks/>
          </p:cNvCxnSpPr>
          <p:nvPr/>
        </p:nvCxnSpPr>
        <p:spPr>
          <a:xfrm flipV="1">
            <a:off x="3920807" y="2002532"/>
            <a:ext cx="0" cy="3823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>
            <a:cxnSpLocks/>
          </p:cNvCxnSpPr>
          <p:nvPr/>
        </p:nvCxnSpPr>
        <p:spPr>
          <a:xfrm>
            <a:off x="3660748" y="5674857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4</a:t>
            </a:r>
          </a:p>
          <a:p>
            <a:pPr algn="ctr"/>
            <a:r>
              <a:rPr lang="en-US" dirty="0"/>
              <a:t>Increase in the price of good 1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778646A-B7FD-4DBA-AFAD-A46C2511AFA0}"/>
              </a:ext>
            </a:extLst>
          </p:cNvPr>
          <p:cNvSpPr/>
          <p:nvPr/>
        </p:nvSpPr>
        <p:spPr>
          <a:xfrm rot="11117280">
            <a:off x="4145634" y="-1081270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E8D8A5-B7FB-42F1-B693-B12F54B2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99400-D971-4FFA-95DA-6D6605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734" y="6470704"/>
            <a:ext cx="973666" cy="274320"/>
          </a:xfrm>
        </p:spPr>
        <p:txBody>
          <a:bodyPr/>
          <a:lstStyle/>
          <a:p>
            <a:fld id="{ABB1E195-B4C4-4D8D-9171-F90BABCE93C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/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/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/>
              <p:nvPr/>
            </p:nvSpPr>
            <p:spPr>
              <a:xfrm>
                <a:off x="2112991" y="2961101"/>
                <a:ext cx="2288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991" y="2961101"/>
                <a:ext cx="2288254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A39019-72E3-4F21-B6B5-93D3DE72EB9F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83354" y="3795722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66B9B-7047-4906-B4FB-D57C7DE448A1}"/>
              </a:ext>
            </a:extLst>
          </p:cNvPr>
          <p:cNvCxnSpPr>
            <a:cxnSpLocks/>
          </p:cNvCxnSpPr>
          <p:nvPr/>
        </p:nvCxnSpPr>
        <p:spPr>
          <a:xfrm flipV="1">
            <a:off x="8011486" y="1855102"/>
            <a:ext cx="0" cy="392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79023311-15E5-452A-823D-CD2C595F303E}"/>
              </a:ext>
            </a:extLst>
          </p:cNvPr>
          <p:cNvSpPr/>
          <p:nvPr/>
        </p:nvSpPr>
        <p:spPr>
          <a:xfrm rot="5717280">
            <a:off x="638900" y="-1479295"/>
            <a:ext cx="7389729" cy="6670867"/>
          </a:xfrm>
          <a:prstGeom prst="arc">
            <a:avLst>
              <a:gd name="adj1" fmla="val 16234164"/>
              <a:gd name="adj2" fmla="val 2131380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43527E5-6BEF-4210-BCC9-1C42D535AE37}"/>
              </a:ext>
            </a:extLst>
          </p:cNvPr>
          <p:cNvSpPr txBox="1">
            <a:spLocks/>
          </p:cNvSpPr>
          <p:nvPr/>
        </p:nvSpPr>
        <p:spPr>
          <a:xfrm>
            <a:off x="15172607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1E195-B4C4-4D8D-9171-F90BABCE93C7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/>
              <p:nvPr/>
            </p:nvSpPr>
            <p:spPr>
              <a:xfrm>
                <a:off x="7594475" y="566429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475" y="5664293"/>
                <a:ext cx="566154" cy="362984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/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/>
              <p:nvPr/>
            </p:nvSpPr>
            <p:spPr>
              <a:xfrm>
                <a:off x="7527270" y="2762851"/>
                <a:ext cx="23761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270" y="2762851"/>
                <a:ext cx="2376100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2F68A2-5152-4ABE-8CD7-916A71597930}"/>
              </a:ext>
            </a:extLst>
          </p:cNvPr>
          <p:cNvCxnSpPr>
            <a:cxnSpLocks/>
          </p:cNvCxnSpPr>
          <p:nvPr/>
        </p:nvCxnSpPr>
        <p:spPr>
          <a:xfrm>
            <a:off x="4233185" y="5865543"/>
            <a:ext cx="406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D2A7D5-29A2-4228-ADDC-1FF35AD2CD2F}"/>
              </a:ext>
            </a:extLst>
          </p:cNvPr>
          <p:cNvCxnSpPr>
            <a:cxnSpLocks/>
          </p:cNvCxnSpPr>
          <p:nvPr/>
        </p:nvCxnSpPr>
        <p:spPr>
          <a:xfrm flipH="1">
            <a:off x="7378700" y="5845785"/>
            <a:ext cx="304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76367D-F733-4532-9CCC-D7D2E904228F}"/>
              </a:ext>
            </a:extLst>
          </p:cNvPr>
          <p:cNvCxnSpPr/>
          <p:nvPr/>
        </p:nvCxnSpPr>
        <p:spPr>
          <a:xfrm flipH="1">
            <a:off x="3920807" y="5067300"/>
            <a:ext cx="202279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FC1E23-04DD-41C7-9131-D782D0F8AE7A}"/>
              </a:ext>
            </a:extLst>
          </p:cNvPr>
          <p:cNvCxnSpPr/>
          <p:nvPr/>
        </p:nvCxnSpPr>
        <p:spPr>
          <a:xfrm>
            <a:off x="5918200" y="5067300"/>
            <a:ext cx="0" cy="6167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E754CDE-35B8-4C8A-96E1-B484C112D8D8}"/>
              </a:ext>
            </a:extLst>
          </p:cNvPr>
          <p:cNvSpPr txBox="1"/>
          <p:nvPr/>
        </p:nvSpPr>
        <p:spPr>
          <a:xfrm>
            <a:off x="5751305" y="4675104"/>
            <a:ext cx="36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/>
              <p:nvPr/>
            </p:nvSpPr>
            <p:spPr>
              <a:xfrm>
                <a:off x="3340037" y="4882634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037" y="4882634"/>
                <a:ext cx="698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/>
              <p:nvPr/>
            </p:nvSpPr>
            <p:spPr>
              <a:xfrm>
                <a:off x="5604858" y="5667073"/>
                <a:ext cx="605368" cy="37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58" y="5667073"/>
                <a:ext cx="605368" cy="374077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/>
              <p:nvPr/>
            </p:nvSpPr>
            <p:spPr>
              <a:xfrm>
                <a:off x="6173902" y="5671157"/>
                <a:ext cx="605368" cy="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02" y="5671157"/>
                <a:ext cx="605368" cy="372666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>
            <a:extLst>
              <a:ext uri="{FF2B5EF4-FFF2-40B4-BE49-F238E27FC236}">
                <a16:creationId xmlns:a16="http://schemas.microsoft.com/office/drawing/2014/main" id="{0CE6C7B2-ED0F-48F0-AF0C-FDCCE73508B0}"/>
              </a:ext>
            </a:extLst>
          </p:cNvPr>
          <p:cNvSpPr/>
          <p:nvPr/>
        </p:nvSpPr>
        <p:spPr>
          <a:xfrm rot="11117280">
            <a:off x="4357855" y="-1680903"/>
            <a:ext cx="7389729" cy="6670867"/>
          </a:xfrm>
          <a:prstGeom prst="arc">
            <a:avLst>
              <a:gd name="adj1" fmla="val 16048916"/>
              <a:gd name="adj2" fmla="val 20860392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8AF98E0-93D1-4182-99CB-A370EDC26903}"/>
                  </a:ext>
                </a:extLst>
              </p:cNvPr>
              <p:cNvSpPr/>
              <p:nvPr/>
            </p:nvSpPr>
            <p:spPr>
              <a:xfrm>
                <a:off x="4346262" y="1986057"/>
                <a:ext cx="2288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8AF98E0-93D1-4182-99CB-A370EDC26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262" y="1986057"/>
                <a:ext cx="2288254" cy="369332"/>
              </a:xfrm>
              <a:prstGeom prst="rect">
                <a:avLst/>
              </a:prstGeom>
              <a:blipFill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30C710E-8C28-4A9B-80C9-2D84691E25B1}"/>
              </a:ext>
            </a:extLst>
          </p:cNvPr>
          <p:cNvSpPr txBox="1"/>
          <p:nvPr/>
        </p:nvSpPr>
        <p:spPr>
          <a:xfrm>
            <a:off x="6283354" y="4300903"/>
            <a:ext cx="36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BBDC7-71CC-4CE0-AA48-AB4804F5A1A0}"/>
              </a:ext>
            </a:extLst>
          </p:cNvPr>
          <p:cNvCxnSpPr>
            <a:cxnSpLocks/>
          </p:cNvCxnSpPr>
          <p:nvPr/>
        </p:nvCxnSpPr>
        <p:spPr>
          <a:xfrm>
            <a:off x="6467503" y="4699544"/>
            <a:ext cx="0" cy="9647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B6494E-2A19-48FD-BAAB-4DCB2B2E0287}"/>
              </a:ext>
            </a:extLst>
          </p:cNvPr>
          <p:cNvCxnSpPr>
            <a:cxnSpLocks/>
          </p:cNvCxnSpPr>
          <p:nvPr/>
        </p:nvCxnSpPr>
        <p:spPr>
          <a:xfrm flipH="1">
            <a:off x="3920807" y="4656779"/>
            <a:ext cx="25032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8996DD-D852-477B-9E3F-11E311457E7B}"/>
                  </a:ext>
                </a:extLst>
              </p:cNvPr>
              <p:cNvSpPr txBox="1"/>
              <p:nvPr/>
            </p:nvSpPr>
            <p:spPr>
              <a:xfrm>
                <a:off x="3343660" y="4400798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8996DD-D852-477B-9E3F-11E31145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660" y="4400798"/>
                <a:ext cx="6985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Right 22">
            <a:extLst>
              <a:ext uri="{FF2B5EF4-FFF2-40B4-BE49-F238E27FC236}">
                <a16:creationId xmlns:a16="http://schemas.microsoft.com/office/drawing/2014/main" id="{872597D6-A57F-4E26-B602-C79CB3D13C3F}"/>
              </a:ext>
            </a:extLst>
          </p:cNvPr>
          <p:cNvSpPr/>
          <p:nvPr/>
        </p:nvSpPr>
        <p:spPr>
          <a:xfrm>
            <a:off x="6027576" y="6059859"/>
            <a:ext cx="396463" cy="16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E549888-6AD2-4660-9E82-4541F88EF21E}"/>
              </a:ext>
            </a:extLst>
          </p:cNvPr>
          <p:cNvSpPr/>
          <p:nvPr/>
        </p:nvSpPr>
        <p:spPr>
          <a:xfrm rot="16200000">
            <a:off x="3184376" y="4775564"/>
            <a:ext cx="396463" cy="16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D429ACB-58EC-48D6-BC3A-D714FBA8ABA0}"/>
                  </a:ext>
                </a:extLst>
              </p:cNvPr>
              <p:cNvSpPr/>
              <p:nvPr/>
            </p:nvSpPr>
            <p:spPr>
              <a:xfrm>
                <a:off x="9075946" y="743556"/>
                <a:ext cx="1321100" cy="397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D429ACB-58EC-48D6-BC3A-D714FBA8A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946" y="743556"/>
                <a:ext cx="1321100" cy="397032"/>
              </a:xfrm>
              <a:prstGeom prst="rect">
                <a:avLst/>
              </a:prstGeom>
              <a:blipFill>
                <a:blip r:embed="rId1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Brace 40">
            <a:extLst>
              <a:ext uri="{FF2B5EF4-FFF2-40B4-BE49-F238E27FC236}">
                <a16:creationId xmlns:a16="http://schemas.microsoft.com/office/drawing/2014/main" id="{619BCC2E-D5E2-4819-9BEA-AB29225E47DE}"/>
              </a:ext>
            </a:extLst>
          </p:cNvPr>
          <p:cNvSpPr/>
          <p:nvPr/>
        </p:nvSpPr>
        <p:spPr>
          <a:xfrm rot="16200000" flipH="1">
            <a:off x="5811753" y="4333519"/>
            <a:ext cx="263695" cy="40106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7DA9D98-FDE5-431F-8062-68210539073E}"/>
                  </a:ext>
                </a:extLst>
              </p:cNvPr>
              <p:cNvSpPr/>
              <p:nvPr/>
            </p:nvSpPr>
            <p:spPr>
              <a:xfrm>
                <a:off x="5788937" y="6511963"/>
                <a:ext cx="4282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7DA9D98-FDE5-431F-8062-682105390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937" y="6511963"/>
                <a:ext cx="42825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140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Trade policy</a:t>
            </a:r>
            <a:br>
              <a:rPr lang="pt-BR" dirty="0"/>
            </a:br>
            <a:r>
              <a:rPr lang="pt-BR" sz="3000" cap="none" dirty="0"/>
              <a:t>Change in goods prices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With the higher price, sector 1 firms expand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They demand more labor and capital (specific)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Labor flows from sector 2 to sector 1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Sector 1 expands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increases), sector 2 shrinks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decreases)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Wage goes up, but so does the cost of living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The effect on the reward of the mobile factor is ambiguous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It raises in terms of good 2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But falls in terms of good 1 </a:t>
                </a:r>
              </a:p>
              <a:p>
                <a:pPr lvl="2">
                  <a:spcAft>
                    <a:spcPts val="1200"/>
                  </a:spcAft>
                </a:pPr>
                <a:endParaRPr lang="pt-BR" sz="2000" dirty="0"/>
              </a:p>
              <a:p>
                <a:pPr lvl="2">
                  <a:spcAft>
                    <a:spcPts val="1200"/>
                  </a:spcAft>
                </a:pPr>
                <a:endParaRPr lang="pt-BR" sz="1000" dirty="0"/>
              </a:p>
              <a:p>
                <a:pPr marL="310896" lvl="2" indent="0">
                  <a:spcAft>
                    <a:spcPts val="1200"/>
                  </a:spcAft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49A5D-B386-424E-983D-8860506A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5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Trade policy</a:t>
            </a:r>
            <a:br>
              <a:rPr lang="pt-BR" dirty="0"/>
            </a:br>
            <a:r>
              <a:rPr lang="pt-BR" sz="3000" cap="none" dirty="0"/>
              <a:t>Change in goods prices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 fontScale="85000" lnSpcReduction="20000"/>
              </a:bodyPr>
              <a:lstStyle/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 increases, 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sz="2400" dirty="0"/>
                  <a:t> goes up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 remains constant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Wage in terms of good 1: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increases (for a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), capital-labor ratio goes down...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...and so does the marginal product of labor in sector 1 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The effect on real wage will depend on how much mobile workers value good 1 vis-a-vis good 2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We are not making any assumptions regarding this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Therefore, we have not much to say about the reward of the mobile factor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Main effect is in the reward of specific factors</a:t>
                </a:r>
              </a:p>
              <a:p>
                <a:pPr lvl="2">
                  <a:spcAft>
                    <a:spcPts val="1200"/>
                  </a:spcAft>
                </a:pPr>
                <a:endParaRPr lang="pt-BR" sz="2000" dirty="0"/>
              </a:p>
              <a:p>
                <a:pPr lvl="2">
                  <a:spcAft>
                    <a:spcPts val="1200"/>
                  </a:spcAft>
                </a:pPr>
                <a:endParaRPr lang="pt-BR" sz="1000" dirty="0"/>
              </a:p>
              <a:p>
                <a:pPr marL="310896" lvl="2" indent="0">
                  <a:spcAft>
                    <a:spcPts val="1200"/>
                  </a:spcAft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49A5D-B386-424E-983D-8860506A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4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Trade policy</a:t>
            </a:r>
            <a:br>
              <a:rPr lang="pt-BR" dirty="0"/>
            </a:br>
            <a:r>
              <a:rPr lang="pt-BR" sz="3000" cap="none" dirty="0"/>
              <a:t>Change in goods prices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Sector 1 specific factor: </a:t>
                </a:r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𝑀𝑃𝐾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Increases through two channels: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sz="200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(for a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) leads to lower capital-labor ratio, and higher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𝑀𝑃𝐾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sz="20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Therefore, the real reward of sector 1 specific factor rises unequivocally: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goes up,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increases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is constant</a:t>
                </a:r>
                <a:r>
                  <a:rPr lang="pt-BR" sz="1600" dirty="0"/>
                  <a:t> </a:t>
                </a:r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𝑀𝑃𝐾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type m:val="li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2000" dirty="0"/>
                  <a:t> also increases,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𝑀𝑃𝐾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is higher</a:t>
                </a:r>
              </a:p>
              <a:p>
                <a:pPr lvl="2">
                  <a:spcAft>
                    <a:spcPts val="1200"/>
                  </a:spcAft>
                </a:pPr>
                <a:endParaRPr lang="pt-BR" sz="1000" dirty="0"/>
              </a:p>
              <a:p>
                <a:pPr marL="310896" lvl="2" indent="0">
                  <a:spcAft>
                    <a:spcPts val="1200"/>
                  </a:spcAft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1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49A5D-B386-424E-983D-8860506A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59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Trade policy</a:t>
            </a:r>
            <a:br>
              <a:rPr lang="pt-BR" dirty="0"/>
            </a:br>
            <a:r>
              <a:rPr lang="pt-BR" sz="3000" cap="none" dirty="0"/>
              <a:t>Change in goods prices</a:t>
            </a:r>
            <a:endParaRPr lang="en-US" cap="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Sector 2 specific factor: </a:t>
                </a:r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𝑀𝑃𝐾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falls: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(for a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) leads to higher capital-labor ratio, and lower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𝑀𝑃𝐾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0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Therefore, the real reward of sector 2 specific factor falls unequivocally:</a:t>
                </a:r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goes down,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decreases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is higher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goes down,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decreases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is constant</a:t>
                </a:r>
                <a:r>
                  <a:rPr lang="pt-BR" sz="1600" dirty="0"/>
                  <a:t> </a:t>
                </a:r>
                <a:endParaRPr lang="pt-BR" sz="1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49A5D-B386-424E-983D-8860506A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Trade policy</a:t>
            </a:r>
            <a:br>
              <a:rPr lang="pt-BR" dirty="0"/>
            </a:br>
            <a:r>
              <a:rPr lang="pt-BR" sz="3000" cap="none" dirty="0"/>
              <a:t>Change in goods prices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r>
                  <a:rPr lang="pt-BR" sz="2400" dirty="0"/>
                  <a:t>Let’s now analyze the impact of an increase in the price of good 2</a:t>
                </a:r>
              </a:p>
              <a:p>
                <a:pPr lvl="2"/>
                <a:r>
                  <a:rPr lang="pt-BR" sz="2000" dirty="0"/>
                  <a:t>In the diagram, we have an outward shift in sector 2 labor demand</a:t>
                </a:r>
              </a:p>
              <a:p>
                <a:pPr lvl="1"/>
                <a:endParaRPr lang="pt-BR" sz="2400" dirty="0"/>
              </a:p>
              <a:p>
                <a:pPr lvl="1"/>
                <a:r>
                  <a:rPr lang="pt-BR" sz="2400" dirty="0"/>
                  <a:t>Sector 2 expands, sector 1 shrinks</a:t>
                </a:r>
              </a:p>
              <a:p>
                <a:pPr lvl="2"/>
                <a:r>
                  <a:rPr lang="pt-BR" sz="2000" dirty="0"/>
                  <a:t>Mobile workers flow from sector 1 to sector 2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Reward of the mobile factor increases, but by less than the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000" dirty="0"/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  <a:p>
                <a:pPr marL="310896" lvl="2" indent="0">
                  <a:buNone/>
                </a:pPr>
                <a:r>
                  <a:rPr lang="pt-BR" sz="2000" dirty="0"/>
                  <a:t>	which goes down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𝑀𝑃𝐿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decreases.</a:t>
                </a:r>
              </a:p>
              <a:p>
                <a:pPr lvl="2"/>
                <a:r>
                  <a:rPr lang="pt-BR" sz="2000" dirty="0"/>
                  <a:t>Therefore, the effect on the mobile factor reward is ambiguous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D1948-1B0F-403C-AB3A-C802FA7A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B28C-236B-4545-9C14-0387717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>
            <a:cxnSpLocks/>
          </p:cNvCxnSpPr>
          <p:nvPr/>
        </p:nvCxnSpPr>
        <p:spPr>
          <a:xfrm flipV="1">
            <a:off x="3920807" y="2002532"/>
            <a:ext cx="0" cy="3823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>
            <a:cxnSpLocks/>
          </p:cNvCxnSpPr>
          <p:nvPr/>
        </p:nvCxnSpPr>
        <p:spPr>
          <a:xfrm>
            <a:off x="3660748" y="5674857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5</a:t>
            </a:r>
          </a:p>
          <a:p>
            <a:pPr algn="ctr"/>
            <a:r>
              <a:rPr lang="en-US" dirty="0"/>
              <a:t>Increase in the price of good 2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778646A-B7FD-4DBA-AFAD-A46C2511AFA0}"/>
              </a:ext>
            </a:extLst>
          </p:cNvPr>
          <p:cNvSpPr/>
          <p:nvPr/>
        </p:nvSpPr>
        <p:spPr>
          <a:xfrm rot="11117280">
            <a:off x="4145634" y="-1081270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E8D8A5-B7FB-42F1-B693-B12F54B2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99400-D971-4FFA-95DA-6D6605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734" y="6470704"/>
            <a:ext cx="973666" cy="274320"/>
          </a:xfrm>
        </p:spPr>
        <p:txBody>
          <a:bodyPr/>
          <a:lstStyle/>
          <a:p>
            <a:fld id="{ABB1E195-B4C4-4D8D-9171-F90BABCE93C7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/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/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/>
              <p:nvPr/>
            </p:nvSpPr>
            <p:spPr>
              <a:xfrm>
                <a:off x="2112991" y="2961101"/>
                <a:ext cx="2288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991" y="2961101"/>
                <a:ext cx="2288254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A39019-72E3-4F21-B6B5-93D3DE72EB9F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83354" y="3795722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66B9B-7047-4906-B4FB-D57C7DE448A1}"/>
              </a:ext>
            </a:extLst>
          </p:cNvPr>
          <p:cNvCxnSpPr>
            <a:cxnSpLocks/>
          </p:cNvCxnSpPr>
          <p:nvPr/>
        </p:nvCxnSpPr>
        <p:spPr>
          <a:xfrm flipV="1">
            <a:off x="8011486" y="1855102"/>
            <a:ext cx="0" cy="392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79023311-15E5-452A-823D-CD2C595F303E}"/>
              </a:ext>
            </a:extLst>
          </p:cNvPr>
          <p:cNvSpPr/>
          <p:nvPr/>
        </p:nvSpPr>
        <p:spPr>
          <a:xfrm rot="5717280">
            <a:off x="638900" y="-1479295"/>
            <a:ext cx="7389729" cy="6670867"/>
          </a:xfrm>
          <a:prstGeom prst="arc">
            <a:avLst>
              <a:gd name="adj1" fmla="val 16234164"/>
              <a:gd name="adj2" fmla="val 2131380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43527E5-6BEF-4210-BCC9-1C42D535AE37}"/>
              </a:ext>
            </a:extLst>
          </p:cNvPr>
          <p:cNvSpPr txBox="1">
            <a:spLocks/>
          </p:cNvSpPr>
          <p:nvPr/>
        </p:nvSpPr>
        <p:spPr>
          <a:xfrm>
            <a:off x="15172607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1E195-B4C4-4D8D-9171-F90BABCE93C7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/>
              <p:nvPr/>
            </p:nvSpPr>
            <p:spPr>
              <a:xfrm>
                <a:off x="7594475" y="566429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475" y="5664293"/>
                <a:ext cx="566154" cy="362984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/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/>
              <p:nvPr/>
            </p:nvSpPr>
            <p:spPr>
              <a:xfrm>
                <a:off x="7527270" y="2762851"/>
                <a:ext cx="23761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270" y="2762851"/>
                <a:ext cx="2376100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2F68A2-5152-4ABE-8CD7-916A71597930}"/>
              </a:ext>
            </a:extLst>
          </p:cNvPr>
          <p:cNvCxnSpPr>
            <a:cxnSpLocks/>
          </p:cNvCxnSpPr>
          <p:nvPr/>
        </p:nvCxnSpPr>
        <p:spPr>
          <a:xfrm>
            <a:off x="4233185" y="5865543"/>
            <a:ext cx="406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D2A7D5-29A2-4228-ADDC-1FF35AD2CD2F}"/>
              </a:ext>
            </a:extLst>
          </p:cNvPr>
          <p:cNvCxnSpPr>
            <a:cxnSpLocks/>
          </p:cNvCxnSpPr>
          <p:nvPr/>
        </p:nvCxnSpPr>
        <p:spPr>
          <a:xfrm flipH="1">
            <a:off x="7378700" y="5845785"/>
            <a:ext cx="304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76367D-F733-4532-9CCC-D7D2E904228F}"/>
              </a:ext>
            </a:extLst>
          </p:cNvPr>
          <p:cNvCxnSpPr/>
          <p:nvPr/>
        </p:nvCxnSpPr>
        <p:spPr>
          <a:xfrm flipH="1">
            <a:off x="3920807" y="5067300"/>
            <a:ext cx="202279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FC1E23-04DD-41C7-9131-D782D0F8AE7A}"/>
              </a:ext>
            </a:extLst>
          </p:cNvPr>
          <p:cNvCxnSpPr/>
          <p:nvPr/>
        </p:nvCxnSpPr>
        <p:spPr>
          <a:xfrm>
            <a:off x="5918200" y="5067300"/>
            <a:ext cx="0" cy="6167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E754CDE-35B8-4C8A-96E1-B484C112D8D8}"/>
              </a:ext>
            </a:extLst>
          </p:cNvPr>
          <p:cNvSpPr txBox="1"/>
          <p:nvPr/>
        </p:nvSpPr>
        <p:spPr>
          <a:xfrm>
            <a:off x="5751305" y="4675104"/>
            <a:ext cx="36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/>
              <p:nvPr/>
            </p:nvSpPr>
            <p:spPr>
              <a:xfrm>
                <a:off x="3340037" y="4882634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037" y="4882634"/>
                <a:ext cx="698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/>
              <p:nvPr/>
            </p:nvSpPr>
            <p:spPr>
              <a:xfrm>
                <a:off x="5604858" y="5667073"/>
                <a:ext cx="605368" cy="37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58" y="5667073"/>
                <a:ext cx="605368" cy="374077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/>
              <p:nvPr/>
            </p:nvSpPr>
            <p:spPr>
              <a:xfrm>
                <a:off x="4986236" y="5700206"/>
                <a:ext cx="605368" cy="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36" y="5700206"/>
                <a:ext cx="605368" cy="372666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30C710E-8C28-4A9B-80C9-2D84691E25B1}"/>
              </a:ext>
            </a:extLst>
          </p:cNvPr>
          <p:cNvSpPr txBox="1"/>
          <p:nvPr/>
        </p:nvSpPr>
        <p:spPr>
          <a:xfrm>
            <a:off x="5190488" y="4275078"/>
            <a:ext cx="36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BBDC7-71CC-4CE0-AA48-AB4804F5A1A0}"/>
              </a:ext>
            </a:extLst>
          </p:cNvPr>
          <p:cNvCxnSpPr>
            <a:cxnSpLocks/>
          </p:cNvCxnSpPr>
          <p:nvPr/>
        </p:nvCxnSpPr>
        <p:spPr>
          <a:xfrm>
            <a:off x="5338702" y="4700640"/>
            <a:ext cx="0" cy="9647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B6494E-2A19-48FD-BAAB-4DCB2B2E0287}"/>
              </a:ext>
            </a:extLst>
          </p:cNvPr>
          <p:cNvCxnSpPr>
            <a:cxnSpLocks/>
          </p:cNvCxnSpPr>
          <p:nvPr/>
        </p:nvCxnSpPr>
        <p:spPr>
          <a:xfrm flipH="1">
            <a:off x="3920807" y="4656779"/>
            <a:ext cx="145383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8996DD-D852-477B-9E3F-11E311457E7B}"/>
                  </a:ext>
                </a:extLst>
              </p:cNvPr>
              <p:cNvSpPr txBox="1"/>
              <p:nvPr/>
            </p:nvSpPr>
            <p:spPr>
              <a:xfrm>
                <a:off x="3343660" y="4400798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8996DD-D852-477B-9E3F-11E31145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660" y="4400798"/>
                <a:ext cx="6985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Right 22">
            <a:extLst>
              <a:ext uri="{FF2B5EF4-FFF2-40B4-BE49-F238E27FC236}">
                <a16:creationId xmlns:a16="http://schemas.microsoft.com/office/drawing/2014/main" id="{872597D6-A57F-4E26-B602-C79CB3D13C3F}"/>
              </a:ext>
            </a:extLst>
          </p:cNvPr>
          <p:cNvSpPr/>
          <p:nvPr/>
        </p:nvSpPr>
        <p:spPr>
          <a:xfrm rot="10800000">
            <a:off x="5404766" y="6013541"/>
            <a:ext cx="396463" cy="16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E549888-6AD2-4660-9E82-4541F88EF21E}"/>
              </a:ext>
            </a:extLst>
          </p:cNvPr>
          <p:cNvSpPr/>
          <p:nvPr/>
        </p:nvSpPr>
        <p:spPr>
          <a:xfrm rot="16200000">
            <a:off x="3184376" y="4775564"/>
            <a:ext cx="396463" cy="16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D429ACB-58EC-48D6-BC3A-D714FBA8ABA0}"/>
                  </a:ext>
                </a:extLst>
              </p:cNvPr>
              <p:cNvSpPr/>
              <p:nvPr/>
            </p:nvSpPr>
            <p:spPr>
              <a:xfrm>
                <a:off x="9075946" y="743556"/>
                <a:ext cx="1321100" cy="397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D429ACB-58EC-48D6-BC3A-D714FBA8A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946" y="743556"/>
                <a:ext cx="1321100" cy="397545"/>
              </a:xfrm>
              <a:prstGeom prst="rect">
                <a:avLst/>
              </a:prstGeom>
              <a:blipFill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Brace 40">
            <a:extLst>
              <a:ext uri="{FF2B5EF4-FFF2-40B4-BE49-F238E27FC236}">
                <a16:creationId xmlns:a16="http://schemas.microsoft.com/office/drawing/2014/main" id="{619BCC2E-D5E2-4819-9BEA-AB29225E47DE}"/>
              </a:ext>
            </a:extLst>
          </p:cNvPr>
          <p:cNvSpPr/>
          <p:nvPr/>
        </p:nvSpPr>
        <p:spPr>
          <a:xfrm rot="16200000" flipH="1">
            <a:off x="5811753" y="4333519"/>
            <a:ext cx="263695" cy="40106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7DA9D98-FDE5-431F-8062-68210539073E}"/>
                  </a:ext>
                </a:extLst>
              </p:cNvPr>
              <p:cNvSpPr/>
              <p:nvPr/>
            </p:nvSpPr>
            <p:spPr>
              <a:xfrm>
                <a:off x="5788937" y="6511963"/>
                <a:ext cx="4282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7DA9D98-FDE5-431F-8062-682105390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937" y="6511963"/>
                <a:ext cx="42825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>
            <a:extLst>
              <a:ext uri="{FF2B5EF4-FFF2-40B4-BE49-F238E27FC236}">
                <a16:creationId xmlns:a16="http://schemas.microsoft.com/office/drawing/2014/main" id="{5A4A4FE3-8919-4E24-AAC8-30ED72543517}"/>
              </a:ext>
            </a:extLst>
          </p:cNvPr>
          <p:cNvSpPr/>
          <p:nvPr/>
        </p:nvSpPr>
        <p:spPr>
          <a:xfrm rot="5717280">
            <a:off x="405209" y="-2070007"/>
            <a:ext cx="7389729" cy="6670867"/>
          </a:xfrm>
          <a:prstGeom prst="arc">
            <a:avLst>
              <a:gd name="adj1" fmla="val 16826378"/>
              <a:gd name="adj2" fmla="val 21313807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00EDE9-9D4F-4F03-8837-7ED349C61429}"/>
                  </a:ext>
                </a:extLst>
              </p:cNvPr>
              <p:cNvSpPr/>
              <p:nvPr/>
            </p:nvSpPr>
            <p:spPr>
              <a:xfrm>
                <a:off x="5200672" y="1775964"/>
                <a:ext cx="2309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00EDE9-9D4F-4F03-8837-7ED349C61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672" y="1775964"/>
                <a:ext cx="2309543" cy="369332"/>
              </a:xfrm>
              <a:prstGeom prst="rect">
                <a:avLst/>
              </a:prstGeom>
              <a:blipFill>
                <a:blip r:embed="rId1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755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Trade policy</a:t>
            </a:r>
            <a:br>
              <a:rPr lang="pt-BR" dirty="0"/>
            </a:br>
            <a:r>
              <a:rPr lang="pt-BR" sz="3000" cap="none" dirty="0"/>
              <a:t>Change in goods prices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Sector 2 specific factor: </a:t>
                </a:r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𝑀𝑃𝐾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Increases through two channels: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00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(for a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) leads to lower capital-labor ratio, and higher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𝑀𝑃𝐾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0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Therefore, the real reward of sector 2 specific factor rises unequivocally: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goes up,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increases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is constant</a:t>
                </a:r>
                <a:r>
                  <a:rPr lang="pt-BR" sz="1600" dirty="0"/>
                  <a:t> </a:t>
                </a:r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𝑀𝑃𝐾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type m:val="li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2000" dirty="0"/>
                  <a:t> also increases,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𝑀𝑃𝐾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is higher</a:t>
                </a:r>
              </a:p>
              <a:p>
                <a:pPr lvl="2">
                  <a:spcAft>
                    <a:spcPts val="1200"/>
                  </a:spcAft>
                </a:pPr>
                <a:endParaRPr lang="pt-BR" sz="1000" dirty="0"/>
              </a:p>
              <a:p>
                <a:pPr marL="310896" lvl="2" indent="0">
                  <a:spcAft>
                    <a:spcPts val="1200"/>
                  </a:spcAft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1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49A5D-B386-424E-983D-8860506A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4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Specific factors</a:t>
            </a:r>
            <a:br>
              <a:rPr lang="pt-BR" dirty="0"/>
            </a:br>
            <a:r>
              <a:rPr lang="pt-BR" sz="3000" cap="none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Specific factors model</a:t>
            </a:r>
            <a:endParaRPr lang="en-US" sz="240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Some factors of production cannot move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They are sector specific; can only be used in a given sector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There will be differences in rewards across sectors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Short run version of the Heckscher-Ohlin model</a:t>
            </a:r>
          </a:p>
          <a:p>
            <a:pPr lvl="1"/>
            <a:r>
              <a:rPr lang="en-US" sz="2400" dirty="0"/>
              <a:t>Implications for income distribution are quite different: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Trade benefits specific factors of booming industries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…and harms specific factors of shrinking industries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In the Heckscher-Ohlin model, abundant factor vs scarce factor</a:t>
            </a:r>
            <a:endParaRPr lang="pt-BR" sz="2000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DAEBE-1742-4ACA-80FD-17DCD31D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37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Trade policy</a:t>
            </a:r>
            <a:br>
              <a:rPr lang="pt-BR" dirty="0"/>
            </a:br>
            <a:r>
              <a:rPr lang="pt-BR" sz="3000" cap="none" dirty="0"/>
              <a:t>Change in goods prices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Sector 1 specific factor: </a:t>
                </a:r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𝑀𝑃𝐾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falls: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(for a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) leads to higher capital-labor ratio and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𝑀𝑃𝐾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sz="20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Therefore, the real reward of sector 2 specific factor falls unequivocally:</a:t>
                </a:r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goes down,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decreases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is constant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goes down,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decreases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is higher</a:t>
                </a:r>
                <a:r>
                  <a:rPr lang="pt-BR" sz="1600" dirty="0"/>
                  <a:t> </a:t>
                </a:r>
                <a:endParaRPr lang="pt-BR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49A5D-B386-424E-983D-8860506A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40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Effect on rewards of specific factors</a:t>
            </a:r>
            <a:br>
              <a:rPr lang="pt-BR" dirty="0"/>
            </a:br>
            <a:r>
              <a:rPr lang="pt-BR" sz="3000" cap="none" dirty="0"/>
              <a:t>Summarizing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224528"/>
          </a:xfrm>
        </p:spPr>
        <p:txBody>
          <a:bodyPr anchor="ctr">
            <a:normAutofit/>
          </a:bodyPr>
          <a:lstStyle/>
          <a:p>
            <a:pPr marL="128016" lvl="1" indent="0" algn="ctr">
              <a:spcAft>
                <a:spcPts val="1200"/>
              </a:spcAft>
              <a:buNone/>
            </a:pPr>
            <a:r>
              <a:rPr lang="en-US" sz="2400" dirty="0">
                <a:solidFill>
                  <a:srgbClr val="FF0000"/>
                </a:solidFill>
              </a:rPr>
              <a:t>KEY RESULT</a:t>
            </a:r>
          </a:p>
          <a:p>
            <a:pPr marL="128016" lvl="1" indent="0" algn="ctr">
              <a:spcAft>
                <a:spcPts val="1200"/>
              </a:spcAft>
              <a:buNone/>
            </a:pPr>
            <a:r>
              <a:rPr lang="en-US" sz="2400" dirty="0"/>
              <a:t>An increase in the price of a good</a:t>
            </a:r>
          </a:p>
          <a:p>
            <a:pPr lvl="1" algn="ctr">
              <a:spcAft>
                <a:spcPts val="1200"/>
              </a:spcAft>
            </a:pPr>
            <a:r>
              <a:rPr lang="en-US" sz="2400" dirty="0"/>
              <a:t>Increases the reward of the factor that is specific to that industry</a:t>
            </a:r>
          </a:p>
          <a:p>
            <a:pPr lvl="1" algn="ctr">
              <a:spcAft>
                <a:spcPts val="1200"/>
              </a:spcAft>
            </a:pPr>
            <a:r>
              <a:rPr lang="en-US" sz="2400" dirty="0"/>
              <a:t>Reduces the reward of the factor that is specific to the other industry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86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Other implications</a:t>
            </a:r>
            <a:br>
              <a:rPr lang="pt-BR" dirty="0"/>
            </a:br>
            <a:r>
              <a:rPr lang="pt-BR" sz="3000" cap="none" dirty="0"/>
              <a:t>Increase in labor endowment 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 lnSpcReduction="10000"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Consider an increase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Increase the size of x-axis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Move axis for good 2 to the right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Both sectors expand: extra labor divided between the two sectors 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Reward of mobile factor decreases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Rewards of both immobile factors increase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In both sectors we have higher </a:t>
                </a:r>
                <a:r>
                  <a:rPr lang="en-US" sz="2000" i="1" dirty="0"/>
                  <a:t>L</a:t>
                </a:r>
                <a:r>
                  <a:rPr lang="en-US" sz="2000" dirty="0"/>
                  <a:t>, and therefore lower </a:t>
                </a:r>
                <a:r>
                  <a:rPr lang="en-US" sz="2000" i="1" dirty="0"/>
                  <a:t>k</a:t>
                </a:r>
                <a:r>
                  <a:rPr lang="en-US" sz="2000" dirty="0"/>
                  <a:t>, and higher MPK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Changes in factor prices are in real terms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Goods prices remained constant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121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81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>
            <a:cxnSpLocks/>
          </p:cNvCxnSpPr>
          <p:nvPr/>
        </p:nvCxnSpPr>
        <p:spPr>
          <a:xfrm flipV="1">
            <a:off x="3920807" y="2002532"/>
            <a:ext cx="0" cy="3823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>
            <a:cxnSpLocks/>
          </p:cNvCxnSpPr>
          <p:nvPr/>
        </p:nvCxnSpPr>
        <p:spPr>
          <a:xfrm>
            <a:off x="3660748" y="5674857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6</a:t>
            </a:r>
          </a:p>
          <a:p>
            <a:pPr algn="ctr"/>
            <a:r>
              <a:rPr lang="en-US" dirty="0"/>
              <a:t>Increase in labor endowment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778646A-B7FD-4DBA-AFAD-A46C2511AFA0}"/>
              </a:ext>
            </a:extLst>
          </p:cNvPr>
          <p:cNvSpPr/>
          <p:nvPr/>
        </p:nvSpPr>
        <p:spPr>
          <a:xfrm rot="11117280">
            <a:off x="4145634" y="-1081270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E8D8A5-B7FB-42F1-B693-B12F54B2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99400-D971-4FFA-95DA-6D6605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734" y="6470704"/>
            <a:ext cx="973666" cy="274320"/>
          </a:xfrm>
        </p:spPr>
        <p:txBody>
          <a:bodyPr/>
          <a:lstStyle/>
          <a:p>
            <a:fld id="{ABB1E195-B4C4-4D8D-9171-F90BABCE93C7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/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/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/>
              <p:nvPr/>
            </p:nvSpPr>
            <p:spPr>
              <a:xfrm>
                <a:off x="2112991" y="2961101"/>
                <a:ext cx="2288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991" y="2961101"/>
                <a:ext cx="2288254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A39019-72E3-4F21-B6B5-93D3DE72EB9F}"/>
              </a:ext>
            </a:extLst>
          </p:cNvPr>
          <p:cNvCxnSpPr>
            <a:cxnSpLocks/>
          </p:cNvCxnSpPr>
          <p:nvPr/>
        </p:nvCxnSpPr>
        <p:spPr>
          <a:xfrm flipH="1">
            <a:off x="4404220" y="5674857"/>
            <a:ext cx="5367300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66B9B-7047-4906-B4FB-D57C7DE448A1}"/>
              </a:ext>
            </a:extLst>
          </p:cNvPr>
          <p:cNvCxnSpPr>
            <a:cxnSpLocks/>
          </p:cNvCxnSpPr>
          <p:nvPr/>
        </p:nvCxnSpPr>
        <p:spPr>
          <a:xfrm flipV="1">
            <a:off x="8011486" y="1855102"/>
            <a:ext cx="0" cy="392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79023311-15E5-452A-823D-CD2C595F303E}"/>
              </a:ext>
            </a:extLst>
          </p:cNvPr>
          <p:cNvSpPr/>
          <p:nvPr/>
        </p:nvSpPr>
        <p:spPr>
          <a:xfrm rot="5717280">
            <a:off x="638900" y="-1479295"/>
            <a:ext cx="7389729" cy="6670867"/>
          </a:xfrm>
          <a:prstGeom prst="arc">
            <a:avLst>
              <a:gd name="adj1" fmla="val 16234164"/>
              <a:gd name="adj2" fmla="val 2131380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43527E5-6BEF-4210-BCC9-1C42D535AE37}"/>
              </a:ext>
            </a:extLst>
          </p:cNvPr>
          <p:cNvSpPr txBox="1">
            <a:spLocks/>
          </p:cNvSpPr>
          <p:nvPr/>
        </p:nvSpPr>
        <p:spPr>
          <a:xfrm>
            <a:off x="15172607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1E195-B4C4-4D8D-9171-F90BABCE93C7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/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2F68A2-5152-4ABE-8CD7-916A71597930}"/>
              </a:ext>
            </a:extLst>
          </p:cNvPr>
          <p:cNvCxnSpPr>
            <a:cxnSpLocks/>
          </p:cNvCxnSpPr>
          <p:nvPr/>
        </p:nvCxnSpPr>
        <p:spPr>
          <a:xfrm>
            <a:off x="4233185" y="5865543"/>
            <a:ext cx="406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76367D-F733-4532-9CCC-D7D2E904228F}"/>
              </a:ext>
            </a:extLst>
          </p:cNvPr>
          <p:cNvCxnSpPr/>
          <p:nvPr/>
        </p:nvCxnSpPr>
        <p:spPr>
          <a:xfrm flipH="1">
            <a:off x="3920807" y="5067300"/>
            <a:ext cx="202279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FC1E23-04DD-41C7-9131-D782D0F8AE7A}"/>
              </a:ext>
            </a:extLst>
          </p:cNvPr>
          <p:cNvCxnSpPr/>
          <p:nvPr/>
        </p:nvCxnSpPr>
        <p:spPr>
          <a:xfrm>
            <a:off x="5918200" y="5067300"/>
            <a:ext cx="0" cy="6167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E754CDE-35B8-4C8A-96E1-B484C112D8D8}"/>
              </a:ext>
            </a:extLst>
          </p:cNvPr>
          <p:cNvSpPr txBox="1"/>
          <p:nvPr/>
        </p:nvSpPr>
        <p:spPr>
          <a:xfrm>
            <a:off x="5751305" y="4675104"/>
            <a:ext cx="36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/>
              <p:nvPr/>
            </p:nvSpPr>
            <p:spPr>
              <a:xfrm>
                <a:off x="3392416" y="4806439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416" y="4806439"/>
                <a:ext cx="698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/>
              <p:nvPr/>
            </p:nvSpPr>
            <p:spPr>
              <a:xfrm>
                <a:off x="5604858" y="5667073"/>
                <a:ext cx="605368" cy="37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58" y="5667073"/>
                <a:ext cx="605368" cy="374077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/>
              <p:nvPr/>
            </p:nvSpPr>
            <p:spPr>
              <a:xfrm>
                <a:off x="6173902" y="5671157"/>
                <a:ext cx="605368" cy="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02" y="5671157"/>
                <a:ext cx="605368" cy="372666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30C710E-8C28-4A9B-80C9-2D84691E25B1}"/>
              </a:ext>
            </a:extLst>
          </p:cNvPr>
          <p:cNvSpPr txBox="1"/>
          <p:nvPr/>
        </p:nvSpPr>
        <p:spPr>
          <a:xfrm>
            <a:off x="6432122" y="5008997"/>
            <a:ext cx="36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BBDC7-71CC-4CE0-AA48-AB4804F5A1A0}"/>
              </a:ext>
            </a:extLst>
          </p:cNvPr>
          <p:cNvCxnSpPr>
            <a:cxnSpLocks/>
          </p:cNvCxnSpPr>
          <p:nvPr/>
        </p:nvCxnSpPr>
        <p:spPr>
          <a:xfrm>
            <a:off x="6579474" y="5355771"/>
            <a:ext cx="0" cy="3085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B6494E-2A19-48FD-BAAB-4DCB2B2E0287}"/>
              </a:ext>
            </a:extLst>
          </p:cNvPr>
          <p:cNvCxnSpPr>
            <a:cxnSpLocks/>
          </p:cNvCxnSpPr>
          <p:nvPr/>
        </p:nvCxnSpPr>
        <p:spPr>
          <a:xfrm flipH="1">
            <a:off x="3920807" y="5365102"/>
            <a:ext cx="265438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8996DD-D852-477B-9E3F-11E311457E7B}"/>
                  </a:ext>
                </a:extLst>
              </p:cNvPr>
              <p:cNvSpPr txBox="1"/>
              <p:nvPr/>
            </p:nvSpPr>
            <p:spPr>
              <a:xfrm>
                <a:off x="3416771" y="5177117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8996DD-D852-477B-9E3F-11E31145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771" y="5177117"/>
                <a:ext cx="698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Right 39">
            <a:extLst>
              <a:ext uri="{FF2B5EF4-FFF2-40B4-BE49-F238E27FC236}">
                <a16:creationId xmlns:a16="http://schemas.microsoft.com/office/drawing/2014/main" id="{8E549888-6AD2-4660-9E82-4541F88EF21E}"/>
              </a:ext>
            </a:extLst>
          </p:cNvPr>
          <p:cNvSpPr/>
          <p:nvPr/>
        </p:nvSpPr>
        <p:spPr>
          <a:xfrm rot="5400000">
            <a:off x="3239163" y="5121545"/>
            <a:ext cx="396463" cy="16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D20F6D8-96D3-47B2-AEEA-0ED83A334C20}"/>
              </a:ext>
            </a:extLst>
          </p:cNvPr>
          <p:cNvCxnSpPr>
            <a:cxnSpLocks/>
          </p:cNvCxnSpPr>
          <p:nvPr/>
        </p:nvCxnSpPr>
        <p:spPr>
          <a:xfrm flipV="1">
            <a:off x="9606420" y="1850222"/>
            <a:ext cx="0" cy="392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>
            <a:extLst>
              <a:ext uri="{FF2B5EF4-FFF2-40B4-BE49-F238E27FC236}">
                <a16:creationId xmlns:a16="http://schemas.microsoft.com/office/drawing/2014/main" id="{883F5E46-8DFE-49E3-8E56-10511E90CB42}"/>
              </a:ext>
            </a:extLst>
          </p:cNvPr>
          <p:cNvSpPr/>
          <p:nvPr/>
        </p:nvSpPr>
        <p:spPr>
          <a:xfrm rot="5717280">
            <a:off x="2233834" y="-1568154"/>
            <a:ext cx="7389729" cy="6670867"/>
          </a:xfrm>
          <a:prstGeom prst="arc">
            <a:avLst>
              <a:gd name="adj1" fmla="val 16234164"/>
              <a:gd name="adj2" fmla="val 21313807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990C27-ACB4-4919-8A91-AFB4290C4909}"/>
                  </a:ext>
                </a:extLst>
              </p:cNvPr>
              <p:cNvSpPr txBox="1"/>
              <p:nvPr/>
            </p:nvSpPr>
            <p:spPr>
              <a:xfrm>
                <a:off x="9189409" y="5668742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990C27-ACB4-4919-8A91-AFB4290C4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09" y="5668742"/>
                <a:ext cx="566154" cy="362984"/>
              </a:xfrm>
              <a:prstGeom prst="rect">
                <a:avLst/>
              </a:prstGeom>
              <a:blipFill>
                <a:blip r:embed="rId11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DD7FAB7-01E0-48A5-AD43-672EBC270982}"/>
                  </a:ext>
                </a:extLst>
              </p:cNvPr>
              <p:cNvSpPr txBox="1"/>
              <p:nvPr/>
            </p:nvSpPr>
            <p:spPr>
              <a:xfrm>
                <a:off x="9505914" y="1814395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DD7FAB7-01E0-48A5-AD43-672EBC270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914" y="1814395"/>
                <a:ext cx="566154" cy="3629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EC2E26-8C90-48D5-86F6-CC768E624E25}"/>
                  </a:ext>
                </a:extLst>
              </p:cNvPr>
              <p:cNvSpPr/>
              <p:nvPr/>
            </p:nvSpPr>
            <p:spPr>
              <a:xfrm>
                <a:off x="9122204" y="2673992"/>
                <a:ext cx="23761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EC2E26-8C90-48D5-86F6-CC768E624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204" y="2673992"/>
                <a:ext cx="2376100" cy="369332"/>
              </a:xfrm>
              <a:prstGeom prst="rect">
                <a:avLst/>
              </a:prstGeom>
              <a:blipFill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BD2EB7B-98D5-4FF2-9181-273E4D40C778}"/>
              </a:ext>
            </a:extLst>
          </p:cNvPr>
          <p:cNvCxnSpPr>
            <a:cxnSpLocks/>
          </p:cNvCxnSpPr>
          <p:nvPr/>
        </p:nvCxnSpPr>
        <p:spPr>
          <a:xfrm flipH="1">
            <a:off x="8973634" y="5850234"/>
            <a:ext cx="304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D6BC54C-DA40-4983-9AF9-65A92D0C9200}"/>
              </a:ext>
            </a:extLst>
          </p:cNvPr>
          <p:cNvCxnSpPr>
            <a:cxnSpLocks/>
          </p:cNvCxnSpPr>
          <p:nvPr/>
        </p:nvCxnSpPr>
        <p:spPr>
          <a:xfrm>
            <a:off x="8162488" y="5430419"/>
            <a:ext cx="13434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F0FD08C-AB86-4510-9875-18B292BE0A22}"/>
                  </a:ext>
                </a:extLst>
              </p:cNvPr>
              <p:cNvSpPr/>
              <p:nvPr/>
            </p:nvSpPr>
            <p:spPr>
              <a:xfrm>
                <a:off x="8561125" y="5057195"/>
                <a:ext cx="5148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F0FD08C-AB86-4510-9875-18B292BE0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125" y="5057195"/>
                <a:ext cx="514821" cy="369332"/>
              </a:xfrm>
              <a:prstGeom prst="rect">
                <a:avLst/>
              </a:prstGeom>
              <a:blipFill>
                <a:blip r:embed="rId14"/>
                <a:stretch>
                  <a:fillRect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7DDEC3E-9DB7-4437-B92A-E9BAA3F8B097}"/>
              </a:ext>
            </a:extLst>
          </p:cNvPr>
          <p:cNvCxnSpPr>
            <a:cxnSpLocks/>
          </p:cNvCxnSpPr>
          <p:nvPr/>
        </p:nvCxnSpPr>
        <p:spPr>
          <a:xfrm>
            <a:off x="6029522" y="5040206"/>
            <a:ext cx="13434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B08532E-E3F3-467F-B16E-6AD93F50B02D}"/>
                  </a:ext>
                </a:extLst>
              </p:cNvPr>
              <p:cNvSpPr/>
              <p:nvPr/>
            </p:nvSpPr>
            <p:spPr>
              <a:xfrm>
                <a:off x="6428159" y="4666982"/>
                <a:ext cx="5148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B08532E-E3F3-467F-B16E-6AD93F50B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159" y="4666982"/>
                <a:ext cx="514821" cy="369332"/>
              </a:xfrm>
              <a:prstGeom prst="rect">
                <a:avLst/>
              </a:prstGeom>
              <a:blipFill>
                <a:blip r:embed="rId15"/>
                <a:stretch>
                  <a:fillRect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9C020F5-4D06-4FE8-ACBA-2EDB921442D1}"/>
              </a:ext>
            </a:extLst>
          </p:cNvPr>
          <p:cNvCxnSpPr>
            <a:cxnSpLocks/>
          </p:cNvCxnSpPr>
          <p:nvPr/>
        </p:nvCxnSpPr>
        <p:spPr>
          <a:xfrm>
            <a:off x="5895793" y="6115654"/>
            <a:ext cx="7362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F0F14F2-F53D-4B22-8A34-E052597A468C}"/>
                  </a:ext>
                </a:extLst>
              </p:cNvPr>
              <p:cNvSpPr/>
              <p:nvPr/>
            </p:nvSpPr>
            <p:spPr>
              <a:xfrm>
                <a:off x="6006507" y="6138431"/>
                <a:ext cx="5148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F0F14F2-F53D-4B22-8A34-E052597A4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507" y="6138431"/>
                <a:ext cx="51482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836C7A0-91EA-44D1-9807-89E4448B6B30}"/>
                  </a:ext>
                </a:extLst>
              </p:cNvPr>
              <p:cNvSpPr txBox="1"/>
              <p:nvPr/>
            </p:nvSpPr>
            <p:spPr>
              <a:xfrm>
                <a:off x="364960" y="419878"/>
                <a:ext cx="24425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labor increases in both sectors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836C7A0-91EA-44D1-9807-89E4448B6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60" y="419878"/>
                <a:ext cx="2442517" cy="1200329"/>
              </a:xfrm>
              <a:prstGeom prst="rect">
                <a:avLst/>
              </a:prstGeom>
              <a:blipFill>
                <a:blip r:embed="rId17"/>
                <a:stretch>
                  <a:fillRect l="-2244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356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Other implications</a:t>
            </a:r>
            <a:br>
              <a:rPr lang="pt-BR" dirty="0"/>
            </a:br>
            <a:r>
              <a:rPr lang="pt-BR" sz="3000" cap="none" dirty="0"/>
              <a:t>Increase in the supply of specific factors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400" dirty="0"/>
              <a:t>Compare with the Heckscher-Ohlin model (small open economy):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Higher labor endowment has no effect of wages; labor-intensive industry expands, capital-intensive industry shrinks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You can check how increases in the supply of specific factors affect the economy: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Wages rise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Rental rates of both industries fall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46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empirics</a:t>
            </a:r>
            <a:br>
              <a:rPr lang="pt-BR" dirty="0"/>
            </a:br>
            <a:r>
              <a:rPr lang="pt-BR" sz="3000" cap="none" dirty="0"/>
              <a:t>China Shock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400" dirty="0"/>
              <a:t>Fall in the share of US manufacturing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Rise of trade with China – specially in manufacturing goods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End of 1990s, and through the 2000s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Share of manufacturing in employment has been declining since the 1960s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Trade with China only started to grow in 1980s – accelerated in the 1990s and 2000s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But trade can have distributive effects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72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F0AD8-057B-4D3C-A89B-542C2467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C2854-E0B7-41EA-A2BF-7631F856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1FC84-A711-4414-BC24-AC7518969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49" y="0"/>
            <a:ext cx="9945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46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5E9A54-BF69-4593-AF00-AF8C5A61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1D6D6-6623-490F-BB16-6ADF2643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4BFCB-0024-4C7E-B3D8-F541B1599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95" y="519476"/>
            <a:ext cx="6323809" cy="5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61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empirics</a:t>
            </a:r>
            <a:br>
              <a:rPr lang="pt-BR" dirty="0"/>
            </a:br>
            <a:r>
              <a:rPr lang="pt-BR" sz="3000" cap="none" dirty="0"/>
              <a:t>China Shock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400" dirty="0"/>
              <a:t>Some regions in the US were more exposed to trade with China than others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Specific factors model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Immobile factor from import competing industries lose with trade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Given that regions specialize in certain industries, we can have spatial effects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If workers were mobile, we should not expect local effects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They would just move to regions that pay higher wages, or with lower unemployment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But we observe local labor market effects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Evidence that mobility is 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5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empirics</a:t>
            </a:r>
            <a:br>
              <a:rPr lang="pt-BR" dirty="0"/>
            </a:br>
            <a:r>
              <a:rPr lang="pt-BR" sz="3000" cap="none" dirty="0"/>
              <a:t>China Shock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 fontScale="85000" lnSpcReduction="10000"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First look at effect across manufacturing 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Acemoglu et al estimate</a:t>
                </a:r>
              </a:p>
              <a:p>
                <a:pPr marL="310896" lvl="2" indent="0">
                  <a:spcAft>
                    <a:spcPts val="1200"/>
                  </a:spcAft>
                  <a:buNone/>
                </a:pPr>
                <a:endParaRPr lang="en-US" sz="2000" dirty="0"/>
              </a:p>
              <a:p>
                <a:pPr marL="310896" lvl="2" indent="0">
                  <a:spcAft>
                    <a:spcPts val="1200"/>
                  </a:spcAft>
                  <a:buNone/>
                </a:pPr>
                <a:endParaRPr lang="en-US" sz="2000" dirty="0"/>
              </a:p>
              <a:p>
                <a:pPr lvl="2">
                  <a:spcAft>
                    <a:spcPts val="1200"/>
                  </a:spcAft>
                </a:pPr>
                <a:r>
                  <a:rPr lang="en-US" sz="2000" i="1" dirty="0"/>
                  <a:t>∆L</a:t>
                </a:r>
                <a:r>
                  <a:rPr lang="en-US" sz="2000" dirty="0"/>
                  <a:t>: change in employment of industry </a:t>
                </a:r>
                <a:r>
                  <a:rPr lang="en-US" sz="2000" i="1" dirty="0"/>
                  <a:t>j</a:t>
                </a:r>
                <a:r>
                  <a:rPr lang="en-US" sz="2000" dirty="0"/>
                  <a:t>, over period </a:t>
                </a:r>
                <a:r>
                  <a:rPr lang="en-US" sz="2000" i="1" dirty="0"/>
                  <a:t>r</a:t>
                </a:r>
                <a:r>
                  <a:rPr lang="en-US" sz="2000" dirty="0"/>
                  <a:t> </a:t>
                </a:r>
                <a:endParaRPr lang="en-US" sz="2000" i="1" dirty="0"/>
              </a:p>
              <a:p>
                <a:pPr lvl="2">
                  <a:spcAft>
                    <a:spcPts val="1200"/>
                  </a:spcAft>
                </a:pPr>
                <a:r>
                  <a:rPr lang="en-US" sz="2000" i="1" dirty="0"/>
                  <a:t>∆IP</a:t>
                </a:r>
                <a:r>
                  <a:rPr lang="en-US" sz="2000" dirty="0"/>
                  <a:t>: change in import penetration from China – industry </a:t>
                </a:r>
                <a:r>
                  <a:rPr lang="en-US" sz="2000" i="1" dirty="0"/>
                  <a:t>j</a:t>
                </a:r>
                <a:r>
                  <a:rPr lang="en-US" sz="2000" dirty="0"/>
                  <a:t>, period </a:t>
                </a:r>
                <a:r>
                  <a:rPr lang="en-US" sz="2000" i="1" dirty="0"/>
                  <a:t>r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Interest in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Use exports from China to other developed countries as instrument</a:t>
                </a:r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is negative, especially over the 2000s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Sectors that suffered more with competition from China reduced more (or increased less) employment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455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7A39F-8F10-4605-9EEB-9AC953DB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914" y="3109057"/>
            <a:ext cx="5191800" cy="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4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Specific factors</a:t>
            </a:r>
            <a:br>
              <a:rPr lang="pt-BR" dirty="0"/>
            </a:br>
            <a:r>
              <a:rPr lang="pt-BR" sz="3000" cap="none" dirty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Theory:</a:t>
            </a:r>
            <a:endParaRPr lang="en-US" sz="200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</a:t>
            </a:r>
            <a:r>
              <a:rPr lang="pt-BR" sz="2000" dirty="0"/>
              <a:t>Markusen et al, chapter 9</a:t>
            </a:r>
            <a:endParaRPr lang="en-US" sz="20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Empirical implications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Krugman, Obstfeld and Melitz, chapter 4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David H. Autor &amp; David Dorn &amp; Gordon H. Hanson, 2016. "The China Shock: Learning from Labor-Market Adjustment to Large Changes in Trade," Annual Review of Economics, Annual Reviews, vol. 8(1), pages 205-240, October.</a:t>
            </a:r>
          </a:p>
          <a:p>
            <a:pPr marL="310896" lvl="2" indent="0">
              <a:buSzPct val="55000"/>
              <a:buNone/>
            </a:pPr>
            <a:r>
              <a:rPr lang="en-US" sz="2000" dirty="0">
                <a:hlinkClick r:id="rId2"/>
              </a:rPr>
              <a:t>https://ideas.repec.org/a/anr/reveco/v8y2016p205-240.html</a:t>
            </a:r>
            <a:r>
              <a:rPr lang="en-US" sz="2000" dirty="0"/>
              <a:t> 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DAEBE-1742-4ACA-80FD-17DCD31D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3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empirics</a:t>
            </a:r>
            <a:br>
              <a:rPr lang="pt-BR" dirty="0"/>
            </a:br>
            <a:r>
              <a:rPr lang="pt-BR" sz="3000" cap="none" dirty="0"/>
              <a:t>China Shock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Regions specialize in certain industries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They are therefore more exposed to the China shock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Autor, </a:t>
                </a:r>
                <a:r>
                  <a:rPr lang="en-US" sz="2000" dirty="0" err="1"/>
                  <a:t>Dorne</a:t>
                </a:r>
                <a:r>
                  <a:rPr lang="en-US" sz="2000" dirty="0"/>
                  <a:t> and Hanson: regress local labor market outcomes on region’s exposition to the trade shock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China shock:</a:t>
                </a:r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 change in labor market outcome in region </a:t>
                </a:r>
                <a:r>
                  <a:rPr lang="en-US" sz="2000" i="1" dirty="0"/>
                  <a:t>i </a:t>
                </a:r>
                <a:r>
                  <a:rPr lang="en-US" sz="2000" dirty="0"/>
                  <a:t>(employment, wages </a:t>
                </a:r>
                <a:r>
                  <a:rPr lang="en-US" sz="2000" dirty="0" err="1"/>
                  <a:t>etc</a:t>
                </a:r>
                <a:r>
                  <a:rPr lang="en-US" sz="2000" dirty="0"/>
                  <a:t>)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r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1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empirics</a:t>
            </a:r>
            <a:br>
              <a:rPr lang="pt-BR" dirty="0"/>
            </a:br>
            <a:r>
              <a:rPr lang="pt-BR" sz="3000" cap="none" dirty="0"/>
              <a:t>China Shock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 lnSpcReduction="10000"/>
              </a:bodyPr>
              <a:lstStyle/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China shock in region </a:t>
                </a:r>
                <a:r>
                  <a:rPr lang="en-US" sz="2400" i="1" dirty="0"/>
                  <a:t>i</a:t>
                </a:r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,1990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,1990</m:t>
                        </m:r>
                      </m:sub>
                    </m:sSub>
                  </m:oMath>
                </a14:m>
                <a:r>
                  <a:rPr lang="en-US" sz="2000" dirty="0"/>
                  <a:t>: share of industry </a:t>
                </a:r>
                <a:r>
                  <a:rPr lang="en-US" sz="2000" i="1" dirty="0"/>
                  <a:t>j</a:t>
                </a:r>
                <a:r>
                  <a:rPr lang="en-US" sz="2000" dirty="0"/>
                  <a:t> in region </a:t>
                </a:r>
                <a:r>
                  <a:rPr lang="en-US" sz="2000" i="1" dirty="0" err="1"/>
                  <a:t>i</a:t>
                </a:r>
                <a:r>
                  <a:rPr lang="en-US" sz="2000" dirty="0"/>
                  <a:t>, 1990</a:t>
                </a:r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: change in sector </a:t>
                </a:r>
                <a:r>
                  <a:rPr lang="en-US" sz="2000" i="1" dirty="0"/>
                  <a:t>j</a:t>
                </a:r>
                <a:r>
                  <a:rPr lang="en-US" sz="2000" dirty="0"/>
                  <a:t>’s imports from China (1990-2007)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Instrumented with China exports to other developed economies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Results: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Trade is associated with higher unemployment in more exposed areas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Lower wages; lower manufacturing employment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424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85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empirics</a:t>
            </a:r>
            <a:br>
              <a:rPr lang="pt-BR" dirty="0"/>
            </a:br>
            <a:r>
              <a:rPr lang="pt-BR" sz="3000" cap="none" dirty="0"/>
              <a:t>China Shock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400" dirty="0"/>
              <a:t>Mobility seems to be pretty low: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Even after a decade, we see strong effects in local labor markets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Effect is stronger for low wage workers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Older workers, without college degree; tend to be poorer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When displaced, they tend to move within their own industry (continue to be exposed)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Higher wage workers move to other industries</a:t>
            </a:r>
          </a:p>
          <a:p>
            <a:pPr marL="128016" lvl="1" indent="0">
              <a:spcAft>
                <a:spcPts val="1200"/>
              </a:spcAft>
              <a:buNone/>
            </a:pPr>
            <a:r>
              <a:rPr lang="en-US" sz="2400" dirty="0">
                <a:hlinkClick r:id="rId2"/>
              </a:rPr>
              <a:t>http://chinashock.info/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Two goods</a:t>
            </a:r>
            <a:r>
              <a:rPr lang="en-US" sz="2400" dirty="0"/>
              <a:t>: good 1 and good 2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Each produced by a separate sector: sector 1 and sector 2</a:t>
            </a:r>
          </a:p>
          <a:p>
            <a:pPr lvl="1"/>
            <a:r>
              <a:rPr lang="pt-BR" sz="2400" dirty="0"/>
              <a:t>Two factors of production – capital and labor </a:t>
            </a:r>
            <a:endParaRPr lang="en-US" sz="240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Labor is fully mobile across sectors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But capital is specific</a:t>
            </a:r>
          </a:p>
          <a:p>
            <a:pPr lvl="1"/>
            <a:r>
              <a:rPr lang="pt-BR" sz="2400" dirty="0"/>
              <a:t>For simplicity, goods prices are exogenous</a:t>
            </a:r>
          </a:p>
          <a:p>
            <a:pPr lvl="2"/>
            <a:r>
              <a:rPr lang="pt-BR" sz="2000" dirty="0"/>
              <a:t>Small open economy</a:t>
            </a:r>
          </a:p>
          <a:p>
            <a:pPr lvl="2"/>
            <a:r>
              <a:rPr lang="pt-BR" sz="2000" dirty="0"/>
              <a:t>These prices may be affected by trade policy</a:t>
            </a:r>
          </a:p>
          <a:p>
            <a:pPr lvl="1"/>
            <a:r>
              <a:rPr lang="pt-BR" sz="2400" dirty="0"/>
              <a:t>Perfect competition</a:t>
            </a:r>
            <a:endParaRPr lang="pt-BR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9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Assumptions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pt-BR" sz="2400" dirty="0"/>
                  <a:t>Key assumption: capital is sector specific</a:t>
                </a:r>
                <a:endParaRPr lang="en-US" sz="2400" dirty="0"/>
              </a:p>
              <a:p>
                <a:pPr lvl="2">
                  <a:buSzPct val="55000"/>
                  <a:buFont typeface="Wingdings 3" panose="05040102010807070707" pitchFamily="18" charset="2"/>
                  <a:buChar char=""/>
                </a:pPr>
                <a:r>
                  <a:rPr lang="en-US" sz="2000" dirty="0"/>
                  <a:t> Sector 1 capital can only be used in sector 1</a:t>
                </a:r>
              </a:p>
              <a:p>
                <a:pPr lvl="2">
                  <a:buSzPct val="55000"/>
                  <a:buFont typeface="Wingdings 3" panose="05040102010807070707" pitchFamily="18" charset="2"/>
                  <a:buChar char=""/>
                </a:pPr>
                <a:r>
                  <a:rPr lang="en-US" sz="2000" dirty="0"/>
                  <a:t> Sector 2 capital can only be used in sector 2</a:t>
                </a:r>
              </a:p>
              <a:p>
                <a:pPr lvl="1"/>
                <a:r>
                  <a:rPr lang="en-US" sz="2400" dirty="0"/>
                  <a:t>Since capital is immobile, there will be two rental rates, one for each sector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</a:p>
              <a:p>
                <a:pPr lvl="1"/>
                <a:r>
                  <a:rPr lang="en-US" sz="2400" dirty="0"/>
                  <a:t>Labor is mobile; wages are equalized</a:t>
                </a:r>
              </a:p>
              <a:p>
                <a:pPr lvl="1"/>
                <a:r>
                  <a:rPr lang="en-US" sz="2400" dirty="0"/>
                  <a:t>Short-run version of the Heckscher-Ohlin model</a:t>
                </a:r>
                <a:endParaRPr lang="en-US" sz="2000" dirty="0"/>
              </a:p>
              <a:p>
                <a:pPr lvl="1"/>
                <a:r>
                  <a:rPr lang="en-US" sz="2400" dirty="0"/>
                  <a:t>Factors are not necessarily capital and labor. Examples of specific factors:</a:t>
                </a:r>
                <a:endParaRPr lang="en-US" sz="1200" dirty="0"/>
              </a:p>
              <a:p>
                <a:pPr lvl="2"/>
                <a:r>
                  <a:rPr lang="en-US" sz="2000" dirty="0"/>
                  <a:t>Experienced workers, who made their choice occupations a long time ago</a:t>
                </a:r>
              </a:p>
              <a:p>
                <a:pPr lvl="2"/>
                <a:r>
                  <a:rPr lang="en-US" sz="2000" dirty="0"/>
                  <a:t>Entrepreneurs that have already made investment decisions (immobile in the short run)</a:t>
                </a:r>
              </a:p>
              <a:p>
                <a:pPr marL="128016" lvl="1" indent="0">
                  <a:buSzPct val="55000"/>
                  <a:buNone/>
                </a:pPr>
                <a:endParaRPr lang="en-US" sz="2400" dirty="0"/>
              </a:p>
              <a:p>
                <a:pPr lvl="2">
                  <a:buSzPct val="70000"/>
                  <a:buFont typeface="Wingdings 3" panose="05040102010807070707" pitchFamily="18" charset="2"/>
                  <a:buChar char=""/>
                </a:pPr>
                <a:endParaRPr lang="pt-BR" sz="2000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7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Technology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600"/>
                  </a:spcAft>
                </a:pPr>
                <a:r>
                  <a:rPr lang="pt-BR" sz="2400" dirty="0"/>
                  <a:t>Production functions: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production of good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US" sz="2400" b="0" dirty="0"/>
                  <a:t>.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amount of labor hired by sector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pt-BR" sz="2400" dirty="0"/>
                  <a:t>.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amount of capital hired by sector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pt-BR" sz="2400" dirty="0"/>
                  <a:t>.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 may be distinct</a:t>
                </a:r>
                <a:endParaRPr lang="pt-BR" sz="2000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7240-8B4C-4A39-95A3-2F6E3350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41623-8C67-4CF0-AD35-1070D52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6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Technology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600"/>
                  </a:spcAft>
                </a:pPr>
                <a:r>
                  <a:rPr lang="pt-BR" sz="2400" dirty="0"/>
                  <a:t>Production functions satisfy constant returns to scale: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pt-BR" sz="2000" dirty="0"/>
                  <a:t>If one scales up both inputs by a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sz="2000" dirty="0"/>
                  <a:t>, output is also multiplied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pt-BR" sz="2000" dirty="0"/>
              </a:p>
              <a:p>
                <a:pPr lvl="2">
                  <a:spcAft>
                    <a:spcPts val="600"/>
                  </a:spcAft>
                </a:pPr>
                <a:endParaRPr lang="pt-BR" sz="500" dirty="0"/>
              </a:p>
              <a:p>
                <a:pPr marL="128016" lvl="1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λ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λ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/>
                  <a:t>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&gt;0, 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endParaRPr lang="en-US" sz="2400" b="0" dirty="0"/>
              </a:p>
              <a:p>
                <a:pPr lvl="1">
                  <a:spcAft>
                    <a:spcPts val="600"/>
                  </a:spcAft>
                </a:pPr>
                <a:r>
                  <a:rPr lang="en-US" sz="2400" dirty="0"/>
                  <a:t>Marginal products: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7240-8B4C-4A39-95A3-2F6E3350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41623-8C67-4CF0-AD35-1070D52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3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Technology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600"/>
                  </a:spcAft>
                </a:pPr>
                <a:r>
                  <a:rPr lang="pt-BR" sz="2400" dirty="0"/>
                  <a:t>Marginal products are positive and decreasing: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pt-BR" sz="2000" dirty="0"/>
                  <a:t>Increase one input, keeping the other constant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Output increases (MPs positive), but at a decreasing rate</a:t>
                </a:r>
              </a:p>
              <a:p>
                <a:pPr lvl="2">
                  <a:spcAft>
                    <a:spcPts val="1200"/>
                  </a:spcAft>
                </a:pPr>
                <a:endParaRPr lang="pt-BR" sz="1000" dirty="0"/>
              </a:p>
              <a:p>
                <a:pPr marL="310896" lvl="2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000" dirty="0"/>
              </a:p>
              <a:p>
                <a:pPr marL="310896" lvl="2" indent="0">
                  <a:spcAft>
                    <a:spcPts val="600"/>
                  </a:spcAft>
                  <a:buNone/>
                </a:pPr>
                <a:endParaRPr lang="en-US" sz="2400" dirty="0"/>
              </a:p>
              <a:p>
                <a:pPr marL="310896" lvl="2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7240-8B4C-4A39-95A3-2F6E3350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41623-8C67-4CF0-AD35-1070D52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68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12894</TotalTime>
  <Words>3045</Words>
  <Application>Microsoft Office PowerPoint</Application>
  <PresentationFormat>Widescreen</PresentationFormat>
  <Paragraphs>476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Tw Cen MT</vt:lpstr>
      <vt:lpstr>Tw Cen MT Condensed</vt:lpstr>
      <vt:lpstr>Wingdings 3</vt:lpstr>
      <vt:lpstr>Integral</vt:lpstr>
      <vt:lpstr>Specific factors</vt:lpstr>
      <vt:lpstr>Specific factors Motivation</vt:lpstr>
      <vt:lpstr>Specific factors Motivation</vt:lpstr>
      <vt:lpstr>Specific factors References</vt:lpstr>
      <vt:lpstr>MODEL Assumptions</vt:lpstr>
      <vt:lpstr>MODEL Assumptions</vt:lpstr>
      <vt:lpstr>MODEL Technology</vt:lpstr>
      <vt:lpstr>MODEL Technology</vt:lpstr>
      <vt:lpstr>MODEL Technology</vt:lpstr>
      <vt:lpstr>MODEL Small open economy</vt:lpstr>
      <vt:lpstr>MODEL Factor endowments</vt:lpstr>
      <vt:lpstr>firms Profit maximization</vt:lpstr>
      <vt:lpstr>Firms Profit Maximization</vt:lpstr>
      <vt:lpstr>A detour Constant Returns to Scale</vt:lpstr>
      <vt:lpstr>A detour Constant Returns to Scale</vt:lpstr>
      <vt:lpstr>Solving the model Equilibrium</vt:lpstr>
      <vt:lpstr>Solving the model Equilibrium</vt:lpstr>
      <vt:lpstr>PowerPoint Presentation</vt:lpstr>
      <vt:lpstr>PowerPoint Presentation</vt:lpstr>
      <vt:lpstr>PowerPoint Presentation</vt:lpstr>
      <vt:lpstr>Trade policy Change in goods prices</vt:lpstr>
      <vt:lpstr>PowerPoint Presentation</vt:lpstr>
      <vt:lpstr>Trade policy Change in goods prices</vt:lpstr>
      <vt:lpstr>Trade policy Change in goods prices</vt:lpstr>
      <vt:lpstr>Trade policy Change in goods prices</vt:lpstr>
      <vt:lpstr>Trade policy Change in goods prices</vt:lpstr>
      <vt:lpstr>Trade policy Change in goods prices</vt:lpstr>
      <vt:lpstr>PowerPoint Presentation</vt:lpstr>
      <vt:lpstr>Trade policy Change in goods prices</vt:lpstr>
      <vt:lpstr>Trade policy Change in goods prices</vt:lpstr>
      <vt:lpstr>Effect on rewards of specific factors Summarizing</vt:lpstr>
      <vt:lpstr>Other implications Increase in labor endowment </vt:lpstr>
      <vt:lpstr>PowerPoint Presentation</vt:lpstr>
      <vt:lpstr>Other implications Increase in the supply of specific factors</vt:lpstr>
      <vt:lpstr>empirics China Shock</vt:lpstr>
      <vt:lpstr>PowerPoint Presentation</vt:lpstr>
      <vt:lpstr>PowerPoint Presentation</vt:lpstr>
      <vt:lpstr>empirics China Shock</vt:lpstr>
      <vt:lpstr>empirics China Shock</vt:lpstr>
      <vt:lpstr>empirics China Shock</vt:lpstr>
      <vt:lpstr>empirics China Shock</vt:lpstr>
      <vt:lpstr>empirics China Shock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Rodrigues Junior, Mauro</dc:creator>
  <cp:lastModifiedBy>Mauro Rodrigues</cp:lastModifiedBy>
  <cp:revision>171</cp:revision>
  <dcterms:created xsi:type="dcterms:W3CDTF">2019-10-01T20:20:17Z</dcterms:created>
  <dcterms:modified xsi:type="dcterms:W3CDTF">2021-06-02T14:19:23Z</dcterms:modified>
</cp:coreProperties>
</file>