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1"/>
  </p:sldMasterIdLst>
  <p:notesMasterIdLst>
    <p:notesMasterId r:id="rId12"/>
  </p:notesMasterIdLst>
  <p:sldIdLst>
    <p:sldId id="256" r:id="rId2"/>
    <p:sldId id="257" r:id="rId3"/>
    <p:sldId id="267" r:id="rId4"/>
    <p:sldId id="269" r:id="rId5"/>
    <p:sldId id="258" r:id="rId6"/>
    <p:sldId id="268" r:id="rId7"/>
    <p:sldId id="266"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817BD-CFDF-A641-A275-8733F4F928E2}" type="doc">
      <dgm:prSet loTypeId="urn:microsoft.com/office/officeart/2005/8/layout/matrix1" loCatId="" qsTypeId="urn:microsoft.com/office/officeart/2005/8/quickstyle/3D2" qsCatId="3D" csTypeId="urn:microsoft.com/office/officeart/2005/8/colors/colorful4" csCatId="colorful" phldr="1"/>
      <dgm:spPr/>
      <dgm:t>
        <a:bodyPr/>
        <a:lstStyle/>
        <a:p>
          <a:endParaRPr lang="pt-BR"/>
        </a:p>
      </dgm:t>
    </dgm:pt>
    <dgm:pt modelId="{D9F64BB5-EE00-9249-A3E8-ECF4F3B45B07}">
      <dgm:prSet phldrT="[Text]" custT="1"/>
      <dgm:spPr/>
      <dgm:t>
        <a:bodyPr/>
        <a:lstStyle/>
        <a:p>
          <a:r>
            <a:rPr lang="pt-BR" sz="2600" b="1" dirty="0" smtClean="0"/>
            <a:t>Direito Subjetivo</a:t>
          </a:r>
          <a:endParaRPr lang="pt-BR" sz="2600" b="1" dirty="0"/>
        </a:p>
      </dgm:t>
    </dgm:pt>
    <dgm:pt modelId="{287E4AD4-CD83-9943-84EC-E14B3BF2FF5A}" type="parTrans" cxnId="{661C6DEF-08AF-CC44-923B-48A86A852713}">
      <dgm:prSet/>
      <dgm:spPr/>
      <dgm:t>
        <a:bodyPr/>
        <a:lstStyle/>
        <a:p>
          <a:endParaRPr lang="pt-BR"/>
        </a:p>
      </dgm:t>
    </dgm:pt>
    <dgm:pt modelId="{F8DFFEC2-715E-5249-A876-90A2373CD1D2}" type="sibTrans" cxnId="{661C6DEF-08AF-CC44-923B-48A86A852713}">
      <dgm:prSet/>
      <dgm:spPr/>
      <dgm:t>
        <a:bodyPr/>
        <a:lstStyle/>
        <a:p>
          <a:endParaRPr lang="pt-BR"/>
        </a:p>
      </dgm:t>
    </dgm:pt>
    <dgm:pt modelId="{ED900AB7-3A67-B042-B007-E245EECE2170}">
      <dgm:prSet phldrT="[Text]"/>
      <dgm:spPr/>
      <dgm:t>
        <a:bodyPr/>
        <a:lstStyle/>
        <a:p>
          <a:r>
            <a:rPr lang="en" b="1" dirty="0" smtClean="0"/>
            <a:t>Direito-reclamo (</a:t>
          </a:r>
          <a:r>
            <a:rPr lang="en" b="1" i="1" dirty="0" smtClean="0"/>
            <a:t>claim right</a:t>
          </a:r>
          <a:r>
            <a:rPr lang="en" b="1" dirty="0" smtClean="0"/>
            <a:t>)</a:t>
          </a:r>
        </a:p>
        <a:p>
          <a:pPr rtl="0"/>
          <a:r>
            <a:rPr lang="en" b="0" dirty="0" smtClean="0">
              <a:solidFill>
                <a:srgbClr val="FF0000"/>
              </a:solidFill>
            </a:rPr>
            <a:t>A</a:t>
          </a:r>
          <a:r>
            <a:rPr lang="en" b="0" dirty="0" smtClean="0"/>
            <a:t> tem direito de que </a:t>
          </a:r>
          <a:r>
            <a:rPr lang="en" b="0" dirty="0" smtClean="0">
              <a:solidFill>
                <a:srgbClr val="0000FF"/>
              </a:solidFill>
            </a:rPr>
            <a:t>B</a:t>
          </a:r>
          <a:r>
            <a:rPr lang="en" b="0" dirty="0" smtClean="0"/>
            <a:t> deve X, se </a:t>
          </a:r>
          <a:r>
            <a:rPr lang="en" b="0" dirty="0" smtClean="0">
              <a:solidFill>
                <a:srgbClr val="0000FF"/>
              </a:solidFill>
            </a:rPr>
            <a:t>B</a:t>
          </a:r>
          <a:r>
            <a:rPr lang="en" b="0" dirty="0" smtClean="0"/>
            <a:t> tem o dever de X em benefício de </a:t>
          </a:r>
          <a:r>
            <a:rPr lang="en" b="0" dirty="0" smtClean="0">
              <a:solidFill>
                <a:srgbClr val="FF0000"/>
              </a:solidFill>
            </a:rPr>
            <a:t>A</a:t>
          </a:r>
          <a:r>
            <a:rPr lang="en" b="0" dirty="0" smtClean="0"/>
            <a:t> (credor-devedor)</a:t>
          </a:r>
          <a:endParaRPr lang="pt-BR" b="0" dirty="0"/>
        </a:p>
      </dgm:t>
    </dgm:pt>
    <dgm:pt modelId="{68436E9B-EB3A-B044-A43A-FE4EE0787DD9}" type="parTrans" cxnId="{375A50F8-A2D2-2C41-9A05-30BF672D7832}">
      <dgm:prSet/>
      <dgm:spPr/>
      <dgm:t>
        <a:bodyPr/>
        <a:lstStyle/>
        <a:p>
          <a:endParaRPr lang="pt-BR"/>
        </a:p>
      </dgm:t>
    </dgm:pt>
    <dgm:pt modelId="{8BB8B875-AEE9-7043-97D2-5108D31C50EA}" type="sibTrans" cxnId="{375A50F8-A2D2-2C41-9A05-30BF672D7832}">
      <dgm:prSet/>
      <dgm:spPr/>
      <dgm:t>
        <a:bodyPr/>
        <a:lstStyle/>
        <a:p>
          <a:endParaRPr lang="pt-BR"/>
        </a:p>
      </dgm:t>
    </dgm:pt>
    <dgm:pt modelId="{7F5A592F-107B-DF42-B3A3-53EA1BDD0D92}">
      <dgm:prSet phldrT="[Text]"/>
      <dgm:spPr/>
      <dgm:t>
        <a:bodyPr/>
        <a:lstStyle/>
        <a:p>
          <a:r>
            <a:rPr lang="en" b="1" dirty="0" smtClean="0"/>
            <a:t>Direito-liberdade (</a:t>
          </a:r>
          <a:r>
            <a:rPr lang="en" b="1" i="1" dirty="0" smtClean="0"/>
            <a:t>liberty right</a:t>
          </a:r>
          <a:r>
            <a:rPr lang="en" b="1" dirty="0" smtClean="0"/>
            <a:t>)</a:t>
          </a:r>
        </a:p>
        <a:p>
          <a:pPr rtl="0"/>
          <a:r>
            <a:rPr lang="en" b="0" dirty="0" smtClean="0">
              <a:solidFill>
                <a:srgbClr val="FF0000"/>
              </a:solidFill>
            </a:rPr>
            <a:t>A</a:t>
          </a:r>
          <a:r>
            <a:rPr lang="en" b="0" dirty="0" smtClean="0"/>
            <a:t> tem direito de X em relação a </a:t>
          </a:r>
          <a:r>
            <a:rPr lang="en" b="0" dirty="0" smtClean="0">
              <a:solidFill>
                <a:srgbClr val="0000FF"/>
              </a:solidFill>
            </a:rPr>
            <a:t>B</a:t>
          </a:r>
          <a:r>
            <a:rPr lang="en" b="0" dirty="0" smtClean="0"/>
            <a:t>, se </a:t>
          </a:r>
          <a:r>
            <a:rPr lang="en" b="0" dirty="0" smtClean="0">
              <a:solidFill>
                <a:srgbClr val="0000FF"/>
              </a:solidFill>
            </a:rPr>
            <a:t>B</a:t>
          </a:r>
          <a:r>
            <a:rPr lang="en" b="0" dirty="0" smtClean="0"/>
            <a:t> não tem o direito-reclamo de que </a:t>
          </a:r>
          <a:r>
            <a:rPr lang="en" b="0" dirty="0" smtClean="0">
              <a:solidFill>
                <a:srgbClr val="FF0000"/>
              </a:solidFill>
            </a:rPr>
            <a:t>A</a:t>
          </a:r>
          <a:r>
            <a:rPr lang="en" b="0" dirty="0" smtClean="0"/>
            <a:t> deve não-X em seu benefício (crítico literário – autor; biógrafo – biografado).</a:t>
          </a:r>
          <a:endParaRPr lang="pt-BR" b="0" dirty="0"/>
        </a:p>
      </dgm:t>
    </dgm:pt>
    <dgm:pt modelId="{DFE8AB7C-60A7-5448-838C-48C72F61EC95}" type="parTrans" cxnId="{C5E761A3-46CA-544E-82ED-E1C981963A67}">
      <dgm:prSet/>
      <dgm:spPr/>
      <dgm:t>
        <a:bodyPr/>
        <a:lstStyle/>
        <a:p>
          <a:endParaRPr lang="pt-BR"/>
        </a:p>
      </dgm:t>
    </dgm:pt>
    <dgm:pt modelId="{60CE48F1-80A7-4E48-83D8-E1C5F4F56362}" type="sibTrans" cxnId="{C5E761A3-46CA-544E-82ED-E1C981963A67}">
      <dgm:prSet/>
      <dgm:spPr/>
      <dgm:t>
        <a:bodyPr/>
        <a:lstStyle/>
        <a:p>
          <a:endParaRPr lang="pt-BR"/>
        </a:p>
      </dgm:t>
    </dgm:pt>
    <dgm:pt modelId="{AC4E47B4-4266-3A47-B5E8-44C539E8814F}">
      <dgm:prSet phldrT="[Text]"/>
      <dgm:spPr/>
      <dgm:t>
        <a:bodyPr/>
        <a:lstStyle/>
        <a:p>
          <a:r>
            <a:rPr lang="en" b="1" dirty="0" smtClean="0"/>
            <a:t>Direito-poder (</a:t>
          </a:r>
          <a:r>
            <a:rPr lang="en" b="1" i="1" dirty="0" smtClean="0"/>
            <a:t>power right</a:t>
          </a:r>
          <a:r>
            <a:rPr lang="en" b="1" dirty="0" smtClean="0"/>
            <a:t>)</a:t>
          </a:r>
        </a:p>
        <a:p>
          <a:pPr rtl="0"/>
          <a:r>
            <a:rPr lang="en" b="1" dirty="0" smtClean="0">
              <a:solidFill>
                <a:srgbClr val="FF0000"/>
              </a:solidFill>
            </a:rPr>
            <a:t>A </a:t>
          </a:r>
          <a:r>
            <a:rPr lang="en" b="1" dirty="0" smtClean="0"/>
            <a:t>tem direito de X em relação a </a:t>
          </a:r>
          <a:r>
            <a:rPr lang="en" b="1" dirty="0" smtClean="0">
              <a:solidFill>
                <a:srgbClr val="0000FF"/>
              </a:solidFill>
            </a:rPr>
            <a:t>B</a:t>
          </a:r>
          <a:r>
            <a:rPr lang="en" dirty="0" smtClean="0">
              <a:solidFill>
                <a:srgbClr val="000000"/>
              </a:solidFill>
            </a:rPr>
            <a:t>, </a:t>
          </a:r>
          <a:r>
            <a:rPr lang="en" dirty="0" smtClean="0">
              <a:solidFill>
                <a:srgbClr val="FFFFFF"/>
              </a:solidFill>
            </a:rPr>
            <a:t>se a situação jurídica de</a:t>
          </a:r>
          <a:r>
            <a:rPr lang="en" dirty="0" smtClean="0">
              <a:solidFill>
                <a:srgbClr val="000000"/>
              </a:solidFill>
            </a:rPr>
            <a:t> </a:t>
          </a:r>
          <a:r>
            <a:rPr lang="en" dirty="0" smtClean="0">
              <a:solidFill>
                <a:srgbClr val="0000FF"/>
              </a:solidFill>
            </a:rPr>
            <a:t>B</a:t>
          </a:r>
          <a:r>
            <a:rPr lang="en" dirty="0" smtClean="0">
              <a:solidFill>
                <a:srgbClr val="000000"/>
              </a:solidFill>
            </a:rPr>
            <a:t> </a:t>
          </a:r>
          <a:r>
            <a:rPr lang="en" dirty="0" smtClean="0">
              <a:solidFill>
                <a:srgbClr val="FFFFFF"/>
              </a:solidFill>
            </a:rPr>
            <a:t>puder ser alterada por</a:t>
          </a:r>
          <a:r>
            <a:rPr lang="en" dirty="0" smtClean="0">
              <a:solidFill>
                <a:srgbClr val="000000"/>
              </a:solidFill>
            </a:rPr>
            <a:t> </a:t>
          </a:r>
          <a:r>
            <a:rPr lang="en" dirty="0" smtClean="0">
              <a:solidFill>
                <a:srgbClr val="FF0000"/>
              </a:solidFill>
            </a:rPr>
            <a:t>A</a:t>
          </a:r>
          <a:r>
            <a:rPr lang="en" dirty="0" smtClean="0">
              <a:solidFill>
                <a:srgbClr val="000000"/>
              </a:solidFill>
            </a:rPr>
            <a:t> </a:t>
          </a:r>
          <a:r>
            <a:rPr lang="en" dirty="0" smtClean="0">
              <a:solidFill>
                <a:srgbClr val="FFFFFF"/>
              </a:solidFill>
            </a:rPr>
            <a:t>fazer</a:t>
          </a:r>
          <a:r>
            <a:rPr lang="en" dirty="0" smtClean="0">
              <a:solidFill>
                <a:srgbClr val="000000"/>
              </a:solidFill>
            </a:rPr>
            <a:t> </a:t>
          </a:r>
          <a:r>
            <a:rPr lang="en" dirty="0" smtClean="0"/>
            <a:t>X sem que </a:t>
          </a:r>
          <a:r>
            <a:rPr lang="en" dirty="0" smtClean="0">
              <a:solidFill>
                <a:srgbClr val="0000FF"/>
              </a:solidFill>
            </a:rPr>
            <a:t>B</a:t>
          </a:r>
          <a:r>
            <a:rPr lang="en" dirty="0" smtClean="0"/>
            <a:t> consinta. </a:t>
          </a:r>
        </a:p>
        <a:p>
          <a:pPr rtl="0"/>
          <a:r>
            <a:rPr lang="en" dirty="0" smtClean="0"/>
            <a:t>(cônjuge - cônjuge, divórcio não consensual)</a:t>
          </a:r>
          <a:endParaRPr lang="pt-BR" dirty="0"/>
        </a:p>
      </dgm:t>
    </dgm:pt>
    <dgm:pt modelId="{F1D80907-1FED-2E41-8732-EABCD5DDEA8C}" type="parTrans" cxnId="{E1831DDE-6E79-FA47-B3E7-26FAF7D4E276}">
      <dgm:prSet/>
      <dgm:spPr/>
      <dgm:t>
        <a:bodyPr/>
        <a:lstStyle/>
        <a:p>
          <a:endParaRPr lang="pt-BR"/>
        </a:p>
      </dgm:t>
    </dgm:pt>
    <dgm:pt modelId="{4E0F1953-1FBB-3F43-B295-683C568CFABA}" type="sibTrans" cxnId="{E1831DDE-6E79-FA47-B3E7-26FAF7D4E276}">
      <dgm:prSet/>
      <dgm:spPr/>
      <dgm:t>
        <a:bodyPr/>
        <a:lstStyle/>
        <a:p>
          <a:endParaRPr lang="pt-BR"/>
        </a:p>
      </dgm:t>
    </dgm:pt>
    <dgm:pt modelId="{6F18DEDF-B001-6F4A-922D-6D77B1B577DF}">
      <dgm:prSet phldrT="[Text]"/>
      <dgm:spPr/>
      <dgm:t>
        <a:bodyPr/>
        <a:lstStyle/>
        <a:p>
          <a:r>
            <a:rPr lang="en" b="1" dirty="0" smtClean="0"/>
            <a:t>Direito-imunidade (</a:t>
          </a:r>
          <a:r>
            <a:rPr lang="en" b="1" i="1" dirty="0" smtClean="0"/>
            <a:t>immunity right</a:t>
          </a:r>
          <a:r>
            <a:rPr lang="en" b="1" dirty="0" smtClean="0"/>
            <a:t>)</a:t>
          </a:r>
        </a:p>
        <a:p>
          <a:r>
            <a:rPr lang="en" b="0" dirty="0" smtClean="0">
              <a:solidFill>
                <a:srgbClr val="FF0000"/>
              </a:solidFill>
            </a:rPr>
            <a:t>A</a:t>
          </a:r>
          <a:r>
            <a:rPr lang="en" b="0" dirty="0" smtClean="0"/>
            <a:t> tem direito de não fazer X em benefício de </a:t>
          </a:r>
          <a:r>
            <a:rPr lang="en" b="0" dirty="0" smtClean="0">
              <a:solidFill>
                <a:srgbClr val="0000FF"/>
              </a:solidFill>
            </a:rPr>
            <a:t>B</a:t>
          </a:r>
          <a:r>
            <a:rPr lang="en" b="0" dirty="0" smtClean="0"/>
            <a:t> se </a:t>
          </a:r>
          <a:r>
            <a:rPr lang="en" b="0" dirty="0" smtClean="0">
              <a:solidFill>
                <a:srgbClr val="0000FF"/>
              </a:solidFill>
            </a:rPr>
            <a:t>B</a:t>
          </a:r>
          <a:r>
            <a:rPr lang="en" b="0" dirty="0" smtClean="0"/>
            <a:t> não puder alterar a situação jurídica de </a:t>
          </a:r>
          <a:r>
            <a:rPr lang="en" b="0" dirty="0" smtClean="0">
              <a:solidFill>
                <a:srgbClr val="FF0000"/>
              </a:solidFill>
            </a:rPr>
            <a:t>A</a:t>
          </a:r>
          <a:r>
            <a:rPr lang="en" b="0" dirty="0" smtClean="0"/>
            <a:t> por </a:t>
          </a:r>
          <a:r>
            <a:rPr lang="en" b="0" dirty="0" smtClean="0">
              <a:solidFill>
                <a:srgbClr val="FF0000"/>
              </a:solidFill>
            </a:rPr>
            <a:t>A</a:t>
          </a:r>
          <a:r>
            <a:rPr lang="en" b="0" dirty="0" smtClean="0"/>
            <a:t> não fazer X. (credor - devedor que pagou dívida prescrita).</a:t>
          </a:r>
          <a:endParaRPr lang="pt-BR" b="0" dirty="0"/>
        </a:p>
      </dgm:t>
    </dgm:pt>
    <dgm:pt modelId="{2C305308-C0B8-8349-B782-D06A7D67DB6D}" type="parTrans" cxnId="{38458F6C-72BA-264C-86BC-8559E7FFEFF1}">
      <dgm:prSet/>
      <dgm:spPr/>
      <dgm:t>
        <a:bodyPr/>
        <a:lstStyle/>
        <a:p>
          <a:endParaRPr lang="pt-BR"/>
        </a:p>
      </dgm:t>
    </dgm:pt>
    <dgm:pt modelId="{E209D2BF-9F61-B047-B3A5-810DC20A9CAC}" type="sibTrans" cxnId="{38458F6C-72BA-264C-86BC-8559E7FFEFF1}">
      <dgm:prSet/>
      <dgm:spPr/>
      <dgm:t>
        <a:bodyPr/>
        <a:lstStyle/>
        <a:p>
          <a:endParaRPr lang="pt-BR"/>
        </a:p>
      </dgm:t>
    </dgm:pt>
    <dgm:pt modelId="{AF9DAADE-D92D-B44B-B49D-E06BEE630A5C}" type="pres">
      <dgm:prSet presAssocID="{96B817BD-CFDF-A641-A275-8733F4F928E2}" presName="diagram" presStyleCnt="0">
        <dgm:presLayoutVars>
          <dgm:chMax val="1"/>
          <dgm:dir/>
          <dgm:animLvl val="ctr"/>
          <dgm:resizeHandles val="exact"/>
        </dgm:presLayoutVars>
      </dgm:prSet>
      <dgm:spPr/>
      <dgm:t>
        <a:bodyPr/>
        <a:lstStyle/>
        <a:p>
          <a:endParaRPr lang="pt-BR"/>
        </a:p>
      </dgm:t>
    </dgm:pt>
    <dgm:pt modelId="{2591A938-055C-0847-ACFD-96827A9C9944}" type="pres">
      <dgm:prSet presAssocID="{96B817BD-CFDF-A641-A275-8733F4F928E2}" presName="matrix" presStyleCnt="0"/>
      <dgm:spPr/>
    </dgm:pt>
    <dgm:pt modelId="{1DF1D03C-82C7-4445-9EBE-A3DD2FAF853E}" type="pres">
      <dgm:prSet presAssocID="{96B817BD-CFDF-A641-A275-8733F4F928E2}" presName="tile1" presStyleLbl="node1" presStyleIdx="0" presStyleCnt="4"/>
      <dgm:spPr/>
      <dgm:t>
        <a:bodyPr/>
        <a:lstStyle/>
        <a:p>
          <a:endParaRPr lang="pt-BR"/>
        </a:p>
      </dgm:t>
    </dgm:pt>
    <dgm:pt modelId="{3CF53B80-74AD-2E4D-B419-388CDAD8735C}" type="pres">
      <dgm:prSet presAssocID="{96B817BD-CFDF-A641-A275-8733F4F928E2}" presName="tile1text" presStyleLbl="node1" presStyleIdx="0" presStyleCnt="4">
        <dgm:presLayoutVars>
          <dgm:chMax val="0"/>
          <dgm:chPref val="0"/>
          <dgm:bulletEnabled val="1"/>
        </dgm:presLayoutVars>
      </dgm:prSet>
      <dgm:spPr/>
      <dgm:t>
        <a:bodyPr/>
        <a:lstStyle/>
        <a:p>
          <a:endParaRPr lang="pt-BR"/>
        </a:p>
      </dgm:t>
    </dgm:pt>
    <dgm:pt modelId="{95BA138A-CEFA-F04C-9494-2CB7BEAF391D}" type="pres">
      <dgm:prSet presAssocID="{96B817BD-CFDF-A641-A275-8733F4F928E2}" presName="tile2" presStyleLbl="node1" presStyleIdx="1" presStyleCnt="4"/>
      <dgm:spPr/>
      <dgm:t>
        <a:bodyPr/>
        <a:lstStyle/>
        <a:p>
          <a:endParaRPr lang="pt-BR"/>
        </a:p>
      </dgm:t>
    </dgm:pt>
    <dgm:pt modelId="{4F1BE313-1519-4145-9D7A-FB968E3F9859}" type="pres">
      <dgm:prSet presAssocID="{96B817BD-CFDF-A641-A275-8733F4F928E2}" presName="tile2text" presStyleLbl="node1" presStyleIdx="1" presStyleCnt="4">
        <dgm:presLayoutVars>
          <dgm:chMax val="0"/>
          <dgm:chPref val="0"/>
          <dgm:bulletEnabled val="1"/>
        </dgm:presLayoutVars>
      </dgm:prSet>
      <dgm:spPr/>
      <dgm:t>
        <a:bodyPr/>
        <a:lstStyle/>
        <a:p>
          <a:endParaRPr lang="pt-BR"/>
        </a:p>
      </dgm:t>
    </dgm:pt>
    <dgm:pt modelId="{B8D3E1AC-E19F-0146-BD79-B944D15F89EF}" type="pres">
      <dgm:prSet presAssocID="{96B817BD-CFDF-A641-A275-8733F4F928E2}" presName="tile3" presStyleLbl="node1" presStyleIdx="2" presStyleCnt="4"/>
      <dgm:spPr/>
      <dgm:t>
        <a:bodyPr/>
        <a:lstStyle/>
        <a:p>
          <a:endParaRPr lang="pt-BR"/>
        </a:p>
      </dgm:t>
    </dgm:pt>
    <dgm:pt modelId="{848AD2D5-D101-8A41-8B37-DC5555572D3E}" type="pres">
      <dgm:prSet presAssocID="{96B817BD-CFDF-A641-A275-8733F4F928E2}" presName="tile3text" presStyleLbl="node1" presStyleIdx="2" presStyleCnt="4">
        <dgm:presLayoutVars>
          <dgm:chMax val="0"/>
          <dgm:chPref val="0"/>
          <dgm:bulletEnabled val="1"/>
        </dgm:presLayoutVars>
      </dgm:prSet>
      <dgm:spPr/>
      <dgm:t>
        <a:bodyPr/>
        <a:lstStyle/>
        <a:p>
          <a:endParaRPr lang="pt-BR"/>
        </a:p>
      </dgm:t>
    </dgm:pt>
    <dgm:pt modelId="{25C94236-D6D0-A942-9E27-749FF1FBE39C}" type="pres">
      <dgm:prSet presAssocID="{96B817BD-CFDF-A641-A275-8733F4F928E2}" presName="tile4" presStyleLbl="node1" presStyleIdx="3" presStyleCnt="4"/>
      <dgm:spPr/>
      <dgm:t>
        <a:bodyPr/>
        <a:lstStyle/>
        <a:p>
          <a:endParaRPr lang="pt-BR"/>
        </a:p>
      </dgm:t>
    </dgm:pt>
    <dgm:pt modelId="{52C710A9-E996-994D-B5C6-A9D075383E67}" type="pres">
      <dgm:prSet presAssocID="{96B817BD-CFDF-A641-A275-8733F4F928E2}" presName="tile4text" presStyleLbl="node1" presStyleIdx="3" presStyleCnt="4">
        <dgm:presLayoutVars>
          <dgm:chMax val="0"/>
          <dgm:chPref val="0"/>
          <dgm:bulletEnabled val="1"/>
        </dgm:presLayoutVars>
      </dgm:prSet>
      <dgm:spPr/>
      <dgm:t>
        <a:bodyPr/>
        <a:lstStyle/>
        <a:p>
          <a:endParaRPr lang="pt-BR"/>
        </a:p>
      </dgm:t>
    </dgm:pt>
    <dgm:pt modelId="{7F04FB9E-4275-5F40-B8B1-E367E306C819}" type="pres">
      <dgm:prSet presAssocID="{96B817BD-CFDF-A641-A275-8733F4F928E2}" presName="centerTile" presStyleLbl="fgShp" presStyleIdx="0" presStyleCnt="1">
        <dgm:presLayoutVars>
          <dgm:chMax val="0"/>
          <dgm:chPref val="0"/>
        </dgm:presLayoutVars>
      </dgm:prSet>
      <dgm:spPr/>
      <dgm:t>
        <a:bodyPr/>
        <a:lstStyle/>
        <a:p>
          <a:endParaRPr lang="pt-BR"/>
        </a:p>
      </dgm:t>
    </dgm:pt>
  </dgm:ptLst>
  <dgm:cxnLst>
    <dgm:cxn modelId="{F590CFFB-BE03-1F41-A29E-119161D207BF}" type="presOf" srcId="{AC4E47B4-4266-3A47-B5E8-44C539E8814F}" destId="{B8D3E1AC-E19F-0146-BD79-B944D15F89EF}" srcOrd="0" destOrd="0" presId="urn:microsoft.com/office/officeart/2005/8/layout/matrix1"/>
    <dgm:cxn modelId="{BD55EE10-D751-5F4D-A8D9-E6ECB9462E9E}" type="presOf" srcId="{7F5A592F-107B-DF42-B3A3-53EA1BDD0D92}" destId="{4F1BE313-1519-4145-9D7A-FB968E3F9859}" srcOrd="1" destOrd="0" presId="urn:microsoft.com/office/officeart/2005/8/layout/matrix1"/>
    <dgm:cxn modelId="{C5E761A3-46CA-544E-82ED-E1C981963A67}" srcId="{D9F64BB5-EE00-9249-A3E8-ECF4F3B45B07}" destId="{7F5A592F-107B-DF42-B3A3-53EA1BDD0D92}" srcOrd="1" destOrd="0" parTransId="{DFE8AB7C-60A7-5448-838C-48C72F61EC95}" sibTransId="{60CE48F1-80A7-4E48-83D8-E1C5F4F56362}"/>
    <dgm:cxn modelId="{661C6DEF-08AF-CC44-923B-48A86A852713}" srcId="{96B817BD-CFDF-A641-A275-8733F4F928E2}" destId="{D9F64BB5-EE00-9249-A3E8-ECF4F3B45B07}" srcOrd="0" destOrd="0" parTransId="{287E4AD4-CD83-9943-84EC-E14B3BF2FF5A}" sibTransId="{F8DFFEC2-715E-5249-A876-90A2373CD1D2}"/>
    <dgm:cxn modelId="{E1831DDE-6E79-FA47-B3E7-26FAF7D4E276}" srcId="{D9F64BB5-EE00-9249-A3E8-ECF4F3B45B07}" destId="{AC4E47B4-4266-3A47-B5E8-44C539E8814F}" srcOrd="2" destOrd="0" parTransId="{F1D80907-1FED-2E41-8732-EABCD5DDEA8C}" sibTransId="{4E0F1953-1FBB-3F43-B295-683C568CFABA}"/>
    <dgm:cxn modelId="{3993FF54-F6F3-C248-B59F-02BF46F1088F}" type="presOf" srcId="{ED900AB7-3A67-B042-B007-E245EECE2170}" destId="{3CF53B80-74AD-2E4D-B419-388CDAD8735C}" srcOrd="1" destOrd="0" presId="urn:microsoft.com/office/officeart/2005/8/layout/matrix1"/>
    <dgm:cxn modelId="{375A50F8-A2D2-2C41-9A05-30BF672D7832}" srcId="{D9F64BB5-EE00-9249-A3E8-ECF4F3B45B07}" destId="{ED900AB7-3A67-B042-B007-E245EECE2170}" srcOrd="0" destOrd="0" parTransId="{68436E9B-EB3A-B044-A43A-FE4EE0787DD9}" sibTransId="{8BB8B875-AEE9-7043-97D2-5108D31C50EA}"/>
    <dgm:cxn modelId="{BAE9DE97-2D73-8143-B4C8-402F4628F3A9}" type="presOf" srcId="{6F18DEDF-B001-6F4A-922D-6D77B1B577DF}" destId="{52C710A9-E996-994D-B5C6-A9D075383E67}" srcOrd="1" destOrd="0" presId="urn:microsoft.com/office/officeart/2005/8/layout/matrix1"/>
    <dgm:cxn modelId="{8D8A32D7-5D41-024A-B79C-B4A091DE6D23}" type="presOf" srcId="{D9F64BB5-EE00-9249-A3E8-ECF4F3B45B07}" destId="{7F04FB9E-4275-5F40-B8B1-E367E306C819}" srcOrd="0" destOrd="0" presId="urn:microsoft.com/office/officeart/2005/8/layout/matrix1"/>
    <dgm:cxn modelId="{13A1BDF2-4C31-B548-AF9F-A72ABA17C056}" type="presOf" srcId="{ED900AB7-3A67-B042-B007-E245EECE2170}" destId="{1DF1D03C-82C7-4445-9EBE-A3DD2FAF853E}" srcOrd="0" destOrd="0" presId="urn:microsoft.com/office/officeart/2005/8/layout/matrix1"/>
    <dgm:cxn modelId="{DD5689CF-3D78-E94D-9AE1-053A8E0EA1B0}" type="presOf" srcId="{AC4E47B4-4266-3A47-B5E8-44C539E8814F}" destId="{848AD2D5-D101-8A41-8B37-DC5555572D3E}" srcOrd="1" destOrd="0" presId="urn:microsoft.com/office/officeart/2005/8/layout/matrix1"/>
    <dgm:cxn modelId="{C735DEAA-D532-864C-AECE-B2FC2F5E0E7C}" type="presOf" srcId="{6F18DEDF-B001-6F4A-922D-6D77B1B577DF}" destId="{25C94236-D6D0-A942-9E27-749FF1FBE39C}" srcOrd="0" destOrd="0" presId="urn:microsoft.com/office/officeart/2005/8/layout/matrix1"/>
    <dgm:cxn modelId="{D80A7667-F0D9-C543-9035-CDADD53B7F4F}" type="presOf" srcId="{96B817BD-CFDF-A641-A275-8733F4F928E2}" destId="{AF9DAADE-D92D-B44B-B49D-E06BEE630A5C}" srcOrd="0" destOrd="0" presId="urn:microsoft.com/office/officeart/2005/8/layout/matrix1"/>
    <dgm:cxn modelId="{494E09BE-73C1-B044-BA8D-E5402392AEA6}" type="presOf" srcId="{7F5A592F-107B-DF42-B3A3-53EA1BDD0D92}" destId="{95BA138A-CEFA-F04C-9494-2CB7BEAF391D}" srcOrd="0" destOrd="0" presId="urn:microsoft.com/office/officeart/2005/8/layout/matrix1"/>
    <dgm:cxn modelId="{38458F6C-72BA-264C-86BC-8559E7FFEFF1}" srcId="{D9F64BB5-EE00-9249-A3E8-ECF4F3B45B07}" destId="{6F18DEDF-B001-6F4A-922D-6D77B1B577DF}" srcOrd="3" destOrd="0" parTransId="{2C305308-C0B8-8349-B782-D06A7D67DB6D}" sibTransId="{E209D2BF-9F61-B047-B3A5-810DC20A9CAC}"/>
    <dgm:cxn modelId="{7C266AD0-6B92-8C4B-80DA-A907F885A2A3}" type="presParOf" srcId="{AF9DAADE-D92D-B44B-B49D-E06BEE630A5C}" destId="{2591A938-055C-0847-ACFD-96827A9C9944}" srcOrd="0" destOrd="0" presId="urn:microsoft.com/office/officeart/2005/8/layout/matrix1"/>
    <dgm:cxn modelId="{FF43182F-DE10-D648-B7AD-FC645C9E5A1F}" type="presParOf" srcId="{2591A938-055C-0847-ACFD-96827A9C9944}" destId="{1DF1D03C-82C7-4445-9EBE-A3DD2FAF853E}" srcOrd="0" destOrd="0" presId="urn:microsoft.com/office/officeart/2005/8/layout/matrix1"/>
    <dgm:cxn modelId="{C67FEC20-B8CF-414D-B60F-3EAD1D76BA83}" type="presParOf" srcId="{2591A938-055C-0847-ACFD-96827A9C9944}" destId="{3CF53B80-74AD-2E4D-B419-388CDAD8735C}" srcOrd="1" destOrd="0" presId="urn:microsoft.com/office/officeart/2005/8/layout/matrix1"/>
    <dgm:cxn modelId="{FB132CE8-7DCD-3546-A582-A524762392A2}" type="presParOf" srcId="{2591A938-055C-0847-ACFD-96827A9C9944}" destId="{95BA138A-CEFA-F04C-9494-2CB7BEAF391D}" srcOrd="2" destOrd="0" presId="urn:microsoft.com/office/officeart/2005/8/layout/matrix1"/>
    <dgm:cxn modelId="{5FE62096-02BF-DB42-96D1-985C4796C4ED}" type="presParOf" srcId="{2591A938-055C-0847-ACFD-96827A9C9944}" destId="{4F1BE313-1519-4145-9D7A-FB968E3F9859}" srcOrd="3" destOrd="0" presId="urn:microsoft.com/office/officeart/2005/8/layout/matrix1"/>
    <dgm:cxn modelId="{98F9B1E7-F71C-B146-896B-0885373F8683}" type="presParOf" srcId="{2591A938-055C-0847-ACFD-96827A9C9944}" destId="{B8D3E1AC-E19F-0146-BD79-B944D15F89EF}" srcOrd="4" destOrd="0" presId="urn:microsoft.com/office/officeart/2005/8/layout/matrix1"/>
    <dgm:cxn modelId="{41F40C7A-228D-614A-BAB5-86C6F289E509}" type="presParOf" srcId="{2591A938-055C-0847-ACFD-96827A9C9944}" destId="{848AD2D5-D101-8A41-8B37-DC5555572D3E}" srcOrd="5" destOrd="0" presId="urn:microsoft.com/office/officeart/2005/8/layout/matrix1"/>
    <dgm:cxn modelId="{53168D61-CF37-9C45-BE5D-78DC52E4BB7A}" type="presParOf" srcId="{2591A938-055C-0847-ACFD-96827A9C9944}" destId="{25C94236-D6D0-A942-9E27-749FF1FBE39C}" srcOrd="6" destOrd="0" presId="urn:microsoft.com/office/officeart/2005/8/layout/matrix1"/>
    <dgm:cxn modelId="{B9DEC4F7-E53D-8D4B-9D46-0842F3EE9208}" type="presParOf" srcId="{2591A938-055C-0847-ACFD-96827A9C9944}" destId="{52C710A9-E996-994D-B5C6-A9D075383E67}" srcOrd="7" destOrd="0" presId="urn:microsoft.com/office/officeart/2005/8/layout/matrix1"/>
    <dgm:cxn modelId="{1FD69EEC-A25C-9D41-9226-C047C37D5D9B}" type="presParOf" srcId="{AF9DAADE-D92D-B44B-B49D-E06BEE630A5C}" destId="{7F04FB9E-4275-5F40-B8B1-E367E306C81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1D03C-82C7-4445-9EBE-A3DD2FAF853E}">
      <dsp:nvSpPr>
        <dsp:cNvPr id="0" name=""/>
        <dsp:cNvSpPr/>
      </dsp:nvSpPr>
      <dsp:spPr>
        <a:xfrm rot="16200000">
          <a:off x="815474" y="-815474"/>
          <a:ext cx="2483850" cy="4114800"/>
        </a:xfrm>
        <a:prstGeom prst="round1Rect">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 sz="1600" b="1" kern="1200" dirty="0" smtClean="0"/>
            <a:t>Direito-reclamo (</a:t>
          </a:r>
          <a:r>
            <a:rPr lang="en" sz="1600" b="1" i="1" kern="1200" dirty="0" smtClean="0"/>
            <a:t>claim right</a:t>
          </a:r>
          <a:r>
            <a:rPr lang="en" sz="1600" b="1" kern="1200" dirty="0" smtClean="0"/>
            <a:t>)</a:t>
          </a:r>
        </a:p>
        <a:p>
          <a:pPr lvl="0" algn="ctr" defTabSz="711200" rtl="0">
            <a:lnSpc>
              <a:spcPct val="90000"/>
            </a:lnSpc>
            <a:spcBef>
              <a:spcPct val="0"/>
            </a:spcBef>
            <a:spcAft>
              <a:spcPct val="35000"/>
            </a:spcAft>
          </a:pPr>
          <a:r>
            <a:rPr lang="en" sz="1600" b="0" kern="1200" dirty="0" smtClean="0">
              <a:solidFill>
                <a:srgbClr val="FF0000"/>
              </a:solidFill>
            </a:rPr>
            <a:t>A</a:t>
          </a:r>
          <a:r>
            <a:rPr lang="en" sz="1600" b="0" kern="1200" dirty="0" smtClean="0"/>
            <a:t> tem direito de que </a:t>
          </a:r>
          <a:r>
            <a:rPr lang="en" sz="1600" b="0" kern="1200" dirty="0" smtClean="0">
              <a:solidFill>
                <a:srgbClr val="0000FF"/>
              </a:solidFill>
            </a:rPr>
            <a:t>B</a:t>
          </a:r>
          <a:r>
            <a:rPr lang="en" sz="1600" b="0" kern="1200" dirty="0" smtClean="0"/>
            <a:t> deve X, se </a:t>
          </a:r>
          <a:r>
            <a:rPr lang="en" sz="1600" b="0" kern="1200" dirty="0" smtClean="0">
              <a:solidFill>
                <a:srgbClr val="0000FF"/>
              </a:solidFill>
            </a:rPr>
            <a:t>B</a:t>
          </a:r>
          <a:r>
            <a:rPr lang="en" sz="1600" b="0" kern="1200" dirty="0" smtClean="0"/>
            <a:t> tem o dever de X em benefício de </a:t>
          </a:r>
          <a:r>
            <a:rPr lang="en" sz="1600" b="0" kern="1200" dirty="0" smtClean="0">
              <a:solidFill>
                <a:srgbClr val="FF0000"/>
              </a:solidFill>
            </a:rPr>
            <a:t>A</a:t>
          </a:r>
          <a:r>
            <a:rPr lang="en" sz="1600" b="0" kern="1200" dirty="0" smtClean="0"/>
            <a:t> (credor-devedor)</a:t>
          </a:r>
          <a:endParaRPr lang="pt-BR" sz="1600" b="0" kern="1200" dirty="0"/>
        </a:p>
      </dsp:txBody>
      <dsp:txXfrm rot="5400000">
        <a:off x="0" y="0"/>
        <a:ext cx="4114800" cy="1862887"/>
      </dsp:txXfrm>
    </dsp:sp>
    <dsp:sp modelId="{95BA138A-CEFA-F04C-9494-2CB7BEAF391D}">
      <dsp:nvSpPr>
        <dsp:cNvPr id="0" name=""/>
        <dsp:cNvSpPr/>
      </dsp:nvSpPr>
      <dsp:spPr>
        <a:xfrm>
          <a:off x="4114800" y="0"/>
          <a:ext cx="4114800" cy="2483850"/>
        </a:xfrm>
        <a:prstGeom prst="round1Rect">
          <a:avLst/>
        </a:prstGeom>
        <a:gradFill rotWithShape="0">
          <a:gsLst>
            <a:gs pos="0">
              <a:schemeClr val="accent4">
                <a:hueOff val="-2757287"/>
                <a:satOff val="15482"/>
                <a:lumOff val="-719"/>
                <a:alphaOff val="0"/>
                <a:lumMod val="95000"/>
              </a:schemeClr>
            </a:gs>
            <a:gs pos="100000">
              <a:schemeClr val="accent4">
                <a:hueOff val="-2757287"/>
                <a:satOff val="15482"/>
                <a:lumOff val="-719"/>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 sz="1600" b="1" kern="1200" dirty="0" smtClean="0"/>
            <a:t>Direito-liberdade (</a:t>
          </a:r>
          <a:r>
            <a:rPr lang="en" sz="1600" b="1" i="1" kern="1200" dirty="0" smtClean="0"/>
            <a:t>liberty right</a:t>
          </a:r>
          <a:r>
            <a:rPr lang="en" sz="1600" b="1" kern="1200" dirty="0" smtClean="0"/>
            <a:t>)</a:t>
          </a:r>
        </a:p>
        <a:p>
          <a:pPr lvl="0" algn="ctr" defTabSz="711200" rtl="0">
            <a:lnSpc>
              <a:spcPct val="90000"/>
            </a:lnSpc>
            <a:spcBef>
              <a:spcPct val="0"/>
            </a:spcBef>
            <a:spcAft>
              <a:spcPct val="35000"/>
            </a:spcAft>
          </a:pPr>
          <a:r>
            <a:rPr lang="en" sz="1600" b="0" kern="1200" dirty="0" smtClean="0">
              <a:solidFill>
                <a:srgbClr val="FF0000"/>
              </a:solidFill>
            </a:rPr>
            <a:t>A</a:t>
          </a:r>
          <a:r>
            <a:rPr lang="en" sz="1600" b="0" kern="1200" dirty="0" smtClean="0"/>
            <a:t> tem direito de X em relação a </a:t>
          </a:r>
          <a:r>
            <a:rPr lang="en" sz="1600" b="0" kern="1200" dirty="0" smtClean="0">
              <a:solidFill>
                <a:srgbClr val="0000FF"/>
              </a:solidFill>
            </a:rPr>
            <a:t>B</a:t>
          </a:r>
          <a:r>
            <a:rPr lang="en" sz="1600" b="0" kern="1200" dirty="0" smtClean="0"/>
            <a:t>, se </a:t>
          </a:r>
          <a:r>
            <a:rPr lang="en" sz="1600" b="0" kern="1200" dirty="0" smtClean="0">
              <a:solidFill>
                <a:srgbClr val="0000FF"/>
              </a:solidFill>
            </a:rPr>
            <a:t>B</a:t>
          </a:r>
          <a:r>
            <a:rPr lang="en" sz="1600" b="0" kern="1200" dirty="0" smtClean="0"/>
            <a:t> não tem o direito-reclamo de que </a:t>
          </a:r>
          <a:r>
            <a:rPr lang="en" sz="1600" b="0" kern="1200" dirty="0" smtClean="0">
              <a:solidFill>
                <a:srgbClr val="FF0000"/>
              </a:solidFill>
            </a:rPr>
            <a:t>A</a:t>
          </a:r>
          <a:r>
            <a:rPr lang="en" sz="1600" b="0" kern="1200" dirty="0" smtClean="0"/>
            <a:t> deve não-X em seu benefício (crítico literário – autor; biógrafo – biografado).</a:t>
          </a:r>
          <a:endParaRPr lang="pt-BR" sz="1600" b="0" kern="1200" dirty="0"/>
        </a:p>
      </dsp:txBody>
      <dsp:txXfrm>
        <a:off x="4114800" y="0"/>
        <a:ext cx="4114800" cy="1862887"/>
      </dsp:txXfrm>
    </dsp:sp>
    <dsp:sp modelId="{B8D3E1AC-E19F-0146-BD79-B944D15F89EF}">
      <dsp:nvSpPr>
        <dsp:cNvPr id="0" name=""/>
        <dsp:cNvSpPr/>
      </dsp:nvSpPr>
      <dsp:spPr>
        <a:xfrm rot="10800000">
          <a:off x="0" y="2483850"/>
          <a:ext cx="4114800" cy="2483850"/>
        </a:xfrm>
        <a:prstGeom prst="round1Rect">
          <a:avLst/>
        </a:prstGeom>
        <a:gradFill rotWithShape="0">
          <a:gsLst>
            <a:gs pos="0">
              <a:schemeClr val="accent4">
                <a:hueOff val="-5514574"/>
                <a:satOff val="30963"/>
                <a:lumOff val="-1437"/>
                <a:alphaOff val="0"/>
                <a:lumMod val="95000"/>
              </a:schemeClr>
            </a:gs>
            <a:gs pos="100000">
              <a:schemeClr val="accent4">
                <a:hueOff val="-5514574"/>
                <a:satOff val="30963"/>
                <a:lumOff val="-1437"/>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 sz="1600" b="1" kern="1200" dirty="0" smtClean="0"/>
            <a:t>Direito-poder (</a:t>
          </a:r>
          <a:r>
            <a:rPr lang="en" sz="1600" b="1" i="1" kern="1200" dirty="0" smtClean="0"/>
            <a:t>power right</a:t>
          </a:r>
          <a:r>
            <a:rPr lang="en" sz="1600" b="1" kern="1200" dirty="0" smtClean="0"/>
            <a:t>)</a:t>
          </a:r>
        </a:p>
        <a:p>
          <a:pPr lvl="0" algn="ctr" defTabSz="711200" rtl="0">
            <a:lnSpc>
              <a:spcPct val="90000"/>
            </a:lnSpc>
            <a:spcBef>
              <a:spcPct val="0"/>
            </a:spcBef>
            <a:spcAft>
              <a:spcPct val="35000"/>
            </a:spcAft>
          </a:pPr>
          <a:r>
            <a:rPr lang="en" sz="1600" b="1" kern="1200" dirty="0" smtClean="0">
              <a:solidFill>
                <a:srgbClr val="FF0000"/>
              </a:solidFill>
            </a:rPr>
            <a:t>A </a:t>
          </a:r>
          <a:r>
            <a:rPr lang="en" sz="1600" b="1" kern="1200" dirty="0" smtClean="0"/>
            <a:t>tem direito de X em relação a </a:t>
          </a:r>
          <a:r>
            <a:rPr lang="en" sz="1600" b="1" kern="1200" dirty="0" smtClean="0">
              <a:solidFill>
                <a:srgbClr val="0000FF"/>
              </a:solidFill>
            </a:rPr>
            <a:t>B</a:t>
          </a:r>
          <a:r>
            <a:rPr lang="en" sz="1600" kern="1200" dirty="0" smtClean="0">
              <a:solidFill>
                <a:srgbClr val="000000"/>
              </a:solidFill>
            </a:rPr>
            <a:t>, </a:t>
          </a:r>
          <a:r>
            <a:rPr lang="en" sz="1600" kern="1200" dirty="0" smtClean="0">
              <a:solidFill>
                <a:srgbClr val="FFFFFF"/>
              </a:solidFill>
            </a:rPr>
            <a:t>se a situação jurídica de</a:t>
          </a:r>
          <a:r>
            <a:rPr lang="en" sz="1600" kern="1200" dirty="0" smtClean="0">
              <a:solidFill>
                <a:srgbClr val="000000"/>
              </a:solidFill>
            </a:rPr>
            <a:t> </a:t>
          </a:r>
          <a:r>
            <a:rPr lang="en" sz="1600" kern="1200" dirty="0" smtClean="0">
              <a:solidFill>
                <a:srgbClr val="0000FF"/>
              </a:solidFill>
            </a:rPr>
            <a:t>B</a:t>
          </a:r>
          <a:r>
            <a:rPr lang="en" sz="1600" kern="1200" dirty="0" smtClean="0">
              <a:solidFill>
                <a:srgbClr val="000000"/>
              </a:solidFill>
            </a:rPr>
            <a:t> </a:t>
          </a:r>
          <a:r>
            <a:rPr lang="en" sz="1600" kern="1200" dirty="0" smtClean="0">
              <a:solidFill>
                <a:srgbClr val="FFFFFF"/>
              </a:solidFill>
            </a:rPr>
            <a:t>puder ser alterada por</a:t>
          </a:r>
          <a:r>
            <a:rPr lang="en" sz="1600" kern="1200" dirty="0" smtClean="0">
              <a:solidFill>
                <a:srgbClr val="000000"/>
              </a:solidFill>
            </a:rPr>
            <a:t> </a:t>
          </a:r>
          <a:r>
            <a:rPr lang="en" sz="1600" kern="1200" dirty="0" smtClean="0">
              <a:solidFill>
                <a:srgbClr val="FF0000"/>
              </a:solidFill>
            </a:rPr>
            <a:t>A</a:t>
          </a:r>
          <a:r>
            <a:rPr lang="en" sz="1600" kern="1200" dirty="0" smtClean="0">
              <a:solidFill>
                <a:srgbClr val="000000"/>
              </a:solidFill>
            </a:rPr>
            <a:t> </a:t>
          </a:r>
          <a:r>
            <a:rPr lang="en" sz="1600" kern="1200" dirty="0" smtClean="0">
              <a:solidFill>
                <a:srgbClr val="FFFFFF"/>
              </a:solidFill>
            </a:rPr>
            <a:t>fazer</a:t>
          </a:r>
          <a:r>
            <a:rPr lang="en" sz="1600" kern="1200" dirty="0" smtClean="0">
              <a:solidFill>
                <a:srgbClr val="000000"/>
              </a:solidFill>
            </a:rPr>
            <a:t> </a:t>
          </a:r>
          <a:r>
            <a:rPr lang="en" sz="1600" kern="1200" dirty="0" smtClean="0"/>
            <a:t>X sem que </a:t>
          </a:r>
          <a:r>
            <a:rPr lang="en" sz="1600" kern="1200" dirty="0" smtClean="0">
              <a:solidFill>
                <a:srgbClr val="0000FF"/>
              </a:solidFill>
            </a:rPr>
            <a:t>B</a:t>
          </a:r>
          <a:r>
            <a:rPr lang="en" sz="1600" kern="1200" dirty="0" smtClean="0"/>
            <a:t> consinta. </a:t>
          </a:r>
        </a:p>
        <a:p>
          <a:pPr lvl="0" algn="ctr" defTabSz="711200" rtl="0">
            <a:lnSpc>
              <a:spcPct val="90000"/>
            </a:lnSpc>
            <a:spcBef>
              <a:spcPct val="0"/>
            </a:spcBef>
            <a:spcAft>
              <a:spcPct val="35000"/>
            </a:spcAft>
          </a:pPr>
          <a:r>
            <a:rPr lang="en" sz="1600" kern="1200" dirty="0" smtClean="0"/>
            <a:t>(cônjuge - cônjuge, divórcio não consensual)</a:t>
          </a:r>
          <a:endParaRPr lang="pt-BR" sz="1600" kern="1200" dirty="0"/>
        </a:p>
      </dsp:txBody>
      <dsp:txXfrm rot="10800000">
        <a:off x="0" y="3104812"/>
        <a:ext cx="4114800" cy="1862887"/>
      </dsp:txXfrm>
    </dsp:sp>
    <dsp:sp modelId="{25C94236-D6D0-A942-9E27-749FF1FBE39C}">
      <dsp:nvSpPr>
        <dsp:cNvPr id="0" name=""/>
        <dsp:cNvSpPr/>
      </dsp:nvSpPr>
      <dsp:spPr>
        <a:xfrm rot="5400000">
          <a:off x="4930274" y="1668375"/>
          <a:ext cx="2483850" cy="4114800"/>
        </a:xfrm>
        <a:prstGeom prst="round1Rect">
          <a:avLst/>
        </a:prstGeom>
        <a:gradFill rotWithShape="0">
          <a:gsLst>
            <a:gs pos="0">
              <a:schemeClr val="accent4">
                <a:hueOff val="-8271860"/>
                <a:satOff val="46445"/>
                <a:lumOff val="-2156"/>
                <a:alphaOff val="0"/>
                <a:lumMod val="95000"/>
              </a:schemeClr>
            </a:gs>
            <a:gs pos="100000">
              <a:schemeClr val="accent4">
                <a:hueOff val="-8271860"/>
                <a:satOff val="46445"/>
                <a:lumOff val="-215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 sz="1600" b="1" kern="1200" dirty="0" smtClean="0"/>
            <a:t>Direito-imunidade (</a:t>
          </a:r>
          <a:r>
            <a:rPr lang="en" sz="1600" b="1" i="1" kern="1200" dirty="0" smtClean="0"/>
            <a:t>immunity right</a:t>
          </a:r>
          <a:r>
            <a:rPr lang="en" sz="1600" b="1" kern="1200" dirty="0" smtClean="0"/>
            <a:t>)</a:t>
          </a:r>
        </a:p>
        <a:p>
          <a:pPr lvl="0" algn="ctr" defTabSz="711200">
            <a:lnSpc>
              <a:spcPct val="90000"/>
            </a:lnSpc>
            <a:spcBef>
              <a:spcPct val="0"/>
            </a:spcBef>
            <a:spcAft>
              <a:spcPct val="35000"/>
            </a:spcAft>
          </a:pPr>
          <a:r>
            <a:rPr lang="en" sz="1600" b="0" kern="1200" dirty="0" smtClean="0">
              <a:solidFill>
                <a:srgbClr val="FF0000"/>
              </a:solidFill>
            </a:rPr>
            <a:t>A</a:t>
          </a:r>
          <a:r>
            <a:rPr lang="en" sz="1600" b="0" kern="1200" dirty="0" smtClean="0"/>
            <a:t> tem direito de não fazer X em benefício de </a:t>
          </a:r>
          <a:r>
            <a:rPr lang="en" sz="1600" b="0" kern="1200" dirty="0" smtClean="0">
              <a:solidFill>
                <a:srgbClr val="0000FF"/>
              </a:solidFill>
            </a:rPr>
            <a:t>B</a:t>
          </a:r>
          <a:r>
            <a:rPr lang="en" sz="1600" b="0" kern="1200" dirty="0" smtClean="0"/>
            <a:t> se </a:t>
          </a:r>
          <a:r>
            <a:rPr lang="en" sz="1600" b="0" kern="1200" dirty="0" smtClean="0">
              <a:solidFill>
                <a:srgbClr val="0000FF"/>
              </a:solidFill>
            </a:rPr>
            <a:t>B</a:t>
          </a:r>
          <a:r>
            <a:rPr lang="en" sz="1600" b="0" kern="1200" dirty="0" smtClean="0"/>
            <a:t> não puder alterar a situação jurídica de </a:t>
          </a:r>
          <a:r>
            <a:rPr lang="en" sz="1600" b="0" kern="1200" dirty="0" smtClean="0">
              <a:solidFill>
                <a:srgbClr val="FF0000"/>
              </a:solidFill>
            </a:rPr>
            <a:t>A</a:t>
          </a:r>
          <a:r>
            <a:rPr lang="en" sz="1600" b="0" kern="1200" dirty="0" smtClean="0"/>
            <a:t> por </a:t>
          </a:r>
          <a:r>
            <a:rPr lang="en" sz="1600" b="0" kern="1200" dirty="0" smtClean="0">
              <a:solidFill>
                <a:srgbClr val="FF0000"/>
              </a:solidFill>
            </a:rPr>
            <a:t>A</a:t>
          </a:r>
          <a:r>
            <a:rPr lang="en" sz="1600" b="0" kern="1200" dirty="0" smtClean="0"/>
            <a:t> não fazer X. (credor - devedor que pagou dívida prescrita).</a:t>
          </a:r>
          <a:endParaRPr lang="pt-BR" sz="1600" b="0" kern="1200" dirty="0"/>
        </a:p>
      </dsp:txBody>
      <dsp:txXfrm rot="-5400000">
        <a:off x="4114800" y="3104812"/>
        <a:ext cx="4114800" cy="1862887"/>
      </dsp:txXfrm>
    </dsp:sp>
    <dsp:sp modelId="{7F04FB9E-4275-5F40-B8B1-E367E306C819}">
      <dsp:nvSpPr>
        <dsp:cNvPr id="0" name=""/>
        <dsp:cNvSpPr/>
      </dsp:nvSpPr>
      <dsp:spPr>
        <a:xfrm>
          <a:off x="2880359" y="1862887"/>
          <a:ext cx="2468880" cy="1241925"/>
        </a:xfrm>
        <a:prstGeom prst="roundRect">
          <a:avLst/>
        </a:prstGeom>
        <a:solidFill>
          <a:schemeClr val="accent4">
            <a:tint val="40000"/>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pt-BR" sz="2600" b="1" kern="1200" dirty="0" smtClean="0"/>
            <a:t>Direito Subjetivo</a:t>
          </a:r>
          <a:endParaRPr lang="pt-BR" sz="2600" b="1" kern="1200" dirty="0"/>
        </a:p>
      </dsp:txBody>
      <dsp:txXfrm>
        <a:off x="2940985" y="1923513"/>
        <a:ext cx="2347628" cy="112067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5834304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May 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x-none"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10"/>
          </p:nvPr>
        </p:nvSpPr>
        <p:spPr/>
        <p:txBody>
          <a:bodyPr/>
          <a:lstStyle/>
          <a:p>
            <a:fld id="{25172EEB-1769-4776-AD69-E7C1260563EB}" type="datetime4">
              <a:rPr lang="en-US" smtClean="0"/>
              <a:pPr/>
              <a:t>May 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7BB8AF-C16A-4836-A92D-61834B5F0BA5}" type="datetime4">
              <a:rPr lang="en-US" smtClean="0"/>
              <a:pPr/>
              <a:t>May 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x-none"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x-none"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3A18F4-33C3-445B-924C-31108C51719C}" type="datetime4">
              <a:rPr lang="en-US" smtClean="0"/>
              <a:pPr/>
              <a:t>May 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x-none"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x-none"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May 8,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
        <p:nvSpPr>
          <p:cNvPr id="10" name="Title 9"/>
          <p:cNvSpPr>
            <a:spLocks noGrp="1"/>
          </p:cNvSpPr>
          <p:nvPr>
            <p:ph type="title"/>
          </p:nvPr>
        </p:nvSpPr>
        <p:spPr/>
        <p:txBody>
          <a:body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dirty="0"/>
          </a:p>
        </p:txBody>
      </p:sp>
      <p:sp>
        <p:nvSpPr>
          <p:cNvPr id="3" name="Date Placeholder 2"/>
          <p:cNvSpPr>
            <a:spLocks noGrp="1"/>
          </p:cNvSpPr>
          <p:nvPr>
            <p:ph type="dt" sz="half" idx="10"/>
          </p:nvPr>
        </p:nvSpPr>
        <p:spPr/>
        <p:txBody>
          <a:bodyPr/>
          <a:lstStyle/>
          <a:p>
            <a:fld id="{1EFB012D-77A1-44B0-BB26-329BA1EE55C9}" type="datetime4">
              <a:rPr lang="en-US" smtClean="0"/>
              <a:pPr/>
              <a:t>May 8,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8,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x-none"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8,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x-non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x-none"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2B1B13E-D5AF-485E-81A1-82A140076526}" type="datetime4">
              <a:rPr lang="en-US" smtClean="0"/>
              <a:pPr/>
              <a:t>May 8, 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4" name="Shape 34"/>
          <p:cNvSpPr txBox="1">
            <a:spLocks noGrp="1"/>
          </p:cNvSpPr>
          <p:nvPr>
            <p:ph type="subTitle" idx="1"/>
          </p:nvPr>
        </p:nvSpPr>
        <p:spPr>
          <a:prstGeom prst="rect">
            <a:avLst/>
          </a:prstGeom>
        </p:spPr>
        <p:txBody>
          <a:bodyPr lIns="91425" tIns="91425" rIns="91425" bIns="91425" anchor="t" anchorCtr="0">
            <a:noAutofit/>
          </a:bodyPr>
          <a:lstStyle/>
          <a:p>
            <a:pPr>
              <a:buNone/>
            </a:pPr>
            <a:endParaRPr lang="en" dirty="0"/>
          </a:p>
        </p:txBody>
      </p:sp>
      <p:sp>
        <p:nvSpPr>
          <p:cNvPr id="33" name="Shape 33"/>
          <p:cNvSpPr txBox="1">
            <a:spLocks noGrp="1"/>
          </p:cNvSpPr>
          <p:nvPr>
            <p:ph type="ctrTitle"/>
          </p:nvPr>
        </p:nvSpPr>
        <p:spPr>
          <a:prstGeom prst="rect">
            <a:avLst/>
          </a:prstGeom>
        </p:spPr>
        <p:txBody>
          <a:bodyPr lIns="91425" tIns="91425" rIns="91425" bIns="91425" anchor="b" anchorCtr="0">
            <a:noAutofit/>
          </a:bodyPr>
          <a:lstStyle/>
          <a:p>
            <a:pPr>
              <a:buNone/>
            </a:pPr>
            <a:r>
              <a:rPr lang="en" dirty="0"/>
              <a:t>Direitos subjetivos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a:buNone/>
            </a:pPr>
            <a:r>
              <a:rPr lang="en" dirty="0" smtClean="0"/>
              <a:t>direitos </a:t>
            </a:r>
            <a:r>
              <a:rPr lang="en" dirty="0"/>
              <a:t>subjetivos </a:t>
            </a:r>
            <a:r>
              <a:rPr lang="en" dirty="0" smtClean="0"/>
              <a:t>sociais: proteção</a:t>
            </a:r>
            <a:endParaRPr lang="en" dirty="0"/>
          </a:p>
        </p:txBody>
      </p:sp>
      <p:sp>
        <p:nvSpPr>
          <p:cNvPr id="96" name="Shape 96"/>
          <p:cNvSpPr txBox="1">
            <a:spLocks noGrp="1"/>
          </p:cNvSpPr>
          <p:nvPr>
            <p:ph type="body" idx="1"/>
          </p:nvPr>
        </p:nvSpPr>
        <p:spPr>
          <a:xfrm>
            <a:off x="457200" y="1524000"/>
            <a:ext cx="8229600" cy="4967700"/>
          </a:xfrm>
          <a:prstGeom prst="rect">
            <a:avLst/>
          </a:prstGeom>
        </p:spPr>
        <p:txBody>
          <a:bodyPr lIns="91425" tIns="91425" rIns="91425" bIns="91425" anchor="t" anchorCtr="0">
            <a:noAutofit/>
          </a:bodyPr>
          <a:lstStyle/>
          <a:p>
            <a:pPr marL="457200" lvl="0" indent="-349250" rtl="0">
              <a:buClr>
                <a:schemeClr val="dk1"/>
              </a:buClr>
              <a:buSzPct val="166666"/>
              <a:buFont typeface="Arial"/>
              <a:buChar char="•"/>
            </a:pPr>
            <a:r>
              <a:rPr lang="en" sz="1900" b="1" dirty="0"/>
              <a:t>Proposição de leis no Legislativo</a:t>
            </a:r>
          </a:p>
          <a:p>
            <a:pPr marL="914400" lvl="1" indent="-349250" rtl="0">
              <a:buClr>
                <a:schemeClr val="dk1"/>
              </a:buClr>
              <a:buSzPct val="100000"/>
              <a:buFont typeface="Courier New"/>
              <a:buChar char="o"/>
            </a:pPr>
            <a:r>
              <a:rPr lang="en" sz="1900" dirty="0"/>
              <a:t>Lei de Iniciativa Popular (Constituição, art. 61, </a:t>
            </a:r>
            <a:r>
              <a:rPr lang="en" sz="1900" dirty="0">
                <a:solidFill>
                  <a:srgbClr val="000000"/>
                </a:solidFill>
              </a:rPr>
              <a:t>§ 2</a:t>
            </a:r>
            <a:r>
              <a:rPr lang="en" sz="1900" dirty="0" smtClean="0">
                <a:solidFill>
                  <a:srgbClr val="000000"/>
                </a:solidFill>
              </a:rPr>
              <a:t>º)</a:t>
            </a:r>
            <a:endParaRPr lang="en" sz="1900" dirty="0">
              <a:solidFill>
                <a:srgbClr val="000000"/>
              </a:solidFill>
            </a:endParaRPr>
          </a:p>
          <a:p>
            <a:pPr marL="457200" lvl="0" indent="-349250" rtl="0">
              <a:buClr>
                <a:schemeClr val="dk1"/>
              </a:buClr>
              <a:buSzPct val="166666"/>
              <a:buFont typeface="Arial"/>
              <a:buChar char="•"/>
            </a:pPr>
            <a:r>
              <a:rPr lang="en" sz="1900" b="1" dirty="0"/>
              <a:t>Suprimento judicial de inação legislativa</a:t>
            </a:r>
          </a:p>
          <a:p>
            <a:pPr marL="914400" lvl="1" indent="-349250" rtl="0">
              <a:buClr>
                <a:schemeClr val="dk1"/>
              </a:buClr>
              <a:buSzPct val="100000"/>
              <a:buFont typeface="Courier New"/>
              <a:buChar char="o"/>
            </a:pPr>
            <a:r>
              <a:rPr lang="en" sz="1900" dirty="0"/>
              <a:t>Mandado de injunção (Constituição, art. 5</a:t>
            </a:r>
            <a:r>
              <a:rPr lang="en" sz="1900" baseline="30000" dirty="0"/>
              <a:t>o</a:t>
            </a:r>
            <a:r>
              <a:rPr lang="en" sz="1900" dirty="0"/>
              <a:t>, LXXI) </a:t>
            </a:r>
          </a:p>
          <a:p>
            <a:pPr marL="457200" lvl="0" indent="-349250" rtl="0">
              <a:buClr>
                <a:schemeClr val="dk1"/>
              </a:buClr>
              <a:buSzPct val="166666"/>
              <a:buFont typeface="Arial"/>
              <a:buChar char="•"/>
            </a:pPr>
            <a:r>
              <a:rPr lang="en" sz="1900" b="1" dirty="0" smtClean="0"/>
              <a:t>Organismos </a:t>
            </a:r>
            <a:r>
              <a:rPr lang="en" sz="1900" b="1" dirty="0"/>
              <a:t>encarregado de tutela social</a:t>
            </a:r>
          </a:p>
          <a:p>
            <a:pPr marL="914400" lvl="1" indent="-349250" rtl="0">
              <a:buClr>
                <a:schemeClr val="dk1"/>
              </a:buClr>
              <a:buSzPct val="100000"/>
              <a:buFont typeface="Courier New"/>
              <a:buChar char="o"/>
            </a:pPr>
            <a:r>
              <a:rPr lang="en" sz="1900" dirty="0"/>
              <a:t>Ministério Público (Constituição, art. 129</a:t>
            </a:r>
            <a:r>
              <a:rPr lang="en" sz="1900" dirty="0" smtClean="0"/>
              <a:t>), Defensoria Pública</a:t>
            </a:r>
            <a:endParaRPr lang="en" sz="1900" dirty="0"/>
          </a:p>
          <a:p>
            <a:pPr marL="914400" lvl="1" indent="-349250" rtl="0">
              <a:buClr>
                <a:schemeClr val="dk1"/>
              </a:buClr>
              <a:buSzPct val="100000"/>
              <a:buFont typeface="Courier New"/>
              <a:buChar char="o"/>
            </a:pPr>
            <a:r>
              <a:rPr lang="en" sz="1900" dirty="0"/>
              <a:t>Direitos difusos, coletivos e invidiuais </a:t>
            </a:r>
            <a:r>
              <a:rPr lang="en" sz="1900" dirty="0" smtClean="0"/>
              <a:t>homogêneos</a:t>
            </a:r>
            <a:endParaRPr lang="en" sz="1900" dirty="0"/>
          </a:p>
          <a:p>
            <a:pPr marL="457200" lvl="0" indent="-349250" rtl="0">
              <a:buClr>
                <a:schemeClr val="dk1"/>
              </a:buClr>
              <a:buSzPct val="166666"/>
              <a:buFont typeface="Arial"/>
              <a:buChar char="•"/>
            </a:pPr>
            <a:r>
              <a:rPr lang="en" sz="1900" b="1" dirty="0"/>
              <a:t>Mecanismos de </a:t>
            </a:r>
            <a:r>
              <a:rPr lang="en" sz="1900" b="1" i="1" dirty="0"/>
              <a:t>accountability</a:t>
            </a:r>
          </a:p>
          <a:p>
            <a:pPr marL="914400" lvl="1" indent="-349250" rtl="0">
              <a:buClr>
                <a:schemeClr val="dk1"/>
              </a:buClr>
              <a:buSzPct val="100000"/>
              <a:buFont typeface="Courier New"/>
              <a:buChar char="o"/>
            </a:pPr>
            <a:r>
              <a:rPr lang="en" sz="1900" dirty="0"/>
              <a:t>Lei de Acesso à Informação (Lei 12.527/2011)</a:t>
            </a:r>
          </a:p>
          <a:p>
            <a:pPr marL="914400" lvl="1" indent="-349250" rtl="0">
              <a:buClr>
                <a:schemeClr val="dk1"/>
              </a:buClr>
              <a:buSzPct val="100000"/>
              <a:buFont typeface="Courier New"/>
              <a:buChar char="o"/>
            </a:pPr>
            <a:r>
              <a:rPr lang="en" sz="1900" dirty="0"/>
              <a:t>Improbidade Administrativa, Responsabilidade </a:t>
            </a:r>
            <a:r>
              <a:rPr lang="en" sz="1900" dirty="0" smtClean="0"/>
              <a:t>Fiscal</a:t>
            </a:r>
            <a:endParaRPr lang="en" sz="1900" dirty="0"/>
          </a:p>
          <a:p>
            <a:pPr marL="457200" lvl="0" indent="-349250" rtl="0">
              <a:buClr>
                <a:schemeClr val="dk1"/>
              </a:buClr>
              <a:buSzPct val="166666"/>
              <a:buFont typeface="Arial"/>
              <a:buChar char="•"/>
            </a:pPr>
            <a:r>
              <a:rPr lang="en" sz="1900" b="1" i="1" dirty="0"/>
              <a:t>Enforcement </a:t>
            </a:r>
            <a:r>
              <a:rPr lang="en" sz="1900" b="1" dirty="0"/>
              <a:t>de políticas públicas</a:t>
            </a:r>
          </a:p>
          <a:p>
            <a:pPr marL="914400" lvl="1" indent="-349250">
              <a:buClr>
                <a:schemeClr val="dk1"/>
              </a:buClr>
              <a:buSzPct val="100000"/>
              <a:buFont typeface="Courier New"/>
              <a:buChar char="o"/>
            </a:pPr>
            <a:r>
              <a:rPr lang="en" sz="1900" dirty="0"/>
              <a:t>Ações de </a:t>
            </a:r>
            <a:r>
              <a:rPr lang="en" sz="1900" dirty="0" smtClean="0"/>
              <a:t>Inconstitucionalidade, orçamento, Ação Civil Pública</a:t>
            </a:r>
            <a:endParaRPr lang="en" sz="19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prstGeom prst="rect">
            <a:avLst/>
          </a:prstGeom>
        </p:spPr>
        <p:txBody>
          <a:bodyPr lIns="91425" tIns="91425" rIns="91425" bIns="91425" anchor="b" anchorCtr="0">
            <a:noAutofit/>
          </a:bodyPr>
          <a:lstStyle/>
          <a:p>
            <a:r>
              <a:rPr lang="en" dirty="0"/>
              <a:t>Pessoa e direitos</a:t>
            </a:r>
          </a:p>
        </p:txBody>
      </p:sp>
      <p:sp>
        <p:nvSpPr>
          <p:cNvPr id="40" name="Shape 40"/>
          <p:cNvSpPr txBox="1">
            <a:spLocks noGrp="1"/>
          </p:cNvSpPr>
          <p:nvPr>
            <p:ph type="body" idx="1"/>
          </p:nvPr>
        </p:nvSpPr>
        <p:spPr>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b="1" dirty="0"/>
              <a:t>CC 2002, </a:t>
            </a:r>
            <a:r>
              <a:rPr lang="en" b="1" dirty="0">
                <a:solidFill>
                  <a:srgbClr val="000000"/>
                </a:solidFill>
              </a:rPr>
              <a:t>Art. 1</a:t>
            </a:r>
            <a:r>
              <a:rPr lang="en" b="1" u="sng" baseline="30000" dirty="0">
                <a:solidFill>
                  <a:srgbClr val="000000"/>
                </a:solidFill>
              </a:rPr>
              <a:t>o</a:t>
            </a:r>
            <a:r>
              <a:rPr lang="en" b="1" dirty="0">
                <a:solidFill>
                  <a:srgbClr val="000000"/>
                </a:solidFill>
              </a:rPr>
              <a:t>.</a:t>
            </a:r>
            <a:r>
              <a:rPr lang="en" dirty="0">
                <a:solidFill>
                  <a:srgbClr val="000000"/>
                </a:solidFill>
              </a:rPr>
              <a:t>Toda pessoa é capaz de direitos e deveres na ordem civil.</a:t>
            </a:r>
          </a:p>
          <a:p>
            <a:pPr marL="594360" indent="-381000">
              <a:buClr>
                <a:schemeClr val="dk1"/>
              </a:buClr>
              <a:buSzPct val="80000"/>
              <a:buFont typeface="Courier New"/>
              <a:buChar char="o"/>
            </a:pPr>
            <a:r>
              <a:rPr lang="en" dirty="0" smtClean="0"/>
              <a:t>"Direito subjetivo</a:t>
            </a:r>
            <a:r>
              <a:rPr lang="en" dirty="0" smtClean="0"/>
              <a:t>”</a:t>
            </a:r>
            <a:r>
              <a:rPr lang="en" dirty="0"/>
              <a:t> </a:t>
            </a:r>
            <a:r>
              <a:rPr lang="en" dirty="0" smtClean="0"/>
              <a:t>–</a:t>
            </a:r>
            <a:r>
              <a:rPr lang="en" dirty="0" smtClean="0"/>
              <a:t> “ter um direito”</a:t>
            </a:r>
            <a:endParaRPr lang="en" dirty="0"/>
          </a:p>
          <a:p>
            <a:pPr marL="457200" lvl="0" indent="-419100" rtl="0">
              <a:buClr>
                <a:schemeClr val="dk1"/>
              </a:buClr>
              <a:buSzPct val="166666"/>
              <a:buFont typeface="Arial"/>
              <a:buChar char="•"/>
            </a:pPr>
            <a:r>
              <a:rPr lang="en" dirty="0"/>
              <a:t>Questões:</a:t>
            </a:r>
          </a:p>
          <a:p>
            <a:pPr marL="914400" lvl="1" indent="-381000" rtl="0">
              <a:buClr>
                <a:schemeClr val="dk1"/>
              </a:buClr>
              <a:buSzPct val="80000"/>
              <a:buFont typeface="Courier New"/>
              <a:buChar char="o"/>
            </a:pPr>
            <a:r>
              <a:rPr lang="en" dirty="0"/>
              <a:t>Que significa </a:t>
            </a:r>
            <a:r>
              <a:rPr lang="en" i="1" dirty="0"/>
              <a:t>ter um direito</a:t>
            </a:r>
            <a:r>
              <a:rPr lang="en" dirty="0"/>
              <a:t>?</a:t>
            </a:r>
          </a:p>
          <a:p>
            <a:pPr marL="914400" lvl="1" indent="-381000" rtl="0">
              <a:buClr>
                <a:schemeClr val="dk1"/>
              </a:buClr>
              <a:buSzPct val="80000"/>
              <a:buFont typeface="Courier New"/>
              <a:buChar char="o"/>
            </a:pPr>
            <a:r>
              <a:rPr lang="en" dirty="0"/>
              <a:t>Os direitos são todos iguais?</a:t>
            </a:r>
          </a:p>
          <a:p>
            <a:pPr marL="914400" lvl="1" indent="-381000">
              <a:buClr>
                <a:schemeClr val="dk1"/>
              </a:buClr>
              <a:buSzPct val="80000"/>
              <a:buFont typeface="Courier New"/>
              <a:buChar char="o"/>
            </a:pPr>
            <a:r>
              <a:rPr lang="en" dirty="0"/>
              <a:t>Como o direito protege diferentes </a:t>
            </a:r>
            <a:r>
              <a:rPr lang="en" i="1" dirty="0"/>
              <a:t>direitos</a:t>
            </a:r>
            <a:r>
              <a:rPr lang="en" dirty="0"/>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t-BR" dirty="0" smtClean="0"/>
              <a:t>Direito objetivo e Direito Subjetivo</a:t>
            </a:r>
            <a:endParaRPr lang="pt-BR" dirty="0"/>
          </a:p>
        </p:txBody>
      </p:sp>
      <p:graphicFrame>
        <p:nvGraphicFramePr>
          <p:cNvPr id="6" name="Table 5"/>
          <p:cNvGraphicFramePr>
            <a:graphicFrameLocks noGrp="1"/>
          </p:cNvGraphicFramePr>
          <p:nvPr>
            <p:extLst>
              <p:ext uri="{D42A27DB-BD31-4B8C-83A1-F6EECF244321}">
                <p14:modId xmlns:p14="http://schemas.microsoft.com/office/powerpoint/2010/main" val="3445180205"/>
              </p:ext>
            </p:extLst>
          </p:nvPr>
        </p:nvGraphicFramePr>
        <p:xfrm>
          <a:off x="457200" y="1941351"/>
          <a:ext cx="8229600" cy="3936999"/>
        </p:xfrm>
        <a:graphic>
          <a:graphicData uri="http://schemas.openxmlformats.org/drawingml/2006/table">
            <a:tbl>
              <a:tblPr firstRow="1" bandRow="1">
                <a:tableStyleId>{69012ECD-51FC-41F1-AA8D-1B2483CD663E}</a:tableStyleId>
              </a:tblPr>
              <a:tblGrid>
                <a:gridCol w="2743200"/>
                <a:gridCol w="2743200"/>
                <a:gridCol w="2743200"/>
              </a:tblGrid>
              <a:tr h="370840">
                <a:tc>
                  <a:txBody>
                    <a:bodyPr/>
                    <a:lstStyle/>
                    <a:p>
                      <a:r>
                        <a:rPr lang="pt-BR" dirty="0" smtClean="0"/>
                        <a:t>Uso</a:t>
                      </a:r>
                      <a:endParaRPr lang="pt-BR" dirty="0"/>
                    </a:p>
                  </a:txBody>
                  <a:tcPr/>
                </a:tc>
                <a:tc>
                  <a:txBody>
                    <a:bodyPr/>
                    <a:lstStyle/>
                    <a:p>
                      <a:r>
                        <a:rPr lang="pt-BR" dirty="0" smtClean="0"/>
                        <a:t>Conceito</a:t>
                      </a:r>
                      <a:endParaRPr lang="pt-BR" dirty="0"/>
                    </a:p>
                  </a:txBody>
                  <a:tcPr/>
                </a:tc>
                <a:tc>
                  <a:txBody>
                    <a:bodyPr/>
                    <a:lstStyle/>
                    <a:p>
                      <a:r>
                        <a:rPr lang="pt-BR" dirty="0" smtClean="0"/>
                        <a:t>Tipo</a:t>
                      </a:r>
                      <a:endParaRPr lang="pt-BR" dirty="0"/>
                    </a:p>
                  </a:txBody>
                  <a:tcPr/>
                </a:tc>
              </a:tr>
              <a:tr h="370840">
                <a:tc>
                  <a:txBody>
                    <a:bodyPr/>
                    <a:lstStyle/>
                    <a:p>
                      <a:r>
                        <a:rPr lang="pt-BR" b="1" dirty="0" smtClean="0"/>
                        <a:t>“Hoje tenho aula de direito</a:t>
                      </a:r>
                      <a:r>
                        <a:rPr lang="pt-BR" b="1" dirty="0" smtClean="0"/>
                        <a:t>”</a:t>
                      </a:r>
                      <a:endParaRPr lang="pt-BR" b="1"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dirty="0" smtClean="0"/>
                        <a:t>“Direito” como campo de estudos (“ciência do direito”)</a:t>
                      </a:r>
                    </a:p>
                  </a:txBody>
                  <a:tcPr/>
                </a:tc>
                <a:tc>
                  <a:txBody>
                    <a:bodyPr/>
                    <a:lstStyle/>
                    <a:p>
                      <a:r>
                        <a:rPr lang="pt-BR" dirty="0" smtClean="0"/>
                        <a:t>Direito objetivo</a:t>
                      </a:r>
                      <a:endParaRPr lang="pt-BR" dirty="0"/>
                    </a:p>
                  </a:txBody>
                  <a:tcPr/>
                </a:tc>
              </a:tr>
              <a:tr h="370840">
                <a:tc>
                  <a:txBody>
                    <a:bodyPr/>
                    <a:lstStyle/>
                    <a:p>
                      <a:r>
                        <a:rPr lang="pt-BR" b="1" dirty="0" smtClean="0"/>
                        <a:t>“O direito brasileiro prev</a:t>
                      </a:r>
                      <a:r>
                        <a:rPr lang="pt-BR" b="1" dirty="0" smtClean="0"/>
                        <a:t>ê </a:t>
                      </a:r>
                      <a:r>
                        <a:rPr lang="pt-BR" b="1" dirty="0" smtClean="0"/>
                        <a:t>a propriedade privada”</a:t>
                      </a:r>
                    </a:p>
                    <a:p>
                      <a:pPr lvl="1"/>
                      <a:endParaRPr lang="pt-BR" dirty="0" smtClean="0"/>
                    </a:p>
                    <a:p>
                      <a:pPr lvl="1"/>
                      <a:endParaRPr lang="pt-BR" dirty="0" smtClean="0"/>
                    </a:p>
                  </a:txBody>
                  <a:tcPr/>
                </a:tc>
                <a:tc>
                  <a:txBody>
                    <a:bodyPr/>
                    <a:lstStyle/>
                    <a:p>
                      <a:r>
                        <a:rPr lang="pt-BR" dirty="0" smtClean="0"/>
                        <a:t>“Direito” como conjunto de normas válidas em um determinado local e tempo (“direito objetivo”)</a:t>
                      </a:r>
                      <a:endParaRPr lang="pt-BR" dirty="0"/>
                    </a:p>
                  </a:txBody>
                  <a:tcPr/>
                </a:tc>
                <a:tc>
                  <a:txBody>
                    <a:bodyPr/>
                    <a:lstStyle/>
                    <a:p>
                      <a:r>
                        <a:rPr lang="pt-BR" dirty="0" smtClean="0"/>
                        <a:t>Direito Objetivo</a:t>
                      </a:r>
                      <a:endParaRPr lang="pt-BR" dirty="0"/>
                    </a:p>
                  </a:txBody>
                  <a:tcPr/>
                </a:tc>
              </a:tr>
              <a:tr h="370840">
                <a:tc>
                  <a:txBody>
                    <a:bodyPr/>
                    <a:lstStyle/>
                    <a:p>
                      <a:r>
                        <a:rPr lang="pt-BR" b="1" dirty="0" smtClean="0"/>
                        <a:t>“Eu tenho direito de ser enterrado com meu quadro do Van Gogh</a:t>
                      </a:r>
                      <a:r>
                        <a:rPr lang="pt-BR" b="1" dirty="0" smtClean="0"/>
                        <a:t>”</a:t>
                      </a:r>
                      <a:endParaRPr lang="pt-BR" b="1" dirty="0" smtClean="0"/>
                    </a:p>
                    <a:p>
                      <a:pPr lvl="1"/>
                      <a:endParaRPr lang="pt-BR"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dirty="0" smtClean="0"/>
                        <a:t>“Direito” como uma razão (juridicamente respaldada) para agir</a:t>
                      </a:r>
                    </a:p>
                    <a:p>
                      <a:endParaRPr lang="pt-BR" dirty="0"/>
                    </a:p>
                  </a:txBody>
                  <a:tcPr/>
                </a:tc>
                <a:tc>
                  <a:txBody>
                    <a:bodyPr/>
                    <a:lstStyle/>
                    <a:p>
                      <a:r>
                        <a:rPr lang="pt-BR" dirty="0" smtClean="0"/>
                        <a:t>Direito Subjetivo</a:t>
                      </a:r>
                      <a:endParaRPr lang="pt-BR" dirty="0"/>
                    </a:p>
                  </a:txBody>
                  <a:tcPr/>
                </a:tc>
              </a:tr>
            </a:tbl>
          </a:graphicData>
        </a:graphic>
      </p:graphicFrame>
    </p:spTree>
    <p:extLst>
      <p:ext uri="{BB962C8B-B14F-4D97-AF65-F5344CB8AC3E}">
        <p14:creationId xmlns:p14="http://schemas.microsoft.com/office/powerpoint/2010/main" val="2904331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Direito subjetivo: dificuldades</a:t>
            </a:r>
            <a:endParaRPr lang="pt-BR" dirty="0"/>
          </a:p>
        </p:txBody>
      </p:sp>
      <p:sp>
        <p:nvSpPr>
          <p:cNvPr id="3" name="Text Placeholder 2"/>
          <p:cNvSpPr>
            <a:spLocks noGrp="1"/>
          </p:cNvSpPr>
          <p:nvPr>
            <p:ph type="body" idx="1"/>
          </p:nvPr>
        </p:nvSpPr>
        <p:spPr/>
        <p:txBody>
          <a:bodyPr>
            <a:normAutofit lnSpcReduction="10000"/>
          </a:bodyPr>
          <a:lstStyle/>
          <a:p>
            <a:r>
              <a:rPr lang="pt-BR" b="1" dirty="0" smtClean="0"/>
              <a:t>Vontade livre? </a:t>
            </a:r>
            <a:r>
              <a:rPr lang="pt-BR" b="1" dirty="0" smtClean="0"/>
              <a:t>“</a:t>
            </a:r>
            <a:r>
              <a:rPr lang="pt-BR" dirty="0" smtClean="0"/>
              <a:t>O </a:t>
            </a:r>
            <a:r>
              <a:rPr lang="pt-BR" dirty="0"/>
              <a:t>direito subjetivo é o poder ou domínio da vontade livre do homem, que o ordenamento protege e </a:t>
            </a:r>
            <a:r>
              <a:rPr lang="pt-BR" dirty="0" smtClean="0"/>
              <a:t>confere</a:t>
            </a:r>
            <a:r>
              <a:rPr lang="pt-BR" dirty="0" smtClean="0"/>
              <a:t>”</a:t>
            </a:r>
          </a:p>
          <a:p>
            <a:pPr lvl="1"/>
            <a:r>
              <a:rPr lang="pt-BR" dirty="0" smtClean="0"/>
              <a:t>Crianças, incapazes?</a:t>
            </a:r>
          </a:p>
          <a:p>
            <a:pPr lvl="1"/>
            <a:endParaRPr lang="pt-BR" dirty="0"/>
          </a:p>
          <a:p>
            <a:pPr marL="228600" lvl="1"/>
            <a:r>
              <a:rPr lang="en-US" b="1" dirty="0" smtClean="0"/>
              <a:t> </a:t>
            </a:r>
            <a:r>
              <a:rPr lang="en-US" b="1" dirty="0" err="1" smtClean="0"/>
              <a:t>Faculdade</a:t>
            </a:r>
            <a:r>
              <a:rPr lang="en-US" b="1" dirty="0" smtClean="0"/>
              <a:t> </a:t>
            </a:r>
            <a:r>
              <a:rPr lang="en-US" b="1" dirty="0" err="1" smtClean="0"/>
              <a:t>juridicamente</a:t>
            </a:r>
            <a:r>
              <a:rPr lang="en-US" b="1" dirty="0" smtClean="0"/>
              <a:t> </a:t>
            </a:r>
            <a:r>
              <a:rPr lang="en-US" b="1" dirty="0" err="1" smtClean="0"/>
              <a:t>garantida</a:t>
            </a:r>
            <a:r>
              <a:rPr lang="en-US" b="1" dirty="0" smtClean="0"/>
              <a:t>? </a:t>
            </a:r>
            <a:r>
              <a:rPr lang="en-US" b="1" dirty="0" smtClean="0"/>
              <a:t>“</a:t>
            </a:r>
            <a:r>
              <a:rPr lang="pt-BR" dirty="0" smtClean="0"/>
              <a:t>DS </a:t>
            </a:r>
            <a:r>
              <a:rPr lang="pt-BR" dirty="0"/>
              <a:t>é a possibilidade de fazer valer a ordem jurídica para tornar efetiva a proteção de um </a:t>
            </a:r>
            <a:r>
              <a:rPr lang="pt-BR" dirty="0" smtClean="0"/>
              <a:t>direito. </a:t>
            </a:r>
            <a:r>
              <a:rPr lang="pt-BR" dirty="0" smtClean="0"/>
              <a:t>É</a:t>
            </a:r>
            <a:r>
              <a:rPr lang="pt-BR" dirty="0" smtClean="0"/>
              <a:t> </a:t>
            </a:r>
            <a:r>
              <a:rPr lang="pt-BR" dirty="0"/>
              <a:t>a garantia fornecida pelo direito objetivo, que é invocado em caso de violação</a:t>
            </a:r>
            <a:r>
              <a:rPr lang="pt-BR" dirty="0" smtClean="0"/>
              <a:t>.</a:t>
            </a:r>
          </a:p>
          <a:p>
            <a:pPr marL="502920" lvl="2"/>
            <a:r>
              <a:rPr lang="pt-BR" dirty="0" smtClean="0"/>
              <a:t>Direito = proteç</a:t>
            </a:r>
            <a:r>
              <a:rPr lang="pt-BR" dirty="0" smtClean="0"/>
              <a:t>ão do direito?</a:t>
            </a:r>
          </a:p>
          <a:p>
            <a:pPr marL="502920" lvl="2"/>
            <a:endParaRPr lang="pt-BR" dirty="0"/>
          </a:p>
          <a:p>
            <a:pPr marL="228600" lvl="1"/>
            <a:r>
              <a:rPr lang="en-US" b="1" dirty="0" err="1" smtClean="0"/>
              <a:t>Reflexo</a:t>
            </a:r>
            <a:r>
              <a:rPr lang="en-US" b="1" dirty="0" smtClean="0"/>
              <a:t>?</a:t>
            </a:r>
            <a:r>
              <a:rPr lang="en-US" dirty="0" smtClean="0"/>
              <a:t> DS </a:t>
            </a:r>
            <a:r>
              <a:rPr lang="en-US" dirty="0" err="1" smtClean="0"/>
              <a:t>n</a:t>
            </a:r>
            <a:r>
              <a:rPr lang="en-US" dirty="0" err="1" smtClean="0"/>
              <a:t>ão</a:t>
            </a:r>
            <a:r>
              <a:rPr lang="en-US" dirty="0" smtClean="0"/>
              <a:t> </a:t>
            </a:r>
            <a:r>
              <a:rPr lang="en-US" dirty="0" err="1" smtClean="0"/>
              <a:t>existe</a:t>
            </a:r>
            <a:r>
              <a:rPr lang="en-US" dirty="0" smtClean="0"/>
              <a:t> </a:t>
            </a:r>
            <a:r>
              <a:rPr lang="en-US" dirty="0" err="1" smtClean="0"/>
              <a:t>senão</a:t>
            </a:r>
            <a:r>
              <a:rPr lang="en-US" dirty="0" smtClean="0"/>
              <a:t> </a:t>
            </a:r>
            <a:r>
              <a:rPr lang="en-US" dirty="0" err="1" smtClean="0"/>
              <a:t>como</a:t>
            </a:r>
            <a:r>
              <a:rPr lang="en-US" dirty="0" smtClean="0"/>
              <a:t> </a:t>
            </a:r>
            <a:r>
              <a:rPr lang="en-US" dirty="0" err="1" smtClean="0"/>
              <a:t>reflexo</a:t>
            </a:r>
            <a:r>
              <a:rPr lang="en-US" dirty="0" smtClean="0"/>
              <a:t> de um </a:t>
            </a:r>
            <a:r>
              <a:rPr lang="en-US" dirty="0" err="1" smtClean="0"/>
              <a:t>dever</a:t>
            </a:r>
            <a:r>
              <a:rPr lang="en-US" dirty="0" smtClean="0"/>
              <a:t> de </a:t>
            </a:r>
            <a:r>
              <a:rPr lang="en-US" dirty="0" err="1" smtClean="0"/>
              <a:t>terceiros</a:t>
            </a:r>
            <a:r>
              <a:rPr lang="en-US" dirty="0" smtClean="0"/>
              <a:t>.</a:t>
            </a:r>
          </a:p>
          <a:p>
            <a:pPr marL="502920" lvl="2"/>
            <a:r>
              <a:rPr lang="en-US" dirty="0" err="1" smtClean="0"/>
              <a:t>Ninguém</a:t>
            </a:r>
            <a:r>
              <a:rPr lang="en-US" dirty="0" smtClean="0"/>
              <a:t> tem </a:t>
            </a:r>
            <a:r>
              <a:rPr lang="en-US" dirty="0" err="1" smtClean="0"/>
              <a:t>direitos</a:t>
            </a:r>
            <a:r>
              <a:rPr lang="en-US" dirty="0" smtClean="0"/>
              <a:t>?</a:t>
            </a:r>
          </a:p>
          <a:p>
            <a:pPr marL="502920" lvl="2"/>
            <a:endParaRPr lang="en-US" b="1" dirty="0"/>
          </a:p>
          <a:p>
            <a:endParaRPr lang="pt-BR" b="1" dirty="0"/>
          </a:p>
        </p:txBody>
      </p:sp>
    </p:spTree>
    <p:extLst>
      <p:ext uri="{BB962C8B-B14F-4D97-AF65-F5344CB8AC3E}">
        <p14:creationId xmlns:p14="http://schemas.microsoft.com/office/powerpoint/2010/main" val="841656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prstGeom prst="rect">
            <a:avLst/>
          </a:prstGeom>
        </p:spPr>
        <p:txBody>
          <a:bodyPr lIns="91425" tIns="91425" rIns="91425" bIns="91425" anchor="b" anchorCtr="0">
            <a:noAutofit/>
          </a:bodyPr>
          <a:lstStyle/>
          <a:p>
            <a:r>
              <a:rPr lang="en" dirty="0"/>
              <a:t>Direito subjetivo: características</a:t>
            </a:r>
          </a:p>
        </p:txBody>
      </p:sp>
      <p:sp>
        <p:nvSpPr>
          <p:cNvPr id="46" name="Shape 46"/>
          <p:cNvSpPr txBox="1">
            <a:spLocks noGrp="1"/>
          </p:cNvSpPr>
          <p:nvPr>
            <p:ph type="body" idx="1"/>
          </p:nvPr>
        </p:nvSpPr>
        <p:spPr>
          <a:xfrm>
            <a:off x="457200" y="1534267"/>
            <a:ext cx="8229600" cy="5033699"/>
          </a:xfrm>
          <a:prstGeom prst="rect">
            <a:avLst/>
          </a:prstGeom>
        </p:spPr>
        <p:txBody>
          <a:bodyPr lIns="91425" tIns="91425" rIns="91425" bIns="91425" anchor="t" anchorCtr="0">
            <a:noAutofit/>
          </a:bodyPr>
          <a:lstStyle/>
          <a:p>
            <a:pPr marL="400050" indent="-285750">
              <a:buSzPct val="166666"/>
            </a:pPr>
            <a:r>
              <a:rPr lang="en" sz="1800" b="1" dirty="0"/>
              <a:t>Empoderamento jurídico de um sujeito de direito</a:t>
            </a:r>
          </a:p>
          <a:p>
            <a:pPr marL="914400" lvl="1" indent="-342900" rtl="0">
              <a:buClr>
                <a:schemeClr val="dk1"/>
              </a:buClr>
              <a:buSzPct val="100000"/>
              <a:buFont typeface="Courier New"/>
              <a:buChar char="o"/>
            </a:pPr>
            <a:r>
              <a:rPr lang="en" sz="1800" dirty="0" smtClean="0"/>
              <a:t>Ligado </a:t>
            </a:r>
            <a:r>
              <a:rPr lang="en" sz="1800" dirty="0"/>
              <a:t>a característica </a:t>
            </a:r>
            <a:r>
              <a:rPr lang="en" sz="1800" dirty="0" smtClean="0"/>
              <a:t>definida – pelo DO – </a:t>
            </a:r>
            <a:r>
              <a:rPr lang="en" sz="1800" dirty="0"/>
              <a:t>de alguém:</a:t>
            </a:r>
          </a:p>
          <a:p>
            <a:pPr marL="1371600" lvl="2" indent="-342900" rtl="0">
              <a:buClr>
                <a:schemeClr val="dk1"/>
              </a:buClr>
              <a:buSzPct val="100000"/>
              <a:buFont typeface="Wingdings"/>
              <a:buChar char="§"/>
            </a:pPr>
            <a:r>
              <a:rPr lang="en" sz="1800" dirty="0"/>
              <a:t>Nascido com vida, beneficiário de testamento, vítima de ilícito, parte de um contrato, proprietário, etc</a:t>
            </a:r>
            <a:r>
              <a:rPr lang="en" sz="1800" dirty="0" smtClean="0"/>
              <a:t>.</a:t>
            </a:r>
            <a:endParaRPr lang="en" sz="1800" dirty="0"/>
          </a:p>
          <a:p>
            <a:pPr marL="914400" lvl="1" indent="-342900" rtl="0">
              <a:buClr>
                <a:schemeClr val="dk1"/>
              </a:buClr>
              <a:buSzPct val="100000"/>
              <a:buFont typeface="Courier New"/>
              <a:buChar char="o"/>
            </a:pPr>
            <a:r>
              <a:rPr lang="en" sz="1800" dirty="0"/>
              <a:t>Fundamentado </a:t>
            </a:r>
            <a:r>
              <a:rPr lang="en" sz="1800" dirty="0" smtClean="0"/>
              <a:t>no direito objetivo;</a:t>
            </a:r>
            <a:endParaRPr lang="en" sz="1800" dirty="0"/>
          </a:p>
          <a:p>
            <a:pPr marL="914400" lvl="1" indent="-342900" rtl="0">
              <a:buClr>
                <a:schemeClr val="dk1"/>
              </a:buClr>
              <a:buSzPct val="100000"/>
              <a:buFont typeface="Courier New"/>
              <a:buChar char="o"/>
            </a:pPr>
            <a:r>
              <a:rPr lang="en" sz="1800" dirty="0"/>
              <a:t>Implica restrições a terceiros (particulares ou em geral</a:t>
            </a:r>
            <a:r>
              <a:rPr lang="en" sz="1800" dirty="0" smtClean="0"/>
              <a:t>);</a:t>
            </a:r>
            <a:endParaRPr lang="en" sz="1800" dirty="0"/>
          </a:p>
          <a:p>
            <a:pPr marL="914400" lvl="1" indent="-342900" rtl="0">
              <a:buClr>
                <a:schemeClr val="dk1"/>
              </a:buClr>
              <a:buSzPct val="100000"/>
              <a:buFont typeface="Courier New"/>
              <a:buChar char="o"/>
            </a:pPr>
            <a:r>
              <a:rPr lang="en" sz="1800" dirty="0"/>
              <a:t>Posição de benefício / vantagem ao seu </a:t>
            </a:r>
            <a:r>
              <a:rPr lang="en" sz="1800" dirty="0" smtClean="0"/>
              <a:t>detentor;</a:t>
            </a:r>
            <a:endParaRPr lang="en" sz="1800" dirty="0"/>
          </a:p>
          <a:p>
            <a:pPr marL="914400" lvl="1" indent="-342900" rtl="0">
              <a:buClr>
                <a:schemeClr val="dk1"/>
              </a:buClr>
              <a:buSzPct val="100000"/>
              <a:buFont typeface="Courier New"/>
              <a:buChar char="o"/>
            </a:pPr>
            <a:r>
              <a:rPr lang="en" sz="1800" dirty="0"/>
              <a:t>Protegido por algum instrumento de ação </a:t>
            </a:r>
            <a:r>
              <a:rPr lang="en" sz="1800" dirty="0" smtClean="0"/>
              <a:t>jurídica; </a:t>
            </a:r>
            <a:endParaRPr lang="en" sz="1800" dirty="0" smtClean="0"/>
          </a:p>
          <a:p>
            <a:endParaRPr lang="en" sz="1800" dirty="0"/>
          </a:p>
          <a:p>
            <a:endParaRPr lang="en" sz="1800" dirty="0"/>
          </a:p>
          <a:p>
            <a:endParaRPr lang="en" sz="18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895769684"/>
              </p:ext>
            </p:extLst>
          </p:nvPr>
        </p:nvGraphicFramePr>
        <p:xfrm>
          <a:off x="457200" y="1600200"/>
          <a:ext cx="8229600" cy="496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hape 63"/>
          <p:cNvSpPr txBox="1">
            <a:spLocks noGrp="1"/>
          </p:cNvSpPr>
          <p:nvPr>
            <p:ph type="title"/>
          </p:nvPr>
        </p:nvSpPr>
        <p:spPr>
          <a:xfrm>
            <a:off x="457200" y="259338"/>
            <a:ext cx="8229600" cy="1143000"/>
          </a:xfrm>
          <a:prstGeom prst="rect">
            <a:avLst/>
          </a:prstGeom>
        </p:spPr>
        <p:txBody>
          <a:bodyPr lIns="91425" tIns="91425" rIns="91425" bIns="91425" anchor="b" anchorCtr="0">
            <a:noAutofit/>
          </a:bodyPr>
          <a:lstStyle/>
          <a:p>
            <a:r>
              <a:rPr lang="en" dirty="0"/>
              <a:t>Conteúdo normativo </a:t>
            </a:r>
            <a:r>
              <a:rPr lang="en" dirty="0" smtClean="0"/>
              <a:t>(Hohfeld)</a:t>
            </a:r>
            <a:endParaRPr lang="en" dirty="0"/>
          </a:p>
        </p:txBody>
      </p:sp>
    </p:spTree>
    <p:extLst>
      <p:ext uri="{BB962C8B-B14F-4D97-AF65-F5344CB8AC3E}">
        <p14:creationId xmlns:p14="http://schemas.microsoft.com/office/powerpoint/2010/main" val="1359971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05-05 at 12.54.0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700" y="2693003"/>
            <a:ext cx="7340600" cy="3479800"/>
          </a:xfrm>
          <a:prstGeom prst="rect">
            <a:avLst/>
          </a:prstGeom>
        </p:spPr>
      </p:pic>
      <p:sp>
        <p:nvSpPr>
          <p:cNvPr id="2" name="Title 1"/>
          <p:cNvSpPr>
            <a:spLocks noGrp="1"/>
          </p:cNvSpPr>
          <p:nvPr>
            <p:ph type="title"/>
          </p:nvPr>
        </p:nvSpPr>
        <p:spPr/>
        <p:txBody>
          <a:bodyPr/>
          <a:lstStyle/>
          <a:p>
            <a:r>
              <a:rPr lang="pt-BR" dirty="0" smtClean="0"/>
              <a:t>Direitos políticos</a:t>
            </a:r>
            <a:endParaRPr lang="pt-BR" dirty="0"/>
          </a:p>
        </p:txBody>
      </p:sp>
      <p:sp>
        <p:nvSpPr>
          <p:cNvPr id="3" name="Text Placeholder 2"/>
          <p:cNvSpPr>
            <a:spLocks noGrp="1"/>
          </p:cNvSpPr>
          <p:nvPr>
            <p:ph type="body" idx="1"/>
          </p:nvPr>
        </p:nvSpPr>
        <p:spPr/>
        <p:txBody>
          <a:bodyPr/>
          <a:lstStyle/>
          <a:p>
            <a:r>
              <a:rPr lang="pt-BR" dirty="0" smtClean="0"/>
              <a:t>Pessoas físicas e pessoas jurídicas?</a:t>
            </a:r>
          </a:p>
          <a:p>
            <a:r>
              <a:rPr lang="pt-BR" dirty="0" smtClean="0"/>
              <a:t>Contribuição para campanhas?</a:t>
            </a:r>
            <a:endParaRPr lang="pt-BR" dirty="0"/>
          </a:p>
        </p:txBody>
      </p:sp>
      <p:pic>
        <p:nvPicPr>
          <p:cNvPr id="4" name="Picture 3"/>
          <p:cNvPicPr>
            <a:picLocks noChangeAspect="1"/>
          </p:cNvPicPr>
          <p:nvPr/>
        </p:nvPicPr>
        <p:blipFill>
          <a:blip r:embed="rId3"/>
          <a:stretch>
            <a:fillRect/>
          </a:stretch>
        </p:blipFill>
        <p:spPr>
          <a:xfrm>
            <a:off x="2273944" y="2849426"/>
            <a:ext cx="4204632" cy="3178702"/>
          </a:xfrm>
          <a:prstGeom prst="rect">
            <a:avLst/>
          </a:prstGeom>
        </p:spPr>
      </p:pic>
    </p:spTree>
    <p:extLst>
      <p:ext uri="{BB962C8B-B14F-4D97-AF65-F5344CB8AC3E}">
        <p14:creationId xmlns:p14="http://schemas.microsoft.com/office/powerpoint/2010/main" val="549969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prstGeom prst="rect">
            <a:avLst/>
          </a:prstGeom>
        </p:spPr>
        <p:txBody>
          <a:bodyPr lIns="91425" tIns="91425" rIns="91425" bIns="91425" anchor="b" anchorCtr="0">
            <a:noAutofit/>
          </a:bodyPr>
          <a:lstStyle/>
          <a:p>
            <a:pPr>
              <a:buNone/>
            </a:pPr>
            <a:r>
              <a:rPr lang="en" dirty="0" smtClean="0"/>
              <a:t>Casos dif</a:t>
            </a:r>
            <a:r>
              <a:rPr lang="en" dirty="0" smtClean="0"/>
              <a:t>íceis</a:t>
            </a:r>
            <a:endParaRPr lang="en" dirty="0"/>
          </a:p>
        </p:txBody>
      </p:sp>
      <p:sp>
        <p:nvSpPr>
          <p:cNvPr id="84" name="Shape 84"/>
          <p:cNvSpPr txBox="1">
            <a:spLocks noGrp="1"/>
          </p:cNvSpPr>
          <p:nvPr>
            <p:ph type="body" idx="1"/>
          </p:nvPr>
        </p:nvSpPr>
        <p:spPr>
          <a:prstGeom prst="rect">
            <a:avLst/>
          </a:prstGeom>
        </p:spPr>
        <p:txBody>
          <a:bodyPr lIns="91425" tIns="91425" rIns="91425" bIns="91425" anchor="t" anchorCtr="0">
            <a:noAutofit/>
          </a:bodyPr>
          <a:lstStyle/>
          <a:p>
            <a:pPr marL="457200" lvl="0" indent="-419100">
              <a:buClr>
                <a:schemeClr val="dk1"/>
              </a:buClr>
              <a:buSzPct val="166666"/>
              <a:buFont typeface="Arial"/>
              <a:buChar char="•"/>
            </a:pPr>
            <a:r>
              <a:rPr lang="en" b="1" dirty="0"/>
              <a:t>Direitos sociais em </a:t>
            </a:r>
            <a:r>
              <a:rPr lang="en" b="1" dirty="0" smtClean="0"/>
              <a:t>geral </a:t>
            </a:r>
            <a:r>
              <a:rPr lang="en" dirty="0" smtClean="0"/>
              <a:t>(Esp</a:t>
            </a:r>
            <a:r>
              <a:rPr lang="en" dirty="0"/>
              <a:t>. CRFB, art. </a:t>
            </a:r>
            <a:r>
              <a:rPr lang="en" dirty="0" smtClean="0"/>
              <a:t>6</a:t>
            </a:r>
            <a:r>
              <a:rPr lang="en" baseline="30000" dirty="0" smtClean="0"/>
              <a:t>o</a:t>
            </a:r>
            <a:r>
              <a:rPr lang="en" dirty="0" smtClean="0"/>
              <a:t>)</a:t>
            </a:r>
            <a:endParaRPr lang="en" baseline="30000" dirty="0"/>
          </a:p>
          <a:p>
            <a:pPr marL="777240" lvl="1" indent="-419100">
              <a:buClr>
                <a:schemeClr val="dk1"/>
              </a:buClr>
              <a:buSzPct val="166666"/>
              <a:buFont typeface="Arial"/>
              <a:buChar char="•"/>
            </a:pPr>
            <a:r>
              <a:rPr lang="en" dirty="0" smtClean="0"/>
              <a:t>Nem sempre </a:t>
            </a:r>
            <a:r>
              <a:rPr lang="en" dirty="0"/>
              <a:t>correspondem a uma contraprestação direta a seu </a:t>
            </a:r>
            <a:r>
              <a:rPr lang="en" dirty="0" smtClean="0"/>
              <a:t>titular; </a:t>
            </a:r>
          </a:p>
          <a:p>
            <a:pPr marL="1051560" lvl="2" indent="-419100">
              <a:buClr>
                <a:schemeClr val="dk1"/>
              </a:buClr>
              <a:buSzPct val="166666"/>
              <a:buFont typeface="Arial"/>
              <a:buChar char="•"/>
            </a:pPr>
            <a:r>
              <a:rPr lang="en" dirty="0" smtClean="0">
                <a:solidFill>
                  <a:srgbClr val="000000"/>
                </a:solidFill>
              </a:rPr>
              <a:t>CRFB </a:t>
            </a:r>
            <a:r>
              <a:rPr lang="en" dirty="0">
                <a:solidFill>
                  <a:srgbClr val="000000"/>
                </a:solidFill>
              </a:rPr>
              <a:t>1988, Art. 196. </a:t>
            </a:r>
            <a:r>
              <a:rPr lang="en" dirty="0" smtClean="0">
                <a:solidFill>
                  <a:srgbClr val="000000"/>
                </a:solidFill>
              </a:rPr>
              <a:t>“A </a:t>
            </a:r>
            <a:r>
              <a:rPr lang="en" dirty="0">
                <a:solidFill>
                  <a:srgbClr val="000000"/>
                </a:solidFill>
              </a:rPr>
              <a:t>saúde é direito de todos e dever do Estado, garantido mediante políticas sociais e econômicas que visem à redução do risco de doença e de outros agravos e ao acesso universal e igualitário às ações e serviços para sua promoção, proteção e </a:t>
            </a:r>
            <a:r>
              <a:rPr lang="en" dirty="0" smtClean="0">
                <a:solidFill>
                  <a:srgbClr val="000000"/>
                </a:solidFill>
              </a:rPr>
              <a:t>recuperação”.</a:t>
            </a:r>
          </a:p>
          <a:p>
            <a:pPr marL="1051560" lvl="2" indent="-419100">
              <a:buClr>
                <a:schemeClr val="dk1"/>
              </a:buClr>
              <a:buSzPct val="166666"/>
              <a:buFont typeface="Arial"/>
              <a:buChar char="•"/>
            </a:pPr>
            <a:r>
              <a:rPr lang="en" dirty="0" smtClean="0">
                <a:solidFill>
                  <a:srgbClr val="000000"/>
                </a:solidFill>
              </a:rPr>
              <a:t>Direito-reclamo? </a:t>
            </a:r>
          </a:p>
          <a:p>
            <a:pPr marL="777240" lvl="1" indent="-419100">
              <a:buClr>
                <a:schemeClr val="dk1"/>
              </a:buClr>
              <a:buSzPct val="166666"/>
              <a:buFont typeface="Arial"/>
              <a:buChar char="•"/>
            </a:pPr>
            <a:r>
              <a:rPr lang="en" dirty="0" smtClean="0"/>
              <a:t>Nem sempre se realizam </a:t>
            </a:r>
            <a:r>
              <a:rPr lang="en" dirty="0"/>
              <a:t>por uma ação </a:t>
            </a:r>
            <a:r>
              <a:rPr lang="en" dirty="0" smtClean="0"/>
              <a:t>impeditiva ou afirmativa;</a:t>
            </a:r>
            <a:endParaRPr lang="en" dirty="0"/>
          </a:p>
          <a:p>
            <a:endParaRPr lang="en" sz="1400" dirty="0"/>
          </a:p>
        </p:txBody>
      </p:sp>
      <p:sp>
        <p:nvSpPr>
          <p:cNvPr id="3" name="TextBox 2"/>
          <p:cNvSpPr txBox="1"/>
          <p:nvPr/>
        </p:nvSpPr>
        <p:spPr>
          <a:xfrm>
            <a:off x="765035" y="1727686"/>
            <a:ext cx="8067675" cy="4524316"/>
          </a:xfrm>
          <a:prstGeom prst="rect">
            <a:avLst/>
          </a:prstGeom>
          <a:effectLst>
            <a:outerShdw blurRad="63500" dist="50800" dir="5400000" sx="98000" sy="98000" rotWithShape="0">
              <a:srgbClr val="000000">
                <a:alpha val="20000"/>
              </a:srgbClr>
            </a:outerShdw>
            <a:reflection stA="50000" endPos="75000" dist="12700" dir="5400000" sy="-100000" algn="bl" rotWithShape="0"/>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PT" sz="1600" b="1" dirty="0" smtClean="0"/>
              <a:t>Justiça determina que SUS pague R$ 2 mi em transplante para bebê nos EUA</a:t>
            </a:r>
          </a:p>
          <a:p>
            <a:r>
              <a:rPr lang="pt-PT" sz="1600" dirty="0" smtClean="0"/>
              <a:t>A Justiça Federal de São Paulo acatou o pedido da família da bebê Sofia, que precisa de um transplante </a:t>
            </a:r>
            <a:r>
              <a:rPr lang="pt-PT" sz="1600" dirty="0" err="1" smtClean="0"/>
              <a:t>multivisceral</a:t>
            </a:r>
            <a:r>
              <a:rPr lang="pt-PT" sz="1600" dirty="0" smtClean="0"/>
              <a:t>, para que o SUS (Sistema Único de Saúde) custeie a transferência da menina para os Estados Unidos para realizar a operação.</a:t>
            </a:r>
          </a:p>
          <a:p>
            <a:r>
              <a:rPr lang="pt-PT" sz="1600" dirty="0" smtClean="0"/>
              <a:t>Pela determinação, o SUS terá que arcar com os gastos do procedimento, avaliado em R$ 2 milhões. </a:t>
            </a:r>
          </a:p>
          <a:p>
            <a:r>
              <a:rPr lang="pt-PT" sz="1600" dirty="0" smtClean="0"/>
              <a:t>A família quer que a bebê Sofia Gonçalves de Lacerda, de quatro meses, seja operada nos EUA porque no Brasil a cirurgia de transplante </a:t>
            </a:r>
            <a:r>
              <a:rPr lang="pt-PT" sz="1600" dirty="0" err="1" smtClean="0"/>
              <a:t>multivisceral</a:t>
            </a:r>
            <a:r>
              <a:rPr lang="pt-PT" sz="1600" dirty="0" smtClean="0"/>
              <a:t> pelo SUS ainda é experimental. </a:t>
            </a:r>
          </a:p>
          <a:p>
            <a:r>
              <a:rPr lang="pt-PT" sz="1600" dirty="0" smtClean="0"/>
              <a:t>No documento, </a:t>
            </a:r>
            <a:r>
              <a:rPr lang="pt-PT" sz="1600" dirty="0" err="1" smtClean="0"/>
              <a:t>Chapchap</a:t>
            </a:r>
            <a:r>
              <a:rPr lang="pt-PT" sz="1600" dirty="0" smtClean="0"/>
              <a:t> afirmou que nenhum dos pacientes com menos de dez quilos submetidos aos transplantes </a:t>
            </a:r>
            <a:r>
              <a:rPr lang="pt-PT" sz="1600" dirty="0" err="1" smtClean="0"/>
              <a:t>multiviscerais</a:t>
            </a:r>
            <a:r>
              <a:rPr lang="pt-PT" sz="1600" dirty="0" smtClean="0"/>
              <a:t> no Brasil sobreviveu mais do que alguns meses e que a experiência brasileira no procedimento é "considerada inicial". Vale lembrar que o transplante em pacientes com menos de dez quilos não é recomendada em nenhum país.</a:t>
            </a:r>
          </a:p>
          <a:p>
            <a:r>
              <a:rPr lang="pt-PT" sz="1600" dirty="0" smtClean="0"/>
              <a:t>O professor </a:t>
            </a:r>
            <a:r>
              <a:rPr lang="pt-PT" sz="1600" dirty="0" err="1" smtClean="0"/>
              <a:t>Uenis</a:t>
            </a:r>
            <a:r>
              <a:rPr lang="pt-PT" sz="1600" dirty="0" smtClean="0"/>
              <a:t> </a:t>
            </a:r>
            <a:r>
              <a:rPr lang="pt-PT" sz="1600" dirty="0" err="1" smtClean="0"/>
              <a:t>Tannuri</a:t>
            </a:r>
            <a:r>
              <a:rPr lang="pt-PT" sz="1600" dirty="0" smtClean="0"/>
              <a:t>, responsável pela Cirurgia Pediátrica do Instituto da Criança do Hospital das Clínicas, afirmou que nenhum transplante foi feito em crianças na instituição. Além disso, ele não recomenda, em caso algum, fazer o procedimento em crianças com menos de dez quilos.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p:spPr>
        <p:txBody>
          <a:bodyPr lIns="91425" tIns="91425" rIns="91425" bIns="91425" anchor="b" anchorCtr="0">
            <a:noAutofit/>
          </a:bodyPr>
          <a:lstStyle/>
          <a:p>
            <a:pPr>
              <a:buNone/>
            </a:pPr>
            <a:r>
              <a:rPr lang="en"/>
              <a:t>Direitos sociais</a:t>
            </a:r>
          </a:p>
        </p:txBody>
      </p:sp>
      <p:sp>
        <p:nvSpPr>
          <p:cNvPr id="90" name="Shape 90"/>
          <p:cNvSpPr txBox="1">
            <a:spLocks noGrp="1"/>
          </p:cNvSpPr>
          <p:nvPr>
            <p:ph type="body" idx="1"/>
          </p:nvPr>
        </p:nvSpPr>
        <p:spPr>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b="1" dirty="0"/>
              <a:t>Direito a que?</a:t>
            </a:r>
          </a:p>
          <a:p>
            <a:pPr marL="914400" lvl="1" indent="-381000" rtl="0">
              <a:buClr>
                <a:schemeClr val="dk1"/>
              </a:buClr>
              <a:buSzPct val="80000"/>
              <a:buFont typeface="Courier New"/>
              <a:buChar char="o"/>
            </a:pPr>
            <a:r>
              <a:rPr lang="en" dirty="0"/>
              <a:t>Políticas públicas</a:t>
            </a:r>
          </a:p>
          <a:p>
            <a:pPr marL="914400" lvl="1" indent="-381000" rtl="0">
              <a:buClr>
                <a:schemeClr val="dk1"/>
              </a:buClr>
              <a:buSzPct val="80000"/>
              <a:buFont typeface="Courier New"/>
              <a:buChar char="o"/>
            </a:pPr>
            <a:r>
              <a:rPr lang="en" dirty="0"/>
              <a:t>Destinatário: comunidade (não indivíduo)</a:t>
            </a:r>
          </a:p>
          <a:p>
            <a:endParaRPr lang="en" dirty="0"/>
          </a:p>
          <a:p>
            <a:pPr marL="457200" lvl="0" indent="-419100" rtl="0">
              <a:buClr>
                <a:schemeClr val="dk1"/>
              </a:buClr>
              <a:buSzPct val="166666"/>
              <a:buFont typeface="Arial"/>
              <a:buChar char="•"/>
            </a:pPr>
            <a:r>
              <a:rPr lang="en" b="1" dirty="0"/>
              <a:t>Proteção jurídica</a:t>
            </a:r>
          </a:p>
          <a:p>
            <a:pPr marL="914400" lvl="1" indent="-381000" rtl="0">
              <a:buClr>
                <a:schemeClr val="dk1"/>
              </a:buClr>
              <a:buSzPct val="80000"/>
              <a:buFont typeface="Courier New"/>
              <a:buChar char="o"/>
            </a:pPr>
            <a:r>
              <a:rPr lang="en" dirty="0"/>
              <a:t>Atuação legislativa</a:t>
            </a:r>
          </a:p>
          <a:p>
            <a:pPr marL="914400" lvl="1" indent="-381000" rtl="0">
              <a:buClr>
                <a:schemeClr val="dk1"/>
              </a:buClr>
              <a:buSzPct val="80000"/>
              <a:buFont typeface="Courier New"/>
              <a:buChar char="o"/>
            </a:pPr>
            <a:r>
              <a:rPr lang="en" dirty="0"/>
              <a:t>Mecanismos eficientes de verificação</a:t>
            </a:r>
          </a:p>
          <a:p>
            <a:pPr marL="914400" lvl="1" indent="-381000">
              <a:buClr>
                <a:schemeClr val="dk1"/>
              </a:buClr>
              <a:buSzPct val="80000"/>
              <a:buFont typeface="Courier New"/>
              <a:buChar char="o"/>
            </a:pPr>
            <a:r>
              <a:rPr lang="en" i="1" dirty="0"/>
              <a:t>Follow up</a:t>
            </a:r>
            <a:r>
              <a:rPr lang="en" dirty="0"/>
              <a:t> judicial</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223</TotalTime>
  <Words>923</Words>
  <Application>Microsoft Macintosh PowerPoint</Application>
  <PresentationFormat>On-screen Show (4:3)</PresentationFormat>
  <Paragraphs>87</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Direitos subjetivos</vt:lpstr>
      <vt:lpstr>Pessoa e direitos</vt:lpstr>
      <vt:lpstr>Direito objetivo e Direito Subjetivo</vt:lpstr>
      <vt:lpstr>Direito subjetivo: dificuldades</vt:lpstr>
      <vt:lpstr>Direito subjetivo: características</vt:lpstr>
      <vt:lpstr>Conteúdo normativo (Hohfeld)</vt:lpstr>
      <vt:lpstr>Direitos políticos</vt:lpstr>
      <vt:lpstr>Casos difíceis</vt:lpstr>
      <vt:lpstr>Direitos sociais</vt:lpstr>
      <vt:lpstr>direitos subjetivos sociais: proteção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Direitos subjetivos</dc:title>
  <cp:lastModifiedBy>Rafael Mafei</cp:lastModifiedBy>
  <cp:revision>19</cp:revision>
  <dcterms:modified xsi:type="dcterms:W3CDTF">2015-05-08T15:17:44Z</dcterms:modified>
</cp:coreProperties>
</file>