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7" r:id="rId4"/>
    <p:sldId id="268" r:id="rId5"/>
    <p:sldId id="269" r:id="rId6"/>
    <p:sldId id="257" r:id="rId7"/>
    <p:sldId id="262" r:id="rId8"/>
    <p:sldId id="263" r:id="rId9"/>
    <p:sldId id="264" r:id="rId10"/>
    <p:sldId id="265" r:id="rId11"/>
    <p:sldId id="258" r:id="rId12"/>
    <p:sldId id="259" r:id="rId13"/>
    <p:sldId id="260" r:id="rId14"/>
    <p:sldId id="261" r:id="rId15"/>
    <p:sldId id="270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1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E2E89-F9F6-8348-A1F9-2E22476877FB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2F913-C237-D04A-A402-93FDF2A73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87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42F913-C237-D04A-A402-93FDF2A7399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923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72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06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28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01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497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69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58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38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80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606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86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DD935-7C3E-4986-980B-CD3A78A327D5}" type="datetimeFigureOut">
              <a:rPr lang="pt-BR" smtClean="0"/>
              <a:t>03/03/2023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9F7B-D964-4A9D-8D82-EA3BFEED58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37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5.wmf"/><Relationship Id="rId7" Type="http://schemas.openxmlformats.org/officeDocument/2006/relationships/oleObject" Target="../embeddings/oleObject38.bin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6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12" Type="http://schemas.openxmlformats.org/officeDocument/2006/relationships/image" Target="../media/image57.png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6.png"/><Relationship Id="rId5" Type="http://schemas.openxmlformats.org/officeDocument/2006/relationships/image" Target="../media/image50.wmf"/><Relationship Id="rId10" Type="http://schemas.openxmlformats.org/officeDocument/2006/relationships/image" Target="../media/image55.png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emf"/><Relationship Id="rId7" Type="http://schemas.openxmlformats.org/officeDocument/2006/relationships/oleObject" Target="../embeddings/oleObject2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7.png"/><Relationship Id="rId7" Type="http://schemas.openxmlformats.org/officeDocument/2006/relationships/image" Target="../media/image9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5.wmf"/><Relationship Id="rId7" Type="http://schemas.openxmlformats.org/officeDocument/2006/relationships/oleObject" Target="../embeddings/oleObject12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0.wmf"/><Relationship Id="rId7" Type="http://schemas.openxmlformats.org/officeDocument/2006/relationships/oleObject" Target="../embeddings/oleObject15.bin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Transformada de Laplace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Exercícios de Aplicação</a:t>
            </a:r>
          </a:p>
        </p:txBody>
      </p:sp>
    </p:spTree>
    <p:extLst>
      <p:ext uri="{BB962C8B-B14F-4D97-AF65-F5344CB8AC3E}">
        <p14:creationId xmlns:p14="http://schemas.microsoft.com/office/powerpoint/2010/main" val="4111420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426119"/>
              </p:ext>
            </p:extLst>
          </p:nvPr>
        </p:nvGraphicFramePr>
        <p:xfrm>
          <a:off x="252413" y="1317625"/>
          <a:ext cx="8478837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936960" imgH="1015920" progId="Equation.3">
                  <p:embed/>
                </p:oleObj>
              </mc:Choice>
              <mc:Fallback>
                <p:oleObj name="Equação" r:id="rId2" imgW="3936960" imgH="1015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2413" y="1317625"/>
                        <a:ext cx="8478837" cy="218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754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44824"/>
            <a:ext cx="942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426743" y="1628800"/>
            <a:ext cx="785217" cy="701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M</a:t>
            </a:r>
          </a:p>
        </p:txBody>
      </p:sp>
      <p:cxnSp>
        <p:nvCxnSpPr>
          <p:cNvPr id="6" name="Conector reto 5"/>
          <p:cNvCxnSpPr/>
          <p:nvPr/>
        </p:nvCxnSpPr>
        <p:spPr>
          <a:xfrm>
            <a:off x="1691680" y="2330599"/>
            <a:ext cx="460851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2483768" y="1196752"/>
            <a:ext cx="0" cy="78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4215764" y="1237326"/>
            <a:ext cx="0" cy="7829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2483768" y="1340768"/>
            <a:ext cx="471487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4211960" y="1340768"/>
            <a:ext cx="471487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468902"/>
              </p:ext>
            </p:extLst>
          </p:nvPr>
        </p:nvGraphicFramePr>
        <p:xfrm>
          <a:off x="2529011" y="788220"/>
          <a:ext cx="426244" cy="511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190440" imgH="228600" progId="Equation.3">
                  <p:embed/>
                </p:oleObj>
              </mc:Choice>
              <mc:Fallback>
                <p:oleObj name="Equação" r:id="rId3" imgW="190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9011" y="788220"/>
                        <a:ext cx="426244" cy="511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610885"/>
              </p:ext>
            </p:extLst>
          </p:nvPr>
        </p:nvGraphicFramePr>
        <p:xfrm>
          <a:off x="4256410" y="745267"/>
          <a:ext cx="4270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90440" imgH="228600" progId="Equation.3">
                  <p:embed/>
                </p:oleObj>
              </mc:Choice>
              <mc:Fallback>
                <p:oleObj name="Equação" r:id="rId5" imgW="190440" imgH="228600" progId="Equation.3">
                  <p:embed/>
                  <p:pic>
                    <p:nvPicPr>
                      <p:cNvPr id="0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410" y="745267"/>
                        <a:ext cx="4270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-57572" y="2636912"/>
            <a:ext cx="9315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 sistema da figura encontra-se em repouso. Na figura,  </a:t>
            </a:r>
            <a:r>
              <a:rPr lang="pt-BR" b="1" i="1" dirty="0" err="1"/>
              <a:t>Xa</a:t>
            </a:r>
            <a:r>
              <a:rPr lang="pt-BR" b="1" i="1" dirty="0"/>
              <a:t> </a:t>
            </a:r>
            <a:r>
              <a:rPr lang="pt-BR" dirty="0"/>
              <a:t>e </a:t>
            </a:r>
            <a:r>
              <a:rPr lang="pt-BR" b="1" i="1" dirty="0" err="1"/>
              <a:t>Xb</a:t>
            </a:r>
            <a:r>
              <a:rPr lang="pt-BR" b="1" i="1" dirty="0"/>
              <a:t> </a:t>
            </a:r>
            <a:r>
              <a:rPr lang="pt-BR" dirty="0"/>
              <a:t>são deslocamentos em relação </a:t>
            </a:r>
          </a:p>
          <a:p>
            <a:r>
              <a:rPr lang="pt-BR" dirty="0"/>
              <a:t>ao comprimento natural da mola, que</a:t>
            </a:r>
            <a:r>
              <a:rPr lang="pt-BR" b="1" i="1" dirty="0"/>
              <a:t> </a:t>
            </a:r>
            <a:r>
              <a:rPr lang="pt-BR" dirty="0"/>
              <a:t>é a situação inicial, quando  se aplica um deslocamento</a:t>
            </a:r>
          </a:p>
          <a:p>
            <a:r>
              <a:rPr lang="pt-BR" dirty="0"/>
              <a:t> impulsivo de </a:t>
            </a:r>
            <a:r>
              <a:rPr lang="pt-BR" b="1" dirty="0"/>
              <a:t>intensidade</a:t>
            </a:r>
            <a:r>
              <a:rPr lang="pt-BR" dirty="0"/>
              <a:t>              </a:t>
            </a:r>
            <a:r>
              <a:rPr lang="pt-BR" b="1" i="1" dirty="0"/>
              <a:t> </a:t>
            </a:r>
            <a:r>
              <a:rPr lang="pt-BR" dirty="0"/>
              <a:t>na extremidade esquerda da mola. As demais condições iniciais</a:t>
            </a:r>
          </a:p>
          <a:p>
            <a:r>
              <a:rPr lang="pt-BR" dirty="0"/>
              <a:t> são nulas.  Deduzir a lei horária do movimento da massa.</a:t>
            </a:r>
          </a:p>
        </p:txBody>
      </p: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280604"/>
              </p:ext>
            </p:extLst>
          </p:nvPr>
        </p:nvGraphicFramePr>
        <p:xfrm>
          <a:off x="2483768" y="3189044"/>
          <a:ext cx="6461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393480" imgH="228600" progId="Equation.3">
                  <p:embed/>
                </p:oleObj>
              </mc:Choice>
              <mc:Fallback>
                <p:oleObj name="Equação" r:id="rId7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83768" y="3189044"/>
                        <a:ext cx="646113" cy="373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59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836712"/>
            <a:ext cx="1238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Solução: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57656"/>
              </p:ext>
            </p:extLst>
          </p:nvPr>
        </p:nvGraphicFramePr>
        <p:xfrm>
          <a:off x="2699792" y="1556792"/>
          <a:ext cx="358439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625400" imgH="228600" progId="Equation.3">
                  <p:embed/>
                </p:oleObj>
              </mc:Choice>
              <mc:Fallback>
                <p:oleObj name="Equação" r:id="rId2" imgW="1625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99792" y="1556792"/>
                        <a:ext cx="3584398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7624" y="2492896"/>
            <a:ext cx="558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Aplicando a Transformada de Laplace, vem: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445971"/>
              </p:ext>
            </p:extLst>
          </p:nvPr>
        </p:nvGraphicFramePr>
        <p:xfrm>
          <a:off x="899592" y="3429000"/>
          <a:ext cx="66087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997000" imgH="406080" progId="Equation.3">
                  <p:embed/>
                </p:oleObj>
              </mc:Choice>
              <mc:Fallback>
                <p:oleObj name="Equação" r:id="rId4" imgW="2997000" imgH="4060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660876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410690"/>
              </p:ext>
            </p:extLst>
          </p:nvPr>
        </p:nvGraphicFramePr>
        <p:xfrm>
          <a:off x="2627784" y="4365104"/>
          <a:ext cx="3529012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600200" imgH="660240" progId="Equation.3">
                  <p:embed/>
                </p:oleObj>
              </mc:Choice>
              <mc:Fallback>
                <p:oleObj name="Equação" r:id="rId6" imgW="1600200" imgH="66024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365104"/>
                        <a:ext cx="3529012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637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5364088" y="1141258"/>
            <a:ext cx="832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temos: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796201"/>
              </p:ext>
            </p:extLst>
          </p:nvPr>
        </p:nvGraphicFramePr>
        <p:xfrm>
          <a:off x="1515263" y="2204864"/>
          <a:ext cx="6049962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3" imgW="2743200" imgH="799920" progId="Equation.3">
                  <p:embed/>
                </p:oleObj>
              </mc:Choice>
              <mc:Fallback>
                <p:oleObj name="Equação" r:id="rId3" imgW="2743200" imgH="79992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263" y="2204864"/>
                        <a:ext cx="6049962" cy="176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619672" y="4077072"/>
            <a:ext cx="294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, cuja transformada inversa é:</a:t>
            </a: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79233"/>
              </p:ext>
            </p:extLst>
          </p:nvPr>
        </p:nvGraphicFramePr>
        <p:xfrm>
          <a:off x="2660650" y="4972050"/>
          <a:ext cx="403383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1828800" imgH="444240" progId="Equation.3">
                  <p:embed/>
                </p:oleObj>
              </mc:Choice>
              <mc:Fallback>
                <p:oleObj name="Equação" r:id="rId5" imgW="1828800" imgH="444240" progId="Equation.3">
                  <p:embed/>
                  <p:pic>
                    <p:nvPicPr>
                      <p:cNvPr id="0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4972050"/>
                        <a:ext cx="4033838" cy="9779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043608" y="1165394"/>
            <a:ext cx="3820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Aplicando um impulso, de intensidade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to 6"/>
              <p:cNvSpPr txBox="1"/>
              <p:nvPr/>
            </p:nvSpPr>
            <p:spPr>
              <a:xfrm>
                <a:off x="4667418" y="1141258"/>
                <a:ext cx="840111" cy="46513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sub>
                      </m:sSub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7" name="Obje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418" y="1141258"/>
                <a:ext cx="840111" cy="465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990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395536" y="764704"/>
          <a:ext cx="39766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803240" imgH="228600" progId="Equation.3">
                  <p:embed/>
                </p:oleObj>
              </mc:Choice>
              <mc:Fallback>
                <p:oleObj name="Equação" r:id="rId2" imgW="1803240" imgH="228600" progId="Equation.3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764704"/>
                        <a:ext cx="39766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4572000" y="764704"/>
          <a:ext cx="34448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562040" imgH="228600" progId="Equation.3">
                  <p:embed/>
                </p:oleObj>
              </mc:Choice>
              <mc:Fallback>
                <p:oleObj name="Equação" r:id="rId4" imgW="1562040" imgH="22860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764704"/>
                        <a:ext cx="344487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259632" y="1628800"/>
          <a:ext cx="62753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2844720" imgH="406080" progId="Equation.3">
                  <p:embed/>
                </p:oleObj>
              </mc:Choice>
              <mc:Fallback>
                <p:oleObj name="Equação" r:id="rId6" imgW="2844720" imgH="40608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628800"/>
                        <a:ext cx="6275388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547664" y="2636912"/>
          <a:ext cx="50990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311200" imgH="431640" progId="Equation.3">
                  <p:embed/>
                </p:oleObj>
              </mc:Choice>
              <mc:Fallback>
                <p:oleObj name="Equação" r:id="rId8" imgW="2311200" imgH="431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636912"/>
                        <a:ext cx="509905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755576" y="3717032"/>
          <a:ext cx="725328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3288960" imgH="406080" progId="Equation.3">
                  <p:embed/>
                </p:oleObj>
              </mc:Choice>
              <mc:Fallback>
                <p:oleObj name="Equação" r:id="rId10" imgW="3288960" imgH="40608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717032"/>
                        <a:ext cx="725328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2555776" y="4941168"/>
          <a:ext cx="38655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2" imgW="1752480" imgH="253800" progId="Equation.3">
                  <p:embed/>
                </p:oleObj>
              </mc:Choice>
              <mc:Fallback>
                <p:oleObj name="Equação" r:id="rId12" imgW="1752480" imgH="25380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941168"/>
                        <a:ext cx="38655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2699792" y="5589240"/>
          <a:ext cx="35575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4" imgW="1612800" imgH="406080" progId="Equation.3">
                  <p:embed/>
                </p:oleObj>
              </mc:Choice>
              <mc:Fallback>
                <p:oleObj name="Equação" r:id="rId14" imgW="1612800" imgH="40608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589240"/>
                        <a:ext cx="355758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67544" y="332656"/>
            <a:ext cx="3288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/>
              <a:t>SOLUÇÃO ALTERNATIVA:</a:t>
            </a:r>
          </a:p>
        </p:txBody>
      </p:sp>
    </p:spTree>
    <p:extLst>
      <p:ext uri="{BB962C8B-B14F-4D97-AF65-F5344CB8AC3E}">
        <p14:creationId xmlns:p14="http://schemas.microsoft.com/office/powerpoint/2010/main" val="1620624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026122"/>
              </p:ext>
            </p:extLst>
          </p:nvPr>
        </p:nvGraphicFramePr>
        <p:xfrm>
          <a:off x="1187624" y="1700808"/>
          <a:ext cx="602166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831760" imgH="203040" progId="Equation.3">
                  <p:embed/>
                </p:oleObj>
              </mc:Choice>
              <mc:Fallback>
                <p:oleObj name="Equação" r:id="rId2" imgW="283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7624" y="1700808"/>
                        <a:ext cx="6021669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476672"/>
            <a:ext cx="5949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RESOLVER A EQUAÇÃO DIFERENCIAL ABAIXO: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968978"/>
              </p:ext>
            </p:extLst>
          </p:nvPr>
        </p:nvGraphicFramePr>
        <p:xfrm>
          <a:off x="1907703" y="2420888"/>
          <a:ext cx="173269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698400" imgH="203040" progId="Equation.3">
                  <p:embed/>
                </p:oleObj>
              </mc:Choice>
              <mc:Fallback>
                <p:oleObj name="Equação" r:id="rId4" imgW="698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3" y="2420888"/>
                        <a:ext cx="1732693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1252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64851"/>
              </p:ext>
            </p:extLst>
          </p:nvPr>
        </p:nvGraphicFramePr>
        <p:xfrm>
          <a:off x="2699792" y="1114425"/>
          <a:ext cx="287668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184400" imgH="660400" progId="Equation.DSMT4">
                  <p:embed/>
                </p:oleObj>
              </mc:Choice>
              <mc:Fallback>
                <p:oleObj r:id="rId2" imgW="2184400" imgH="660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114425"/>
                        <a:ext cx="2876688" cy="866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1" name="Imagem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35126"/>
            <a:ext cx="4841718" cy="132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875027"/>
              </p:ext>
            </p:extLst>
          </p:nvPr>
        </p:nvGraphicFramePr>
        <p:xfrm>
          <a:off x="3907458" y="4136933"/>
          <a:ext cx="791864" cy="341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18918" imgH="177723" progId="Equation.DSMT4">
                  <p:embed/>
                </p:oleObj>
              </mc:Choice>
              <mc:Fallback>
                <p:oleObj r:id="rId5" imgW="418918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7458" y="4136933"/>
                        <a:ext cx="791864" cy="3419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64079"/>
              </p:ext>
            </p:extLst>
          </p:nvPr>
        </p:nvGraphicFramePr>
        <p:xfrm>
          <a:off x="4230756" y="5082951"/>
          <a:ext cx="1203725" cy="38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711200" imgH="228600" progId="Equation.DSMT4">
                  <p:embed/>
                </p:oleObj>
              </mc:Choice>
              <mc:Fallback>
                <p:oleObj r:id="rId7" imgW="711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756" y="5082951"/>
                        <a:ext cx="1203725" cy="385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504" y="362635"/>
            <a:ext cx="91688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Dada a viga , da figura abaixo, com carga distribuída representada por </a:t>
            </a:r>
            <a:endParaRPr kumimoji="0" lang="pt-B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17142" y="5468143"/>
            <a:ext cx="36935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pt-B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onde , δ é o Delta de Dirac.</a:t>
            </a:r>
            <a:endParaRPr kumimoji="0" lang="pt-B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1520" y="4077072"/>
            <a:ext cx="3735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Mostre que, no limite, para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691932" y="4105838"/>
            <a:ext cx="3959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, tal carregamento reduz-se à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51520" y="4495240"/>
            <a:ext cx="6603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carga concentrada, que pode ser representada por</a:t>
            </a:r>
          </a:p>
        </p:txBody>
      </p:sp>
    </p:spTree>
    <p:extLst>
      <p:ext uri="{BB962C8B-B14F-4D97-AF65-F5344CB8AC3E}">
        <p14:creationId xmlns:p14="http://schemas.microsoft.com/office/powerpoint/2010/main" val="56290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1403648" y="373272"/>
            <a:ext cx="3203848" cy="316835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EB96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t</a:t>
            </a:r>
          </a:p>
        </p:txBody>
      </p:sp>
      <p:cxnSp>
        <p:nvCxnSpPr>
          <p:cNvPr id="21" name="Conector de seta reta 20"/>
          <p:cNvCxnSpPr/>
          <p:nvPr/>
        </p:nvCxnSpPr>
        <p:spPr>
          <a:xfrm>
            <a:off x="1509879" y="3104982"/>
            <a:ext cx="2669873" cy="0"/>
          </a:xfrm>
          <a:prstGeom prst="straightConnector1">
            <a:avLst/>
          </a:prstGeom>
          <a:noFill/>
          <a:ln w="19050" cap="flat" cmpd="sng" algn="ctr">
            <a:solidFill>
              <a:srgbClr val="CEB966">
                <a:shade val="48000"/>
                <a:satMod val="110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2" name="Conector de seta reta 21"/>
          <p:cNvCxnSpPr/>
          <p:nvPr/>
        </p:nvCxnSpPr>
        <p:spPr>
          <a:xfrm flipV="1">
            <a:off x="1509879" y="734834"/>
            <a:ext cx="0" cy="2370148"/>
          </a:xfrm>
          <a:prstGeom prst="straightConnector1">
            <a:avLst/>
          </a:prstGeom>
          <a:noFill/>
          <a:ln w="19050" cap="flat" cmpd="sng" algn="ctr">
            <a:solidFill>
              <a:srgbClr val="CEB966">
                <a:shade val="48000"/>
                <a:satMod val="110000"/>
              </a:srgbClr>
            </a:solidFill>
            <a:prstDash val="solid"/>
            <a:tailEnd type="triangle"/>
          </a:ln>
          <a:effectLst/>
        </p:spPr>
      </p:cxnSp>
      <p:sp>
        <p:nvSpPr>
          <p:cNvPr id="23" name="Retângulo 22"/>
          <p:cNvSpPr/>
          <p:nvPr/>
        </p:nvSpPr>
        <p:spPr>
          <a:xfrm>
            <a:off x="1509879" y="1592814"/>
            <a:ext cx="693979" cy="151216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509878" y="2096870"/>
            <a:ext cx="1045897" cy="100811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cxnSp>
        <p:nvCxnSpPr>
          <p:cNvPr id="25" name="Conector reto 24"/>
          <p:cNvCxnSpPr/>
          <p:nvPr/>
        </p:nvCxnSpPr>
        <p:spPr>
          <a:xfrm>
            <a:off x="2203858" y="2096870"/>
            <a:ext cx="0" cy="1008112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26" name="Retângulo 25"/>
          <p:cNvSpPr/>
          <p:nvPr/>
        </p:nvSpPr>
        <p:spPr>
          <a:xfrm>
            <a:off x="1509879" y="996444"/>
            <a:ext cx="200241" cy="59637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1710119" y="1592814"/>
            <a:ext cx="0" cy="1512168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dash"/>
          </a:ln>
          <a:effectLst/>
        </p:spPr>
      </p:cxnSp>
      <p:sp>
        <p:nvSpPr>
          <p:cNvPr id="28" name="CaixaDeTexto 27"/>
          <p:cNvSpPr txBox="1"/>
          <p:nvPr/>
        </p:nvSpPr>
        <p:spPr>
          <a:xfrm>
            <a:off x="3846018" y="315409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kern="0" dirty="0">
                <a:solidFill>
                  <a:sysClr val="windowText" lastClr="000000"/>
                </a:solidFill>
              </a:rPr>
              <a:t>x</a:t>
            </a:r>
            <a:endParaRPr kumimoji="0" lang="pt-BR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542840" y="587789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f(x)</a:t>
            </a:r>
          </a:p>
        </p:txBody>
      </p:sp>
      <p:graphicFrame>
        <p:nvGraphicFramePr>
          <p:cNvPr id="30" name="Objeto 29"/>
          <p:cNvGraphicFramePr>
            <a:graphicFrameLocks noChangeAspect="1"/>
          </p:cNvGraphicFramePr>
          <p:nvPr/>
        </p:nvGraphicFramePr>
        <p:xfrm>
          <a:off x="2444750" y="3187700"/>
          <a:ext cx="22225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26720" imgH="139680" progId="Equation.3">
                  <p:embed/>
                </p:oleObj>
              </mc:Choice>
              <mc:Fallback>
                <p:oleObj name="Equação" r:id="rId2" imgW="126720" imgH="139680" progId="Equation.3">
                  <p:embed/>
                  <p:pic>
                    <p:nvPicPr>
                      <p:cNvPr id="30" name="Objeto 2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44750" y="3187700"/>
                        <a:ext cx="222250" cy="26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/>
        </p:nvGraphicFramePr>
        <p:xfrm>
          <a:off x="1489075" y="3152775"/>
          <a:ext cx="3095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77480" imgH="177480" progId="Equation.3">
                  <p:embed/>
                </p:oleObj>
              </mc:Choice>
              <mc:Fallback>
                <p:oleObj name="Equação" r:id="rId4" imgW="177480" imgH="177480" progId="Equation.3">
                  <p:embed/>
                  <p:pic>
                    <p:nvPicPr>
                      <p:cNvPr id="31" name="Objeto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3152775"/>
                        <a:ext cx="3095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to 31"/>
          <p:cNvGraphicFramePr>
            <a:graphicFrameLocks noChangeAspect="1"/>
          </p:cNvGraphicFramePr>
          <p:nvPr/>
        </p:nvGraphicFramePr>
        <p:xfrm>
          <a:off x="2011363" y="3138488"/>
          <a:ext cx="2889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64880" imgH="177480" progId="Equation.3">
                  <p:embed/>
                </p:oleObj>
              </mc:Choice>
              <mc:Fallback>
                <p:oleObj name="Equação" r:id="rId6" imgW="164880" imgH="177480" progId="Equation.3">
                  <p:embed/>
                  <p:pic>
                    <p:nvPicPr>
                      <p:cNvPr id="32" name="Objeto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3138488"/>
                        <a:ext cx="288925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jeto 32"/>
              <p:cNvSpPr txBox="1"/>
              <p:nvPr/>
            </p:nvSpPr>
            <p:spPr>
              <a:xfrm>
                <a:off x="1730374" y="909638"/>
                <a:ext cx="825399" cy="29866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pt-BR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pt-BR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pt-BR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″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3" name="Obje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374" y="909638"/>
                <a:ext cx="825399" cy="298668"/>
              </a:xfrm>
              <a:prstGeom prst="rect">
                <a:avLst/>
              </a:prstGeom>
              <a:blipFill>
                <a:blip r:embed="rId8"/>
                <a:stretch>
                  <a:fillRect b="-408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to 33"/>
              <p:cNvSpPr txBox="1"/>
              <p:nvPr/>
            </p:nvSpPr>
            <p:spPr bwMode="auto">
              <a:xfrm>
                <a:off x="2206625" y="1525587"/>
                <a:ext cx="693976" cy="325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p>
                          <m:r>
                            <a:rPr lang="pt-B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4" name="Obje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6625" y="1525587"/>
                <a:ext cx="693976" cy="325933"/>
              </a:xfrm>
              <a:prstGeom prst="rect">
                <a:avLst/>
              </a:prstGeom>
              <a:blipFill>
                <a:blip r:embed="rId9"/>
                <a:stretch>
                  <a:fillRect b="-92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jeto 34"/>
              <p:cNvSpPr txBox="1"/>
              <p:nvPr/>
            </p:nvSpPr>
            <p:spPr bwMode="auto">
              <a:xfrm>
                <a:off x="2555776" y="1916832"/>
                <a:ext cx="693975" cy="3259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5" name="Obje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776" y="1916832"/>
                <a:ext cx="693975" cy="325923"/>
              </a:xfrm>
              <a:prstGeom prst="rect">
                <a:avLst/>
              </a:prstGeom>
              <a:blipFill>
                <a:blip r:embed="rId10"/>
                <a:stretch>
                  <a:fillRect b="-92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/>
              <p:cNvSpPr txBox="1"/>
              <p:nvPr/>
            </p:nvSpPr>
            <p:spPr>
              <a:xfrm>
                <a:off x="539552" y="3781417"/>
                <a:ext cx="686868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b="1" dirty="0"/>
                  <a:t>A amplitude do pulso tem dimensão da carga distribuída , a qual tende a infinito, conforme </a:t>
                </a:r>
                <a:r>
                  <a:rPr lang="pt-BR" b="1" dirty="0">
                    <a:latin typeface="Calibri"/>
                    <a:cs typeface="Calibri"/>
                  </a:rPr>
                  <a:t>ε tende a zero. </a:t>
                </a:r>
              </a:p>
              <a:p>
                <a:pPr algn="just"/>
                <a:endParaRPr lang="pt-BR" b="1" dirty="0">
                  <a:latin typeface="Calibri"/>
                  <a:cs typeface="Calibri"/>
                </a:endParaRPr>
              </a:p>
              <a:p>
                <a:pPr algn="just"/>
                <a:r>
                  <a:rPr lang="pt-BR" b="1" dirty="0">
                    <a:latin typeface="Calibri"/>
                    <a:cs typeface="Calibri"/>
                  </a:rPr>
                  <a:t>A área sob o pulso , igual a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b="1" dirty="0">
                    <a:latin typeface="Calibri"/>
                    <a:cs typeface="Calibri"/>
                  </a:rPr>
                  <a:t>”, tem dimensão de força qualquer que seja o comprimento </a:t>
                </a:r>
                <a:r>
                  <a:rPr lang="pt-BR" b="1" dirty="0">
                    <a:solidFill>
                      <a:prstClr val="black"/>
                    </a:solidFill>
                    <a:cs typeface="Calibri"/>
                  </a:rPr>
                  <a:t>ε. Essa área , portanto, é a magnitude da carga distribuída impulsiva.</a:t>
                </a:r>
              </a:p>
              <a:p>
                <a:pPr algn="just"/>
                <a:endParaRPr lang="pt-BR" b="1" dirty="0">
                  <a:solidFill>
                    <a:prstClr val="black"/>
                  </a:solidFill>
                  <a:cs typeface="Calibri"/>
                </a:endParaRPr>
              </a:p>
              <a:p>
                <a:pPr algn="just"/>
                <a:r>
                  <a:rPr lang="pt-BR" b="1" dirty="0">
                    <a:solidFill>
                      <a:prstClr val="black"/>
                    </a:solidFill>
                    <a:cs typeface="Calibri"/>
                  </a:rPr>
                  <a:t>Portanto, para </a:t>
                </a:r>
                <a:r>
                  <a:rPr lang="pt-BR" b="1" dirty="0">
                    <a:cs typeface="Calibri"/>
                  </a:rPr>
                  <a:t>ε tendendo a zero, temos:              E a magnitude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pt-BR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pt-BR" b="1" dirty="0">
                    <a:cs typeface="Calibri"/>
                  </a:rPr>
                  <a:t>”            					é a força concentrada.</a:t>
                </a:r>
                <a:endParaRPr lang="pt-BR" b="1" dirty="0"/>
              </a:p>
            </p:txBody>
          </p:sp>
        </mc:Choice>
        <mc:Fallback xmlns="">
          <p:sp>
            <p:nvSpPr>
              <p:cNvPr id="36" name="CaixaDe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781417"/>
                <a:ext cx="6868685" cy="2585323"/>
              </a:xfrm>
              <a:prstGeom prst="rect">
                <a:avLst/>
              </a:prstGeom>
              <a:blipFill>
                <a:blip r:embed="rId11"/>
                <a:stretch>
                  <a:fillRect l="-799" t="-1179" r="-799" b="-28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jeto 37"/>
              <p:cNvSpPr txBox="1"/>
              <p:nvPr/>
            </p:nvSpPr>
            <p:spPr>
              <a:xfrm>
                <a:off x="1074738" y="6119813"/>
                <a:ext cx="2259012" cy="40481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pt-BR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𝜹</m:t>
                      </m:r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pt-BR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8" name="Obje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38" y="6119813"/>
                <a:ext cx="2259012" cy="404812"/>
              </a:xfrm>
              <a:prstGeom prst="rect">
                <a:avLst/>
              </a:prstGeom>
              <a:blipFill>
                <a:blip r:embed="rId12"/>
                <a:stretch>
                  <a:fillRect r="-809" b="-3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622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1052736"/>
            <a:ext cx="77478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Exercício 1:</a:t>
            </a:r>
          </a:p>
          <a:p>
            <a:endParaRPr lang="pt-BR" sz="2400" b="1" dirty="0"/>
          </a:p>
          <a:p>
            <a:r>
              <a:rPr lang="pt-BR" sz="2400" b="1" dirty="0"/>
              <a:t>Escreva a expressão da transformada de Laplace da solução</a:t>
            </a:r>
          </a:p>
          <a:p>
            <a:r>
              <a:rPr lang="pt-BR" sz="2400" b="1" dirty="0"/>
              <a:t>da equação diferencial abaixo: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13355"/>
              </p:ext>
            </p:extLst>
          </p:nvPr>
        </p:nvGraphicFramePr>
        <p:xfrm>
          <a:off x="971599" y="2924944"/>
          <a:ext cx="46175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171520" imgH="203040" progId="Equation.3">
                  <p:embed/>
                </p:oleObj>
              </mc:Choice>
              <mc:Fallback>
                <p:oleObj name="Equação" r:id="rId2" imgW="2171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1599" y="2924944"/>
                        <a:ext cx="4617513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55576" y="3645024"/>
            <a:ext cx="774782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400" b="1" dirty="0">
                <a:solidFill>
                  <a:prstClr val="black"/>
                </a:solidFill>
              </a:rPr>
              <a:t>Exercício 2:</a:t>
            </a:r>
          </a:p>
          <a:p>
            <a:pPr lvl="0"/>
            <a:endParaRPr lang="pt-BR" sz="2400" b="1" dirty="0">
              <a:solidFill>
                <a:prstClr val="black"/>
              </a:solidFill>
            </a:endParaRPr>
          </a:p>
          <a:p>
            <a:pPr lvl="0"/>
            <a:r>
              <a:rPr lang="pt-BR" sz="2400" b="1" dirty="0">
                <a:solidFill>
                  <a:prstClr val="black"/>
                </a:solidFill>
              </a:rPr>
              <a:t>Escreva a expressão da transformada de Laplace da solução</a:t>
            </a:r>
          </a:p>
          <a:p>
            <a:pPr lvl="0"/>
            <a:r>
              <a:rPr lang="pt-BR" sz="2400" b="1" dirty="0">
                <a:solidFill>
                  <a:prstClr val="black"/>
                </a:solidFill>
              </a:rPr>
              <a:t>da equação diferencial abaixo: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345478"/>
              </p:ext>
            </p:extLst>
          </p:nvPr>
        </p:nvGraphicFramePr>
        <p:xfrm>
          <a:off x="841375" y="5491163"/>
          <a:ext cx="502285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2361960" imgH="203040" progId="Equation.3">
                  <p:embed/>
                </p:oleObj>
              </mc:Choice>
              <mc:Fallback>
                <p:oleObj name="Equação" r:id="rId4" imgW="2361960" imgH="2030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5491163"/>
                        <a:ext cx="502285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5986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908720"/>
            <a:ext cx="3074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400" b="1" dirty="0">
                <a:solidFill>
                  <a:prstClr val="black"/>
                </a:solidFill>
              </a:rPr>
              <a:t>Solução do Exercício 1:</a:t>
            </a:r>
          </a:p>
          <a:p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706675"/>
              </p:ext>
            </p:extLst>
          </p:nvPr>
        </p:nvGraphicFramePr>
        <p:xfrm>
          <a:off x="899592" y="1916832"/>
          <a:ext cx="6373813" cy="130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997000" imgH="609480" progId="Equation.3">
                  <p:embed/>
                </p:oleObj>
              </mc:Choice>
              <mc:Fallback>
                <p:oleObj name="Equação" r:id="rId2" imgW="2997000" imgH="6094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916832"/>
                        <a:ext cx="6373813" cy="130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971600" y="3429000"/>
            <a:ext cx="30741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400" b="1" dirty="0">
                <a:solidFill>
                  <a:prstClr val="black"/>
                </a:solidFill>
              </a:rPr>
              <a:t>Solução do Exercício 2:</a:t>
            </a:r>
          </a:p>
          <a:p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637007"/>
              </p:ext>
            </p:extLst>
          </p:nvPr>
        </p:nvGraphicFramePr>
        <p:xfrm>
          <a:off x="971600" y="4167664"/>
          <a:ext cx="3698875" cy="130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1739880" imgH="609480" progId="Equation.3">
                  <p:embed/>
                </p:oleObj>
              </mc:Choice>
              <mc:Fallback>
                <p:oleObj name="Equação" r:id="rId4" imgW="1739880" imgH="6094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167664"/>
                        <a:ext cx="3698875" cy="130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2" y="5445224"/>
            <a:ext cx="8820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PODEMOS INTERPRETAR A CONDIÇÃO INICIAL y(0) COMO SENDO A </a:t>
            </a:r>
          </a:p>
          <a:p>
            <a:r>
              <a:rPr lang="pt-BR" sz="2400" b="1" dirty="0"/>
              <a:t>APLICAÇÃO DE UM IMPULSO DE MESMA MAGNITUDE APLICADO</a:t>
            </a:r>
          </a:p>
          <a:p>
            <a:r>
              <a:rPr lang="pt-BR" sz="2400" b="1" dirty="0"/>
              <a:t>em t=0</a:t>
            </a:r>
          </a:p>
        </p:txBody>
      </p:sp>
    </p:spTree>
    <p:extLst>
      <p:ext uri="{BB962C8B-B14F-4D97-AF65-F5344CB8AC3E}">
        <p14:creationId xmlns:p14="http://schemas.microsoft.com/office/powerpoint/2010/main" val="57358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20838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19015"/>
            <a:ext cx="6478449" cy="220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65104"/>
            <a:ext cx="2016224" cy="104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971600" y="5286399"/>
            <a:ext cx="85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Pois, 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124108"/>
              </p:ext>
            </p:extLst>
          </p:nvPr>
        </p:nvGraphicFramePr>
        <p:xfrm>
          <a:off x="1859131" y="5286399"/>
          <a:ext cx="13874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647640" imgH="228600" progId="Equation.3">
                  <p:embed/>
                </p:oleObj>
              </mc:Choice>
              <mc:Fallback>
                <p:oleObj name="Equação" r:id="rId5" imgW="647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9131" y="5286399"/>
                        <a:ext cx="138747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240197" y="5343599"/>
            <a:ext cx="3144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, </a:t>
            </a:r>
            <a:r>
              <a:rPr lang="pt-BR" sz="2400" b="1" dirty="0"/>
              <a:t>cuja transformada fica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10559"/>
              </p:ext>
            </p:extLst>
          </p:nvPr>
        </p:nvGraphicFramePr>
        <p:xfrm>
          <a:off x="2476631" y="5832826"/>
          <a:ext cx="246062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1358640" imgH="444240" progId="Equation.3">
                  <p:embed/>
                </p:oleObj>
              </mc:Choice>
              <mc:Fallback>
                <p:oleObj name="Equação" r:id="rId7" imgW="13586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76631" y="5832826"/>
                        <a:ext cx="2460625" cy="80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6826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908719"/>
            <a:ext cx="8383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Exercício 3: Calcular a transformada de Laplace da função abaixo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780903"/>
              </p:ext>
            </p:extLst>
          </p:nvPr>
        </p:nvGraphicFramePr>
        <p:xfrm>
          <a:off x="2051720" y="1844824"/>
          <a:ext cx="444392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1371600" imgH="266700" progId="Equation.3">
                  <p:embed/>
                </p:oleObj>
              </mc:Choice>
              <mc:Fallback>
                <p:oleObj name="Equação" r:id="rId2" imgW="13716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44824"/>
                        <a:ext cx="4443922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296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908720"/>
            <a:ext cx="15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SOLUÇÃO: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197622"/>
              </p:ext>
            </p:extLst>
          </p:nvPr>
        </p:nvGraphicFramePr>
        <p:xfrm>
          <a:off x="827584" y="1700808"/>
          <a:ext cx="6120680" cy="3836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552400" imgH="1600200" progId="Equation.3">
                  <p:embed/>
                </p:oleObj>
              </mc:Choice>
              <mc:Fallback>
                <p:oleObj name="Equação" r:id="rId2" imgW="2552400" imgH="1600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700808"/>
                        <a:ext cx="6120680" cy="38363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093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26515"/>
            <a:ext cx="445666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55925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036635"/>
              </p:ext>
            </p:extLst>
          </p:nvPr>
        </p:nvGraphicFramePr>
        <p:xfrm>
          <a:off x="1835696" y="3429000"/>
          <a:ext cx="5759648" cy="719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454200" imgH="431640" progId="Equation.3">
                  <p:embed/>
                </p:oleObj>
              </mc:Choice>
              <mc:Fallback>
                <p:oleObj name="Equação" r:id="rId4" imgW="34542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5696" y="3429000"/>
                        <a:ext cx="5759648" cy="719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44072"/>
              </p:ext>
            </p:extLst>
          </p:nvPr>
        </p:nvGraphicFramePr>
        <p:xfrm>
          <a:off x="539552" y="4509120"/>
          <a:ext cx="259228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1269720" imgH="317160" progId="Equation.3">
                  <p:embed/>
                </p:oleObj>
              </mc:Choice>
              <mc:Fallback>
                <p:oleObj name="Equação" r:id="rId6" imgW="1269720" imgH="317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9552" y="4509120"/>
                        <a:ext cx="2592288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5714"/>
              </p:ext>
            </p:extLst>
          </p:nvPr>
        </p:nvGraphicFramePr>
        <p:xfrm>
          <a:off x="3643313" y="4508500"/>
          <a:ext cx="43576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8" imgW="2997000" imgH="495000" progId="Equation.3">
                  <p:embed/>
                </p:oleObj>
              </mc:Choice>
              <mc:Fallback>
                <p:oleObj name="Equação" r:id="rId8" imgW="299700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43313" y="4508500"/>
                        <a:ext cx="4357687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399023"/>
              </p:ext>
            </p:extLst>
          </p:nvPr>
        </p:nvGraphicFramePr>
        <p:xfrm>
          <a:off x="539552" y="5445224"/>
          <a:ext cx="66325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10" imgW="4559040" imgH="520560" progId="Equation.3">
                  <p:embed/>
                </p:oleObj>
              </mc:Choice>
              <mc:Fallback>
                <p:oleObj name="Equação" r:id="rId10" imgW="4559040" imgH="5205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445224"/>
                        <a:ext cx="6632575" cy="75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0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518166"/>
              </p:ext>
            </p:extLst>
          </p:nvPr>
        </p:nvGraphicFramePr>
        <p:xfrm>
          <a:off x="611559" y="620688"/>
          <a:ext cx="7006183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3809880" imgH="939600" progId="Equation.3">
                  <p:embed/>
                </p:oleObj>
              </mc:Choice>
              <mc:Fallback>
                <p:oleObj name="Equação" r:id="rId2" imgW="38098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1559" y="620688"/>
                        <a:ext cx="7006183" cy="1728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033943"/>
              </p:ext>
            </p:extLst>
          </p:nvPr>
        </p:nvGraphicFramePr>
        <p:xfrm>
          <a:off x="603250" y="2852738"/>
          <a:ext cx="731202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3974760" imgH="939600" progId="Equation.3">
                  <p:embed/>
                </p:oleObj>
              </mc:Choice>
              <mc:Fallback>
                <p:oleObj name="Equação" r:id="rId4" imgW="3974760" imgH="9396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2852738"/>
                        <a:ext cx="7312025" cy="172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606417"/>
              </p:ext>
            </p:extLst>
          </p:nvPr>
        </p:nvGraphicFramePr>
        <p:xfrm>
          <a:off x="1763688" y="4869160"/>
          <a:ext cx="6850062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6" imgW="3987720" imgH="888840" progId="Equation.3">
                  <p:embed/>
                </p:oleObj>
              </mc:Choice>
              <mc:Fallback>
                <p:oleObj name="Equação" r:id="rId6" imgW="398772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63688" y="4869160"/>
                        <a:ext cx="6850062" cy="152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24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746352"/>
              </p:ext>
            </p:extLst>
          </p:nvPr>
        </p:nvGraphicFramePr>
        <p:xfrm>
          <a:off x="723900" y="981075"/>
          <a:ext cx="761047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4152600" imgH="431640" progId="Equation.3">
                  <p:embed/>
                </p:oleObj>
              </mc:Choice>
              <mc:Fallback>
                <p:oleObj name="Equação" r:id="rId2" imgW="4152600" imgH="4316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981075"/>
                        <a:ext cx="761047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75" y="2420888"/>
            <a:ext cx="720080" cy="79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865827"/>
              </p:ext>
            </p:extLst>
          </p:nvPr>
        </p:nvGraphicFramePr>
        <p:xfrm>
          <a:off x="1042655" y="2577828"/>
          <a:ext cx="7664361" cy="480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5" imgW="4089240" imgH="241200" progId="Equation.3">
                  <p:embed/>
                </p:oleObj>
              </mc:Choice>
              <mc:Fallback>
                <p:oleObj name="Equação" r:id="rId5" imgW="40892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2655" y="2577828"/>
                        <a:ext cx="7664361" cy="480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219586"/>
              </p:ext>
            </p:extLst>
          </p:nvPr>
        </p:nvGraphicFramePr>
        <p:xfrm>
          <a:off x="563562" y="3644900"/>
          <a:ext cx="775285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3987720" imgH="241200" progId="Equation.3">
                  <p:embed/>
                </p:oleObj>
              </mc:Choice>
              <mc:Fallback>
                <p:oleObj name="Equação" r:id="rId7" imgW="3987720" imgH="2412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" y="3644900"/>
                        <a:ext cx="7752853" cy="4810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32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548680"/>
            <a:ext cx="8303533" cy="240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dirty="0">
                <a:ea typeface="Calibri"/>
                <a:cs typeface="Times New Roman"/>
              </a:rPr>
              <a:t>Uma partícula de massa </a:t>
            </a:r>
            <a:r>
              <a:rPr lang="pt-BR" b="1" i="1" dirty="0">
                <a:ea typeface="Calibri"/>
                <a:cs typeface="Times New Roman"/>
              </a:rPr>
              <a:t>m</a:t>
            </a:r>
            <a:r>
              <a:rPr lang="pt-BR" dirty="0">
                <a:ea typeface="Calibri"/>
                <a:cs typeface="Times New Roman"/>
              </a:rPr>
              <a:t> é submetida a uma força que pode ser composta pela soma de  2 componentes, agindo na mesma direção: </a:t>
            </a:r>
            <a:endParaRPr lang="pt-BR" sz="24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ea typeface="Calibri"/>
                <a:cs typeface="Times New Roman"/>
              </a:rPr>
              <a:t> </a:t>
            </a:r>
            <a:endParaRPr lang="pt-BR" sz="2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uma proporcional à sua velocidade, conforme a lei </a:t>
            </a:r>
            <a:r>
              <a:rPr lang="pt-BR" b="1" i="1" dirty="0" err="1">
                <a:ea typeface="Calibri"/>
                <a:cs typeface="Times New Roman"/>
              </a:rPr>
              <a:t>f</a:t>
            </a:r>
            <a:r>
              <a:rPr lang="pt-BR" b="1" i="1" baseline="-25000" dirty="0" err="1">
                <a:ea typeface="Calibri"/>
                <a:cs typeface="Times New Roman"/>
              </a:rPr>
              <a:t>a</a:t>
            </a:r>
            <a:r>
              <a:rPr lang="pt-BR" b="1" i="1" dirty="0">
                <a:ea typeface="Calibri"/>
                <a:cs typeface="Times New Roman"/>
              </a:rPr>
              <a:t>(t)= -</a:t>
            </a:r>
            <a:r>
              <a:rPr lang="pt-BR" b="1" i="1" dirty="0" err="1">
                <a:ea typeface="Calibri"/>
                <a:cs typeface="Times New Roman"/>
              </a:rPr>
              <a:t>bv</a:t>
            </a:r>
            <a:r>
              <a:rPr lang="pt-BR" b="1" i="1" dirty="0">
                <a:ea typeface="Calibri"/>
                <a:cs typeface="Times New Roman"/>
              </a:rPr>
              <a:t>(t)</a:t>
            </a:r>
            <a:r>
              <a:rPr lang="pt-BR" b="1" dirty="0">
                <a:ea typeface="Calibri"/>
                <a:cs typeface="Times New Roman"/>
              </a:rPr>
              <a:t>,</a:t>
            </a:r>
            <a:r>
              <a:rPr lang="pt-BR" dirty="0">
                <a:ea typeface="Calibri"/>
                <a:cs typeface="Times New Roman"/>
              </a:rPr>
              <a:t> onde </a:t>
            </a:r>
            <a:r>
              <a:rPr lang="pt-BR" b="1" i="1" dirty="0">
                <a:ea typeface="Calibri"/>
                <a:cs typeface="Times New Roman"/>
              </a:rPr>
              <a:t>b = 1</a:t>
            </a:r>
            <a:r>
              <a:rPr lang="pt-BR" dirty="0">
                <a:ea typeface="Calibri"/>
                <a:cs typeface="Times New Roman"/>
              </a:rPr>
              <a:t> é a constante de proporcionalidade e </a:t>
            </a:r>
            <a:r>
              <a:rPr lang="pt-BR" b="1" i="1" dirty="0">
                <a:ea typeface="Calibri"/>
                <a:cs typeface="Times New Roman"/>
              </a:rPr>
              <a:t>v(t)</a:t>
            </a:r>
            <a:r>
              <a:rPr lang="pt-BR" i="1" dirty="0">
                <a:ea typeface="Calibri"/>
                <a:cs typeface="Times New Roman"/>
              </a:rPr>
              <a:t> </a:t>
            </a:r>
            <a:r>
              <a:rPr lang="pt-BR" dirty="0">
                <a:ea typeface="Calibri"/>
                <a:cs typeface="Times New Roman"/>
              </a:rPr>
              <a:t>é a velocidade da partícula no instante </a:t>
            </a:r>
            <a:r>
              <a:rPr lang="pt-BR" i="1" dirty="0">
                <a:ea typeface="Calibri"/>
                <a:cs typeface="Times New Roman"/>
              </a:rPr>
              <a:t>t;</a:t>
            </a:r>
            <a:endParaRPr lang="pt-BR" sz="24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a outra, </a:t>
            </a:r>
            <a:r>
              <a:rPr lang="pt-BR" i="1" dirty="0">
                <a:ea typeface="Calibri"/>
                <a:cs typeface="Times New Roman"/>
              </a:rPr>
              <a:t>F(t)</a:t>
            </a:r>
            <a:r>
              <a:rPr lang="pt-BR" dirty="0">
                <a:ea typeface="Calibri"/>
                <a:cs typeface="Times New Roman"/>
              </a:rPr>
              <a:t>, cuja variação no tempo é descrita na figura abaixo:</a:t>
            </a:r>
            <a:endParaRPr lang="pt-BR" sz="2400" dirty="0">
              <a:ea typeface="Calibri"/>
              <a:cs typeface="Times New Roman"/>
            </a:endParaRPr>
          </a:p>
          <a:p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57545"/>
            <a:ext cx="4968552" cy="219964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611560" y="5301208"/>
            <a:ext cx="7223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ea typeface="Calibri"/>
                <a:cs typeface="Times New Roman"/>
              </a:rPr>
              <a:t>Pede-se: admitindo condições iniciais nulas, aplique a transformada de Laplace e sua inversa para determinar a lei horária da posição da partícula.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414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291088"/>
              </p:ext>
            </p:extLst>
          </p:nvPr>
        </p:nvGraphicFramePr>
        <p:xfrm>
          <a:off x="2051720" y="908720"/>
          <a:ext cx="491454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311200" imgH="203040" progId="Equation.3">
                  <p:embed/>
                </p:oleObj>
              </mc:Choice>
              <mc:Fallback>
                <p:oleObj name="Equação" r:id="rId2" imgW="23112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51720" y="908720"/>
                        <a:ext cx="4914546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555258"/>
              </p:ext>
            </p:extLst>
          </p:nvPr>
        </p:nvGraphicFramePr>
        <p:xfrm>
          <a:off x="809625" y="2060575"/>
          <a:ext cx="718026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4" imgW="4902120" imgH="393480" progId="Equation.3">
                  <p:embed/>
                </p:oleObj>
              </mc:Choice>
              <mc:Fallback>
                <p:oleObj name="Equação" r:id="rId4" imgW="4902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9625" y="2060575"/>
                        <a:ext cx="7180263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to 3"/>
              <p:cNvSpPr txBox="1"/>
              <p:nvPr/>
            </p:nvSpPr>
            <p:spPr bwMode="auto">
              <a:xfrm>
                <a:off x="1088687" y="3068513"/>
                <a:ext cx="6840611" cy="10080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d>
                        <m:dPr>
                          <m:ctrlP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pt-BR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num>
                            <m:den>
                              <m:r>
                                <a:rPr lang="pt-BR" sz="20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pt-BR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).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pt-BR" sz="20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pt-BR" sz="2000" b="1" dirty="0"/>
              </a:p>
            </p:txBody>
          </p:sp>
        </mc:Choice>
        <mc:Fallback>
          <p:sp>
            <p:nvSpPr>
              <p:cNvPr id="4" name="Obje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88687" y="3068513"/>
                <a:ext cx="6840611" cy="10080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432364"/>
              </p:ext>
            </p:extLst>
          </p:nvPr>
        </p:nvGraphicFramePr>
        <p:xfrm>
          <a:off x="1344613" y="4381500"/>
          <a:ext cx="6219825" cy="18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7" imgW="2806560" imgH="838080" progId="Equation.3">
                  <p:embed/>
                </p:oleObj>
              </mc:Choice>
              <mc:Fallback>
                <p:oleObj name="Equação" r:id="rId7" imgW="2806560" imgH="838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44613" y="4381500"/>
                        <a:ext cx="6219825" cy="1855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550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506488"/>
              </p:ext>
            </p:extLst>
          </p:nvPr>
        </p:nvGraphicFramePr>
        <p:xfrm>
          <a:off x="755576" y="2060848"/>
          <a:ext cx="7577137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908080" imgH="1346040" progId="Equation.3">
                  <p:embed/>
                </p:oleObj>
              </mc:Choice>
              <mc:Fallback>
                <p:oleObj name="Equação" r:id="rId2" imgW="290808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5576" y="2060848"/>
                        <a:ext cx="7577137" cy="350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763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814686"/>
              </p:ext>
            </p:extLst>
          </p:nvPr>
        </p:nvGraphicFramePr>
        <p:xfrm>
          <a:off x="1835696" y="1556792"/>
          <a:ext cx="5387099" cy="352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ção" r:id="rId2" imgW="2171520" imgH="1422360" progId="Equation.3">
                  <p:embed/>
                </p:oleObj>
              </mc:Choice>
              <mc:Fallback>
                <p:oleObj name="Equação" r:id="rId2" imgW="2171520" imgH="1422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35696" y="1556792"/>
                        <a:ext cx="5387099" cy="3528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3542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482</Words>
  <Application>Microsoft Office PowerPoint</Application>
  <PresentationFormat>Apresentação na tela (4:3)</PresentationFormat>
  <Paragraphs>57</Paragraphs>
  <Slides>21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Cambria Math</vt:lpstr>
      <vt:lpstr>Tema do Office</vt:lpstr>
      <vt:lpstr>Equação</vt:lpstr>
      <vt:lpstr>Equation.DSMT4</vt:lpstr>
      <vt:lpstr>Transformada de Laplace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Transformada de Laplace</dc:title>
  <dc:creator>DELL</dc:creator>
  <cp:lastModifiedBy>eabarrosmac@gmail.com</cp:lastModifiedBy>
  <cp:revision>75</cp:revision>
  <dcterms:created xsi:type="dcterms:W3CDTF">2020-04-26T15:34:56Z</dcterms:created>
  <dcterms:modified xsi:type="dcterms:W3CDTF">2023-03-03T18:53:53Z</dcterms:modified>
</cp:coreProperties>
</file>