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336" r:id="rId5"/>
    <p:sldId id="334" r:id="rId6"/>
    <p:sldId id="335" r:id="rId7"/>
    <p:sldId id="328" r:id="rId8"/>
    <p:sldId id="322" r:id="rId9"/>
    <p:sldId id="323" r:id="rId10"/>
    <p:sldId id="324" r:id="rId11"/>
    <p:sldId id="325" r:id="rId12"/>
    <p:sldId id="326" r:id="rId13"/>
    <p:sldId id="321" r:id="rId14"/>
    <p:sldId id="329" r:id="rId15"/>
    <p:sldId id="320" r:id="rId16"/>
    <p:sldId id="330" r:id="rId17"/>
    <p:sldId id="331" r:id="rId18"/>
    <p:sldId id="332" r:id="rId19"/>
    <p:sldId id="333" r:id="rId20"/>
    <p:sldId id="327" r:id="rId21"/>
    <p:sldId id="302" r:id="rId22"/>
    <p:sldId id="303" r:id="rId23"/>
    <p:sldId id="311" r:id="rId24"/>
    <p:sldId id="304" r:id="rId25"/>
    <p:sldId id="309" r:id="rId26"/>
    <p:sldId id="308" r:id="rId27"/>
    <p:sldId id="313" r:id="rId28"/>
    <p:sldId id="314" r:id="rId29"/>
    <p:sldId id="315" r:id="rId30"/>
    <p:sldId id="305" r:id="rId31"/>
    <p:sldId id="306" r:id="rId32"/>
    <p:sldId id="316" r:id="rId33"/>
    <p:sldId id="307" r:id="rId34"/>
    <p:sldId id="317" r:id="rId35"/>
    <p:sldId id="318" r:id="rId36"/>
    <p:sldId id="319" r:id="rId37"/>
    <p:sldId id="301" r:id="rId38"/>
    <p:sldId id="296" r:id="rId39"/>
    <p:sldId id="297" r:id="rId40"/>
    <p:sldId id="298" r:id="rId41"/>
    <p:sldId id="299" r:id="rId42"/>
    <p:sldId id="300" r:id="rId43"/>
    <p:sldId id="294" r:id="rId44"/>
    <p:sldId id="282" r:id="rId45"/>
    <p:sldId id="281" r:id="rId46"/>
    <p:sldId id="283" r:id="rId47"/>
    <p:sldId id="284" r:id="rId48"/>
    <p:sldId id="286" r:id="rId49"/>
    <p:sldId id="287" r:id="rId50"/>
    <p:sldId id="289" r:id="rId51"/>
    <p:sldId id="292" r:id="rId52"/>
    <p:sldId id="290" r:id="rId53"/>
    <p:sldId id="293" r:id="rId54"/>
    <p:sldId id="291" r:id="rId55"/>
    <p:sldId id="279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7" r:id="rId75"/>
    <p:sldId id="278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45" r:id="rId85"/>
    <p:sldId id="346" r:id="rId86"/>
    <p:sldId id="347" r:id="rId87"/>
    <p:sldId id="348" r:id="rId88"/>
    <p:sldId id="349" r:id="rId89"/>
    <p:sldId id="350" r:id="rId90"/>
    <p:sldId id="351" r:id="rId91"/>
    <p:sldId id="352" r:id="rId9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4810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3731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7317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911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7531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6522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188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4768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591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350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49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7580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670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890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686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251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043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5458A-E94C-4F47-8D0F-76672C4298F3}" type="datetimeFigureOut">
              <a:rPr lang="pt-BR" smtClean="0"/>
              <a:t>17/04/2019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7200-8DA6-4683-9894-FA0FE0C4D6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00134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fmalmeida@usp.b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channel/UCmzJaS8NQZYEi4RrOFftCaA/playlists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channel/UCmzJaS8NQZYEi4RrOFftCaA/playlists" TargetMode="Externa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7" Type="http://schemas.openxmlformats.org/officeDocument/2006/relationships/image" Target="../media/image166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11" Type="http://schemas.openxmlformats.org/officeDocument/2006/relationships/image" Target="../media/image185.png"/><Relationship Id="rId5" Type="http://schemas.openxmlformats.org/officeDocument/2006/relationships/image" Target="../media/image179.png"/><Relationship Id="rId10" Type="http://schemas.openxmlformats.org/officeDocument/2006/relationships/image" Target="../media/image184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9.png"/><Relationship Id="rId4" Type="http://schemas.openxmlformats.org/officeDocument/2006/relationships/image" Target="../media/image18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png"/><Relationship Id="rId9" Type="http://schemas.openxmlformats.org/officeDocument/2006/relationships/image" Target="../media/image197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image" Target="../media/image206.png"/><Relationship Id="rId7" Type="http://schemas.openxmlformats.org/officeDocument/2006/relationships/image" Target="../media/image210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Relationship Id="rId9" Type="http://schemas.openxmlformats.org/officeDocument/2006/relationships/image" Target="../media/image21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7.png"/><Relationship Id="rId5" Type="http://schemas.openxmlformats.org/officeDocument/2006/relationships/image" Target="../media/image216.png"/><Relationship Id="rId4" Type="http://schemas.openxmlformats.org/officeDocument/2006/relationships/image" Target="../media/image21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image" Target="../media/image223.png"/><Relationship Id="rId9" Type="http://schemas.openxmlformats.org/officeDocument/2006/relationships/image" Target="../media/image22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2.png"/><Relationship Id="rId4" Type="http://schemas.openxmlformats.org/officeDocument/2006/relationships/image" Target="../media/image2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5" Type="http://schemas.openxmlformats.org/officeDocument/2006/relationships/image" Target="../media/image238.png"/><Relationship Id="rId4" Type="http://schemas.openxmlformats.org/officeDocument/2006/relationships/image" Target="../media/image2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2B30CE-CFFB-4716-B15F-8931CE04C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err="1"/>
              <a:t>Opendss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8C836D3-F936-4F3E-A73D-877A060375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884381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Carlos Frederico Meschini Almeida</a:t>
            </a:r>
          </a:p>
          <a:p>
            <a:r>
              <a:rPr lang="pt-BR" dirty="0">
                <a:hlinkClick r:id="rId2"/>
              </a:rPr>
              <a:t>cfmalmeida@usp.br</a:t>
            </a:r>
            <a:endParaRPr lang="pt-BR" dirty="0"/>
          </a:p>
          <a:p>
            <a:r>
              <a:rPr lang="pt-BR" dirty="0"/>
              <a:t>11 987822361</a:t>
            </a:r>
          </a:p>
        </p:txBody>
      </p:sp>
    </p:spTree>
    <p:extLst>
      <p:ext uri="{BB962C8B-B14F-4D97-AF65-F5344CB8AC3E}">
        <p14:creationId xmlns:p14="http://schemas.microsoft.com/office/powerpoint/2010/main" val="4190936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MODELOS Básicos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321803B-3604-40D4-94BC-752C5BB4D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735" y="1966145"/>
            <a:ext cx="9422530" cy="451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50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MODELOS Básicos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3DFFE79-5339-4BC7-942F-BD7CD0A02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780" y="1835460"/>
            <a:ext cx="9518240" cy="502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40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MODELOS Básicos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CD52800-BC0C-4620-A250-02BA3C017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238" y="2274324"/>
            <a:ext cx="94011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17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Lista de elementos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F76AE1D3-6FAA-4C3B-8AE8-96EF3F03C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217" y="1880697"/>
            <a:ext cx="9125565" cy="460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08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CBA2F94-1278-448D-AA6B-2344BB1A4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684" y="1828001"/>
            <a:ext cx="7934632" cy="486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45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C52D5F3-D021-428F-ADE4-0316C6E78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409" y="1710177"/>
            <a:ext cx="8290591" cy="170215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6F87F1B-8EC3-4577-AA90-77A9C275E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4595"/>
            <a:ext cx="4031226" cy="173342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2E56E93-BF0A-4B91-9060-2208B196D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517" y="3234812"/>
            <a:ext cx="6577613" cy="360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20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64B0CE6-C6BD-4F5E-9209-A33F04C38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94" y="1521616"/>
            <a:ext cx="7561006" cy="307988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3A46806-AB79-44AD-AC89-FBCA21846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452" y="3784716"/>
            <a:ext cx="5581736" cy="299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08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64B0CE6-C6BD-4F5E-9209-A33F04C38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1616"/>
            <a:ext cx="7359311" cy="299772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3A46806-AB79-44AD-AC89-FBCA21846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264" y="2245865"/>
            <a:ext cx="5581736" cy="299772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8EC3048-67F9-46C7-8871-0C0F09682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066" y="5118668"/>
            <a:ext cx="4597808" cy="148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3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3C13A81-1C3A-4BAA-BAA3-4D1F9086D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6473"/>
            <a:ext cx="5820936" cy="40656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59CC187-97A6-4218-9A68-26B549FCA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790" y="2232155"/>
            <a:ext cx="5009512" cy="183589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A4A105E-A495-4C5E-8227-E11A65A85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228060"/>
            <a:ext cx="6025539" cy="201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4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CIRCUITO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5FD5930-22A3-405C-9078-171E20FE8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252" y="1666526"/>
            <a:ext cx="6076986" cy="404888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589F96E-6285-4BF7-B8F8-AF5BDB22C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485" y="6007510"/>
            <a:ext cx="7250521" cy="47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11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0BF8971-433D-4121-AA7A-D2403BD702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Tutorial básico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B6B83E32-8A8E-4679-9DDA-CCA9084DF2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BR" dirty="0"/>
              <a:t>Referência:</a:t>
            </a:r>
          </a:p>
          <a:p>
            <a:r>
              <a:rPr lang="pt-BR" dirty="0"/>
              <a:t>	</a:t>
            </a:r>
            <a:r>
              <a:rPr lang="pt-BR" dirty="0">
                <a:hlinkClick r:id="rId2"/>
              </a:rPr>
              <a:t>https://www.youtube.com/channel/UCmzJaS8NQZYEi4RrOFftCaA/playlists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96174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B90B58EE-9503-4994-A543-01AEF0DB7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63" y="1885300"/>
            <a:ext cx="11364911" cy="4896533"/>
          </a:xfrm>
          <a:prstGeom prst="rect">
            <a:avLst/>
          </a:prstGeom>
        </p:spPr>
      </p:pic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17436D64-6F3A-407B-A3E3-98650991F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</a:t>
            </a:r>
          </a:p>
        </p:txBody>
      </p:sp>
    </p:spTree>
    <p:extLst>
      <p:ext uri="{BB962C8B-B14F-4D97-AF65-F5344CB8AC3E}">
        <p14:creationId xmlns:p14="http://schemas.microsoft.com/office/powerpoint/2010/main" val="4289885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AC145B9-035F-4B81-815F-B29EC7BD8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7" y="1743978"/>
            <a:ext cx="5962013" cy="2568713"/>
          </a:xfrm>
          <a:prstGeom prst="rect">
            <a:avLst/>
          </a:prstGeom>
        </p:spPr>
      </p:pic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B15BFC5F-5BFD-468D-A690-9C130D339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3E3288-5C08-43B3-A870-4BF725CE3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7810" y="3435290"/>
            <a:ext cx="6978952" cy="342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75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7B0332A-853E-4569-9070-676C8071F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7" y="1743978"/>
            <a:ext cx="5962013" cy="2568713"/>
          </a:xfrm>
          <a:prstGeom prst="rect">
            <a:avLst/>
          </a:prstGeom>
        </p:spPr>
      </p:pic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0D74B376-E61C-40B0-A5F9-A6AFE3686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EB8B385-F5A7-4AD0-9AAC-709CCEFCF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238" y="3677265"/>
            <a:ext cx="8133775" cy="304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7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02058"/>
            <a:ext cx="10820400" cy="4024125"/>
          </a:xfrm>
        </p:spPr>
        <p:txBody>
          <a:bodyPr/>
          <a:lstStyle/>
          <a:p>
            <a:r>
              <a:rPr lang="pt-BR" dirty="0"/>
              <a:t>Capacitância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78D3CBA-3332-4B22-B476-632B3239A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8" y="2057401"/>
            <a:ext cx="4880641" cy="18557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02F0E7F-AF54-4DD9-AE61-7EADCE992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61" y="3386870"/>
            <a:ext cx="8790039" cy="337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30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B06D0EA-39F5-4A9D-9037-A6919C34A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35" y="1422986"/>
            <a:ext cx="7806813" cy="431662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2BD8BCE-1AC3-42A3-B69C-E908A0E56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448" y="4104296"/>
            <a:ext cx="4788617" cy="2685631"/>
          </a:xfrm>
          <a:prstGeom prst="rect">
            <a:avLst/>
          </a:prstGeom>
        </p:spPr>
      </p:pic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98883BA1-7591-4368-A36B-9BEAEE51A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</a:t>
            </a:r>
          </a:p>
        </p:txBody>
      </p:sp>
    </p:spTree>
    <p:extLst>
      <p:ext uri="{BB962C8B-B14F-4D97-AF65-F5344CB8AC3E}">
        <p14:creationId xmlns:p14="http://schemas.microsoft.com/office/powerpoint/2010/main" val="1041074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Trifásica a 4 fios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F943AD-DCE7-43E5-A57D-0214123AB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787" y="2278625"/>
            <a:ext cx="6774426" cy="436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91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Trifásica a 4 fios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7F943AD-DCE7-43E5-A57D-0214123AB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3584"/>
            <a:ext cx="3935507" cy="253702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A687E61-7835-4B7B-98E7-0A5484E40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95" y="2057401"/>
            <a:ext cx="8295805" cy="231310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0576C6F-8922-4FF0-B6A7-6B678336B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450" y="5207632"/>
            <a:ext cx="8464960" cy="129683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089A48A-883B-4223-9AEC-4EBCEC1C30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428" y="5369727"/>
            <a:ext cx="29146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01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98883BA1-7591-4368-A36B-9BEAEE51A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 Equilibrada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53E6B93-917E-4ECC-B1AA-CBE457F52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396" y="1906738"/>
            <a:ext cx="8566938" cy="369103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0839AC5-DE43-48BD-AB25-9361B6CA0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7285" y="5454570"/>
            <a:ext cx="6187160" cy="61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9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98883BA1-7591-4368-A36B-9BEAEE51A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 Desequilibrada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53E6B93-917E-4ECC-B1AA-CBE457F52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396" y="1906738"/>
            <a:ext cx="8566938" cy="369103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B6260FE-303E-4DB3-BD2D-76D39741E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123" y="5379077"/>
            <a:ext cx="5465754" cy="77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98883BA1-7591-4368-A36B-9BEAEE51A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65" y="1422986"/>
            <a:ext cx="10820400" cy="4024125"/>
          </a:xfrm>
        </p:spPr>
        <p:txBody>
          <a:bodyPr/>
          <a:lstStyle/>
          <a:p>
            <a:r>
              <a:rPr lang="pt-BR" dirty="0"/>
              <a:t>Trifásica Desequilibrada a 4 Fios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EC87397-9C8C-4619-B792-C142528B0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437" y="2057401"/>
            <a:ext cx="4876855" cy="3143864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3D08496-79DC-47C3-A362-47B3577C7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227" y="5552695"/>
            <a:ext cx="6637273" cy="56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9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Download e instalação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D3A5A2A2-7871-4E35-936C-D09008495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16" y="1798843"/>
            <a:ext cx="6324600" cy="408622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09426AD-C7FC-4982-8F19-8AA2C72DB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968" y="2703870"/>
            <a:ext cx="6550232" cy="371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9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Monofásica (fase e neutro)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FCA5AEC-BA46-4C53-BFEB-717D4CB41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18" y="2440271"/>
            <a:ext cx="10284564" cy="387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52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Monofásica (fase e neutro)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FCA5AEC-BA46-4C53-BFEB-717D4CB41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302" y="1948952"/>
            <a:ext cx="5762026" cy="217105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EEC28B6-D321-4321-96F1-32C897946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8" y="2500526"/>
            <a:ext cx="6336104" cy="283169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7063BCF-6A61-465F-9D37-B50B783C1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961" y="4975124"/>
            <a:ext cx="6063115" cy="170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Bifásica (fase e fase)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F61663C-A992-4C11-8D73-44247099D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83" y="2679203"/>
            <a:ext cx="6073634" cy="87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1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LINHA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4BC9BF1-081A-4433-9763-46D86E7CC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Monofásica (fase e retorno pela terra)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0061E2D-D4EC-4873-9AF5-8BB72F74D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82" y="2423015"/>
            <a:ext cx="6561416" cy="369126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C116BD4-153F-486B-BB55-6F04EFBDD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367" y="3883742"/>
            <a:ext cx="5601975" cy="73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ARRANJO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312B5DA-7D6A-477B-8C45-E955B78D0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258" y="2572228"/>
            <a:ext cx="5475478" cy="104003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C8A9008-89CB-49B9-83B6-CAF0E6C74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75" y="4127090"/>
            <a:ext cx="8372445" cy="874733"/>
          </a:xfrm>
          <a:prstGeom prst="rect">
            <a:avLst/>
          </a:prstGeom>
        </p:spPr>
      </p:pic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796870C0-F214-4386-9392-A232A1A2D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Trifásica a 3 Fios</a:t>
            </a:r>
          </a:p>
        </p:txBody>
      </p:sp>
    </p:spTree>
    <p:extLst>
      <p:ext uri="{BB962C8B-B14F-4D97-AF65-F5344CB8AC3E}">
        <p14:creationId xmlns:p14="http://schemas.microsoft.com/office/powerpoint/2010/main" val="221875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ARRANJO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796870C0-F214-4386-9392-A232A1A2D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Trifásica a 3 Fios com Redução de </a:t>
            </a:r>
            <a:r>
              <a:rPr lang="pt-BR" dirty="0" err="1"/>
              <a:t>Kron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F7F9D7-FA8F-49CE-879A-1DDA0831F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44" y="2831827"/>
            <a:ext cx="6204910" cy="93145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2184E71-03F8-46B6-B71E-3B1D22977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395" y="4412644"/>
            <a:ext cx="7661207" cy="35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6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ARRANJO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796870C0-F214-4386-9392-A232A1A2D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Monofásica (Fase e Neutro)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B51F275-A0D0-49CE-839C-D1DA6953D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132" y="2661479"/>
            <a:ext cx="4297735" cy="76553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4B6C4B-8BD1-4519-99AB-9455BC0E7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140" y="4145986"/>
            <a:ext cx="7487719" cy="35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8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Equivalente monofásico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766637B-36E6-41B8-90EC-486DA845A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508" y="2235199"/>
            <a:ext cx="7857433" cy="462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739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1218"/>
            <a:ext cx="10820400" cy="4024125"/>
          </a:xfrm>
        </p:spPr>
        <p:txBody>
          <a:bodyPr/>
          <a:lstStyle/>
          <a:p>
            <a:r>
              <a:rPr lang="pt-BR" dirty="0"/>
              <a:t>Trifásico Estrela-Aterrada Estrela-Isolada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C655D0D-4ACD-4659-9A53-38A83346A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0826"/>
            <a:ext cx="6749217" cy="338658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5BA615F-6666-495B-AFDB-2CB6330B6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914" y="2637844"/>
            <a:ext cx="5623153" cy="56342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5BC8C7D-1637-4686-93F3-58B917F9D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913" y="4025545"/>
            <a:ext cx="5623152" cy="47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0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454" y="2682499"/>
            <a:ext cx="6221460" cy="474109"/>
          </a:xfrm>
        </p:spPr>
        <p:txBody>
          <a:bodyPr>
            <a:normAutofit/>
          </a:bodyPr>
          <a:lstStyle/>
          <a:p>
            <a:r>
              <a:rPr lang="pt-BR" dirty="0"/>
              <a:t>Trifásico Estrela-Aterrada </a:t>
            </a:r>
            <a:r>
              <a:rPr lang="pt-BR" dirty="0" err="1"/>
              <a:t>Estrela-Aterrada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5BA615F-6666-495B-AFDB-2CB6330B6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257" y="3297192"/>
            <a:ext cx="6661723" cy="667481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306A17A0-95B5-4161-8589-9195933E8897}"/>
              </a:ext>
            </a:extLst>
          </p:cNvPr>
          <p:cNvSpPr txBox="1">
            <a:spLocks/>
          </p:cNvSpPr>
          <p:nvPr/>
        </p:nvSpPr>
        <p:spPr>
          <a:xfrm>
            <a:off x="242454" y="4515917"/>
            <a:ext cx="6221460" cy="92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Trifásico Estrela-Aterrada </a:t>
            </a:r>
            <a:r>
              <a:rPr lang="pt-BR" dirty="0" err="1"/>
              <a:t>Estrela-Aterrada</a:t>
            </a:r>
            <a:r>
              <a:rPr lang="pt-BR" dirty="0"/>
              <a:t> com neutro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D69CB12-ACED-4609-AC5B-6B77CB8BE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257" y="5440218"/>
            <a:ext cx="9073771" cy="9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0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Download e instalação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42C2159-5205-49D0-8579-8BF5FF5F4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15" y="1976667"/>
            <a:ext cx="4914335" cy="290466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031D613-8FC8-455C-AFF5-69323DFD7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952" y="3121826"/>
            <a:ext cx="4419600" cy="29718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5BC22ED-12C6-4906-A775-178774EA5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1745" y="1976667"/>
            <a:ext cx="4543425" cy="29908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74DD1A1-F361-4907-89EB-92036744B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2875" y="3149862"/>
            <a:ext cx="44291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9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306A17A0-95B5-4161-8589-9195933E8897}"/>
              </a:ext>
            </a:extLst>
          </p:cNvPr>
          <p:cNvSpPr txBox="1">
            <a:spLocks/>
          </p:cNvSpPr>
          <p:nvPr/>
        </p:nvSpPr>
        <p:spPr>
          <a:xfrm>
            <a:off x="362526" y="2057401"/>
            <a:ext cx="6221460" cy="92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Trifásico Delta Estrela-Aterrada com neutro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B6A30B74-6C8E-4C1F-A5D5-CED6E3BF7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158" y="2629277"/>
            <a:ext cx="7467684" cy="79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6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306A17A0-95B5-4161-8589-9195933E8897}"/>
              </a:ext>
            </a:extLst>
          </p:cNvPr>
          <p:cNvSpPr txBox="1">
            <a:spLocks/>
          </p:cNvSpPr>
          <p:nvPr/>
        </p:nvSpPr>
        <p:spPr>
          <a:xfrm>
            <a:off x="362526" y="2057401"/>
            <a:ext cx="6221460" cy="92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Monofásico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2522D97-E60F-44E4-988F-4C3E0FE4A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08" y="2483552"/>
            <a:ext cx="4482811" cy="229104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E7EDA2B-5442-459E-94FE-229EDE2CB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271" y="3876299"/>
            <a:ext cx="1781175" cy="10287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11775A0-DFE2-4942-9237-57080D745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9" y="4639767"/>
            <a:ext cx="4514850" cy="210502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DCFFA33-66D3-4EBA-A328-EBFB71EBC0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271" y="2835726"/>
            <a:ext cx="7230142" cy="69494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6C05B9A-9AA6-4746-8BC0-6E39FCE29A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1062" y="5250623"/>
            <a:ext cx="7208351" cy="72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4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TRANSFORMADOR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306A17A0-95B5-4161-8589-9195933E8897}"/>
              </a:ext>
            </a:extLst>
          </p:cNvPr>
          <p:cNvSpPr txBox="1">
            <a:spLocks/>
          </p:cNvSpPr>
          <p:nvPr/>
        </p:nvSpPr>
        <p:spPr>
          <a:xfrm>
            <a:off x="362526" y="2057401"/>
            <a:ext cx="6221460" cy="92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Monofásico (split-</a:t>
            </a:r>
            <a:r>
              <a:rPr lang="pt-BR" dirty="0" err="1"/>
              <a:t>phase</a:t>
            </a:r>
            <a:r>
              <a:rPr lang="pt-BR" dirty="0"/>
              <a:t>)</a:t>
            </a: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9957DED-D5AD-4369-AFE0-C44D197A57C7}"/>
              </a:ext>
            </a:extLst>
          </p:cNvPr>
          <p:cNvGrpSpPr/>
          <p:nvPr/>
        </p:nvGrpSpPr>
        <p:grpSpPr>
          <a:xfrm>
            <a:off x="0" y="2519551"/>
            <a:ext cx="6558116" cy="3256778"/>
            <a:chOff x="0" y="3099579"/>
            <a:chExt cx="7721395" cy="3609975"/>
          </a:xfrm>
        </p:grpSpPr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9498F1F3-1C1B-4781-8405-C50B07D6F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099579"/>
              <a:ext cx="2486025" cy="3381375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B2A8EB04-150A-4BB0-ABBB-921F6DB6E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3070" y="3099579"/>
              <a:ext cx="5648325" cy="3609975"/>
            </a:xfrm>
            <a:prstGeom prst="rect">
              <a:avLst/>
            </a:prstGeom>
          </p:spPr>
        </p:pic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16D3348D-6418-4115-AFBC-54697507C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6595" y="5862502"/>
            <a:ext cx="7304538" cy="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2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Trifásica em estrela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7B50306-6860-4C26-B6C2-20955666F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422" y="2613470"/>
            <a:ext cx="7621155" cy="372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70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Modelos de Carga: POTÊNCIA CONSTANTE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8101CD8-3BDA-46B2-8FB6-AC56F44A2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09850"/>
            <a:ext cx="112776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105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Modelos de Carga: IMPEDÂNCIA CONSTANTE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4F68646-BE4D-4860-863D-B4A3E2170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611" y="2515177"/>
            <a:ext cx="5276850" cy="42291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A1D4AED-6F06-4B6F-AEC1-5751CA589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93" y="3259064"/>
            <a:ext cx="3725285" cy="269915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A23D169-6062-4380-AEC0-56F86CC2D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0827" y="2949668"/>
            <a:ext cx="2778784" cy="16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080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Modelos de Carga: CORRENTE CONSTANTE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4F68646-BE4D-4860-863D-B4A3E2170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324" y="2822392"/>
            <a:ext cx="4081676" cy="327123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DD5EA28-9EE3-41BF-A8C5-448CA77BD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54" y="3330365"/>
            <a:ext cx="7959344" cy="209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281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Modelos de Carga: ZIP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4F68646-BE4D-4860-863D-B4A3E2170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324" y="2478644"/>
            <a:ext cx="4081676" cy="327123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002DA160-4996-44AD-8026-13574E776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69" y="2829181"/>
            <a:ext cx="7570031" cy="257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144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D3C1324-7626-4D28-8AAC-39B28C656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654" y="2183017"/>
            <a:ext cx="9522691" cy="4407128"/>
          </a:xfrm>
          <a:prstGeom prst="rect">
            <a:avLst/>
          </a:prstGeom>
        </p:spPr>
      </p:pic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19197"/>
            <a:ext cx="10820400" cy="4024125"/>
          </a:xfrm>
        </p:spPr>
        <p:txBody>
          <a:bodyPr/>
          <a:lstStyle/>
          <a:p>
            <a:r>
              <a:rPr lang="pt-BR" dirty="0"/>
              <a:t>Trifásica em estrela aterrada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921D74D-BAA6-46F0-8B01-EF490DFF5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424" y="6382955"/>
            <a:ext cx="6435150" cy="31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3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15873"/>
            <a:ext cx="10820400" cy="4024125"/>
          </a:xfrm>
        </p:spPr>
        <p:txBody>
          <a:bodyPr/>
          <a:lstStyle/>
          <a:p>
            <a:r>
              <a:rPr lang="pt-BR" dirty="0"/>
              <a:t>Trifásica em estrela isolada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AB21A12-5AFF-4286-BE2B-D1FFB4D67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646" y="2140542"/>
            <a:ext cx="8502708" cy="40241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88ABDD0-DF50-4583-8FD7-A92FC6516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743" y="6350214"/>
            <a:ext cx="6260513" cy="27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7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MATERIAL DE APOIO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25212FC-60D7-4598-95DC-66CED6979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68" y="1803278"/>
            <a:ext cx="6716200" cy="414032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C6935BF-D980-4B1A-8E5A-7D2F228EE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664" y="2659319"/>
            <a:ext cx="7115175" cy="40957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1EE377D1-324D-4D98-8F5B-B0544A9013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892" y="3788031"/>
            <a:ext cx="61912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1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Trifásica em estrela conectada ao neutro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68F23E9-DA80-457E-9EDB-521C2A92E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228" y="2534948"/>
            <a:ext cx="8035543" cy="377265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9DF5A4-411F-4827-A11C-4DFF4B873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743" y="6350214"/>
            <a:ext cx="6260513" cy="27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2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Trifásica em delta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FA0456B-753B-4DC1-A2AA-51299CA0E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3739655"/>
            <a:ext cx="5438775" cy="304853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25E0045-FD4A-4E26-8C04-5532A2AC1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889" y="2906505"/>
            <a:ext cx="6970221" cy="42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8576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989" y="1631890"/>
            <a:ext cx="10820400" cy="4024125"/>
          </a:xfrm>
        </p:spPr>
        <p:txBody>
          <a:bodyPr/>
          <a:lstStyle/>
          <a:p>
            <a:r>
              <a:rPr lang="pt-BR" dirty="0"/>
              <a:t>Monofásica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132DF43-EAC6-46CC-8CCA-C6530BC10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" y="2057401"/>
            <a:ext cx="3505200" cy="284797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A1FC770-6452-4DE9-AFB1-A30EB8533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3138" y="4130602"/>
            <a:ext cx="2943225" cy="273367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8950F73-3107-4178-BB46-CE3662A365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7480" y="5411395"/>
            <a:ext cx="5965417" cy="2780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A7C0B0D-465C-4614-9341-AFD937B8CF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6453" y="3429000"/>
            <a:ext cx="6152480" cy="3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6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Bifásica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5C6E91F-3F77-4DA0-832F-87CD53519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215" y="5804552"/>
            <a:ext cx="5977567" cy="28464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0AEF757-DCAC-421A-B980-F255716C2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266" y="2102200"/>
            <a:ext cx="3009467" cy="336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8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CARGA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6513BA17-7EFC-42C2-BB05-F0F318AC7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21922"/>
            <a:ext cx="10820400" cy="4024125"/>
          </a:xfrm>
        </p:spPr>
        <p:txBody>
          <a:bodyPr/>
          <a:lstStyle/>
          <a:p>
            <a:r>
              <a:rPr lang="pt-BR" dirty="0"/>
              <a:t>Trifásica desequilibrada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685CD55-C3C8-4BBD-8574-567F20660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4" y="2057401"/>
            <a:ext cx="8238617" cy="462049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B302230-5FC0-4C8F-A7FC-F0EF53FB4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47974"/>
            <a:ext cx="5859112" cy="60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1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Capacitor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Trifásico estrela aterrada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9A21DFA-AA9A-49FE-B2CA-284BF977D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537319"/>
            <a:ext cx="6410325" cy="31432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F52758F3-C8F8-469E-95C5-2A152B2FC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188" y="5995988"/>
            <a:ext cx="6853621" cy="42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095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Capacitor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009840"/>
            <a:ext cx="10820400" cy="4024125"/>
          </a:xfrm>
        </p:spPr>
        <p:txBody>
          <a:bodyPr/>
          <a:lstStyle/>
          <a:p>
            <a:r>
              <a:rPr lang="pt-BR" dirty="0"/>
              <a:t>Trifásico estrela isolada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03E0B6E-D037-486F-B9F9-F5FA88017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527352"/>
            <a:ext cx="6962775" cy="32956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3D4820A-433A-49BC-A81B-72411B756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266" y="6190515"/>
            <a:ext cx="7395468" cy="44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852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Capacitor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10C89C-2441-4D27-8026-DA28BF04A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02200"/>
            <a:ext cx="10820400" cy="4024125"/>
          </a:xfrm>
        </p:spPr>
        <p:txBody>
          <a:bodyPr/>
          <a:lstStyle/>
          <a:p>
            <a:r>
              <a:rPr lang="pt-BR" dirty="0"/>
              <a:t>Monofásico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8044FF8-8015-4449-A20E-D6755160E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88" y="2822474"/>
            <a:ext cx="4710559" cy="335448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2413932-10E6-483F-86C0-8CB07ED1D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182" y="3831476"/>
            <a:ext cx="5627443" cy="35811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8FE20D8-ECE7-49A3-A0C3-49689E96361B}"/>
              </a:ext>
            </a:extLst>
          </p:cNvPr>
          <p:cNvSpPr txBox="1"/>
          <p:nvPr/>
        </p:nvSpPr>
        <p:spPr>
          <a:xfrm>
            <a:off x="2895600" y="5198588"/>
            <a:ext cx="7158200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36000" rIns="36000" rtlCol="0">
            <a:sp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pt-BR" sz="1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Capacitor.cap</a:t>
            </a:r>
            <a:r>
              <a:rPr lang="pt-BR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phases</a:t>
            </a:r>
            <a:r>
              <a:rPr lang="pt-BR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=1 bus1=400.1 bus2=400.4 </a:t>
            </a:r>
            <a:r>
              <a:rPr lang="pt-BR" sz="1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kvar</a:t>
            </a:r>
            <a:r>
              <a:rPr lang="pt-BR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=100 </a:t>
            </a:r>
            <a:r>
              <a:rPr lang="pt-BR" sz="1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kv</a:t>
            </a:r>
            <a:r>
              <a:rPr lang="pt-BR" sz="1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=0.127</a:t>
            </a:r>
          </a:p>
        </p:txBody>
      </p:sp>
    </p:spTree>
    <p:extLst>
      <p:ext uri="{BB962C8B-B14F-4D97-AF65-F5344CB8AC3E}">
        <p14:creationId xmlns:p14="http://schemas.microsoft.com/office/powerpoint/2010/main" val="30072954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Exemplo (Alimentador Real)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3F72D0-9D4C-4F21-B6C0-8F119A6CF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IEEE 37 barras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8D75427-B1BA-43C7-9D35-B0F335750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402" y="2596741"/>
            <a:ext cx="8897195" cy="422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892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Exemplo (Alimentador Real)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3F72D0-9D4C-4F21-B6C0-8F119A6CF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95459"/>
            <a:ext cx="10820400" cy="4024125"/>
          </a:xfrm>
        </p:spPr>
        <p:txBody>
          <a:bodyPr/>
          <a:lstStyle/>
          <a:p>
            <a:r>
              <a:rPr lang="pt-BR" dirty="0"/>
              <a:t>IEEE 37 barras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8D75427-B1BA-43C7-9D35-B0F335750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402" y="2532089"/>
            <a:ext cx="8897195" cy="422055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58E5ECE-1E60-42A5-81EC-126A76FC0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18" y="4115519"/>
            <a:ext cx="11711562" cy="105369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57BE27A-8AF6-4C57-9E01-90696D418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263" y="3077382"/>
            <a:ext cx="9244334" cy="284220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03A81B8-A3D4-4AB4-9920-EDE35B82E4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3491" y="2397152"/>
            <a:ext cx="6657877" cy="429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MATERIAL DE APOIO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C2AB5D0-1948-4B1D-B884-B43D812E0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644" y="1981816"/>
            <a:ext cx="7878711" cy="472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264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Exemplo (Alimentador Real)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3F72D0-9D4C-4F21-B6C0-8F119A6CF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IEEE 37 barras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2EA8BF7-7A99-4012-86FC-FC215E486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35" y="2691130"/>
            <a:ext cx="7066160" cy="304704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C125DA5-EB17-4441-B7F3-8DB7ED8BC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28" y="2633584"/>
            <a:ext cx="10333372" cy="294719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5C8C1CA-109A-4751-BB87-2E0C3F90B5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132" y="2385456"/>
            <a:ext cx="8299133" cy="425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2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Exemplo (Alimentador Real)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3F72D0-9D4C-4F21-B6C0-8F119A6CF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99007"/>
            <a:ext cx="10820400" cy="4024125"/>
          </a:xfrm>
        </p:spPr>
        <p:txBody>
          <a:bodyPr/>
          <a:lstStyle/>
          <a:p>
            <a:r>
              <a:rPr lang="pt-BR" dirty="0"/>
              <a:t>EPRI ckt5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B95AE08-6448-40C7-85FB-F939A04DF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990" y="2449512"/>
            <a:ext cx="7136020" cy="404336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EA2F220-3E15-40AC-A3EC-AB2E878DC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310" y="2399982"/>
            <a:ext cx="8205380" cy="435133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7056983-DF7C-4900-A1AB-069B1539C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116" y="2265045"/>
            <a:ext cx="6869894" cy="440848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DE7387E-86FE-4095-B30B-D6773CBDC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310" y="2265045"/>
            <a:ext cx="8205380" cy="456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7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Snapshot</a:t>
            </a:r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CFA55B1C-4CB0-49F9-8249-666AB2BEF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434" y="2047449"/>
            <a:ext cx="10055131" cy="361283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3E98164-DCB4-4FC9-9E44-427781F7E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107" y="1800274"/>
            <a:ext cx="5022533" cy="488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Show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555C275-9B5D-472D-B111-0C3318E62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457624B-B89F-4A0C-914E-B3E3F1781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406" y="1329530"/>
            <a:ext cx="5979188" cy="520938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5DFFF58-E32A-457A-A283-176AAC900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14" y="1825625"/>
            <a:ext cx="10915771" cy="440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Show</a:t>
            </a:r>
          </a:p>
        </p:txBody>
      </p:sp>
      <p:pic>
        <p:nvPicPr>
          <p:cNvPr id="3" name="Espaço Reservado para Conteúdo 2">
            <a:extLst>
              <a:ext uri="{FF2B5EF4-FFF2-40B4-BE49-F238E27FC236}">
                <a16:creationId xmlns:a16="http://schemas.microsoft.com/office/drawing/2014/main" id="{9A1DFEB9-9265-4FA3-B654-A356C505A8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3592" y="1460500"/>
            <a:ext cx="6024815" cy="503237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4C71F66-2515-4E19-89E2-A9521B2EA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32560"/>
            <a:ext cx="11133959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Show</a:t>
            </a:r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6E82D9B0-ECA4-411D-A71B-DBBA012FBF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997" y="1649643"/>
            <a:ext cx="6192052" cy="488017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7E76A82-567E-47B1-AD25-BE0CC3A37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043" y="1704000"/>
            <a:ext cx="6717957" cy="492390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FB044DE-5B28-42EC-97A6-D19445E71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6043" y="1693045"/>
            <a:ext cx="7293383" cy="509818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07A38B0-6A87-4AB8-9175-C89417472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4750" y="1649643"/>
            <a:ext cx="8012545" cy="512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6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Show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12756CB-9EFF-41C3-B920-A7C5922B1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139" y="1640681"/>
            <a:ext cx="6191250" cy="465772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03B3FCC-16AE-406F-85B5-614C38BE8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189" y="1619250"/>
            <a:ext cx="7219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5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 err="1"/>
              <a:t>Export</a:t>
            </a:r>
            <a:endParaRPr lang="pt-BR" b="1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5356C58-E271-426D-86C6-E79199D1D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562" y="1736142"/>
            <a:ext cx="5716876" cy="487680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93F74EA-283C-47D3-A59E-4C0C01D1A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747890"/>
            <a:ext cx="9753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Visualize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FD9FF22-0613-45E6-B333-DF43AB819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0EC1873-56CE-4164-966C-A97D14A7F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433513"/>
            <a:ext cx="8562975" cy="47434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D3F7917-2F07-4452-A595-B0C22E6E8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255" y="1340608"/>
            <a:ext cx="8853488" cy="515226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CC79ED8-A4BB-45E8-B7C7-09FFB0FE4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255" y="1340608"/>
            <a:ext cx="8853488" cy="521109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782A0A4-EF9A-4849-88A6-76929542B0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9255" y="1389096"/>
            <a:ext cx="8853488" cy="527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Visualize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F28A918-2D91-40F4-A741-13C6441A8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469" y="1836230"/>
            <a:ext cx="7514296" cy="479703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CA6FF7C-3496-456F-AB60-15E50B700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01" y="1754209"/>
            <a:ext cx="7237104" cy="497364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FA5CFEF-C92B-4C1C-95B7-2D4FA2D08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0753" y="1754209"/>
            <a:ext cx="6515785" cy="497364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CCBB0ED-7E81-43C7-AE24-05F2407DA1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0753" y="1748562"/>
            <a:ext cx="6515785" cy="48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4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Conceitos Básicos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7507DCCC-0466-4E57-8E65-8E6E7C6AD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955"/>
            <a:ext cx="6232800" cy="1688690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80FE4219-FD11-4479-B66A-1322B77E0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854" y="3198354"/>
            <a:ext cx="6946869" cy="167574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FAE83734-A7AB-4BE9-AA37-380263E45E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611" y="5250511"/>
            <a:ext cx="7628433" cy="144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3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Visualize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8BDB892-17D8-468B-B8FC-DBE6A0533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091" y="2026948"/>
            <a:ext cx="8545801" cy="47396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D4EA0DD-1FAE-41A5-8A8E-831392CF9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698" y="1876725"/>
            <a:ext cx="6783709" cy="498127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0E76313-222F-4804-83AF-BBE3AEBFE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6075" y="1876724"/>
            <a:ext cx="6477666" cy="498127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95B4D4E8-8214-456C-8749-8054EF3D44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1383" y="1991386"/>
            <a:ext cx="6678994" cy="473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A10B8-88AC-4923-8780-AEA028B7C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681249"/>
            <a:ext cx="8610600" cy="1293028"/>
          </a:xfrm>
        </p:spPr>
        <p:txBody>
          <a:bodyPr/>
          <a:lstStyle/>
          <a:p>
            <a:r>
              <a:rPr lang="pt-BR" b="1" dirty="0"/>
              <a:t>Visualize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5B6408E-38BC-4506-BBBB-1709F59A5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28" y="1628845"/>
            <a:ext cx="8511453" cy="519012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AE04969-DBE8-4392-82A1-B38681167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596" y="1575703"/>
            <a:ext cx="6926989" cy="524326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235B866-4ED9-4BA6-81AA-1EF2823D4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596" y="1631581"/>
            <a:ext cx="6926989" cy="522641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95BCDD8-2FC5-455E-A54D-76801547A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5257" y="1589815"/>
            <a:ext cx="6517580" cy="519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6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Plot</a:t>
            </a:r>
            <a:endParaRPr lang="pt-BR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13D0BE4-B791-40C0-AD57-5D8FCF013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438" y="1181100"/>
            <a:ext cx="7101123" cy="53117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4B0F5BE-7722-4551-8D0C-144C452D2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905" y="1181100"/>
            <a:ext cx="7090545" cy="531177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995DDBF-D935-4472-BC22-841677707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905" y="1181100"/>
            <a:ext cx="6531886" cy="535280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FA2CEB7C-D501-460A-A1F1-C1E3D040F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5365" y="1066908"/>
            <a:ext cx="6022966" cy="5467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48B0214-4054-4DBD-85A3-B45C5FDA8F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5438" y="1066908"/>
            <a:ext cx="7396012" cy="572281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8E8F9E4-5F6D-41E8-B18B-E0E56A1E8A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2295" y="939000"/>
            <a:ext cx="7169105" cy="572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7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Energymeter</a:t>
            </a:r>
            <a:endParaRPr lang="pt-BR" b="1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8494346-3755-41FE-B361-9EB4750FC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01" y="1798496"/>
            <a:ext cx="5742797" cy="35689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3DF895E-392A-4469-9D33-5ED9E7014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01" y="2155393"/>
            <a:ext cx="877374" cy="35689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7C6007C-6DB8-441C-8D3C-17B1CC906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171" y="2155393"/>
            <a:ext cx="6245658" cy="458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2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0BF8971-433D-4121-AA7A-D2403BD70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8816110" cy="1825096"/>
          </a:xfrm>
        </p:spPr>
        <p:txBody>
          <a:bodyPr>
            <a:normAutofit fontScale="90000"/>
          </a:bodyPr>
          <a:lstStyle/>
          <a:p>
            <a:r>
              <a:rPr lang="pt-BR" dirty="0" err="1"/>
              <a:t>OpenDSS</a:t>
            </a:r>
            <a:r>
              <a:rPr lang="pt-BR" dirty="0"/>
              <a:t> sendo controlado via COM interface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B6B83E32-8A8E-4679-9DDA-CCA9084DF2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BR" dirty="0"/>
              <a:t>Referência:</a:t>
            </a:r>
          </a:p>
          <a:p>
            <a:r>
              <a:rPr lang="pt-BR" dirty="0"/>
              <a:t>	</a:t>
            </a:r>
            <a:r>
              <a:rPr lang="pt-BR" dirty="0">
                <a:hlinkClick r:id="rId2"/>
              </a:rPr>
              <a:t>https://www.youtube.com/channel/UCmzJaS8NQZYEi4RrOFftCaA/playlists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097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A4598AF-17D9-4BCF-AE99-A9967F43C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Habilitar menu “Desenvolvedor”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CAF9928-F436-498D-AA31-F4EC0D532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460" y="2497910"/>
            <a:ext cx="5751079" cy="4024126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8C8947C-E7F9-40B9-9280-C99CA8DE9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383" y="2404630"/>
            <a:ext cx="5217234" cy="431853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5D7BD97-6C3B-4A1F-AD50-3914C1A35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360" y="2337106"/>
            <a:ext cx="5853278" cy="445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1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2B1111F-914D-4D32-B3BC-0688B9A24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51" y="2469606"/>
            <a:ext cx="8143298" cy="4169174"/>
          </a:xfrm>
          <a:prstGeom prst="rect">
            <a:avLst/>
          </a:prstGeom>
        </p:spPr>
      </p:pic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40D6B95C-8B06-4C64-9F22-D8086767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Conectar com o </a:t>
            </a:r>
            <a:r>
              <a:rPr lang="pt-BR" dirty="0" err="1"/>
              <a:t>OpenDSS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D736894-2691-4D19-ABF0-5F8FDF560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317" y="2469606"/>
            <a:ext cx="6969365" cy="416917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E76C87D-BC2C-4567-A2D5-EDF23BAEF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9532" y="2469606"/>
            <a:ext cx="6272934" cy="417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7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40D6B95C-8B06-4C64-9F22-D8086767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Inserir Módulo para Desenvolvimento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1F3D197-3C97-4384-B0D0-E289ED837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411" y="2919556"/>
            <a:ext cx="4293177" cy="306985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3DA9693-B01F-4E7B-91EB-0C6EE8457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174" y="2587582"/>
            <a:ext cx="4819650" cy="37338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52FBB372-9BBA-4A83-BE34-53665B676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2699" y="2501857"/>
            <a:ext cx="70866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0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40D6B95C-8B06-4C64-9F22-D8086767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Declarar variáveis do </a:t>
            </a:r>
            <a:r>
              <a:rPr lang="pt-BR" dirty="0" err="1"/>
              <a:t>OpenDSS</a:t>
            </a:r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2FBB372-9BBA-4A83-BE34-53665B676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603457"/>
            <a:ext cx="7086600" cy="390525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6E94D12-DBC0-468E-8F81-3AE6D7CA6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0" y="2306971"/>
            <a:ext cx="5524500" cy="44958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518B57F-FF8E-4804-8A16-7D3DE93CA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687" y="2306971"/>
            <a:ext cx="5000625" cy="29718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29DA25A-99A4-47C9-8C5F-9474682E4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3749" y="2353887"/>
            <a:ext cx="5165805" cy="390525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2F56BD2-997E-414A-B8C0-C2DCA09C3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5443" y="2326192"/>
            <a:ext cx="6841112" cy="39052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72EE73A-2B18-4307-BBC5-15F395A046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9356" y="3098945"/>
            <a:ext cx="5410198" cy="293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1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40D6B95C-8B06-4C64-9F22-D8086767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Método de Inicialização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ABC2543-13DB-4880-A06B-454D18DBA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5709" y="3782810"/>
            <a:ext cx="6165760" cy="375479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7676883-8AA2-462B-888A-CB8D650AD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795" y="-404404"/>
            <a:ext cx="6610422" cy="311968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077F0D5-7D21-401A-B9B5-2845F4A94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116" y="2543332"/>
            <a:ext cx="7013100" cy="346609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33FA20B-8950-4E9E-8AA2-E09E47DB1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116" y="2543332"/>
            <a:ext cx="7365367" cy="35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3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MODELOS Básicos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63E6811-7D9D-4972-A616-D5CD89A95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534" y="2414280"/>
            <a:ext cx="105251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731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start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40D6B95C-8B06-4C64-9F22-D80867674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89760"/>
            <a:ext cx="10820400" cy="4024125"/>
          </a:xfrm>
        </p:spPr>
        <p:txBody>
          <a:bodyPr/>
          <a:lstStyle/>
          <a:p>
            <a:r>
              <a:rPr lang="pt-BR" dirty="0"/>
              <a:t>Definindo versão do </a:t>
            </a:r>
            <a:r>
              <a:rPr lang="pt-BR" dirty="0" err="1"/>
              <a:t>OpenDSS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0B13230-0A12-4401-8B17-6814D75DB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2571894"/>
            <a:ext cx="4305300" cy="38385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38940A6-26EC-460A-9E9D-C8E64C768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2467118"/>
            <a:ext cx="5105400" cy="404812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792226D-64EF-4521-BEE9-4432A3962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7294" y="3392134"/>
            <a:ext cx="7317411" cy="188162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FCD7BE6-71E5-4D0D-B38D-70D351E2A4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7899" y="2847044"/>
            <a:ext cx="7696200" cy="29718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348D597B-F6C3-4A55-A75B-7A2280CB45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3958" y="3463066"/>
            <a:ext cx="6533750" cy="173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0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</a:t>
            </a:r>
            <a:r>
              <a:rPr lang="pt-BR" b="1" dirty="0" err="1"/>
              <a:t>selected</a:t>
            </a:r>
            <a:r>
              <a:rPr lang="pt-BR" b="1" dirty="0"/>
              <a:t> file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95DD150-DB4B-4B8B-8157-40838FD05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812" y="2983778"/>
            <a:ext cx="5620375" cy="201309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657AD17-5690-4719-9AC6-02144DD52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437" y="2553900"/>
            <a:ext cx="3921125" cy="409835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27CD5BFF-1035-47E1-9EE9-F3C580318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220" y="3104099"/>
            <a:ext cx="5021557" cy="211931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BAB11F77-FDA4-4B6E-A375-A0FBBF6C4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631" y="2496527"/>
            <a:ext cx="4228734" cy="359710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680A0937-247B-4CA7-9E1A-A5A940D552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3011" y="2611082"/>
            <a:ext cx="5945973" cy="352150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D7EB2EE6-6B1D-41EC-8E39-C148C14631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9155" y="3421021"/>
            <a:ext cx="8368627" cy="148546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A98482BA-19FA-44E1-8AE7-0CBAB4D4F9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5600" y="2335068"/>
            <a:ext cx="4908120" cy="308047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A2745E10-CA31-4E45-B66A-5574A7CC54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6836" y="2273547"/>
            <a:ext cx="5840332" cy="3780415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B53B2E5-BFB9-45B3-90F2-860D7CD9647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1387" y="2273547"/>
            <a:ext cx="6809225" cy="447404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F3F4A2F0-0B35-46B4-BE06-769BBCFDC1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8673" y="2898512"/>
            <a:ext cx="7609589" cy="294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8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solve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4021AB85-D94C-4B13-A9FE-7C2BD871A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388" y="2626446"/>
            <a:ext cx="6235223" cy="1605107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3B94ADD-0582-4FD3-8E4C-EE1A2A5FD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979" y="2277918"/>
            <a:ext cx="6622040" cy="252268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00BD95C-73FF-43C4-A9F6-259144A34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451" y="2101274"/>
            <a:ext cx="8785095" cy="3163166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0C55BF79-CD6A-499D-B508-39C2FAE2F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7899" y="2765640"/>
            <a:ext cx="7336198" cy="293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9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</a:t>
            </a:r>
            <a:r>
              <a:rPr lang="pt-BR" b="1" dirty="0" err="1"/>
              <a:t>command</a:t>
            </a:r>
            <a:endParaRPr lang="pt-BR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1C21EAB-79BC-43E1-A31D-0C8B12057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201" y="2485880"/>
            <a:ext cx="4715598" cy="188623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73BE21C-07A6-4BF9-93EC-1093610DE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129" y="2364798"/>
            <a:ext cx="5954183" cy="243580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9C141EC-21B0-415B-9283-C4B8CA771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010" y="2015860"/>
            <a:ext cx="5572034" cy="471251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B6247B8-6EAD-4A1E-9B60-E27E674BD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282" y="2505075"/>
            <a:ext cx="6172762" cy="311853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BBDE8A7-78D6-4B2E-AEBF-45686A9793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2489" y="3079502"/>
            <a:ext cx="6887022" cy="206432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E73930B-4A38-449D-96C8-844103321A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3589" y="1946263"/>
            <a:ext cx="7994147" cy="485171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68DD44D-B494-4585-85DD-4D14242194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5446" y="2917465"/>
            <a:ext cx="4381107" cy="149795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0224D851-1CBB-4C9C-9546-FAEE9DCA93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74074" y="1874578"/>
            <a:ext cx="6243850" cy="499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4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191" y="764373"/>
            <a:ext cx="9376009" cy="1293028"/>
          </a:xfrm>
        </p:spPr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SHEET VOLTAGE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3753806-8194-4BBD-9DCC-14E9329CC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270" y="2572486"/>
            <a:ext cx="5919460" cy="171302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BBD7983-F99F-4503-97E6-E41B15F0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426" y="2057401"/>
            <a:ext cx="6409147" cy="4264642"/>
          </a:xfrm>
          <a:prstGeom prst="rect">
            <a:avLst/>
          </a:prstGeom>
        </p:spPr>
      </p:pic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2469EFF-C217-4537-94B1-EFAF87DCFB0D}"/>
              </a:ext>
            </a:extLst>
          </p:cNvPr>
          <p:cNvGrpSpPr/>
          <p:nvPr/>
        </p:nvGrpSpPr>
        <p:grpSpPr>
          <a:xfrm>
            <a:off x="124118" y="2314942"/>
            <a:ext cx="11943761" cy="3126788"/>
            <a:chOff x="255939" y="2057400"/>
            <a:chExt cx="16155306" cy="4154864"/>
          </a:xfrm>
        </p:grpSpPr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418BC27D-322E-4A68-B420-A8411282A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939" y="2057401"/>
              <a:ext cx="7365439" cy="4154863"/>
            </a:xfrm>
            <a:prstGeom prst="rect">
              <a:avLst/>
            </a:prstGeom>
          </p:spPr>
        </p:pic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75C28E70-FA40-4445-8EB1-9B89B7291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99134" y="2057400"/>
              <a:ext cx="8812111" cy="4154863"/>
            </a:xfrm>
            <a:prstGeom prst="rect">
              <a:avLst/>
            </a:prstGeom>
          </p:spPr>
        </p:pic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8C1398FB-EADC-4BAF-8732-59AC7CAD2C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5361" y="2400970"/>
            <a:ext cx="8919160" cy="2954729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AF367ED1-43DA-4E00-BD74-71C149EAD8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0191" y="2784381"/>
            <a:ext cx="7931615" cy="250779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74F492D-8550-4B6B-B385-016820CC65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0191" y="1744205"/>
            <a:ext cx="8383177" cy="508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0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103" y="764373"/>
            <a:ext cx="9008097" cy="1293028"/>
          </a:xfrm>
        </p:spPr>
        <p:txBody>
          <a:bodyPr/>
          <a:lstStyle/>
          <a:p>
            <a:r>
              <a:rPr lang="pt-BR" b="1" dirty="0" err="1"/>
              <a:t>Vba</a:t>
            </a:r>
            <a:r>
              <a:rPr lang="pt-BR" b="1" dirty="0"/>
              <a:t>/</a:t>
            </a:r>
            <a:r>
              <a:rPr lang="pt-BR" b="1" dirty="0" err="1"/>
              <a:t>excel</a:t>
            </a:r>
            <a:r>
              <a:rPr lang="pt-BR" b="1" dirty="0"/>
              <a:t> - Botão SHEET LOADS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43B90DF-57CD-40C3-9BB0-901862413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499" y="2440781"/>
            <a:ext cx="4731001" cy="197643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8B89376-5123-402F-B27D-3F4215CF9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161" y="2364581"/>
            <a:ext cx="5221676" cy="212883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C63E084-54FC-46B9-A4C7-01CD29FBB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928" y="2453589"/>
            <a:ext cx="5962142" cy="200173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94816F4-BB8C-44F8-B3C9-1508DE50C0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4928" y="1887219"/>
            <a:ext cx="6308042" cy="39400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BA64462-5BFC-46A0-B76C-F96E4032F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391" y="1804242"/>
            <a:ext cx="7121115" cy="4554622"/>
          </a:xfrm>
          <a:prstGeom prst="rect">
            <a:avLst/>
          </a:prstGeom>
        </p:spPr>
      </p:pic>
      <p:grpSp>
        <p:nvGrpSpPr>
          <p:cNvPr id="21" name="Agrupar 20">
            <a:extLst>
              <a:ext uri="{FF2B5EF4-FFF2-40B4-BE49-F238E27FC236}">
                <a16:creationId xmlns:a16="http://schemas.microsoft.com/office/drawing/2014/main" id="{CA38B40D-31E6-4258-B396-05DBFDC30B31}"/>
              </a:ext>
            </a:extLst>
          </p:cNvPr>
          <p:cNvGrpSpPr/>
          <p:nvPr/>
        </p:nvGrpSpPr>
        <p:grpSpPr>
          <a:xfrm>
            <a:off x="68690" y="1703970"/>
            <a:ext cx="11887958" cy="5154030"/>
            <a:chOff x="68690" y="1703970"/>
            <a:chExt cx="11525250" cy="4476750"/>
          </a:xfrm>
        </p:grpSpPr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21B89A2F-D2AE-4E9F-994F-B300BC07E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0" y="1704604"/>
              <a:ext cx="5400675" cy="4476116"/>
            </a:xfrm>
            <a:prstGeom prst="rect">
              <a:avLst/>
            </a:prstGeom>
          </p:spPr>
        </p:pic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2F26BA91-662B-4A4E-9716-8C88FAEA4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69365" y="1703970"/>
              <a:ext cx="6124575" cy="4476750"/>
            </a:xfrm>
            <a:prstGeom prst="rect">
              <a:avLst/>
            </a:prstGeom>
          </p:spPr>
        </p:pic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81AE728E-4390-4BDD-A6CA-C73241DB16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8101" y="1987182"/>
            <a:ext cx="5155796" cy="45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9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847" y="764373"/>
            <a:ext cx="9515354" cy="1293028"/>
          </a:xfrm>
        </p:spPr>
        <p:txBody>
          <a:bodyPr/>
          <a:lstStyle/>
          <a:p>
            <a:r>
              <a:rPr lang="pt-BR" b="1" dirty="0"/>
              <a:t>MATLAB - INICIALIZANDO O OPENDSS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1EDDD9B-D3C3-4C85-ADE0-3777F9D80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961306"/>
            <a:ext cx="10296525" cy="43243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E165B80-B579-451F-8B50-002CECAB0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252" y="3443628"/>
            <a:ext cx="7357495" cy="226224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E7946F2-AF74-4412-A434-9AFC84A18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242" y="2189463"/>
            <a:ext cx="9713328" cy="412119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6F6A6E9-93C7-41AF-8274-582D9AACD2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136" y="1723181"/>
            <a:ext cx="4657725" cy="48006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F4E5A87-2870-408A-891C-2AC2045404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2889" y="1900479"/>
            <a:ext cx="7252828" cy="495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9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847" y="764373"/>
            <a:ext cx="9515354" cy="1293028"/>
          </a:xfrm>
        </p:spPr>
        <p:txBody>
          <a:bodyPr/>
          <a:lstStyle/>
          <a:p>
            <a:r>
              <a:rPr lang="pt-BR" b="1" dirty="0"/>
              <a:t>MATLAB - PERFIL DE TENSÃO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605A592-D061-484F-95F2-F2E4B0793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628" y="2620277"/>
            <a:ext cx="6456744" cy="244427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6A09599-7FF4-4BFE-9697-53EEDBC37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752" y="1794475"/>
            <a:ext cx="5468496" cy="498982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633B355-521D-43B0-9B3D-7B66F1F5A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752" y="1794475"/>
            <a:ext cx="5605463" cy="496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5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847" y="764373"/>
            <a:ext cx="9515354" cy="1293028"/>
          </a:xfrm>
        </p:spPr>
        <p:txBody>
          <a:bodyPr/>
          <a:lstStyle/>
          <a:p>
            <a:r>
              <a:rPr lang="pt-BR" b="1" dirty="0"/>
              <a:t>MATLAB - PERFIL DE TENSÃO DEPENDENDO DO LOADMULT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C91206C-6E03-4E56-A9AD-97A430EB5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797977"/>
            <a:ext cx="6181725" cy="32956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38AFDB0-0675-4B16-9FFC-D5D5443CB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005" y="3356658"/>
            <a:ext cx="7037990" cy="195322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F6E4D98-0197-4E31-A9CC-441B1E8A7C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123" y="2771915"/>
            <a:ext cx="3771751" cy="1953228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E8E98CE9-B9FE-45F9-9E48-95083CCC69EB}"/>
              </a:ext>
            </a:extLst>
          </p:cNvPr>
          <p:cNvGrpSpPr/>
          <p:nvPr/>
        </p:nvGrpSpPr>
        <p:grpSpPr>
          <a:xfrm>
            <a:off x="1208555" y="2523258"/>
            <a:ext cx="9774885" cy="2948707"/>
            <a:chOff x="1208555" y="2523258"/>
            <a:chExt cx="9774885" cy="2948707"/>
          </a:xfrm>
        </p:grpSpPr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0EFCBD86-1FB8-422B-96FD-8A4E422A4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7917" y="2523258"/>
              <a:ext cx="4473048" cy="1521950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B488B0EE-7534-4336-B1BE-4D1639C33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8555" y="4030444"/>
              <a:ext cx="9774885" cy="1441521"/>
            </a:xfrm>
            <a:prstGeom prst="rect">
              <a:avLst/>
            </a:prstGeom>
          </p:spPr>
        </p:pic>
      </p:grpSp>
      <p:pic>
        <p:nvPicPr>
          <p:cNvPr id="11" name="Imagem 10">
            <a:extLst>
              <a:ext uri="{FF2B5EF4-FFF2-40B4-BE49-F238E27FC236}">
                <a16:creationId xmlns:a16="http://schemas.microsoft.com/office/drawing/2014/main" id="{1A9B36B8-F842-478E-B59A-358E0B706A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5429" y="2156456"/>
            <a:ext cx="6365499" cy="457869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EE2816C3-A25C-4CC2-A632-E3B2C077C9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8555" y="2302677"/>
            <a:ext cx="9686925" cy="428625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15554F71-AED6-40C0-9D81-8206E53509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5661" y="2116936"/>
            <a:ext cx="8532712" cy="443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9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646" y="637050"/>
            <a:ext cx="9515354" cy="1573715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MATLAB - PERFIL DE TENSÃO DEPENDENDO DO LOADMULT ATRAVÉS DE UM LOOP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C293AD7-8771-4E00-942B-49CE68118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395" y="5516605"/>
            <a:ext cx="4997308" cy="130551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E204F23-58F0-4D61-9286-89E93C0D2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394" y="1994543"/>
            <a:ext cx="4997309" cy="130551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AD0D7B74-4C27-4EF8-8754-CFCD53907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9481" y="3350875"/>
            <a:ext cx="4331223" cy="209046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DF188C4A-1AF1-4DA2-B2EE-F88D3E8110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827" y="1994543"/>
            <a:ext cx="8646530" cy="451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9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2E907-9F2C-49E1-BB18-5B347117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MODELOS Básicos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6609A10-71DF-4879-AE26-1BFC89D38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059" y="1766425"/>
            <a:ext cx="9769881" cy="422887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6DAF3EE-527B-498B-9BF0-C0D7190D5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328" y="5786648"/>
            <a:ext cx="6669343" cy="107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756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646" y="637050"/>
            <a:ext cx="9515354" cy="1573715"/>
          </a:xfrm>
        </p:spPr>
        <p:txBody>
          <a:bodyPr>
            <a:normAutofit/>
          </a:bodyPr>
          <a:lstStyle/>
          <a:p>
            <a:r>
              <a:rPr lang="pt-BR" b="1" dirty="0"/>
              <a:t>PYTHON – INICIALIZANDO O OPENDSS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EAE7133-B504-4282-8C44-39843EB88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076" y="2493018"/>
            <a:ext cx="7425848" cy="275031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CC6A3F6-9FC0-41EC-B8D9-4A6F9B56D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2210765"/>
            <a:ext cx="65913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6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ABAAD-E665-4419-8FCE-2A773B29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646" y="637050"/>
            <a:ext cx="9515354" cy="1573715"/>
          </a:xfrm>
        </p:spPr>
        <p:txBody>
          <a:bodyPr>
            <a:normAutofit/>
          </a:bodyPr>
          <a:lstStyle/>
          <a:p>
            <a:r>
              <a:rPr lang="pt-BR" b="1" dirty="0"/>
              <a:t>PYTHON – INICIALIZANDO O OPENDSS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0390C69-A1B0-4198-91FB-7206B1F24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0" y="1744438"/>
            <a:ext cx="6170108" cy="327787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9BD2EE5-6CC8-44D1-ACE6-AAA0EA9A0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960" y="1744438"/>
            <a:ext cx="6170109" cy="327787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15EBBDF-4F62-4BFE-B688-6FFBC1266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880" y="5022308"/>
            <a:ext cx="8958079" cy="1835692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25766A85-46FA-4A05-AC78-E3E8F0895FB8}"/>
              </a:ext>
            </a:extLst>
          </p:cNvPr>
          <p:cNvGrpSpPr/>
          <p:nvPr/>
        </p:nvGrpSpPr>
        <p:grpSpPr>
          <a:xfrm>
            <a:off x="359737" y="1835692"/>
            <a:ext cx="11177853" cy="4907706"/>
            <a:chOff x="359737" y="1835692"/>
            <a:chExt cx="11177853" cy="4907706"/>
          </a:xfrm>
        </p:grpSpPr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5904AA90-C54F-4EE4-B37D-BA4B9911E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5124" y="1835692"/>
              <a:ext cx="10202466" cy="4793105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470F0A56-4B50-4893-8D82-A2FA24E90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737" y="5376481"/>
              <a:ext cx="6360575" cy="1366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382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rilha de Vapor">
  <a:themeElements>
    <a:clrScheme name="Trilha de Vapor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Trilha de Vapor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ilha de Vapor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TM04033937[[fn=Trilha de Vapor]]</Template>
  <TotalTime>1669</TotalTime>
  <Words>429</Words>
  <Application>Microsoft Office PowerPoint</Application>
  <PresentationFormat>Widescreen</PresentationFormat>
  <Paragraphs>148</Paragraphs>
  <Slides>91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91</vt:i4>
      </vt:variant>
    </vt:vector>
  </HeadingPairs>
  <TitlesOfParts>
    <vt:vector size="95" baseType="lpstr">
      <vt:lpstr>Arial</vt:lpstr>
      <vt:lpstr>Century Gothic</vt:lpstr>
      <vt:lpstr>Courier New</vt:lpstr>
      <vt:lpstr>Trilha de Vapor</vt:lpstr>
      <vt:lpstr>Opendss</vt:lpstr>
      <vt:lpstr>Tutorial básico</vt:lpstr>
      <vt:lpstr>Download e instalação</vt:lpstr>
      <vt:lpstr>Download e instalação</vt:lpstr>
      <vt:lpstr>MATERIAL DE APOIO</vt:lpstr>
      <vt:lpstr>MATERIAL DE APOIO</vt:lpstr>
      <vt:lpstr>Conceitos Básicos</vt:lpstr>
      <vt:lpstr>MODELOS Básicos</vt:lpstr>
      <vt:lpstr>MODELOS Básicos</vt:lpstr>
      <vt:lpstr>MODELOS Básicos</vt:lpstr>
      <vt:lpstr>MODELOS Básicos</vt:lpstr>
      <vt:lpstr>MODELOS Básicos</vt:lpstr>
      <vt:lpstr>Lista de elementos</vt:lpstr>
      <vt:lpstr>CIRCUITO</vt:lpstr>
      <vt:lpstr>CIRCUITO</vt:lpstr>
      <vt:lpstr>CIRCUITO</vt:lpstr>
      <vt:lpstr>CIRCUITO</vt:lpstr>
      <vt:lpstr>CIRCUITO</vt:lpstr>
      <vt:lpstr>CIRCUITO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LINHA</vt:lpstr>
      <vt:lpstr>ARRANJO</vt:lpstr>
      <vt:lpstr>ARRANJO</vt:lpstr>
      <vt:lpstr>ARRANJO</vt:lpstr>
      <vt:lpstr>TRANSFORMADOR</vt:lpstr>
      <vt:lpstr>TRANSFORMADOR</vt:lpstr>
      <vt:lpstr>TRANSFORMADOR</vt:lpstr>
      <vt:lpstr>TRANSFORMADOR</vt:lpstr>
      <vt:lpstr>TRANSFORMADOR</vt:lpstr>
      <vt:lpstr>TRANSFORMADOR</vt:lpstr>
      <vt:lpstr>CARGA</vt:lpstr>
      <vt:lpstr>CARGA</vt:lpstr>
      <vt:lpstr>CARGA</vt:lpstr>
      <vt:lpstr>CARGA</vt:lpstr>
      <vt:lpstr>CARGA</vt:lpstr>
      <vt:lpstr>CARGA</vt:lpstr>
      <vt:lpstr>CARGA</vt:lpstr>
      <vt:lpstr>CARGA</vt:lpstr>
      <vt:lpstr>CARGA</vt:lpstr>
      <vt:lpstr>CARGA</vt:lpstr>
      <vt:lpstr>CARGA</vt:lpstr>
      <vt:lpstr>CARGA</vt:lpstr>
      <vt:lpstr>Capacitor</vt:lpstr>
      <vt:lpstr>Capacitor</vt:lpstr>
      <vt:lpstr>Capacitor</vt:lpstr>
      <vt:lpstr>Exemplo (Alimentador Real)</vt:lpstr>
      <vt:lpstr>Exemplo (Alimentador Real)</vt:lpstr>
      <vt:lpstr>Exemplo (Alimentador Real)</vt:lpstr>
      <vt:lpstr>Exemplo (Alimentador Real)</vt:lpstr>
      <vt:lpstr>Snapshot</vt:lpstr>
      <vt:lpstr>Show</vt:lpstr>
      <vt:lpstr>Show</vt:lpstr>
      <vt:lpstr>Show</vt:lpstr>
      <vt:lpstr>Show</vt:lpstr>
      <vt:lpstr>Export</vt:lpstr>
      <vt:lpstr>Visualize</vt:lpstr>
      <vt:lpstr>Visualize</vt:lpstr>
      <vt:lpstr>Visualize</vt:lpstr>
      <vt:lpstr>Visualize</vt:lpstr>
      <vt:lpstr>Plot</vt:lpstr>
      <vt:lpstr>Energymeter</vt:lpstr>
      <vt:lpstr>OpenDSS sendo controlado via COM interface</vt:lpstr>
      <vt:lpstr>Vba/excel - Botão start</vt:lpstr>
      <vt:lpstr>Vba/excel - Botão start</vt:lpstr>
      <vt:lpstr>Vba/excel - Botão start</vt:lpstr>
      <vt:lpstr>Vba/excel - Botão start</vt:lpstr>
      <vt:lpstr>Vba/excel - Botão start</vt:lpstr>
      <vt:lpstr>Vba/excel - Botão start</vt:lpstr>
      <vt:lpstr>Vba/excel - Botão selected file</vt:lpstr>
      <vt:lpstr>Vba/excel - Botão solve</vt:lpstr>
      <vt:lpstr>Vba/excel - Botão command</vt:lpstr>
      <vt:lpstr>Vba/excel - Botão SHEET VOLTAGE</vt:lpstr>
      <vt:lpstr>Vba/excel - Botão SHEET LOADS</vt:lpstr>
      <vt:lpstr>MATLAB - INICIALIZANDO O OPENDSS</vt:lpstr>
      <vt:lpstr>MATLAB - PERFIL DE TENSÃO</vt:lpstr>
      <vt:lpstr>MATLAB - PERFIL DE TENSÃO DEPENDENDO DO LOADMULT</vt:lpstr>
      <vt:lpstr>MATLAB - PERFIL DE TENSÃO DEPENDENDO DO LOADMULT ATRAVÉS DE UM LOOP</vt:lpstr>
      <vt:lpstr>PYTHON – INICIALIZANDO O OPENDSS</vt:lpstr>
      <vt:lpstr>PYTHON – INICIALIZANDO O OPENDSS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 Frederico Meschini Almeida</dc:creator>
  <cp:lastModifiedBy>Carlos Frederico Meschini Almeida</cp:lastModifiedBy>
  <cp:revision>80</cp:revision>
  <dcterms:created xsi:type="dcterms:W3CDTF">2019-04-13T10:54:42Z</dcterms:created>
  <dcterms:modified xsi:type="dcterms:W3CDTF">2019-04-17T21:24:10Z</dcterms:modified>
</cp:coreProperties>
</file>