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576" r:id="rId2"/>
    <p:sldId id="577" r:id="rId3"/>
    <p:sldId id="579" r:id="rId4"/>
    <p:sldId id="580" r:id="rId5"/>
    <p:sldId id="581" r:id="rId6"/>
    <p:sldId id="578" r:id="rId7"/>
    <p:sldId id="582" r:id="rId8"/>
    <p:sldId id="583" r:id="rId9"/>
    <p:sldId id="584" r:id="rId10"/>
    <p:sldId id="585" r:id="rId11"/>
    <p:sldId id="586" r:id="rId12"/>
    <p:sldId id="587" r:id="rId13"/>
    <p:sldId id="588" r:id="rId14"/>
    <p:sldId id="589" r:id="rId15"/>
    <p:sldId id="590" r:id="rId16"/>
    <p:sldId id="591" r:id="rId17"/>
    <p:sldId id="593" r:id="rId18"/>
    <p:sldId id="592" r:id="rId19"/>
    <p:sldId id="594" r:id="rId20"/>
    <p:sldId id="595" r:id="rId21"/>
    <p:sldId id="596" r:id="rId22"/>
    <p:sldId id="597" r:id="rId23"/>
    <p:sldId id="598" r:id="rId24"/>
    <p:sldId id="599" r:id="rId25"/>
    <p:sldId id="600" r:id="rId26"/>
    <p:sldId id="601" r:id="rId27"/>
    <p:sldId id="602" r:id="rId28"/>
    <p:sldId id="603" r:id="rId29"/>
    <p:sldId id="604" r:id="rId30"/>
    <p:sldId id="605" r:id="rId31"/>
    <p:sldId id="606" r:id="rId32"/>
    <p:sldId id="608" r:id="rId33"/>
    <p:sldId id="609" r:id="rId34"/>
    <p:sldId id="610" r:id="rId35"/>
    <p:sldId id="611" r:id="rId36"/>
    <p:sldId id="612" r:id="rId37"/>
    <p:sldId id="613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A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0" autoAdjust="0"/>
    <p:restoredTop sz="94767" autoAdjust="0"/>
  </p:normalViewPr>
  <p:slideViewPr>
    <p:cSldViewPr>
      <p:cViewPr varScale="1">
        <p:scale>
          <a:sx n="83" d="100"/>
          <a:sy n="83" d="100"/>
        </p:scale>
        <p:origin x="605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6" d="100"/>
        <a:sy n="116" d="100"/>
      </p:scale>
      <p:origin x="0" y="128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AD1B4-4599-4796-AA42-FAF5317C899B}" type="datetimeFigureOut">
              <a:rPr lang="pt-BR" smtClean="0"/>
              <a:t>21/10/2019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E7B6B-4658-487D-B7D6-D90C7C0581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64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08123-756D-46F1-900C-80ED7C3412D0}" type="datetimeFigureOut">
              <a:rPr lang="pt-BR" smtClean="0"/>
              <a:pPr/>
              <a:t>21/10/2019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685AF-CFD3-4EFB-85E0-86BB36538DB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3033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  <a:extLst/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80708-8FE6-49CF-9C4B-435449BCEBFA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E20EF1-543D-429E-9765-005939AF3B9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99755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dirty="0"/>
              <a:t>Clique para editar os estilos do texto mestre</a:t>
            </a:r>
          </a:p>
          <a:p>
            <a:pPr lvl="1" eaLnBrk="1" latinLnBrk="0" hangingPunct="1"/>
            <a:r>
              <a:rPr kumimoji="0" lang="pt-BR" dirty="0"/>
              <a:t>Segundo nível</a:t>
            </a:r>
          </a:p>
          <a:p>
            <a:pPr lvl="2" eaLnBrk="1" latinLnBrk="0" hangingPunct="1"/>
            <a:r>
              <a:rPr kumimoji="0" lang="pt-BR" dirty="0"/>
              <a:t>Terceiro nível</a:t>
            </a:r>
          </a:p>
          <a:p>
            <a:pPr lvl="3" eaLnBrk="1" latinLnBrk="0" hangingPunct="1"/>
            <a:r>
              <a:rPr kumimoji="0" lang="pt-BR" dirty="0"/>
              <a:t>Quarto nível</a:t>
            </a:r>
          </a:p>
          <a:p>
            <a:pPr lvl="4" eaLnBrk="1" latinLnBrk="0" hangingPunct="1"/>
            <a:r>
              <a:rPr kumimoji="0" lang="pt-BR" dirty="0"/>
              <a:t>Quinto nível</a:t>
            </a:r>
            <a:endParaRPr kumimoji="0" lang="en-US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50B7755-2FDE-458E-88AA-43C763F26CC7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17" name="Imagem 16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286520"/>
            <a:ext cx="1071570" cy="500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286520"/>
            <a:ext cx="2133600" cy="38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Introdução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3EFA53-643A-4584-867F-4F955F2D4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O software trabalha no domínio da frequência</a:t>
            </a:r>
          </a:p>
          <a:p>
            <a:endParaRPr lang="pt-BR" dirty="0"/>
          </a:p>
          <a:p>
            <a:r>
              <a:rPr lang="pt-BR" dirty="0"/>
              <a:t>A formulação do problema se baseia na construção de uma matriz de admitância nodal</a:t>
            </a:r>
          </a:p>
          <a:p>
            <a:endParaRPr lang="pt-BR" dirty="0"/>
          </a:p>
          <a:p>
            <a:r>
              <a:rPr lang="pt-BR" dirty="0"/>
              <a:t>O software utiliza valores atuais de tensão e corrente, valores por unidade e componentes simétricas podem ser utilizados somente como dados de entrada e saída do programa</a:t>
            </a:r>
          </a:p>
          <a:p>
            <a:endParaRPr lang="pt-BR" dirty="0"/>
          </a:p>
          <a:p>
            <a:r>
              <a:rPr lang="pt-BR" dirty="0"/>
              <a:t>O sistema de equações a ser resolvido trabalha diretamente em cima da matriz de admitância nodal do sistema, com os fasores de tensões nodais e correntes injetadas</a:t>
            </a:r>
          </a:p>
        </p:txBody>
      </p:sp>
    </p:spTree>
    <p:extLst>
      <p:ext uri="{BB962C8B-B14F-4D97-AF65-F5344CB8AC3E}">
        <p14:creationId xmlns:p14="http://schemas.microsoft.com/office/powerpoint/2010/main" val="4098985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Primitiva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3EFA53-643A-4584-867F-4F955F2D4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1659639"/>
          </a:xfrm>
        </p:spPr>
        <p:txBody>
          <a:bodyPr>
            <a:normAutofit fontScale="77500" lnSpcReduction="20000"/>
          </a:bodyPr>
          <a:lstStyle/>
          <a:p>
            <a:r>
              <a:rPr lang="pt-BR" dirty="0"/>
              <a:t>A matriz de admitância nodal primitiva corresponde a uma matriz de admitância nodal de um único elemento</a:t>
            </a:r>
          </a:p>
          <a:p>
            <a:endParaRPr lang="pt-BR" dirty="0"/>
          </a:p>
          <a:p>
            <a:r>
              <a:rPr lang="pt-BR" dirty="0"/>
              <a:t>Considere a construção da matriz de admitância nodal primitiva de uma linha trifásica à 4 fios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C18425E-040F-4934-A6D4-885A70460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947338"/>
            <a:ext cx="6562796" cy="327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548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Primitiva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3EFA53-643A-4584-867F-4F955F2D4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1659639"/>
          </a:xfrm>
        </p:spPr>
        <p:txBody>
          <a:bodyPr>
            <a:normAutofit/>
          </a:bodyPr>
          <a:lstStyle/>
          <a:p>
            <a:r>
              <a:rPr lang="pt-BR" dirty="0"/>
              <a:t>Podemos escrever a matriz de impedância série dessa linha a partir da aplicação da segunda lei de </a:t>
            </a:r>
            <a:r>
              <a:rPr lang="pt-BR" dirty="0" err="1"/>
              <a:t>Kirchhoff</a:t>
            </a: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8BFEC89-947D-4E21-AD78-0710571EC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0320"/>
            <a:ext cx="9144000" cy="162679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BE4154FD-D1A5-4537-AA4D-C50E845F5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112" y="4495685"/>
            <a:ext cx="429577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013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Primitiva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De outra forma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C7EA835F-3C87-4BD9-BB6A-6BCF130D4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908612"/>
            <a:ext cx="5421789" cy="3845001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CB17801-A514-4E58-9CFE-BE401865C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966" y="2502317"/>
            <a:ext cx="2818656" cy="265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525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Primitiva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Note que as correntes injetadas se relacionam com as correntes nos ramos desse elemento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9CB17801-A514-4E58-9CFE-BE401865C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2456216"/>
            <a:ext cx="2208389" cy="2082195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62B5CB34-591B-4E92-84A6-5208B8413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438" y="4671567"/>
            <a:ext cx="3379639" cy="1410209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57D6137C-3EB2-4774-9D4C-FE4C97FDCC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730" y="2456216"/>
            <a:ext cx="3707076" cy="262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0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Primitiva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Note que as correntes injetadas se relacionam com as correntes nos ramos desse elemento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6949EFFF-9AE6-4BDA-83D7-CBE4D90AC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1815" y="2564234"/>
            <a:ext cx="4034986" cy="1565682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763D0209-54D4-462F-BA7A-4563C16D7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504" y="4392072"/>
            <a:ext cx="4033830" cy="130016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8FEE2A9-8E95-436D-A9F2-430232AEDF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747704"/>
            <a:ext cx="3707076" cy="262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844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Primitiva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Note que as correntes injetadas se relacionam com as correntes nos ramos desse elemento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E8FEE2A9-8E95-436D-A9F2-430232AED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747704"/>
            <a:ext cx="3707076" cy="2628968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76804781-8FA4-4DD6-AD54-2FE648989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504" y="2852936"/>
            <a:ext cx="4067175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487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Primitiva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Note que as correntes injetadas se relacionam com as correntes nos ramos desse elemento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E8FEE2A9-8E95-436D-A9F2-430232AED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747704"/>
            <a:ext cx="3707076" cy="2628968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76804781-8FA4-4DD6-AD54-2FE648989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979" y="2353659"/>
            <a:ext cx="4067175" cy="27813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AF2863F-702A-4A45-93C0-FE4976904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0816" y="5134959"/>
            <a:ext cx="28575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569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Primitiva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9"/>
            <a:ext cx="8507288" cy="1803655"/>
          </a:xfrm>
        </p:spPr>
        <p:txBody>
          <a:bodyPr>
            <a:normAutofit/>
          </a:bodyPr>
          <a:lstStyle/>
          <a:p>
            <a:pPr algn="just"/>
            <a:r>
              <a:rPr lang="pt-BR" sz="1800" dirty="0"/>
              <a:t>Para considerar os elementos shunt, basta utilizar o método da inspeção, no qual, todos os elementos conectados a um nó i qualquer são somados na admitância de entrada </a:t>
            </a:r>
            <a:r>
              <a:rPr lang="pt-BR" sz="1800" dirty="0" err="1"/>
              <a:t>Yii</a:t>
            </a:r>
            <a:r>
              <a:rPr lang="pt-BR" sz="1800" dirty="0"/>
              <a:t> e todos os elementos conectados entre um nó i e um nó j são subtraídos da admitância de transferência </a:t>
            </a:r>
            <a:r>
              <a:rPr lang="pt-BR" sz="1800" dirty="0" err="1"/>
              <a:t>Yij</a:t>
            </a:r>
            <a:endParaRPr lang="pt-BR" sz="1800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15533147-B190-4FE0-B28D-915592125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49" y="3429000"/>
            <a:ext cx="4473915" cy="223224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C058E78-BEB2-4100-BABC-73DFCC4D3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130" y="4005064"/>
            <a:ext cx="1982871" cy="2009576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D194DEE8-0554-4A2F-BB65-670A9C91C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5551" y="2756346"/>
            <a:ext cx="2457450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994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Primitiva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9"/>
            <a:ext cx="8507288" cy="1803655"/>
          </a:xfrm>
        </p:spPr>
        <p:txBody>
          <a:bodyPr>
            <a:normAutofit/>
          </a:bodyPr>
          <a:lstStyle/>
          <a:p>
            <a:pPr algn="just"/>
            <a:r>
              <a:rPr lang="pt-BR" sz="2000" dirty="0"/>
              <a:t>Lembrando que o modelo π divide as capacitâncias da linha pela metade e colocando cada metade em uma das extremidades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15533147-B190-4FE0-B28D-915592125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546" y="2383156"/>
            <a:ext cx="4473915" cy="2232248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C1214087-1E0D-4539-A543-7CEF3977E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493" y="4725144"/>
            <a:ext cx="5657014" cy="105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0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do Sistema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9"/>
            <a:ext cx="8507288" cy="4395943"/>
          </a:xfrm>
        </p:spPr>
        <p:txBody>
          <a:bodyPr>
            <a:normAutofit/>
          </a:bodyPr>
          <a:lstStyle/>
          <a:p>
            <a:pPr algn="just"/>
            <a:r>
              <a:rPr lang="pt-BR" sz="2000" dirty="0"/>
              <a:t>Após a construção da matriz de admitância primitiva de todos os componentes elétricos da rede, o </a:t>
            </a:r>
            <a:r>
              <a:rPr lang="pt-BR" sz="2000" dirty="0" err="1"/>
              <a:t>OpenDSS</a:t>
            </a:r>
            <a:r>
              <a:rPr lang="pt-BR" sz="2000" dirty="0"/>
              <a:t> utiliza essas matrizes para construir a matriz de admitância nodal da rede completa, </a:t>
            </a:r>
            <a:r>
              <a:rPr lang="pt-BR" sz="2000" dirty="0" err="1"/>
              <a:t>Ysystem</a:t>
            </a:r>
            <a:endParaRPr lang="pt-BR" sz="2000" dirty="0"/>
          </a:p>
          <a:p>
            <a:pPr algn="just"/>
            <a:endParaRPr lang="pt-BR" sz="2000" dirty="0"/>
          </a:p>
          <a:p>
            <a:pPr algn="just"/>
            <a:r>
              <a:rPr lang="pt-BR" sz="2000" dirty="0"/>
              <a:t>O método utilizado para construção dessa matriz se baseia na adição da matriz </a:t>
            </a:r>
            <a:r>
              <a:rPr lang="pt-BR" sz="2000" dirty="0" err="1"/>
              <a:t>Yprim</a:t>
            </a:r>
            <a:r>
              <a:rPr lang="pt-BR" sz="2000" dirty="0"/>
              <a:t> de cada componente elétrico em um lugar específico de </a:t>
            </a:r>
            <a:r>
              <a:rPr lang="pt-BR" sz="2000" dirty="0" err="1"/>
              <a:t>Ysystem</a:t>
            </a:r>
            <a:r>
              <a:rPr lang="pt-BR" sz="2000" dirty="0"/>
              <a:t>, determinado pelos n´os aos quais os terminais desses componentes se conectam</a:t>
            </a:r>
          </a:p>
          <a:p>
            <a:pPr algn="just"/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58219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3EFA53-643A-4584-867F-4F955F2D4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Cada elemento dessa matriz é associado a um nó ou a um par de nós do sistema</a:t>
            </a:r>
          </a:p>
          <a:p>
            <a:endParaRPr lang="pt-BR" dirty="0"/>
          </a:p>
          <a:p>
            <a:r>
              <a:rPr lang="pt-BR" dirty="0"/>
              <a:t>A matriz relaciona correntes injetadas e tensões nodais de um sistema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38185CB-C11C-4F53-A186-FE4AC9E0B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7577" y="4077072"/>
            <a:ext cx="2388846" cy="97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159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do Sistema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9"/>
            <a:ext cx="8507288" cy="4395943"/>
          </a:xfrm>
        </p:spPr>
        <p:txBody>
          <a:bodyPr>
            <a:normAutofit/>
          </a:bodyPr>
          <a:lstStyle/>
          <a:p>
            <a:pPr algn="just"/>
            <a:r>
              <a:rPr lang="pt-BR" sz="2000" dirty="0"/>
              <a:t>Considere uma rede que contém três componentes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9A715EE-912C-430F-8B4D-0DDD933AE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965165"/>
            <a:ext cx="6330305" cy="391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44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do Sistema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9"/>
            <a:ext cx="8507288" cy="4395943"/>
          </a:xfrm>
        </p:spPr>
        <p:txBody>
          <a:bodyPr>
            <a:normAutofit/>
          </a:bodyPr>
          <a:lstStyle/>
          <a:p>
            <a:pPr algn="just"/>
            <a:r>
              <a:rPr lang="pt-BR" sz="2000" dirty="0"/>
              <a:t>Cada um dos três componentes elétricos apresenta uma matriz de admitância primitiva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9A715EE-912C-430F-8B4D-0DDD933AE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2" y="2735631"/>
            <a:ext cx="4273551" cy="264104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0ADD8E24-8629-492A-AF63-24B8CF083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450" y="1864214"/>
            <a:ext cx="3944502" cy="166440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6E59816F-3C20-4739-BA88-3B1B774AA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9504" y="3665867"/>
            <a:ext cx="3944502" cy="163907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8BD19BF-AD14-495D-A691-9D227A6524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040" y="5258305"/>
            <a:ext cx="3636912" cy="153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983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do Sistema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259574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sz="2200" dirty="0"/>
              <a:t>Primeiramente, a matriz </a:t>
            </a:r>
            <a:r>
              <a:rPr lang="pt-BR" sz="2200" dirty="0" err="1"/>
              <a:t>Ysystem</a:t>
            </a:r>
            <a:r>
              <a:rPr lang="pt-BR" sz="2200" dirty="0"/>
              <a:t> é inicializada como uma matriz nula, cuja dimensão depende da quantidade de nós presentes no sistema</a:t>
            </a:r>
          </a:p>
          <a:p>
            <a:pPr algn="just"/>
            <a:endParaRPr lang="pt-BR" sz="2200" dirty="0"/>
          </a:p>
          <a:p>
            <a:pPr algn="just"/>
            <a:r>
              <a:rPr lang="pt-BR" sz="2200" dirty="0"/>
              <a:t>Os nós do sistema são definidos a partir de todas as conexões de todos os componentes elétricos da rede</a:t>
            </a:r>
          </a:p>
          <a:p>
            <a:pPr marL="109728" indent="0" algn="just">
              <a:buNone/>
            </a:pPr>
            <a:r>
              <a:rPr lang="pt-BR" sz="2000" dirty="0"/>
              <a:t> </a:t>
            </a:r>
            <a:br>
              <a:rPr lang="pt-BR" sz="2000" dirty="0"/>
            </a:br>
            <a:endParaRPr lang="pt-BR" sz="2000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F7B23D92-A412-4EDC-8BEF-1A0B70AC7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9441" y="3429000"/>
            <a:ext cx="4961281" cy="2595742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E2C9E439-C2D7-420F-B887-01A6857B5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3016"/>
            <a:ext cx="3455302" cy="213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52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do Sistema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144361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sz="2200" dirty="0"/>
              <a:t>Em seguida, as matrizes primitivas de cada elemento são incluídas na matriz </a:t>
            </a:r>
            <a:r>
              <a:rPr lang="pt-BR" sz="2200" dirty="0" err="1"/>
              <a:t>Ysystem</a:t>
            </a:r>
            <a:endParaRPr lang="pt-BR" sz="2200" dirty="0"/>
          </a:p>
          <a:p>
            <a:pPr algn="just"/>
            <a:r>
              <a:rPr lang="pt-BR" sz="2000" dirty="0"/>
              <a:t>Para isso, são utilizadas as informações das conexões dos terminais desse elemento com as barras/nós da rede</a:t>
            </a:r>
          </a:p>
          <a:p>
            <a:pPr algn="just"/>
            <a:r>
              <a:rPr lang="pt-BR" sz="2000" dirty="0"/>
              <a:t>Adicionando o componente A</a:t>
            </a:r>
          </a:p>
          <a:p>
            <a:pPr marL="109728" indent="0" algn="just">
              <a:buNone/>
            </a:pPr>
            <a:endParaRPr lang="pt-BR" sz="2000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E2C9E439-C2D7-420F-B887-01A6857B5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068960"/>
            <a:ext cx="2563406" cy="1584176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970D4827-3D4D-476E-8E46-C7CC6AB62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2924944"/>
            <a:ext cx="5330197" cy="294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27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do Sistema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2595742"/>
          </a:xfrm>
        </p:spPr>
        <p:txBody>
          <a:bodyPr>
            <a:normAutofit/>
          </a:bodyPr>
          <a:lstStyle/>
          <a:p>
            <a:pPr algn="just"/>
            <a:r>
              <a:rPr lang="pt-BR" sz="2200" dirty="0"/>
              <a:t>Adicionando o Componente B</a:t>
            </a:r>
          </a:p>
          <a:p>
            <a:pPr marL="109728" indent="0" algn="just">
              <a:buNone/>
            </a:pPr>
            <a:br>
              <a:rPr lang="pt-BR" sz="2000" dirty="0"/>
            </a:br>
            <a:endParaRPr lang="pt-BR" sz="2000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E2C9E439-C2D7-420F-B887-01A6857B5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944"/>
            <a:ext cx="2563406" cy="158417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F42EDC8A-A7EB-406B-B5C5-05C4F8D11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122" y="2672053"/>
            <a:ext cx="6642878" cy="324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521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 do Sistema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2595742"/>
          </a:xfrm>
        </p:spPr>
        <p:txBody>
          <a:bodyPr>
            <a:normAutofit/>
          </a:bodyPr>
          <a:lstStyle/>
          <a:p>
            <a:pPr algn="just"/>
            <a:r>
              <a:rPr lang="pt-BR" sz="2200" dirty="0"/>
              <a:t>Adicionando o Componente C</a:t>
            </a:r>
          </a:p>
          <a:p>
            <a:pPr marL="109728" indent="0" algn="just">
              <a:buNone/>
            </a:pPr>
            <a:br>
              <a:rPr lang="pt-BR" sz="2000" dirty="0"/>
            </a:br>
            <a:endParaRPr lang="pt-BR" sz="2000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E2C9E439-C2D7-420F-B887-01A6857B5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5643" y="1168406"/>
            <a:ext cx="2304256" cy="1424022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5235A71D-8506-4A2C-BC21-9B76AA921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24" y="2603403"/>
            <a:ext cx="8639175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34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O Fluxo de Potência no </a:t>
            </a:r>
            <a:r>
              <a:rPr lang="pt-BR" sz="2800" b="1" dirty="0" err="1">
                <a:solidFill>
                  <a:srgbClr val="FF0000"/>
                </a:solidFill>
                <a:latin typeface="+mn-lt"/>
              </a:rPr>
              <a:t>OpenDSS</a:t>
            </a:r>
            <a:endParaRPr lang="pt-B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4395942"/>
          </a:xfrm>
        </p:spPr>
        <p:txBody>
          <a:bodyPr>
            <a:normAutofit/>
          </a:bodyPr>
          <a:lstStyle/>
          <a:p>
            <a:pPr algn="just"/>
            <a:r>
              <a:rPr lang="pt-BR" sz="2400" dirty="0" err="1"/>
              <a:t>OpenDSS</a:t>
            </a:r>
            <a:r>
              <a:rPr lang="pt-BR" sz="2400" dirty="0"/>
              <a:t> possui dois algoritmos para solução do fluxo de potência, sendo um chamado de Normal e o outro chamado de Newton (apesar do nome, não é igual ao método de Newton </a:t>
            </a:r>
            <a:r>
              <a:rPr lang="pt-BR" sz="2400" dirty="0" err="1"/>
              <a:t>Raphson</a:t>
            </a:r>
            <a:r>
              <a:rPr lang="pt-BR" sz="2400" dirty="0"/>
              <a:t> clássico)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Para condições de operação sensíveis, nas quais o método Normal possa não convergir, recomenda-se a utilização do método de Newton, que é mais lento, porém mais robusto</a:t>
            </a:r>
          </a:p>
          <a:p>
            <a:pPr marL="109728" indent="0" algn="just">
              <a:buNone/>
            </a:pPr>
            <a:br>
              <a:rPr lang="pt-BR" sz="2000" dirty="0"/>
            </a:b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6107497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O Fluxo de Potência no </a:t>
            </a:r>
            <a:r>
              <a:rPr lang="pt-BR" sz="2800" b="1" dirty="0" err="1">
                <a:solidFill>
                  <a:srgbClr val="FF0000"/>
                </a:solidFill>
                <a:latin typeface="+mn-lt"/>
              </a:rPr>
              <a:t>OpenDSS</a:t>
            </a:r>
            <a:endParaRPr lang="pt-B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E9448ED8-8692-48C4-80A8-0E8D32E8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439594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pt-BR" sz="2400" dirty="0"/>
              <a:t>Os elementos do </a:t>
            </a:r>
            <a:r>
              <a:rPr lang="pt-BR" sz="2400" dirty="0" err="1"/>
              <a:t>OpenDSS</a:t>
            </a:r>
            <a:r>
              <a:rPr lang="pt-BR" sz="2400" dirty="0"/>
              <a:t> são divididos em grupos. Por exemplo, há elementos de controle, como o </a:t>
            </a:r>
            <a:r>
              <a:rPr lang="pt-BR" sz="2400" dirty="0" err="1"/>
              <a:t>CapControl</a:t>
            </a:r>
            <a:r>
              <a:rPr lang="pt-BR" sz="2400" dirty="0"/>
              <a:t>, os </a:t>
            </a:r>
            <a:r>
              <a:rPr lang="pt-BR" sz="2400" dirty="0" err="1"/>
              <a:t>religadores</a:t>
            </a:r>
            <a:r>
              <a:rPr lang="pt-BR" sz="2400" dirty="0"/>
              <a:t> e fusíveis, elementos gerais, como o </a:t>
            </a:r>
            <a:r>
              <a:rPr lang="pt-BR" sz="2400" dirty="0" err="1"/>
              <a:t>LineCode</a:t>
            </a:r>
            <a:r>
              <a:rPr lang="pt-BR" sz="2400" dirty="0"/>
              <a:t> e o </a:t>
            </a:r>
            <a:r>
              <a:rPr lang="pt-BR" sz="2400" dirty="0" err="1"/>
              <a:t>WireData</a:t>
            </a:r>
            <a:r>
              <a:rPr lang="pt-BR" sz="2400" dirty="0"/>
              <a:t>, elementos de conversão de energia (Power </a:t>
            </a:r>
            <a:r>
              <a:rPr lang="pt-BR" sz="2400" dirty="0" err="1"/>
              <a:t>Conversion</a:t>
            </a:r>
            <a:r>
              <a:rPr lang="pt-BR" sz="2400" dirty="0"/>
              <a:t> </a:t>
            </a:r>
            <a:r>
              <a:rPr lang="pt-BR" sz="2400" dirty="0" err="1"/>
              <a:t>Elements</a:t>
            </a:r>
            <a:r>
              <a:rPr lang="pt-BR" sz="2400" dirty="0"/>
              <a:t> ou PC ), como geradores, cargas e armazenadores de energia, e elementos de entrega de energia (Power Delivery </a:t>
            </a:r>
            <a:r>
              <a:rPr lang="pt-BR" sz="2400" dirty="0" err="1"/>
              <a:t>Elements</a:t>
            </a:r>
            <a:r>
              <a:rPr lang="pt-BR" sz="2400" dirty="0"/>
              <a:t> ou PD), como linhas e transformadores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Apenas os </a:t>
            </a:r>
            <a:r>
              <a:rPr lang="pt-BR" sz="2400" dirty="0" err="1"/>
              <a:t>PDs</a:t>
            </a:r>
            <a:r>
              <a:rPr lang="pt-BR" sz="2400" dirty="0"/>
              <a:t> e os PCs, além das fontes de tensão e corrente, são componentes elétricos, isto é, são incluídos diretamente na formulação do fluxo de potência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Os PCs e as fontes são elementos externos à rede, responsáveis por injetar corrente na mesma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Os </a:t>
            </a:r>
            <a:r>
              <a:rPr lang="pt-BR" sz="2400" dirty="0" err="1"/>
              <a:t>PDs</a:t>
            </a:r>
            <a:r>
              <a:rPr lang="pt-BR" sz="2400" dirty="0"/>
              <a:t> são completamente modelados pela sua matriz de admitância nodal primitiva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Alguns PCs podem apresentar característica não linear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5058451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O Fluxo de Potência no </a:t>
            </a:r>
            <a:r>
              <a:rPr lang="pt-BR" sz="2800" b="1" dirty="0" err="1">
                <a:solidFill>
                  <a:srgbClr val="FF0000"/>
                </a:solidFill>
                <a:latin typeface="+mn-lt"/>
              </a:rPr>
              <a:t>OpenDSS</a:t>
            </a:r>
            <a:endParaRPr lang="pt-B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0D94002-CBEB-44DD-B88E-0C571FBCB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24744"/>
            <a:ext cx="3609975" cy="258127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C9B2B99B-A8B8-4784-86B5-96DDE0D62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150" y="3673185"/>
            <a:ext cx="3695700" cy="2466975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070ABF12-DB76-40F2-A15A-787F286ED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4515" y="1147534"/>
            <a:ext cx="3571875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89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O Fluxo de Potência no </a:t>
            </a:r>
            <a:r>
              <a:rPr lang="pt-BR" sz="2800" b="1" dirty="0" err="1">
                <a:solidFill>
                  <a:srgbClr val="FF0000"/>
                </a:solidFill>
                <a:latin typeface="+mn-lt"/>
              </a:rPr>
              <a:t>OpenDSS</a:t>
            </a:r>
            <a:endParaRPr lang="pt-B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7F13755-088A-44D8-A543-45640C4B1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0" y="1215916"/>
            <a:ext cx="4164588" cy="537321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0DD918FF-7E2E-456E-A2B1-BBEFAFA75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5746" y="1890332"/>
            <a:ext cx="4679504" cy="1222433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FBC93F7E-D1CA-4A3F-AA0E-A257B5858C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5746" y="3787181"/>
            <a:ext cx="5101934" cy="130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1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3EFA53-643A-4584-867F-4F955F2D4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Considere o seguinte sistema fictício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703D179-2A60-4D62-9369-70FCF7114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704" y="2060848"/>
            <a:ext cx="59436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81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O Fluxo de Potência no </a:t>
            </a:r>
            <a:r>
              <a:rPr lang="pt-BR" sz="2800" b="1" dirty="0" err="1">
                <a:solidFill>
                  <a:srgbClr val="FF0000"/>
                </a:solidFill>
                <a:latin typeface="+mn-lt"/>
              </a:rPr>
              <a:t>OpenDSS</a:t>
            </a:r>
            <a:endParaRPr lang="pt-B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7F13755-088A-44D8-A543-45640C4B1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0" y="1215916"/>
            <a:ext cx="4164588" cy="5373216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ACF7228C-6AF4-43A7-91A3-0657D2A9A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385392"/>
            <a:ext cx="2933700" cy="17526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478FAD5-08AB-4A2C-94EB-4B7F97B88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3450827"/>
            <a:ext cx="3959226" cy="190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O Fluxo de Potência no </a:t>
            </a:r>
            <a:r>
              <a:rPr lang="pt-BR" sz="2800" b="1" dirty="0" err="1">
                <a:solidFill>
                  <a:srgbClr val="FF0000"/>
                </a:solidFill>
                <a:latin typeface="+mn-lt"/>
              </a:rPr>
              <a:t>OpenDSS</a:t>
            </a:r>
            <a:endParaRPr lang="pt-B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F8E0B72-52DF-4FB7-B6AC-767E94D39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083978"/>
            <a:ext cx="3932504" cy="2690044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BE299BC8-31B5-49A1-8462-2D4341615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1395390"/>
            <a:ext cx="4996368" cy="423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55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FaultStudy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Demais Modos de Funcionamento</a:t>
            </a:r>
          </a:p>
        </p:txBody>
      </p:sp>
      <p:sp>
        <p:nvSpPr>
          <p:cNvPr id="7" name="Espaço Reservado para Conteúdo 7">
            <a:extLst>
              <a:ext uri="{FF2B5EF4-FFF2-40B4-BE49-F238E27FC236}">
                <a16:creationId xmlns:a16="http://schemas.microsoft.com/office/drawing/2014/main" id="{EA0FD8F8-8C07-4E6E-BDA0-B219465DA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4395942"/>
          </a:xfrm>
        </p:spPr>
        <p:txBody>
          <a:bodyPr>
            <a:normAutofit/>
          </a:bodyPr>
          <a:lstStyle/>
          <a:p>
            <a:pPr algn="just"/>
            <a:r>
              <a:rPr lang="pt-BR" sz="2000" dirty="0"/>
              <a:t>Calcula as correntes de falta em todas as barras do sistema</a:t>
            </a:r>
          </a:p>
          <a:p>
            <a:pPr algn="just"/>
            <a:r>
              <a:rPr lang="pt-BR" sz="2000" dirty="0"/>
              <a:t>Comandos para a simulação: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EB6303D-F8DE-4761-9CD5-CFEEB4F3E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68" y="2276872"/>
            <a:ext cx="4533900" cy="43434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2D49D71-DE79-46F1-8563-7BD526486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622" y="3843734"/>
            <a:ext cx="7791450" cy="120967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68152DF0-A253-497B-A76D-77D670B19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635" y="542896"/>
            <a:ext cx="6501605" cy="627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3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Elemento </a:t>
            </a:r>
            <a:r>
              <a:rPr lang="pt-BR" sz="2800" b="1" i="1" dirty="0" err="1">
                <a:solidFill>
                  <a:srgbClr val="FF0000"/>
                </a:solidFill>
                <a:latin typeface="+mn-lt"/>
              </a:rPr>
              <a:t>Fault</a:t>
            </a:r>
            <a:r>
              <a:rPr lang="pt-BR" sz="2800" b="1" dirty="0">
                <a:solidFill>
                  <a:srgbClr val="FF0000"/>
                </a:solidFill>
                <a:latin typeface="+mn-lt"/>
              </a:rPr>
              <a:t> no Modo </a:t>
            </a:r>
            <a:r>
              <a:rPr lang="pt-BR" sz="2800" b="1" i="1" dirty="0" err="1">
                <a:solidFill>
                  <a:srgbClr val="FF0000"/>
                </a:solidFill>
                <a:latin typeface="+mn-lt"/>
              </a:rPr>
              <a:t>SnapShot</a:t>
            </a:r>
            <a:endParaRPr lang="pt-BR" sz="28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Demais Modos de Funcionamento</a:t>
            </a:r>
          </a:p>
        </p:txBody>
      </p:sp>
      <p:sp>
        <p:nvSpPr>
          <p:cNvPr id="7" name="Espaço Reservado para Conteúdo 7">
            <a:extLst>
              <a:ext uri="{FF2B5EF4-FFF2-40B4-BE49-F238E27FC236}">
                <a16:creationId xmlns:a16="http://schemas.microsoft.com/office/drawing/2014/main" id="{EA0FD8F8-8C07-4E6E-BDA0-B219465DA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4395942"/>
          </a:xfrm>
        </p:spPr>
        <p:txBody>
          <a:bodyPr>
            <a:normAutofit/>
          </a:bodyPr>
          <a:lstStyle/>
          <a:p>
            <a:pPr algn="just"/>
            <a:r>
              <a:rPr lang="pt-BR" sz="2000" dirty="0"/>
              <a:t>Curtos-circuitos podem ser aplicados através do elemento </a:t>
            </a:r>
            <a:r>
              <a:rPr lang="pt-BR" sz="2000" i="1" dirty="0" err="1"/>
              <a:t>Fault</a:t>
            </a:r>
            <a:endParaRPr lang="pt-BR" sz="2000" i="1" dirty="0"/>
          </a:p>
          <a:p>
            <a:pPr algn="just"/>
            <a:r>
              <a:rPr lang="pt-BR" sz="2000" dirty="0"/>
              <a:t>Comandos para a simulação: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89C3455E-F862-461C-8343-2446B20F1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36" y="2204864"/>
            <a:ext cx="8189935" cy="4142135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642D80CE-072D-4E99-B98D-57E1A8D27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85537" y="542993"/>
            <a:ext cx="699135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577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Elemento </a:t>
            </a:r>
            <a:r>
              <a:rPr lang="pt-BR" sz="2800" b="1" i="1" dirty="0" err="1">
                <a:solidFill>
                  <a:srgbClr val="FF0000"/>
                </a:solidFill>
                <a:latin typeface="+mn-lt"/>
              </a:rPr>
              <a:t>Fault</a:t>
            </a:r>
            <a:r>
              <a:rPr lang="pt-BR" sz="2800" b="1" dirty="0">
                <a:solidFill>
                  <a:srgbClr val="FF0000"/>
                </a:solidFill>
                <a:latin typeface="+mn-lt"/>
              </a:rPr>
              <a:t> no Modo </a:t>
            </a:r>
            <a:r>
              <a:rPr lang="pt-BR" sz="2800" b="1" i="1" dirty="0" err="1">
                <a:solidFill>
                  <a:srgbClr val="FF0000"/>
                </a:solidFill>
                <a:latin typeface="+mn-lt"/>
              </a:rPr>
              <a:t>SnapShot</a:t>
            </a:r>
            <a:endParaRPr lang="pt-BR" sz="28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Demais Modos de Funcionamento</a:t>
            </a:r>
          </a:p>
        </p:txBody>
      </p:sp>
      <p:sp>
        <p:nvSpPr>
          <p:cNvPr id="7" name="Espaço Reservado para Conteúdo 7">
            <a:extLst>
              <a:ext uri="{FF2B5EF4-FFF2-40B4-BE49-F238E27FC236}">
                <a16:creationId xmlns:a16="http://schemas.microsoft.com/office/drawing/2014/main" id="{EA0FD8F8-8C07-4E6E-BDA0-B219465DA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4395942"/>
          </a:xfrm>
        </p:spPr>
        <p:txBody>
          <a:bodyPr>
            <a:normAutofit/>
          </a:bodyPr>
          <a:lstStyle/>
          <a:p>
            <a:pPr algn="just"/>
            <a:r>
              <a:rPr lang="pt-BR" sz="2000" dirty="0"/>
              <a:t>Curtos-circuitos podem ser aplicados através do elemento </a:t>
            </a:r>
            <a:r>
              <a:rPr lang="pt-BR" sz="2000" i="1" dirty="0" err="1"/>
              <a:t>Fault</a:t>
            </a:r>
            <a:endParaRPr lang="pt-BR" sz="2000" i="1" dirty="0"/>
          </a:p>
          <a:p>
            <a:pPr algn="just"/>
            <a:r>
              <a:rPr lang="pt-BR" sz="2000" dirty="0"/>
              <a:t>Comandos para a simulação: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5D358B96-564C-4403-B8B1-1FA633FB17A8}"/>
              </a:ext>
            </a:extLst>
          </p:cNvPr>
          <p:cNvGrpSpPr/>
          <p:nvPr/>
        </p:nvGrpSpPr>
        <p:grpSpPr>
          <a:xfrm>
            <a:off x="1259632" y="2335160"/>
            <a:ext cx="6415286" cy="4494679"/>
            <a:chOff x="1259632" y="2335160"/>
            <a:chExt cx="6415286" cy="4494679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AD9EFA8-C294-4DB5-BA29-66F6AEC65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5557" y="2335160"/>
              <a:ext cx="6299361" cy="4494679"/>
            </a:xfrm>
            <a:prstGeom prst="rect">
              <a:avLst/>
            </a:prstGeom>
          </p:spPr>
        </p:pic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28C81EF-0855-4748-9C81-893C191E4419}"/>
                </a:ext>
              </a:extLst>
            </p:cNvPr>
            <p:cNvSpPr/>
            <p:nvPr/>
          </p:nvSpPr>
          <p:spPr>
            <a:xfrm>
              <a:off x="1259632" y="2335160"/>
              <a:ext cx="2160240" cy="1525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25250705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Elemento </a:t>
            </a:r>
            <a:r>
              <a:rPr lang="pt-BR" sz="2800" b="1" i="1" dirty="0" err="1">
                <a:solidFill>
                  <a:srgbClr val="FF0000"/>
                </a:solidFill>
                <a:latin typeface="+mn-lt"/>
              </a:rPr>
              <a:t>Fault</a:t>
            </a:r>
            <a:r>
              <a:rPr lang="pt-BR" sz="2800" b="1" dirty="0">
                <a:solidFill>
                  <a:srgbClr val="FF0000"/>
                </a:solidFill>
                <a:latin typeface="+mn-lt"/>
              </a:rPr>
              <a:t> no Modo </a:t>
            </a:r>
            <a:r>
              <a:rPr lang="pt-BR" sz="2800" b="1" i="1" dirty="0" err="1">
                <a:solidFill>
                  <a:srgbClr val="FF0000"/>
                </a:solidFill>
                <a:latin typeface="+mn-lt"/>
              </a:rPr>
              <a:t>SnapShot</a:t>
            </a:r>
            <a:endParaRPr lang="pt-BR" sz="28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Demais Modos de Funcionamento</a:t>
            </a:r>
          </a:p>
        </p:txBody>
      </p:sp>
      <p:sp>
        <p:nvSpPr>
          <p:cNvPr id="7" name="Espaço Reservado para Conteúdo 7">
            <a:extLst>
              <a:ext uri="{FF2B5EF4-FFF2-40B4-BE49-F238E27FC236}">
                <a16:creationId xmlns:a16="http://schemas.microsoft.com/office/drawing/2014/main" id="{EA0FD8F8-8C07-4E6E-BDA0-B219465DA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4395942"/>
          </a:xfrm>
        </p:spPr>
        <p:txBody>
          <a:bodyPr>
            <a:normAutofit/>
          </a:bodyPr>
          <a:lstStyle/>
          <a:p>
            <a:pPr algn="just"/>
            <a:r>
              <a:rPr lang="pt-BR" sz="2000" dirty="0"/>
              <a:t>Curtos-circuitos podem ser aplicados através do elemento </a:t>
            </a:r>
            <a:r>
              <a:rPr lang="pt-BR" sz="2000" i="1" dirty="0" err="1"/>
              <a:t>Fault</a:t>
            </a:r>
            <a:endParaRPr lang="pt-BR" sz="2000" i="1" dirty="0"/>
          </a:p>
          <a:p>
            <a:pPr algn="just"/>
            <a:r>
              <a:rPr lang="pt-BR" sz="2000" dirty="0"/>
              <a:t>Comandos para a simulação: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5D358B96-564C-4403-B8B1-1FA633FB17A8}"/>
              </a:ext>
            </a:extLst>
          </p:cNvPr>
          <p:cNvGrpSpPr/>
          <p:nvPr/>
        </p:nvGrpSpPr>
        <p:grpSpPr>
          <a:xfrm>
            <a:off x="1259632" y="2335160"/>
            <a:ext cx="6415286" cy="4494679"/>
            <a:chOff x="1259632" y="2335160"/>
            <a:chExt cx="6415286" cy="4494679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AD9EFA8-C294-4DB5-BA29-66F6AEC65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5557" y="2335160"/>
              <a:ext cx="6299361" cy="4494679"/>
            </a:xfrm>
            <a:prstGeom prst="rect">
              <a:avLst/>
            </a:prstGeom>
          </p:spPr>
        </p:pic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28C81EF-0855-4748-9C81-893C191E4419}"/>
                </a:ext>
              </a:extLst>
            </p:cNvPr>
            <p:cNvSpPr/>
            <p:nvPr/>
          </p:nvSpPr>
          <p:spPr>
            <a:xfrm>
              <a:off x="1259632" y="2335160"/>
              <a:ext cx="2160240" cy="1525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pic>
        <p:nvPicPr>
          <p:cNvPr id="2" name="Imagem 1">
            <a:extLst>
              <a:ext uri="{FF2B5EF4-FFF2-40B4-BE49-F238E27FC236}">
                <a16:creationId xmlns:a16="http://schemas.microsoft.com/office/drawing/2014/main" id="{D33B496B-5FBA-4D56-9149-198F5A8A5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238" y="3000375"/>
            <a:ext cx="390525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5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Elemento </a:t>
            </a:r>
            <a:r>
              <a:rPr lang="pt-BR" sz="2800" b="1" i="1" dirty="0" err="1">
                <a:solidFill>
                  <a:srgbClr val="FF0000"/>
                </a:solidFill>
                <a:latin typeface="+mn-lt"/>
              </a:rPr>
              <a:t>Fault</a:t>
            </a:r>
            <a:r>
              <a:rPr lang="pt-BR" sz="2800" b="1" dirty="0">
                <a:solidFill>
                  <a:srgbClr val="FF0000"/>
                </a:solidFill>
                <a:latin typeface="+mn-lt"/>
              </a:rPr>
              <a:t> no Modo </a:t>
            </a:r>
            <a:r>
              <a:rPr lang="pt-BR" sz="2800" b="1" i="1" dirty="0" err="1">
                <a:solidFill>
                  <a:srgbClr val="FF0000"/>
                </a:solidFill>
                <a:latin typeface="+mn-lt"/>
              </a:rPr>
              <a:t>SnapShot</a:t>
            </a:r>
            <a:endParaRPr lang="pt-BR" sz="28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Demais Modos de Funcionamento</a:t>
            </a:r>
          </a:p>
        </p:txBody>
      </p:sp>
      <p:sp>
        <p:nvSpPr>
          <p:cNvPr id="7" name="Espaço Reservado para Conteúdo 7">
            <a:extLst>
              <a:ext uri="{FF2B5EF4-FFF2-40B4-BE49-F238E27FC236}">
                <a16:creationId xmlns:a16="http://schemas.microsoft.com/office/drawing/2014/main" id="{EA0FD8F8-8C07-4E6E-BDA0-B219465DA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30"/>
            <a:ext cx="8507288" cy="4395942"/>
          </a:xfrm>
        </p:spPr>
        <p:txBody>
          <a:bodyPr>
            <a:normAutofit/>
          </a:bodyPr>
          <a:lstStyle/>
          <a:p>
            <a:pPr algn="just"/>
            <a:r>
              <a:rPr lang="pt-BR" sz="2000" dirty="0"/>
              <a:t>Curtos-circuitos podem ser aplicados através do elemento </a:t>
            </a:r>
            <a:r>
              <a:rPr lang="pt-BR" sz="2000" i="1" dirty="0" err="1"/>
              <a:t>Fault</a:t>
            </a:r>
            <a:endParaRPr lang="pt-BR" sz="2000" i="1" dirty="0"/>
          </a:p>
          <a:p>
            <a:pPr algn="just"/>
            <a:r>
              <a:rPr lang="pt-BR" sz="2000" dirty="0"/>
              <a:t>Comandos para a simulação: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5D358B96-564C-4403-B8B1-1FA633FB17A8}"/>
              </a:ext>
            </a:extLst>
          </p:cNvPr>
          <p:cNvGrpSpPr/>
          <p:nvPr/>
        </p:nvGrpSpPr>
        <p:grpSpPr>
          <a:xfrm>
            <a:off x="1259632" y="2335160"/>
            <a:ext cx="6415286" cy="4494679"/>
            <a:chOff x="1259632" y="2335160"/>
            <a:chExt cx="6415286" cy="4494679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AD9EFA8-C294-4DB5-BA29-66F6AEC65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5557" y="2335160"/>
              <a:ext cx="6299361" cy="4494679"/>
            </a:xfrm>
            <a:prstGeom prst="rect">
              <a:avLst/>
            </a:prstGeom>
          </p:spPr>
        </p:pic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28C81EF-0855-4748-9C81-893C191E4419}"/>
                </a:ext>
              </a:extLst>
            </p:cNvPr>
            <p:cNvSpPr/>
            <p:nvPr/>
          </p:nvSpPr>
          <p:spPr>
            <a:xfrm>
              <a:off x="1259632" y="2335160"/>
              <a:ext cx="2160240" cy="1525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pic>
        <p:nvPicPr>
          <p:cNvPr id="2" name="Imagem 1">
            <a:extLst>
              <a:ext uri="{FF2B5EF4-FFF2-40B4-BE49-F238E27FC236}">
                <a16:creationId xmlns:a16="http://schemas.microsoft.com/office/drawing/2014/main" id="{D33B496B-5FBA-4D56-9149-198F5A8A5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238" y="3000375"/>
            <a:ext cx="390525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9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Comparação entre </a:t>
            </a:r>
            <a:r>
              <a:rPr lang="pt-BR" sz="2800" b="1" i="1" dirty="0">
                <a:solidFill>
                  <a:srgbClr val="FF0000"/>
                </a:solidFill>
                <a:latin typeface="+mn-lt"/>
              </a:rPr>
              <a:t>FaultStudy</a:t>
            </a:r>
            <a:r>
              <a:rPr lang="pt-BR" sz="2800" b="1" dirty="0">
                <a:solidFill>
                  <a:srgbClr val="FF0000"/>
                </a:solidFill>
                <a:latin typeface="+mn-lt"/>
              </a:rPr>
              <a:t> e </a:t>
            </a:r>
            <a:r>
              <a:rPr lang="pt-BR" sz="2800" b="1" i="1" dirty="0" err="1">
                <a:solidFill>
                  <a:srgbClr val="FF0000"/>
                </a:solidFill>
                <a:latin typeface="+mn-lt"/>
              </a:rPr>
              <a:t>Fault</a:t>
            </a:r>
            <a:r>
              <a:rPr lang="pt-BR" sz="2800" b="1" dirty="0">
                <a:solidFill>
                  <a:srgbClr val="FF0000"/>
                </a:solidFill>
                <a:latin typeface="+mn-lt"/>
              </a:rPr>
              <a:t> (</a:t>
            </a:r>
            <a:r>
              <a:rPr lang="pt-BR" sz="2800" b="1" i="1" dirty="0" err="1">
                <a:solidFill>
                  <a:srgbClr val="FF0000"/>
                </a:solidFill>
                <a:latin typeface="+mn-lt"/>
              </a:rPr>
              <a:t>SnapShot</a:t>
            </a:r>
            <a:r>
              <a:rPr lang="pt-BR" sz="2800" b="1" dirty="0">
                <a:solidFill>
                  <a:srgbClr val="FF0000"/>
                </a:solidFill>
                <a:latin typeface="+mn-lt"/>
              </a:rPr>
              <a:t>)</a:t>
            </a:r>
            <a:endParaRPr lang="pt-BR" sz="28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Demais Modos de Funcionamento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80798B5-8392-4E18-970B-B3EFA0C2E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81" y="1385392"/>
            <a:ext cx="8880745" cy="523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81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3EFA53-643A-4584-867F-4F955F2D4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3754760" cy="4525963"/>
          </a:xfrm>
        </p:spPr>
        <p:txBody>
          <a:bodyPr>
            <a:normAutofit fontScale="77500" lnSpcReduction="20000"/>
          </a:bodyPr>
          <a:lstStyle/>
          <a:p>
            <a:r>
              <a:rPr lang="pt-BR" dirty="0"/>
              <a:t>Esse sistema possui n barras</a:t>
            </a:r>
          </a:p>
          <a:p>
            <a:endParaRPr lang="pt-BR" dirty="0"/>
          </a:p>
          <a:p>
            <a:r>
              <a:rPr lang="pt-BR" dirty="0"/>
              <a:t>A barra 1 está conectada a uma fonte de tensão, a qual impõe uma tensão nodal à ela</a:t>
            </a:r>
          </a:p>
          <a:p>
            <a:endParaRPr lang="pt-BR" dirty="0"/>
          </a:p>
          <a:p>
            <a:r>
              <a:rPr lang="pt-BR" dirty="0"/>
              <a:t>As barras n, n − 1 e n − 2 são conectadas às cargas 1, 2 e 3, modeladas aqui como fontes de corrente, I_carga1, I_carga2 e I_carga3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703D179-2A60-4D62-9369-70FCF7114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2005401"/>
            <a:ext cx="4555517" cy="284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9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3EFA53-643A-4584-867F-4F955F2D4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3826768" cy="4525963"/>
          </a:xfrm>
        </p:spPr>
        <p:txBody>
          <a:bodyPr>
            <a:normAutofit fontScale="70000" lnSpcReduction="20000"/>
          </a:bodyPr>
          <a:lstStyle/>
          <a:p>
            <a:r>
              <a:rPr lang="pt-BR" dirty="0"/>
              <a:t>As barras 1, n, n−1 e n−2 são chamadas de barras de fronteira do sistema, pois elas definem uma fronteira na qual são conectados elementos externos à rede</a:t>
            </a:r>
          </a:p>
          <a:p>
            <a:endParaRPr lang="pt-BR" dirty="0"/>
          </a:p>
          <a:p>
            <a:r>
              <a:rPr lang="pt-BR" dirty="0"/>
              <a:t>Elementos externos à rede são fontes externas (tensão e corrente), cargas e geradores</a:t>
            </a:r>
          </a:p>
          <a:p>
            <a:endParaRPr lang="pt-BR" dirty="0"/>
          </a:p>
          <a:p>
            <a:r>
              <a:rPr lang="pt-BR" dirty="0"/>
              <a:t>Esses elementos são responsáveis por injetar corrente no sistema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703D179-2A60-4D62-9369-70FCF7114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2246974"/>
            <a:ext cx="4791472" cy="299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030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3EFA53-643A-4584-867F-4F955F2D4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Uma tensão nodal é uma tensão medida entre uma barra ou nó qualquer e uma barra ou nó de referência que, usualmente, é o nó terra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0F34D5B-F8FE-4ECB-80DD-804CDA8D3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515" y="2925141"/>
            <a:ext cx="5123978" cy="308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25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>
                <a:extLst>
                  <a:ext uri="{FF2B5EF4-FFF2-40B4-BE49-F238E27FC236}">
                    <a16:creationId xmlns:a16="http://schemas.microsoft.com/office/drawing/2014/main" id="{303EFA53-643A-4584-867F-4F955F2D44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pt-BR" dirty="0"/>
                  <a:t>Todo elemento </a:t>
                </a:r>
                <a:r>
                  <a:rPr lang="pt-BR" dirty="0" err="1"/>
                  <a:t>Yii</a:t>
                </a:r>
                <a:r>
                  <a:rPr lang="pt-BR" dirty="0"/>
                  <a:t> é chamado de admitância de entrada de um nó i </a:t>
                </a:r>
              </a:p>
              <a:p>
                <a:r>
                  <a:rPr lang="pt-BR" dirty="0"/>
                  <a:t>Todo elemento </a:t>
                </a:r>
                <a:r>
                  <a:rPr lang="pt-BR" dirty="0" err="1"/>
                  <a:t>Yij</a:t>
                </a:r>
                <a:r>
                  <a:rPr lang="pt-BR" dirty="0"/>
                  <a:t> (i</a:t>
                </a:r>
                <a14:m>
                  <m:oMath xmlns:m="http://schemas.openxmlformats.org/officeDocument/2006/math">
                    <m:r>
                      <a:rPr lang="pt-B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pt-BR" dirty="0"/>
                  <a:t>j) é chamado de admitância de transferência de um nó i para um nó j</a:t>
                </a:r>
              </a:p>
            </p:txBody>
          </p:sp>
        </mc:Choice>
        <mc:Fallback xmlns="">
          <p:sp>
            <p:nvSpPr>
              <p:cNvPr id="3" name="Espaço Reservado para Conteúdo 2">
                <a:extLst>
                  <a:ext uri="{FF2B5EF4-FFF2-40B4-BE49-F238E27FC236}">
                    <a16:creationId xmlns:a16="http://schemas.microsoft.com/office/drawing/2014/main" id="{303EFA53-643A-4584-867F-4F955F2D44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m 6">
            <a:extLst>
              <a:ext uri="{FF2B5EF4-FFF2-40B4-BE49-F238E27FC236}">
                <a16:creationId xmlns:a16="http://schemas.microsoft.com/office/drawing/2014/main" id="{66E39F24-A4BF-48E9-BCBA-354FD0C5D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3681641"/>
            <a:ext cx="6215275" cy="248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82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3EFA53-643A-4584-867F-4F955F2D4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a corrente injetada em barras que não possuem conexão direta à elementos externos é nula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40057A6-3CBF-432D-BD11-A245C70AC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2831819"/>
            <a:ext cx="3728690" cy="3175472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D5C3E4C-13A7-4364-B508-BAB55FF06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189" y="2951986"/>
            <a:ext cx="4030965" cy="242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33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0"/>
          <p:cNvSpPr txBox="1">
            <a:spLocks noChangeArrowheads="1"/>
          </p:cNvSpPr>
          <p:nvPr/>
        </p:nvSpPr>
        <p:spPr bwMode="auto">
          <a:xfrm>
            <a:off x="107504" y="692696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800" b="1" dirty="0">
                <a:solidFill>
                  <a:srgbClr val="FF0000"/>
                </a:solidFill>
                <a:latin typeface="+mn-lt"/>
              </a:rPr>
              <a:t>A Matriz de Admitância Nodal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Algoritmo de Fluxo de Potência do </a:t>
            </a:r>
            <a:r>
              <a:rPr lang="pt-BR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OpenDSS</a:t>
            </a:r>
            <a:endParaRPr lang="pt-BR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3EFA53-643A-4584-867F-4F955F2D4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/>
              <a:t>Existem diversos métodos na literatura para montagem da matriz de admitância nodais de uma rede</a:t>
            </a:r>
          </a:p>
          <a:p>
            <a:endParaRPr lang="pt-BR" dirty="0"/>
          </a:p>
          <a:p>
            <a:r>
              <a:rPr lang="pt-BR" dirty="0"/>
              <a:t>O método realizado pelo </a:t>
            </a:r>
            <a:r>
              <a:rPr lang="pt-BR" dirty="0" err="1"/>
              <a:t>OpenDSS</a:t>
            </a:r>
            <a:r>
              <a:rPr lang="pt-BR" dirty="0"/>
              <a:t> consiste na montagem de uma matriz de admitância nodal individual para cada elemento da rede, chamada de matriz de admitância nodal primitiva</a:t>
            </a:r>
          </a:p>
          <a:p>
            <a:endParaRPr lang="pt-BR" dirty="0"/>
          </a:p>
          <a:p>
            <a:r>
              <a:rPr lang="pt-BR" dirty="0"/>
              <a:t>As matrizes de admitância nodais primitivas de todos os elementos da rede são combinadas para criar uma matriz de admitância nodal do sistema inteiro</a:t>
            </a:r>
          </a:p>
        </p:txBody>
      </p:sp>
    </p:spTree>
    <p:extLst>
      <p:ext uri="{BB962C8B-B14F-4D97-AF65-F5344CB8AC3E}">
        <p14:creationId xmlns:p14="http://schemas.microsoft.com/office/powerpoint/2010/main" val="4134532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5072</TotalTime>
  <Words>1464</Words>
  <Application>Microsoft Office PowerPoint</Application>
  <PresentationFormat>Apresentação na tela (4:3)</PresentationFormat>
  <Paragraphs>154</Paragraphs>
  <Slides>37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5" baseType="lpstr">
      <vt:lpstr>Calibri</vt:lpstr>
      <vt:lpstr>Cambria Math</vt:lpstr>
      <vt:lpstr>Lucida Sans Unicode</vt:lpstr>
      <vt:lpstr>Verdana</vt:lpstr>
      <vt:lpstr>Wingdings</vt:lpstr>
      <vt:lpstr>Wingdings 2</vt:lpstr>
      <vt:lpstr>Wingdings 3</vt:lpstr>
      <vt:lpstr>Concurso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LUIZ</dc:creator>
  <cp:lastModifiedBy>Carlos Frederico Meschini Almeida</cp:lastModifiedBy>
  <cp:revision>334</cp:revision>
  <cp:lastPrinted>2017-05-23T15:42:55Z</cp:lastPrinted>
  <dcterms:created xsi:type="dcterms:W3CDTF">2013-09-30T14:18:48Z</dcterms:created>
  <dcterms:modified xsi:type="dcterms:W3CDTF">2019-10-21T19:16:40Z</dcterms:modified>
</cp:coreProperties>
</file>