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01" r:id="rId2"/>
    <p:sldId id="312" r:id="rId3"/>
    <p:sldId id="458" r:id="rId4"/>
    <p:sldId id="459" r:id="rId5"/>
    <p:sldId id="444" r:id="rId6"/>
    <p:sldId id="460" r:id="rId7"/>
    <p:sldId id="461" r:id="rId8"/>
    <p:sldId id="463" r:id="rId9"/>
    <p:sldId id="464" r:id="rId10"/>
    <p:sldId id="462" r:id="rId11"/>
    <p:sldId id="465" r:id="rId12"/>
    <p:sldId id="466" r:id="rId13"/>
    <p:sldId id="442" r:id="rId14"/>
    <p:sldId id="457" r:id="rId15"/>
    <p:sldId id="432" r:id="rId16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858" userDrawn="1">
          <p15:clr>
            <a:srgbClr val="A4A3A4"/>
          </p15:clr>
        </p15:guide>
        <p15:guide id="3" orient="horz" pos="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0432FF"/>
    <a:srgbClr val="FF2F92"/>
    <a:srgbClr val="46E5FA"/>
    <a:srgbClr val="39FAD2"/>
    <a:srgbClr val="00FA00"/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69"/>
    <p:restoredTop sz="96327"/>
  </p:normalViewPr>
  <p:slideViewPr>
    <p:cSldViewPr snapToGrid="0" snapToObjects="1" showGuides="1">
      <p:cViewPr varScale="1">
        <p:scale>
          <a:sx n="97" d="100"/>
          <a:sy n="97" d="100"/>
        </p:scale>
        <p:origin x="752" y="184"/>
      </p:cViewPr>
      <p:guideLst>
        <p:guide pos="5858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7EA44-C37E-AD41-BDA5-1837F4EF4681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8B4-CA77-2749-A829-D7A609EFB4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6198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45CE-713B-3E4C-86E6-BC5ED5352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2C9ED-AC07-2F4F-8989-D729D7F56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95B6D-BF38-D249-8FBC-67D8479A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11AF3-B976-A643-A110-9DB4ED8A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3C11B-69A5-1343-BE52-B75D14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3851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E457-825D-504D-A230-7C77796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288F8-7CCC-1844-8BF9-96064FA31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B62AF-5989-1649-86AA-8F1A6280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5CCB5-DC5A-004E-99C4-E938F972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CB507-AFCC-9444-B68D-847BE17B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6178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25964-30BD-AE42-9498-7582713FC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6CBB8-118D-014F-98D9-9D2D729A6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E7E3E-7586-5043-8B9E-2E5CD924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85B70-46A6-104C-87E7-36338863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96482-0A11-8D49-9296-93F5B4B4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52917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6F3D-B0D0-7C4E-91B3-B59A8423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7A1A-BCA2-1B4F-AEE8-F1320582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ED25-E8D0-F54A-B013-488C4254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B787E-C3D2-F14B-AF89-7579BC33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8BD39-EC18-0F41-8C36-7E0642A3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4397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1B12-249F-3D4E-A933-CAF64639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AFC3A-D746-4E4E-8263-9C3AA246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4B8F8-B31F-514D-B3D5-DF41E55C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A1CF3-9392-2245-98F4-9B6DAABA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E339F-7277-4D4F-98C6-C2AEC6BF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7105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1A1E-D413-6941-B42B-F55892BD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B4C3-C9E1-7048-A8DA-60BA82DE8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AB30E-B6F5-B44E-BCA8-ACAB48754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B6E1C-C668-8845-859B-714BCD14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24D08-3E99-094A-98A4-0162F20E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92F45-BF2F-4D45-98FC-0AAC594B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02590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05AD-E83D-6A41-8A2A-433BD085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75887-9414-D644-B093-3EE91D44B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2E4A7-0B10-AA40-9A2C-9F2CEB0FE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0D5B1-0477-E04E-B23A-52EAC5D37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FECD5-E2EA-A34E-A005-72C4CC1DD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280E0-4344-A446-AAB3-0C19287D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2F3FC-E41A-4242-ACD7-604A0368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2A17A-0884-2B45-B3AE-9B92D79C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17825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4336-1E37-D34D-8D93-27E36E2D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01ECD-4239-514F-9B01-1429F224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C8E5F-A134-C34A-ADCF-48A7042F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6A999-2BA3-AA4B-888C-E76CBBE4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9099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9DD8F-A7E5-6249-ABA7-F8603703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C3E8F-E132-AD40-B659-FA9DAB05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5E8FC-F35D-8045-B843-2BB0CB5B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96377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C03B-233E-144D-8282-BB87F3D5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122B-94B5-4241-A0A5-5D231DDA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AD345-E1F0-CB4D-A289-83A6E23E8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4B5D2-62A2-E345-BFAE-07B58AE0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677D0-0FFD-BB45-9A81-D4201197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C02B8-6624-A547-ADDB-0AAA5C4A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4183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9530-2633-F748-AD38-0C658197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A0CC3-750B-C84D-8A7F-9A433CDE6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67FC2-2317-234F-A28A-00FDB1DCD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855F5-FAD0-8C45-8661-5F3337A1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61CA4-9723-B744-95B8-0A504F50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3BA51-9EF2-E34F-85A8-2E992DE8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64993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C5AB1-316E-6348-9226-D55A2120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DA655-752B-6D41-960F-954E36AD8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E1875-EBF7-BE4B-90B6-993C81451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5B4B-E04E-F549-BD65-BDD4A878942C}" type="datetimeFigureOut">
              <a:rPr lang="en-CL" smtClean="0"/>
              <a:t>13-08-23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53DE5-AAF6-F54C-90D7-F2885B584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46AF-C67E-BC40-8BE2-E8D70D1C4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2344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jove.com/science-education/v/11470/amino-acids?language=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8304F-AE90-8244-80AA-4AF993912AAF}"/>
              </a:ext>
            </a:extLst>
          </p:cNvPr>
          <p:cNvSpPr txBox="1"/>
          <p:nvPr/>
        </p:nvSpPr>
        <p:spPr>
          <a:xfrm>
            <a:off x="-16626" y="0"/>
            <a:ext cx="12208625" cy="15411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Aminoácidos</a:t>
            </a:r>
            <a:endParaRPr lang="pt-BR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D69C3-BA26-064B-B225-059345E9F1E7}"/>
              </a:ext>
            </a:extLst>
          </p:cNvPr>
          <p:cNvSpPr txBox="1"/>
          <p:nvPr/>
        </p:nvSpPr>
        <p:spPr>
          <a:xfrm>
            <a:off x="498781" y="1715786"/>
            <a:ext cx="50959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CCM0111: Bioquímica, Estrutura de Biomoléculas e Metabolismo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Dr. Danilo B.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Medinas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9169A-A4B6-1943-8BF2-D2BAE819E06E}"/>
              </a:ext>
            </a:extLst>
          </p:cNvPr>
          <p:cNvSpPr txBox="1"/>
          <p:nvPr/>
        </p:nvSpPr>
        <p:spPr>
          <a:xfrm>
            <a:off x="6450458" y="1578690"/>
            <a:ext cx="5242761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Material de estudo para prova</a:t>
            </a:r>
          </a:p>
          <a:p>
            <a:pPr>
              <a:lnSpc>
                <a:spcPct val="150000"/>
              </a:lnSpc>
            </a:pP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Voet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Capítulo 4</a:t>
            </a:r>
          </a:p>
          <a:p>
            <a:pPr>
              <a:lnSpc>
                <a:spcPct val="150000"/>
              </a:lnSpc>
            </a:pP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Lehninger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Capítulo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61A2F-2574-0807-1005-7105E803F998}"/>
              </a:ext>
            </a:extLst>
          </p:cNvPr>
          <p:cNvSpPr txBox="1"/>
          <p:nvPr/>
        </p:nvSpPr>
        <p:spPr>
          <a:xfrm>
            <a:off x="6450458" y="3949651"/>
            <a:ext cx="5417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https://app.jove.com/science-education/v/11470/amino-acids?language=pt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JoVE | Peer Reviewed Scientific Video Journal - Methods and Protocols">
            <a:extLst>
              <a:ext uri="{FF2B5EF4-FFF2-40B4-BE49-F238E27FC236}">
                <a16:creationId xmlns:a16="http://schemas.microsoft.com/office/drawing/2014/main" id="{A7D0A094-4F67-F1F0-A8C8-9E1C2AF7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31" y="3171789"/>
            <a:ext cx="1413410" cy="6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281BB2C-F1AB-97CC-210D-529983B24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93" y="3055063"/>
            <a:ext cx="17073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1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equilíbrio ácido-base de aminoácidos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2" y="1615987"/>
            <a:ext cx="486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de ionização de aminoácidos em geral: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0AB6B-DBA9-A26E-9166-96D1C34BB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18" y="2484361"/>
            <a:ext cx="4636531" cy="12635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3CB7A-350B-860E-DB86-02F4277D62EB}"/>
              </a:ext>
            </a:extLst>
          </p:cNvPr>
          <p:cNvSpPr txBox="1"/>
          <p:nvPr/>
        </p:nvSpPr>
        <p:spPr>
          <a:xfrm>
            <a:off x="182502" y="3894578"/>
            <a:ext cx="713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titulação fornece os valores de </a:t>
            </a:r>
            <a:r>
              <a:rPr lang="pt-BR" sz="24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funções ácido-base. Exemplo da glicina: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A3E84-C791-C179-6B15-55FFE73AA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568" y="1520455"/>
            <a:ext cx="4232013" cy="5122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0B344-AFDB-D06F-A8A2-553A847168A5}"/>
              </a:ext>
            </a:extLst>
          </p:cNvPr>
          <p:cNvSpPr txBox="1"/>
          <p:nvPr/>
        </p:nvSpPr>
        <p:spPr>
          <a:xfrm>
            <a:off x="182501" y="5060888"/>
            <a:ext cx="7506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glicina possui duas faixas de pH em que pode atuar como espécie tampão. O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ponto isoelétrico, corresponde ao pH onde a carga líquida da molécula é zero (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(pK1 + pK2)/2). </a:t>
            </a:r>
          </a:p>
        </p:txBody>
      </p:sp>
    </p:spTree>
    <p:extLst>
      <p:ext uri="{BB962C8B-B14F-4D97-AF65-F5344CB8AC3E}">
        <p14:creationId xmlns:p14="http://schemas.microsoft.com/office/powerpoint/2010/main" val="52512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ambiente químico pode influenciar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equilíbrio ácido-base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2" y="1615987"/>
            <a:ext cx="1120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Comparação de glicina com ácido acético e metil-amônia: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1A0C3-4DB0-91FB-B7E7-A1FC2102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29" y="2297188"/>
            <a:ext cx="8596746" cy="44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9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Aminoácidos com cadeia lateral ionizável possuem curvas de titulação mais complexas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1" y="1615987"/>
            <a:ext cx="1200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curvas de titulação de aminoácidos cujas cadeias laterais não são ionizáveis se parecem com a da glicina. Para aminoácidos com cadeias laterais ionizáveis, as curvas possuem três valores de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70EE7-E444-8B72-BE6A-1838CC34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5" y="2816316"/>
            <a:ext cx="8170810" cy="4041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9F1914-4C60-AE65-D066-EB826849B270}"/>
              </a:ext>
            </a:extLst>
          </p:cNvPr>
          <p:cNvSpPr txBox="1"/>
          <p:nvPr/>
        </p:nvSpPr>
        <p:spPr>
          <a:xfrm>
            <a:off x="8266922" y="4743853"/>
            <a:ext cx="3925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a média aritmética dos </a:t>
            </a:r>
            <a:r>
              <a:rPr lang="pt-BR" sz="20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referentes aos equilíbrios em que participa a espécie neutra. </a:t>
            </a:r>
          </a:p>
        </p:txBody>
      </p:sp>
    </p:spTree>
    <p:extLst>
      <p:ext uri="{BB962C8B-B14F-4D97-AF65-F5344CB8AC3E}">
        <p14:creationId xmlns:p14="http://schemas.microsoft.com/office/powerpoint/2010/main" val="273408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Exercícios e Problemas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647D8-30D3-139A-C248-43053022646F}"/>
              </a:ext>
            </a:extLst>
          </p:cNvPr>
          <p:cNvSpPr txBox="1"/>
          <p:nvPr/>
        </p:nvSpPr>
        <p:spPr>
          <a:xfrm>
            <a:off x="361950" y="1686867"/>
            <a:ext cx="114681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Defina aminoácido e escreva sua fórmula molecular geral.</a:t>
            </a:r>
            <a:endParaRPr lang="en-CL" sz="1800" b="1" dirty="0">
              <a:solidFill>
                <a:srgbClr val="0432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L" sz="1800" b="1" dirty="0">
              <a:solidFill>
                <a:srgbClr val="0432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Como são categorizados os aminoácidos? Que tipos de grupos químicos existem na cadeia lateral dos 20 aminoácidos que constituem proteínas?</a:t>
            </a:r>
            <a:endParaRPr lang="en-CL" sz="1800" b="1" dirty="0">
              <a:solidFill>
                <a:srgbClr val="0432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L" sz="1800" b="1" dirty="0">
              <a:solidFill>
                <a:srgbClr val="0432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Relação entre pH e carga de aminoácidos. No pH igual ao ponto</a:t>
            </a:r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isoelétrico (</a:t>
            </a:r>
            <a:r>
              <a:rPr lang="pt-BR" sz="1800" b="1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</a:t>
            </a: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a carga final da alanina é zero. Duas estruturas podem ser desenhadas que apresentam carga final igual a zero, conforme mostrado abaixo. (a) Qual delas é correta? Por quê? (</a:t>
            </a:r>
            <a:r>
              <a:rPr lang="pt-BR" sz="1800" b="1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Que fração de alanina está na forma completamente não carregada em seu </a:t>
            </a:r>
            <a:r>
              <a:rPr lang="pt-BR" sz="1800" b="1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</a:t>
            </a: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Justifique suas suposições.</a:t>
            </a:r>
          </a:p>
          <a:p>
            <a:endParaRPr lang="pt-BR" b="1" dirty="0">
              <a:solidFill>
                <a:srgbClr val="0432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b="1" dirty="0">
              <a:solidFill>
                <a:srgbClr val="0432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b="1" dirty="0">
              <a:solidFill>
                <a:srgbClr val="0432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b="1" dirty="0">
              <a:solidFill>
                <a:srgbClr val="0432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L" sz="1800" b="1" dirty="0">
              <a:solidFill>
                <a:srgbClr val="0432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1ACB7-BA3D-9FC9-C038-B4D7CB87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4616817"/>
            <a:ext cx="35814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3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Exercícios e Problemas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647D8-30D3-139A-C248-43053022646F}"/>
              </a:ext>
            </a:extLst>
          </p:cNvPr>
          <p:cNvSpPr txBox="1"/>
          <p:nvPr/>
        </p:nvSpPr>
        <p:spPr>
          <a:xfrm>
            <a:off x="361950" y="1686867"/>
            <a:ext cx="11468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Estado de ionização da histidina. Cada grupo ionizável de um aminoácido pode existir em um de dois estados, carregado ou neutro. A carga elétrica no grupo funcional é determinada pela relação entre seu </a:t>
            </a:r>
            <a:r>
              <a:rPr lang="pt-BR" sz="1800" b="1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pKa</a:t>
            </a: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o pH da solução. Essa relação é descrita pela equação de Henderson-</a:t>
            </a:r>
            <a:r>
              <a:rPr lang="pt-BR" sz="1800" b="1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Hasselbalch</a:t>
            </a: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arenBoth"/>
            </a:pP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histidina tem três grupos funcionais ionizáveis. Escreva as equações de equilíbrio para suas três ionizações e assinale o </a:t>
            </a:r>
            <a:r>
              <a:rPr lang="pt-BR" sz="1800" b="1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pKa</a:t>
            </a: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adequado para cada ionização. Desenhe a estrutura da histidina em cada estado de ionização. Qual é a carga final na molécula de histidina em cada estado de ionização? </a:t>
            </a:r>
          </a:p>
          <a:p>
            <a:pPr marL="342900" indent="-342900">
              <a:buAutoNum type="alphaLcParenBoth"/>
            </a:pP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Desenhe as estruturas do estado de ionização predominante da histidina em pH 1, 4, 8 e 12. Observe que o estado de ionização pode ser aproximado tratando-se cada grupo ionizável independentemente. </a:t>
            </a:r>
          </a:p>
          <a:p>
            <a:pPr marL="342900" indent="-342900">
              <a:buAutoNum type="alphaLcParenBoth"/>
            </a:pP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 é a carga final da histidina em pH 1, 4, 8 e 12? Para cada pH, a histidina irá migrar em direção ao ânodo (+) ou ao cátodo (-) quando colocada em um campo elétrico?</a:t>
            </a: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7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2" y="1876367"/>
            <a:ext cx="11577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 </a:t>
            </a:r>
            <a:r>
              <a:rPr lang="pt-BR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Voet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Judith G. </a:t>
            </a:r>
            <a:r>
              <a:rPr lang="pt-BR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Voet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pt-BR" sz="28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L. Nelson e Michael M. Cox, Princípios de Bioquímica de </a:t>
            </a:r>
            <a:r>
              <a:rPr lang="pt-BR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Lehninger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6ª edição.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4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Aminoácidos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2" y="1325040"/>
            <a:ext cx="78333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α-aminoácidos são moléculas constituídas de um grupo acido carboxílico e um grupo amina ligados no mesmo átomo de carbono, denominado Cα.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os blocos químicos que constituem as proteínas.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Possuem um cadeia lateral,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propriedades químicas variadas que conferem características estruturais e funcionais às proteínas.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20 os aminoácidos mais comuns constituintes de proteínas.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995AB-4AAE-4D24-0F64-319F2D45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516" y="1615045"/>
            <a:ext cx="2613138" cy="1908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29E42-FA4F-2ECA-554B-15F690EB0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73" y="4115185"/>
            <a:ext cx="2872599" cy="2316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155A5D-1051-7F36-E9A1-03B35AA4ED77}"/>
              </a:ext>
            </a:extLst>
          </p:cNvPr>
          <p:cNvSpPr txBox="1"/>
          <p:nvPr/>
        </p:nvSpPr>
        <p:spPr>
          <a:xfrm>
            <a:off x="9088067" y="3390637"/>
            <a:ext cx="222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Estrutura geral de um α-aminoácido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87C14-FC2B-4792-68AD-DC0C9734F71F}"/>
              </a:ext>
            </a:extLst>
          </p:cNvPr>
          <p:cNvSpPr txBox="1"/>
          <p:nvPr/>
        </p:nvSpPr>
        <p:spPr>
          <a:xfrm>
            <a:off x="9016516" y="6157810"/>
            <a:ext cx="222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Em sua forma ionizada</a:t>
            </a:r>
          </a:p>
        </p:txBody>
      </p:sp>
    </p:spTree>
    <p:extLst>
      <p:ext uri="{BB962C8B-B14F-4D97-AF65-F5344CB8AC3E}">
        <p14:creationId xmlns:p14="http://schemas.microsoft.com/office/powerpoint/2010/main" val="15978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maioria dos aminoácidos possuem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Cα como centro quiral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2" y="1325040"/>
            <a:ext cx="78333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α-aminoácidos constituintes de proteínas, exceto glicina em que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H, possuem Cα quiral e, portanto, podem ocorrer como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estereoisômeros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são imagem especular um do outro, ou seja,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enantiômeros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opticamente ativos, isto é, giram o plano da luz polarizada.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Nomenclatura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Não reflete propriedades óticas, mas sim uma convenção de nomenclatura do gliceraldeído (também usado em nomenclatura de açúcares).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Proteínas são constituídas de L-aminoácidos.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EE0E1-33D0-626E-D7C5-5303E3E6E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387" y="2124015"/>
            <a:ext cx="3870111" cy="40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1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aminoácidos podem ser classificados de acordo a sua cadeia lateral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1" y="1325040"/>
            <a:ext cx="110148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aminoácidos podem ser agrupados em 5 categorias, que refletem majoritariamente a polaridade da cadeia lateral.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conter grupos polares, inclusive ionizáveis, e também apolares, sejam alifáticos ou aromáticos.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grupo ionizável nos aminoácidos possui um valor de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carga líquida de um aminoácido em determinado pH reflete a ionização de seus diversos grupos e pode ser inferida a partir da combinação dos valores de </a:t>
            </a:r>
            <a:r>
              <a:rPr lang="pt-BR" sz="24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5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51002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 segundo polaridade</a:t>
            </a:r>
          </a:p>
          <a:p>
            <a:pPr algn="ctr"/>
            <a:r>
              <a:rPr lang="pt-BR" sz="4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(apolares)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316865-AC97-6A9E-EBB5-2E358D7E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95" y="0"/>
            <a:ext cx="66317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8CEBC7-06B7-0774-850A-EB910696F22F}"/>
              </a:ext>
            </a:extLst>
          </p:cNvPr>
          <p:cNvSpPr txBox="1"/>
          <p:nvPr/>
        </p:nvSpPr>
        <p:spPr>
          <a:xfrm>
            <a:off x="7916097" y="4924927"/>
            <a:ext cx="3626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 flexibilidade estrutural em proteínas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138024-A5AC-2855-D3A1-A13C45C14465}"/>
              </a:ext>
            </a:extLst>
          </p:cNvPr>
          <p:cNvSpPr txBox="1"/>
          <p:nvPr/>
        </p:nvSpPr>
        <p:spPr>
          <a:xfrm>
            <a:off x="7917067" y="835246"/>
            <a:ext cx="4073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 flexibilidade estrutural em proteínas </a:t>
            </a:r>
          </a:p>
        </p:txBody>
      </p:sp>
    </p:spTree>
    <p:extLst>
      <p:ext uri="{BB962C8B-B14F-4D97-AF65-F5344CB8AC3E}">
        <p14:creationId xmlns:p14="http://schemas.microsoft.com/office/powerpoint/2010/main" val="250005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51002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 segundo polaridade</a:t>
            </a:r>
          </a:p>
          <a:p>
            <a:pPr algn="ctr"/>
            <a:r>
              <a:rPr lang="pt-BR" sz="4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(polares sem carga)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8759F-441C-CBB2-5D6C-D2D9EA65C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95" y="975195"/>
            <a:ext cx="6631799" cy="4187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996019-5E9A-7791-CFC4-36D78CA717F6}"/>
              </a:ext>
            </a:extLst>
          </p:cNvPr>
          <p:cNvSpPr txBox="1"/>
          <p:nvPr/>
        </p:nvSpPr>
        <p:spPr>
          <a:xfrm>
            <a:off x="5816432" y="430956"/>
            <a:ext cx="566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formar ligações de hidrogênio com a água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41326-B0ED-DCD9-A844-F40A533CD52A}"/>
              </a:ext>
            </a:extLst>
          </p:cNvPr>
          <p:cNvSpPr txBox="1"/>
          <p:nvPr/>
        </p:nvSpPr>
        <p:spPr>
          <a:xfrm>
            <a:off x="7892646" y="4824911"/>
            <a:ext cx="33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formar ligações (pontes) dissulfeto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C61CEE-ED11-5547-12D7-C67705163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75" y="5327650"/>
            <a:ext cx="2603500" cy="15303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89AC32-8288-0334-B489-059981B69D87}"/>
              </a:ext>
            </a:extLst>
          </p:cNvPr>
          <p:cNvCxnSpPr>
            <a:cxnSpLocks/>
          </p:cNvCxnSpPr>
          <p:nvPr/>
        </p:nvCxnSpPr>
        <p:spPr>
          <a:xfrm>
            <a:off x="9202204" y="5162613"/>
            <a:ext cx="684746" cy="40951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63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51002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 segundo polaridade</a:t>
            </a:r>
          </a:p>
          <a:p>
            <a:pPr algn="ctr"/>
            <a:r>
              <a:rPr lang="pt-BR" sz="4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(polares com carga)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749CE-7573-8040-7EF5-574D1835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95" y="957453"/>
            <a:ext cx="6631799" cy="3542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84F232-C566-1E6D-C22F-A448C945F118}"/>
              </a:ext>
            </a:extLst>
          </p:cNvPr>
          <p:cNvSpPr txBox="1"/>
          <p:nvPr/>
        </p:nvSpPr>
        <p:spPr>
          <a:xfrm>
            <a:off x="5258598" y="430956"/>
            <a:ext cx="677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Interações eletrostáticas com a água e catálise ácido-base </a:t>
            </a:r>
          </a:p>
        </p:txBody>
      </p:sp>
    </p:spTree>
    <p:extLst>
      <p:ext uri="{BB962C8B-B14F-4D97-AF65-F5344CB8AC3E}">
        <p14:creationId xmlns:p14="http://schemas.microsoft.com/office/powerpoint/2010/main" val="375983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51002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aminoácidos incomuns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02F3D-09CF-2611-5B20-9622DB84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129" y="0"/>
            <a:ext cx="306937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1FB446-A831-1A27-C008-28E340C453A5}"/>
              </a:ext>
            </a:extLst>
          </p:cNvPr>
          <p:cNvSpPr txBox="1"/>
          <p:nvPr/>
        </p:nvSpPr>
        <p:spPr>
          <a:xfrm>
            <a:off x="8677975" y="621397"/>
            <a:ext cx="181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de colágeno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F48FE5BF-02E5-0F8E-587D-E03863CCA225}"/>
              </a:ext>
            </a:extLst>
          </p:cNvPr>
          <p:cNvSpPr/>
          <p:nvPr/>
        </p:nvSpPr>
        <p:spPr>
          <a:xfrm>
            <a:off x="8592250" y="223044"/>
            <a:ext cx="85725" cy="1443038"/>
          </a:xfrm>
          <a:prstGeom prst="rightBracket">
            <a:avLst/>
          </a:prstGeom>
          <a:ln w="635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E33E0-F8BF-22A5-7E32-45C801BDEAB9}"/>
              </a:ext>
            </a:extLst>
          </p:cNvPr>
          <p:cNvSpPr txBox="1"/>
          <p:nvPr/>
        </p:nvSpPr>
        <p:spPr>
          <a:xfrm>
            <a:off x="8589808" y="5799137"/>
            <a:ext cx="283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Raro, incorporado na síntese proteica; catálise antioxidante</a:t>
            </a:r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4A2E31FC-2C33-056F-3CC7-2C0C66F1736A}"/>
              </a:ext>
            </a:extLst>
          </p:cNvPr>
          <p:cNvSpPr/>
          <p:nvPr/>
        </p:nvSpPr>
        <p:spPr>
          <a:xfrm>
            <a:off x="8589810" y="5932078"/>
            <a:ext cx="85725" cy="648000"/>
          </a:xfrm>
          <a:prstGeom prst="rightBracket">
            <a:avLst/>
          </a:prstGeom>
          <a:ln w="635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BCC40895-73E2-B45B-7600-6A59787EBC3C}"/>
              </a:ext>
            </a:extLst>
          </p:cNvPr>
          <p:cNvSpPr/>
          <p:nvPr/>
        </p:nvSpPr>
        <p:spPr>
          <a:xfrm>
            <a:off x="10491326" y="223036"/>
            <a:ext cx="85725" cy="5328000"/>
          </a:xfrm>
          <a:prstGeom prst="rightBracket">
            <a:avLst/>
          </a:prstGeom>
          <a:ln w="635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41D49-8368-39BD-470C-4A86E9EC22F1}"/>
              </a:ext>
            </a:extLst>
          </p:cNvPr>
          <p:cNvSpPr txBox="1"/>
          <p:nvPr/>
        </p:nvSpPr>
        <p:spPr>
          <a:xfrm>
            <a:off x="10482149" y="2855384"/>
            <a:ext cx="181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Pós-tradução </a:t>
            </a:r>
          </a:p>
        </p:txBody>
      </p:sp>
    </p:spTree>
    <p:extLst>
      <p:ext uri="{BB962C8B-B14F-4D97-AF65-F5344CB8AC3E}">
        <p14:creationId xmlns:p14="http://schemas.microsoft.com/office/powerpoint/2010/main" val="387233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51002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aminoácidos incomuns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BCC40895-73E2-B45B-7600-6A59787EBC3C}"/>
              </a:ext>
            </a:extLst>
          </p:cNvPr>
          <p:cNvSpPr/>
          <p:nvPr/>
        </p:nvSpPr>
        <p:spPr>
          <a:xfrm>
            <a:off x="10366634" y="784145"/>
            <a:ext cx="85725" cy="5328000"/>
          </a:xfrm>
          <a:prstGeom prst="rightBracket">
            <a:avLst/>
          </a:prstGeom>
          <a:ln w="635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41D49-8368-39BD-470C-4A86E9EC22F1}"/>
              </a:ext>
            </a:extLst>
          </p:cNvPr>
          <p:cNvSpPr txBox="1"/>
          <p:nvPr/>
        </p:nvSpPr>
        <p:spPr>
          <a:xfrm>
            <a:off x="10357457" y="3416493"/>
            <a:ext cx="181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Pós-tradução e reversíveis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B3AB3-DDCD-61FD-805B-23A22B736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732" y="0"/>
            <a:ext cx="3793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27894</TotalTime>
  <Words>861</Words>
  <Application>Microsoft Macintosh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Danilo Bilches Medinas</dc:creator>
  <cp:lastModifiedBy>Danilo Bilches Medinas</cp:lastModifiedBy>
  <cp:revision>419</cp:revision>
  <dcterms:created xsi:type="dcterms:W3CDTF">2022-04-06T18:25:04Z</dcterms:created>
  <dcterms:modified xsi:type="dcterms:W3CDTF">2023-08-14T00:28:49Z</dcterms:modified>
</cp:coreProperties>
</file>