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88" r:id="rId3"/>
    <p:sldId id="262" r:id="rId4"/>
    <p:sldId id="289" r:id="rId5"/>
    <p:sldId id="290" r:id="rId6"/>
    <p:sldId id="291" r:id="rId7"/>
    <p:sldId id="293" r:id="rId8"/>
    <p:sldId id="265" r:id="rId9"/>
    <p:sldId id="259" r:id="rId10"/>
    <p:sldId id="263" r:id="rId11"/>
    <p:sldId id="260" r:id="rId12"/>
    <p:sldId id="271" r:id="rId13"/>
    <p:sldId id="272" r:id="rId14"/>
    <p:sldId id="273" r:id="rId15"/>
    <p:sldId id="275" r:id="rId16"/>
    <p:sldId id="274" r:id="rId17"/>
    <p:sldId id="276" r:id="rId18"/>
    <p:sldId id="277" r:id="rId19"/>
    <p:sldId id="267" r:id="rId20"/>
    <p:sldId id="268" r:id="rId21"/>
    <p:sldId id="269" r:id="rId22"/>
    <p:sldId id="294" r:id="rId23"/>
    <p:sldId id="266" r:id="rId24"/>
    <p:sldId id="270" r:id="rId25"/>
    <p:sldId id="278" r:id="rId26"/>
    <p:sldId id="282" r:id="rId27"/>
    <p:sldId id="280" r:id="rId28"/>
    <p:sldId id="279" r:id="rId29"/>
    <p:sldId id="281" r:id="rId30"/>
    <p:sldId id="284" r:id="rId31"/>
    <p:sldId id="283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319" autoAdjust="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09D51-591C-490E-9825-DA3889D98ECF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72EFA-59A5-4C41-A737-4528F93FD7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97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1B2E6-0139-4581-9577-2E9B343C0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3898C9-756D-40B3-B6F6-7703ECB9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76BAA8-5FC0-45E2-A151-619AE33C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8AF645-25AA-4942-8C35-3A63EA96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AD15A2-8EAA-48EA-9C5F-5AB3B2D8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CFC9D-425C-4AD7-B274-3226B6F0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413817-074C-4575-AC1B-E89A0CF09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AADEF6-2285-4E2B-AF1A-03569CAF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9082F7-D5AF-4B98-8C54-F012B58FB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157E3-AD74-407F-B6AD-E856A6EF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94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0690B9-A2F8-4014-B4D8-EEA69C611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02A773-735B-4306-B994-5A76CC8FA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7697BE-5B89-42FD-B8BC-9A199363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0BB4B-05BB-4DFE-AE58-4E49208A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471836-C69F-40AC-BD52-FB49DBA0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25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17F15-E3F1-4819-A122-D6FDB44B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313D73-2C5D-4F9E-BC95-A66DF9FD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99CA9A-0CFE-4F28-9B0A-5D63065A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C1D9B6-2ECF-4E06-A96B-DF200BE6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DD7BAF-1D6D-44C4-B6B1-063D614B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4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091AD-FA19-4477-90A2-151B9A50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6332F6-9715-42B3-A829-610C980CE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65896-0B78-4C8D-A9C9-941F5124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5E58EC-16CD-4A64-9714-F8BB839A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E180E0-D152-4C9A-BFFD-FA3AD8C3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54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8FA84-608E-4553-AD22-3E486F7E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C6E49C-C9BA-4CE2-AA3D-842E07B3C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21F67A-8E78-43A6-8EBA-79E351430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9167D5-EACF-4D61-AA7C-1B880FBD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26CABF-34F6-4578-863E-917CE067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D66AF9-06F0-468E-9D11-E9F4A6D8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52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A3C5-B918-4FA0-9592-9012A8BA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97A93-05EB-4A52-8120-9DC525814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8FC4B1-F6AC-444E-A48E-E59031E6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76F14C-0798-485D-B34E-5D3F5A605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345FCC-E04E-45FC-96B4-A298FAD13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8C1533-5F32-40D9-9EB1-4E5B555B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D7F65B-B9F8-4DD4-96F9-5B0997FC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0E26176-24B0-4058-83B0-1368C3E1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74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C0A9F-C730-436E-B0C2-0B989C6DA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ADC90C-594E-4869-96EA-B7587CD7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3F330D0-4A69-48E6-93F4-06B4F60B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93E77D-1D25-48B6-B298-D11E1F34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98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811C36-FB4F-4979-B537-B4A54C15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4549CA-C724-4502-B494-6CDA7A3E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EC708EB-7D77-4E95-9FB1-DDFE015B3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5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9EABA-3C4B-4F58-A04B-D17557A2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7B4BA-F8AC-42F1-980C-B214CC18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F805BC-C490-41DE-B264-43F71FB42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22EFBB-8455-4B08-BE9D-0A92153C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5A42AB-5E61-46E2-B49B-D315024B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BEA25A-EDD5-46C8-AE34-8E53EB74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90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88882-AC6D-4D94-82B3-CCA55097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E07580-2164-4CBE-BEAF-B823BAA40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7FB881-AF27-4C94-AD1E-E8C23639F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805343-C195-4425-ABDD-F73403C8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8F4C82-9C44-4AD3-9416-89CCE88F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19D9CF-2599-4A52-8F70-B3D2C5B8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2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FA3005-DD36-4234-A230-20F393F8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09C21B-9E8A-40D6-818F-5010E89A2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2536C7-5571-476E-A885-44BC1FEF9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A40D-E451-4704-9D74-651AD4892BE6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D86AAF-A450-4BB4-B101-0FF7DB98C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AB81DF-A93D-460C-9A2D-C8973F7BC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29E17-5AE2-4126-80B6-A10FA23E8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2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5ED2A6-F83A-4418-9D9D-5A710E5D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9" y="1415845"/>
            <a:ext cx="8600367" cy="507703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2C1C497-E3F6-43F0-BB7B-9CE49C0B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Ativação Linfócitos T </a:t>
            </a:r>
            <a:r>
              <a:rPr lang="pt-BR" dirty="0" err="1"/>
              <a:t>naive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3DCB8C-38C9-44DB-BD70-C2CB848E0C7D}"/>
              </a:ext>
            </a:extLst>
          </p:cNvPr>
          <p:cNvSpPr txBox="1"/>
          <p:nvPr/>
        </p:nvSpPr>
        <p:spPr>
          <a:xfrm flipH="1">
            <a:off x="8378558" y="1828800"/>
            <a:ext cx="381344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Ocorre nos órgão linfáticos secundários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/>
              <a:t>Necessita 3 sinais (ligação TCR-MHC; ligação moléculas </a:t>
            </a:r>
            <a:r>
              <a:rPr lang="pt-BR" sz="2800" dirty="0" err="1"/>
              <a:t>co-estimulatórias</a:t>
            </a:r>
            <a:r>
              <a:rPr lang="pt-BR" sz="2800" dirty="0"/>
              <a:t>; citocinas)</a:t>
            </a:r>
          </a:p>
          <a:p>
            <a:r>
              <a:rPr lang="pt-BR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80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4B27D-CA6C-44EA-85B8-A8C9CDE43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CD8+ de memória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259D9B-5DA8-42EB-9D6C-87B18BE94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12364E-692A-44B5-A1DF-E92E4CA54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70"/>
          <a:stretch/>
        </p:blipFill>
        <p:spPr>
          <a:xfrm>
            <a:off x="838200" y="1825625"/>
            <a:ext cx="10473376" cy="47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10DB43C-078E-469B-B3EA-8A3AD64D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1476375"/>
            <a:ext cx="6286500" cy="39052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A4A6A9-CB50-4C4C-A501-60AB4CDB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Ativação células T efetoras</a:t>
            </a:r>
          </a:p>
        </p:txBody>
      </p:sp>
    </p:spTree>
    <p:extLst>
      <p:ext uri="{BB962C8B-B14F-4D97-AF65-F5344CB8AC3E}">
        <p14:creationId xmlns:p14="http://schemas.microsoft.com/office/powerpoint/2010/main" val="38946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8F2E5-E96F-498F-82FB-84067AE2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imune a bactérias extracelulares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BBD63A-7583-4CF4-8BF8-107D94DE5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409"/>
          <a:stretch/>
        </p:blipFill>
        <p:spPr>
          <a:xfrm>
            <a:off x="2816942" y="1690688"/>
            <a:ext cx="6558116" cy="51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EC1FB-5772-44F7-BD62-BAFEADDA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Mecanismos de evasão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DB20B0-0551-4029-8E51-EFF590EA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C96ED0-BC76-40F4-BD63-9F33C0D2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37" y="1690688"/>
            <a:ext cx="8846726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8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07A46-7E16-4612-9667-9AF6249D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Resposta imune a bactérias intracelulares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13DC11-C584-4A4B-9F0F-26E1D04F3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6BF281-B812-4033-A638-F52E06EC7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63"/>
          <a:stretch/>
        </p:blipFill>
        <p:spPr>
          <a:xfrm>
            <a:off x="3370401" y="1950372"/>
            <a:ext cx="5451198" cy="49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92595-48EB-4A16-B5EC-B29B3278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Imunidade contra fungos</a:t>
            </a:r>
          </a:p>
        </p:txBody>
      </p:sp>
      <p:pic>
        <p:nvPicPr>
          <p:cNvPr id="8194" name="Picture 2" descr="ICSA17 - Resposta Imune a infecções PDF">
            <a:extLst>
              <a:ext uri="{FF2B5EF4-FFF2-40B4-BE49-F238E27FC236}">
                <a16:creationId xmlns:a16="http://schemas.microsoft.com/office/drawing/2014/main" id="{9E08FB86-43E5-4164-BFF5-A96FC96A8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8"/>
          <a:stretch/>
        </p:blipFill>
        <p:spPr bwMode="auto">
          <a:xfrm>
            <a:off x="2082712" y="1278802"/>
            <a:ext cx="8373894" cy="55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1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FF7B1-41DD-4630-A970-31A6C2C8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Imunidade contra vírus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EAE487-A5EC-47B3-A393-050E6DB2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A58CB2-745E-4785-9CCA-D37664250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34" y="1585912"/>
            <a:ext cx="7722931" cy="45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A770-FE23-4FCC-9B0C-EA831ED6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2C6034-43CF-4B89-B32A-6BD99B36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D1E33A-A8E0-4FCA-99B9-4D615011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12" y="1071946"/>
            <a:ext cx="8890775" cy="471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6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D7F23-8BDB-4D97-A1BE-FCC1B951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Imunidade contra parasitas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64C3B2-91F0-4A4D-9D39-BDD3B63D3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20" name="Picture 4" descr="Resposta imune contra Helmintos">
            <a:extLst>
              <a:ext uri="{FF2B5EF4-FFF2-40B4-BE49-F238E27FC236}">
                <a16:creationId xmlns:a16="http://schemas.microsoft.com/office/drawing/2014/main" id="{49D9F86A-C59F-499E-818E-6F386B5C1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8299" r="16104" b="9673"/>
          <a:stretch/>
        </p:blipFill>
        <p:spPr bwMode="auto">
          <a:xfrm>
            <a:off x="1778786" y="1565569"/>
            <a:ext cx="8634427" cy="48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1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F672A-64C4-4834-9D28-80C716B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D073C4-0C6A-47D9-A82C-9B4B7839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43" y="1690688"/>
            <a:ext cx="8308114" cy="47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7B5E1-7797-45EC-9516-A4C2BC09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Sinapse imunológica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76C3A19-A533-4C4F-BA1B-DA551D46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2048566"/>
            <a:ext cx="81994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91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146D2-E5CC-4FED-993F-9C82720F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4656F-D167-4EA4-9B67-1A5A115A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CA64D4-FAAB-41F0-98DE-429D35C35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64"/>
          <a:stretch/>
        </p:blipFill>
        <p:spPr>
          <a:xfrm>
            <a:off x="1873951" y="0"/>
            <a:ext cx="844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9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8F781-DE1C-47A3-9D05-0286F518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A7A374-6C0D-4EC4-BF2B-8487D5A38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DBDEFB-DF78-4591-ACB3-D0EE5B80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462"/>
          <a:stretch/>
        </p:blipFill>
        <p:spPr>
          <a:xfrm>
            <a:off x="2867881" y="1445342"/>
            <a:ext cx="6456237" cy="48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7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233AF-77BB-4B8C-8B7D-16C64EC17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Treg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D90ECB-5473-4F3B-87F1-A5D8A62E7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The effects of Treg generated IL-10 and TGFb on cells of the ...">
            <a:extLst>
              <a:ext uri="{FF2B5EF4-FFF2-40B4-BE49-F238E27FC236}">
                <a16:creationId xmlns:a16="http://schemas.microsoft.com/office/drawing/2014/main" id="{9CEA0580-0275-4F0F-92B5-70D8B43BD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8"/>
          <a:stretch/>
        </p:blipFill>
        <p:spPr bwMode="auto">
          <a:xfrm>
            <a:off x="3952567" y="523875"/>
            <a:ext cx="5291906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58A18-719D-4F6C-BEFF-12B5F11E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Perda de tolerância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C13DE5-7D3F-461C-8605-93C0C976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447800"/>
            <a:ext cx="6724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6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1E30-2489-481A-B958-4258DDE6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E83515-124E-4B94-8E7B-286CEDE76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8157D0-93AA-417E-B475-665024757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451"/>
          <a:stretch/>
        </p:blipFill>
        <p:spPr>
          <a:xfrm>
            <a:off x="3248593" y="0"/>
            <a:ext cx="5694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1C4C713-9CDB-476E-B795-CE032D4B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hipersensibilidade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E4327B-321D-4655-BFE8-52A8BF3F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26" y="1690688"/>
            <a:ext cx="9137548" cy="50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49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22D99-3CC9-4A24-B1E8-B3237C51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A404F9-BE23-4032-A660-71386F744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237"/>
          <a:stretch/>
        </p:blipFill>
        <p:spPr>
          <a:xfrm>
            <a:off x="1399868" y="1348390"/>
            <a:ext cx="4825181" cy="550961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D0B1F8-7F9C-43BF-9E2F-B279FA20C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97" b="-2660"/>
          <a:stretch/>
        </p:blipFill>
        <p:spPr>
          <a:xfrm>
            <a:off x="6786717" y="1348390"/>
            <a:ext cx="4825181" cy="55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CBABD-F2B6-4F39-9274-1FC10068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AAECDB-D203-4751-9EA9-6912B210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303" y="0"/>
            <a:ext cx="5365393" cy="80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4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744DF-9194-415B-9853-4D0AC70A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4311D3-B909-4329-BF88-74DFB8D37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753"/>
          <a:stretch/>
        </p:blipFill>
        <p:spPr>
          <a:xfrm>
            <a:off x="2871739" y="1118188"/>
            <a:ext cx="6448522" cy="56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81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EC292-1751-4B3A-8550-CC4816C5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FBC042-2311-413D-B617-458991934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82"/>
          <a:stretch/>
        </p:blipFill>
        <p:spPr>
          <a:xfrm>
            <a:off x="2903323" y="1478423"/>
            <a:ext cx="6385354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0E7B6-EA7F-4A80-84F9-2C0D78D8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Subtipos de linfócitos T CD4+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57A6FC-6F98-43A6-8699-0E3012CB39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11"/>
          <a:stretch/>
        </p:blipFill>
        <p:spPr>
          <a:xfrm>
            <a:off x="1703378" y="1956389"/>
            <a:ext cx="8785244" cy="45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9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0D6A8-4EC8-45D5-BEB8-0FE403D3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Imunodeficiências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FF0BA5C-9CFA-40C7-B970-E06D0717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310" y="176980"/>
            <a:ext cx="6034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4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095A50-2691-402D-88B6-38E134D7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1" y="2238067"/>
            <a:ext cx="11918678" cy="372028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2A64102-45D5-42B1-B6C0-CEA3FA05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475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ECDE5-921B-430E-B0E1-CAE55CA8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995599-8A35-41CC-B960-49C886CC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79" y="116343"/>
            <a:ext cx="9138249" cy="65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4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27CCE-1F74-44AA-8AB2-6293BE91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265DE5-1BFB-4673-8B72-DE51E6C69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25" y="2352674"/>
            <a:ext cx="12255727" cy="4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16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4C2B0-E426-450D-A00E-D1C6773D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39530C-2FF3-48AE-9F1C-03470C6F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84" y="1824959"/>
            <a:ext cx="9663432" cy="44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8B970-8931-454E-BE99-4FC971C4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Th1</a:t>
            </a:r>
          </a:p>
        </p:txBody>
      </p:sp>
      <p:pic>
        <p:nvPicPr>
          <p:cNvPr id="4" name="Picture 1" descr="S9781416046882-006-f007">
            <a:extLst>
              <a:ext uri="{FF2B5EF4-FFF2-40B4-BE49-F238E27FC236}">
                <a16:creationId xmlns:a16="http://schemas.microsoft.com/office/drawing/2014/main" id="{DA668741-71A1-4BC9-8DBE-C4B469891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360868"/>
            <a:ext cx="6350000" cy="318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93AC71AA-06A9-4732-9B8D-43ED89732890}"/>
              </a:ext>
            </a:extLst>
          </p:cNvPr>
          <p:cNvCxnSpPr/>
          <p:nvPr/>
        </p:nvCxnSpPr>
        <p:spPr>
          <a:xfrm>
            <a:off x="8244348" y="3067665"/>
            <a:ext cx="1445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707054-EC3F-44CA-9446-06FB4B3F6B73}"/>
              </a:ext>
            </a:extLst>
          </p:cNvPr>
          <p:cNvSpPr txBox="1"/>
          <p:nvPr/>
        </p:nvSpPr>
        <p:spPr>
          <a:xfrm>
            <a:off x="9837173" y="2606000"/>
            <a:ext cx="2354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da produção de espécies reativas de O2 e oxido </a:t>
            </a:r>
            <a:r>
              <a:rPr lang="pt-BR" dirty="0" err="1"/>
              <a:t>nitrico</a:t>
            </a:r>
            <a:endParaRPr lang="pt-BR" dirty="0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7A406731-6AB6-47D1-B527-6DC7FA37E35B}"/>
              </a:ext>
            </a:extLst>
          </p:cNvPr>
          <p:cNvCxnSpPr/>
          <p:nvPr/>
        </p:nvCxnSpPr>
        <p:spPr>
          <a:xfrm>
            <a:off x="9271000" y="4395019"/>
            <a:ext cx="4186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D2E442-90B4-4EF6-83A0-66DD55BC0E9A}"/>
              </a:ext>
            </a:extLst>
          </p:cNvPr>
          <p:cNvSpPr txBox="1"/>
          <p:nvPr/>
        </p:nvSpPr>
        <p:spPr>
          <a:xfrm>
            <a:off x="9837173" y="3952337"/>
            <a:ext cx="2354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na expressão MHC e moléculas </a:t>
            </a:r>
            <a:r>
              <a:rPr lang="pt-BR" dirty="0" err="1"/>
              <a:t>co-estimuladoras</a:t>
            </a:r>
            <a:r>
              <a:rPr lang="pt-BR" dirty="0"/>
              <a:t> na membrana</a:t>
            </a:r>
          </a:p>
        </p:txBody>
      </p:sp>
    </p:spTree>
    <p:extLst>
      <p:ext uri="{BB962C8B-B14F-4D97-AF65-F5344CB8AC3E}">
        <p14:creationId xmlns:p14="http://schemas.microsoft.com/office/powerpoint/2010/main" val="188598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30CAA-9333-417A-8B58-872E260A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Th2</a:t>
            </a:r>
          </a:p>
        </p:txBody>
      </p:sp>
      <p:pic>
        <p:nvPicPr>
          <p:cNvPr id="4" name="Picture 1" descr="S9781416031222-013-f013">
            <a:extLst>
              <a:ext uri="{FF2B5EF4-FFF2-40B4-BE49-F238E27FC236}">
                <a16:creationId xmlns:a16="http://schemas.microsoft.com/office/drawing/2014/main" id="{08CB4B69-8C10-4315-BBEE-8B5508DA7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1690688"/>
            <a:ext cx="5888037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5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475B98-59C0-4A99-8FE1-3F617B9D7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6"/>
          <a:stretch/>
        </p:blipFill>
        <p:spPr bwMode="auto">
          <a:xfrm>
            <a:off x="0" y="0"/>
            <a:ext cx="296688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95E6F5B-4CFF-4919-91CC-4B736CC1A41D}"/>
              </a:ext>
            </a:extLst>
          </p:cNvPr>
          <p:cNvCxnSpPr/>
          <p:nvPr/>
        </p:nvCxnSpPr>
        <p:spPr>
          <a:xfrm>
            <a:off x="2743200" y="1511712"/>
            <a:ext cx="8996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0DC08E-01F6-4F93-9148-07C6933AFEBB}"/>
              </a:ext>
            </a:extLst>
          </p:cNvPr>
          <p:cNvSpPr txBox="1"/>
          <p:nvPr/>
        </p:nvSpPr>
        <p:spPr>
          <a:xfrm>
            <a:off x="3642852" y="132704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IgM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29A669-44D0-4965-A800-71AAC2BDD8AB}"/>
              </a:ext>
            </a:extLst>
          </p:cNvPr>
          <p:cNvSpPr txBox="1"/>
          <p:nvPr/>
        </p:nvSpPr>
        <p:spPr>
          <a:xfrm>
            <a:off x="718775" y="2573593"/>
            <a:ext cx="17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Linfócito B </a:t>
            </a:r>
            <a:r>
              <a:rPr lang="pt-BR" dirty="0" err="1"/>
              <a:t>naive</a:t>
            </a:r>
            <a:endParaRPr lang="pt-BR" dirty="0"/>
          </a:p>
        </p:txBody>
      </p:sp>
      <p:pic>
        <p:nvPicPr>
          <p:cNvPr id="1028" name="Picture 4" descr="Immunoglobulin class-switch recombination deficiencies | Arthritis ...">
            <a:extLst>
              <a:ext uri="{FF2B5EF4-FFF2-40B4-BE49-F238E27FC236}">
                <a16:creationId xmlns:a16="http://schemas.microsoft.com/office/drawing/2014/main" id="{F49BB85A-16C3-450B-8BF1-1DC4FA579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5"/>
          <a:stretch/>
        </p:blipFill>
        <p:spPr bwMode="auto">
          <a:xfrm>
            <a:off x="3642852" y="3436376"/>
            <a:ext cx="4953460" cy="60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erial design for lymph node drug delivery | Nature Reviews ...">
            <a:extLst>
              <a:ext uri="{FF2B5EF4-FFF2-40B4-BE49-F238E27FC236}">
                <a16:creationId xmlns:a16="http://schemas.microsoft.com/office/drawing/2014/main" id="{831ABFA0-8841-4BD8-B98A-474C896D8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9"/>
          <a:stretch/>
        </p:blipFill>
        <p:spPr bwMode="auto">
          <a:xfrm>
            <a:off x="1690809" y="-292232"/>
            <a:ext cx="10501191" cy="66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2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D0B61-D059-42DB-9BC3-42134837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Th17</a:t>
            </a:r>
          </a:p>
        </p:txBody>
      </p:sp>
      <p:pic>
        <p:nvPicPr>
          <p:cNvPr id="5122" name="Picture 2" descr="Effector T Cell Subsets, Cytokines - ppt video online download">
            <a:extLst>
              <a:ext uri="{FF2B5EF4-FFF2-40B4-BE49-F238E27FC236}">
                <a16:creationId xmlns:a16="http://schemas.microsoft.com/office/drawing/2014/main" id="{CC483E5B-82DB-4558-92FF-2D069FF56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/>
          <a:stretch/>
        </p:blipFill>
        <p:spPr bwMode="auto">
          <a:xfrm>
            <a:off x="2057400" y="1450749"/>
            <a:ext cx="8077200" cy="52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5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A8D8D-EC24-432F-B9E8-9C497F34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efetora CD8+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11CF83-6159-4429-B09D-E56FBC39B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2BCD08-7FDE-4DDB-B683-48D4953AE8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83"/>
          <a:stretch/>
        </p:blipFill>
        <p:spPr>
          <a:xfrm>
            <a:off x="2399018" y="1550688"/>
            <a:ext cx="6391021" cy="54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1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362E2-0486-48E6-B1A9-C8ABA26E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Memória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D65293-74FE-4E20-B50A-346DC0018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19"/>
          <a:stretch/>
        </p:blipFill>
        <p:spPr>
          <a:xfrm>
            <a:off x="2637349" y="2073121"/>
            <a:ext cx="7153275" cy="44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3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100</Words>
  <Application>Microsoft Office PowerPoint</Application>
  <PresentationFormat>Widescreen</PresentationFormat>
  <Paragraphs>28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do Office</vt:lpstr>
      <vt:lpstr>Ativação Linfócitos T naive</vt:lpstr>
      <vt:lpstr>Sinapse imunológica</vt:lpstr>
      <vt:lpstr>Subtipos de linfócitos T CD4+</vt:lpstr>
      <vt:lpstr>Th1</vt:lpstr>
      <vt:lpstr>Th2</vt:lpstr>
      <vt:lpstr>Apresentação do PowerPoint</vt:lpstr>
      <vt:lpstr>Th17</vt:lpstr>
      <vt:lpstr>Função efetora CD8+</vt:lpstr>
      <vt:lpstr>Memória </vt:lpstr>
      <vt:lpstr>CD8+ de memória</vt:lpstr>
      <vt:lpstr>Ativação células T efetoras</vt:lpstr>
      <vt:lpstr>Resposta imune a bactérias extracelulares</vt:lpstr>
      <vt:lpstr>Mecanismos de evasão</vt:lpstr>
      <vt:lpstr>Resposta imune a bactérias intracelulares</vt:lpstr>
      <vt:lpstr>Imunidade contra fungos</vt:lpstr>
      <vt:lpstr>Imunidade contra vírus</vt:lpstr>
      <vt:lpstr>Apresentação do PowerPoint</vt:lpstr>
      <vt:lpstr>Imunidade contra parasitas</vt:lpstr>
      <vt:lpstr>Tolerância </vt:lpstr>
      <vt:lpstr>Apresentação do PowerPoint</vt:lpstr>
      <vt:lpstr>Apresentação do PowerPoint</vt:lpstr>
      <vt:lpstr>Treg</vt:lpstr>
      <vt:lpstr>Perda de tolerância</vt:lpstr>
      <vt:lpstr>Apresentação do PowerPoint</vt:lpstr>
      <vt:lpstr>hipersensibilidade</vt:lpstr>
      <vt:lpstr>Apresentação do PowerPoint</vt:lpstr>
      <vt:lpstr>Apresentação do PowerPoint</vt:lpstr>
      <vt:lpstr>Apresentação do PowerPoint</vt:lpstr>
      <vt:lpstr>Apresentação do PowerPoint</vt:lpstr>
      <vt:lpstr>Imunodeficiências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tais matozo</dc:creator>
  <cp:lastModifiedBy>tais matozo</cp:lastModifiedBy>
  <cp:revision>20</cp:revision>
  <dcterms:created xsi:type="dcterms:W3CDTF">2020-06-05T18:50:26Z</dcterms:created>
  <dcterms:modified xsi:type="dcterms:W3CDTF">2020-06-06T14:46:59Z</dcterms:modified>
</cp:coreProperties>
</file>