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2" r:id="rId4"/>
    <p:sldId id="281" r:id="rId5"/>
    <p:sldId id="280" r:id="rId6"/>
    <p:sldId id="278" r:id="rId7"/>
    <p:sldId id="279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6" r:id="rId16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12" d="100"/>
          <a:sy n="112" d="100"/>
        </p:scale>
        <p:origin x="154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90015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  <a:r>
              <a:rPr spc="3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10" dirty="0"/>
              <a:t> </a:t>
            </a:r>
            <a:r>
              <a:rPr dirty="0"/>
              <a:t>d</a:t>
            </a:r>
            <a:r>
              <a:rPr spc="-5" dirty="0"/>
              <a:t>e</a:t>
            </a:r>
            <a:r>
              <a:rPr dirty="0"/>
              <a:t>riv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op</a:t>
            </a:r>
            <a:r>
              <a:rPr spc="-40" dirty="0"/>
              <a:t>y</a:t>
            </a:r>
            <a:r>
              <a:rPr dirty="0"/>
              <a:t>right</a:t>
            </a:r>
            <a:r>
              <a:rPr spc="45" dirty="0"/>
              <a:t> </a:t>
            </a:r>
            <a:r>
              <a:rPr dirty="0"/>
              <a:t>© 2001 by</a:t>
            </a:r>
            <a:r>
              <a:rPr spc="-5" dirty="0"/>
              <a:t> </a:t>
            </a: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79001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79001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90015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  <a:r>
              <a:rPr spc="3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10" dirty="0"/>
              <a:t> </a:t>
            </a:r>
            <a:r>
              <a:rPr dirty="0"/>
              <a:t>d</a:t>
            </a:r>
            <a:r>
              <a:rPr spc="-5" dirty="0"/>
              <a:t>e</a:t>
            </a:r>
            <a:r>
              <a:rPr dirty="0"/>
              <a:t>riv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op</a:t>
            </a:r>
            <a:r>
              <a:rPr spc="-40" dirty="0"/>
              <a:t>y</a:t>
            </a:r>
            <a:r>
              <a:rPr dirty="0"/>
              <a:t>right</a:t>
            </a:r>
            <a:r>
              <a:rPr spc="45" dirty="0"/>
              <a:t> </a:t>
            </a:r>
            <a:r>
              <a:rPr dirty="0"/>
              <a:t>© 2001 by</a:t>
            </a:r>
            <a:r>
              <a:rPr spc="-5" dirty="0"/>
              <a:t> </a:t>
            </a: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79001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90015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  <a:r>
              <a:rPr spc="3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10" dirty="0"/>
              <a:t> </a:t>
            </a:r>
            <a:r>
              <a:rPr dirty="0"/>
              <a:t>d</a:t>
            </a:r>
            <a:r>
              <a:rPr spc="-5" dirty="0"/>
              <a:t>e</a:t>
            </a:r>
            <a:r>
              <a:rPr dirty="0"/>
              <a:t>riv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op</a:t>
            </a:r>
            <a:r>
              <a:rPr spc="-40" dirty="0"/>
              <a:t>y</a:t>
            </a:r>
            <a:r>
              <a:rPr dirty="0"/>
              <a:t>right</a:t>
            </a:r>
            <a:r>
              <a:rPr spc="45" dirty="0"/>
              <a:t> </a:t>
            </a:r>
            <a:r>
              <a:rPr dirty="0"/>
              <a:t>© 2001 by</a:t>
            </a:r>
            <a:r>
              <a:rPr spc="-5" dirty="0"/>
              <a:t> </a:t>
            </a: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3736" y="48767"/>
            <a:ext cx="8313420" cy="1121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93063" y="658368"/>
            <a:ext cx="6874764" cy="11216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855976" y="1267967"/>
            <a:ext cx="2807207" cy="11216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79001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90015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  <a:r>
              <a:rPr spc="3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10" dirty="0"/>
              <a:t> </a:t>
            </a:r>
            <a:r>
              <a:rPr dirty="0"/>
              <a:t>d</a:t>
            </a:r>
            <a:r>
              <a:rPr spc="-5" dirty="0"/>
              <a:t>e</a:t>
            </a:r>
            <a:r>
              <a:rPr dirty="0"/>
              <a:t>riv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op</a:t>
            </a:r>
            <a:r>
              <a:rPr spc="-40" dirty="0"/>
              <a:t>y</a:t>
            </a:r>
            <a:r>
              <a:rPr dirty="0"/>
              <a:t>right</a:t>
            </a:r>
            <a:r>
              <a:rPr spc="45" dirty="0"/>
              <a:t> </a:t>
            </a:r>
            <a:r>
              <a:rPr dirty="0"/>
              <a:t>© 2001 by</a:t>
            </a:r>
            <a:r>
              <a:rPr spc="-5" dirty="0"/>
              <a:t> </a:t>
            </a: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90015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  <a:r>
              <a:rPr spc="3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10" dirty="0"/>
              <a:t> </a:t>
            </a:r>
            <a:r>
              <a:rPr dirty="0"/>
              <a:t>d</a:t>
            </a:r>
            <a:r>
              <a:rPr spc="-5" dirty="0"/>
              <a:t>e</a:t>
            </a:r>
            <a:r>
              <a:rPr dirty="0"/>
              <a:t>riv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op</a:t>
            </a:r>
            <a:r>
              <a:rPr spc="-40" dirty="0"/>
              <a:t>y</a:t>
            </a:r>
            <a:r>
              <a:rPr dirty="0"/>
              <a:t>right</a:t>
            </a:r>
            <a:r>
              <a:rPr spc="45" dirty="0"/>
              <a:t> </a:t>
            </a:r>
            <a:r>
              <a:rPr dirty="0"/>
              <a:t>© 2001 by</a:t>
            </a:r>
            <a:r>
              <a:rPr spc="-5" dirty="0"/>
              <a:t> </a:t>
            </a: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199" y="196341"/>
            <a:ext cx="8191601" cy="1837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79001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454" y="2014601"/>
            <a:ext cx="7613091" cy="3621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79001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725" y="6689444"/>
            <a:ext cx="456882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90015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  <a:r>
              <a:rPr spc="3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10" dirty="0"/>
              <a:t> </a:t>
            </a:r>
            <a:r>
              <a:rPr dirty="0"/>
              <a:t>d</a:t>
            </a:r>
            <a:r>
              <a:rPr spc="-5" dirty="0"/>
              <a:t>e</a:t>
            </a:r>
            <a:r>
              <a:rPr dirty="0"/>
              <a:t>riv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op</a:t>
            </a:r>
            <a:r>
              <a:rPr spc="-40" dirty="0"/>
              <a:t>y</a:t>
            </a:r>
            <a:r>
              <a:rPr dirty="0"/>
              <a:t>right</a:t>
            </a:r>
            <a:r>
              <a:rPr spc="45" dirty="0"/>
              <a:t> </a:t>
            </a:r>
            <a:r>
              <a:rPr dirty="0"/>
              <a:t>© 2001 by</a:t>
            </a:r>
            <a:r>
              <a:rPr spc="-5" dirty="0"/>
              <a:t> </a:t>
            </a: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p.com.br/icpresponde008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9573" y="1580007"/>
            <a:ext cx="5066665" cy="1169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800" dirty="0"/>
              <a:t>Ferramentas básicas de finanças</a:t>
            </a:r>
            <a:endParaRPr sz="3800" dirty="0"/>
          </a:p>
        </p:txBody>
      </p:sp>
      <p:sp>
        <p:nvSpPr>
          <p:cNvPr id="4" name="object 4"/>
          <p:cNvSpPr txBox="1"/>
          <p:nvPr/>
        </p:nvSpPr>
        <p:spPr>
          <a:xfrm>
            <a:off x="3280409" y="3768597"/>
            <a:ext cx="5625465" cy="16004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3600" b="1" dirty="0">
                <a:solidFill>
                  <a:srgbClr val="790015"/>
                </a:solidFill>
                <a:latin typeface="Arial"/>
                <a:cs typeface="Arial"/>
              </a:rPr>
              <a:t>Prof. Pedro V. Marques</a:t>
            </a:r>
          </a:p>
          <a:p>
            <a:pPr marL="12700">
              <a:lnSpc>
                <a:spcPct val="100000"/>
              </a:lnSpc>
            </a:pPr>
            <a:endParaRPr lang="pt-BR" sz="3600" b="1" dirty="0">
              <a:solidFill>
                <a:srgbClr val="790015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pt-BR" sz="3200" b="1" dirty="0">
                <a:solidFill>
                  <a:srgbClr val="790015"/>
                </a:solidFill>
                <a:latin typeface="Arial"/>
                <a:cs typeface="Arial"/>
              </a:rPr>
              <a:t>João Guilherme A. Schimidt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0172" y="6410433"/>
            <a:ext cx="562546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" algn="ctr">
              <a:lnSpc>
                <a:spcPct val="100000"/>
              </a:lnSpc>
            </a:pPr>
            <a:r>
              <a:rPr sz="1400" b="1" spc="-10" dirty="0">
                <a:solidFill>
                  <a:srgbClr val="790015"/>
                </a:solidFill>
                <a:latin typeface="Times New Roman"/>
                <a:cs typeface="Times New Roman"/>
              </a:rPr>
              <a:t>C</a:t>
            </a:r>
            <a:r>
              <a:rPr sz="1400" b="1" dirty="0">
                <a:solidFill>
                  <a:srgbClr val="790015"/>
                </a:solidFill>
                <a:latin typeface="Times New Roman"/>
                <a:cs typeface="Times New Roman"/>
              </a:rPr>
              <a:t>opyright</a:t>
            </a:r>
            <a:r>
              <a:rPr sz="1400" b="1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790015"/>
                </a:solidFill>
                <a:latin typeface="Times New Roman"/>
                <a:cs typeface="Times New Roman"/>
              </a:rPr>
              <a:t>©</a:t>
            </a:r>
            <a:r>
              <a:rPr sz="1400" b="1" spc="-3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790015"/>
                </a:solidFill>
                <a:latin typeface="Times New Roman"/>
                <a:cs typeface="Times New Roman"/>
              </a:rPr>
              <a:t>2001</a:t>
            </a:r>
            <a:r>
              <a:rPr sz="1400" b="1" spc="-2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790015"/>
                </a:solidFill>
                <a:latin typeface="Times New Roman"/>
                <a:cs typeface="Times New Roman"/>
              </a:rPr>
              <a:t>by</a:t>
            </a:r>
            <a:r>
              <a:rPr sz="1400" b="1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790015"/>
                </a:solidFill>
                <a:latin typeface="Times New Roman"/>
                <a:cs typeface="Times New Roman"/>
              </a:rPr>
              <a:t>Ha</a:t>
            </a:r>
            <a:r>
              <a:rPr sz="1400" b="1" spc="-2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1400" b="1" dirty="0">
                <a:solidFill>
                  <a:srgbClr val="790015"/>
                </a:solidFill>
                <a:latin typeface="Times New Roman"/>
                <a:cs typeface="Times New Roman"/>
              </a:rPr>
              <a:t>c</a:t>
            </a:r>
            <a:r>
              <a:rPr sz="1400" b="1" spc="5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1400" b="1" dirty="0">
                <a:solidFill>
                  <a:srgbClr val="790015"/>
                </a:solidFill>
                <a:latin typeface="Times New Roman"/>
                <a:cs typeface="Times New Roman"/>
              </a:rPr>
              <a:t>urt,</a:t>
            </a:r>
            <a:r>
              <a:rPr sz="1400" b="1" spc="-3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790015"/>
                </a:solidFill>
                <a:latin typeface="Times New Roman"/>
                <a:cs typeface="Times New Roman"/>
              </a:rPr>
              <a:t>In</a:t>
            </a:r>
            <a:r>
              <a:rPr sz="1400" b="1" spc="20" dirty="0">
                <a:solidFill>
                  <a:srgbClr val="790015"/>
                </a:solidFill>
                <a:latin typeface="Times New Roman"/>
                <a:cs typeface="Times New Roman"/>
              </a:rPr>
              <a:t>c</a:t>
            </a:r>
            <a:r>
              <a:rPr sz="1400" dirty="0">
                <a:solidFill>
                  <a:srgbClr val="790015"/>
                </a:solidFill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3048000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58567" y="486155"/>
            <a:ext cx="4357115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7388" rIns="0" bIns="0" rtlCol="0">
            <a:spAutoFit/>
          </a:bodyPr>
          <a:lstStyle/>
          <a:p>
            <a:pPr marL="2097405">
              <a:lnSpc>
                <a:spcPct val="100000"/>
              </a:lnSpc>
            </a:pPr>
            <a:r>
              <a:rPr spc="-5" dirty="0"/>
              <a:t>Valor no tempo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  <a:r>
              <a:rPr spc="3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10" dirty="0"/>
              <a:t> </a:t>
            </a:r>
            <a:r>
              <a:rPr dirty="0"/>
              <a:t>d</a:t>
            </a:r>
            <a:r>
              <a:rPr spc="-5" dirty="0"/>
              <a:t>e</a:t>
            </a:r>
            <a:r>
              <a:rPr dirty="0"/>
              <a:t>riv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op</a:t>
            </a:r>
            <a:r>
              <a:rPr spc="-40" dirty="0"/>
              <a:t>y</a:t>
            </a:r>
            <a:r>
              <a:rPr dirty="0"/>
              <a:t>right</a:t>
            </a:r>
            <a:r>
              <a:rPr spc="45" dirty="0"/>
              <a:t> </a:t>
            </a:r>
            <a:r>
              <a:rPr dirty="0"/>
              <a:t>© 2001 by</a:t>
            </a:r>
            <a:r>
              <a:rPr spc="-5" dirty="0"/>
              <a:t> </a:t>
            </a: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2749" y="1378458"/>
            <a:ext cx="7598409" cy="459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EF9A0D"/>
              </a:buClr>
              <a:buSzPct val="68750"/>
              <a:buFont typeface="Wingdings"/>
              <a:buChar char=""/>
              <a:tabLst>
                <a:tab pos="356235" algn="l"/>
              </a:tabLst>
            </a:pPr>
            <a:r>
              <a:rPr sz="32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</a:t>
            </a:r>
            <a:r>
              <a:rPr sz="32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</a:t>
            </a:r>
            <a:r>
              <a:rPr sz="32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3200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32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sz="32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2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3200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sz="3200" spc="-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32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poní</a:t>
            </a:r>
            <a:r>
              <a:rPr sz="3200" spc="-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3200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32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sz="32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empre</a:t>
            </a:r>
            <a:r>
              <a:rPr sz="32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32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tad</a:t>
            </a:r>
            <a:r>
              <a:rPr sz="32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200" spc="-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.Con</a:t>
            </a:r>
            <a:r>
              <a:rPr sz="32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32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sz="32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3200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2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sz="32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3200" spc="-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sz="32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3200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3200" spc="-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32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</a:t>
            </a:r>
            <a:r>
              <a:rPr sz="32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32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tais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32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sz="32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3200" spc="-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32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3200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sz="32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32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sz="32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32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</a:t>
            </a:r>
            <a:r>
              <a:rPr sz="32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32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sz="32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2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3200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atu</a:t>
            </a:r>
            <a:r>
              <a:rPr sz="32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32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32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sz="32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spc="-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32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</a:t>
            </a:r>
            <a:r>
              <a:rPr sz="3200" spc="-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sz="32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32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sz="32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2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3200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sz="32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3200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</a:t>
            </a:r>
            <a:r>
              <a:rPr sz="32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sz="32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32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32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sz="32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2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3200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</a:t>
            </a:r>
            <a:r>
              <a:rPr sz="32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200" spc="-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75" dirty="0">
                <a:solidFill>
                  <a:srgbClr val="608FF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</a:t>
            </a:r>
            <a:r>
              <a:rPr sz="2800" spc="-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sz="28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800" spc="-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</a:t>
            </a:r>
            <a:r>
              <a:rPr sz="2800" spc="-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ã</a:t>
            </a:r>
            <a:r>
              <a:rPr sz="2800" spc="-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o:</a:t>
            </a:r>
            <a:r>
              <a:rPr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468630" indent="-342900">
              <a:lnSpc>
                <a:spcPct val="100000"/>
              </a:lnSpc>
              <a:spcBef>
                <a:spcPts val="765"/>
              </a:spcBef>
              <a:buClr>
                <a:srgbClr val="EF9A0D"/>
              </a:buClr>
              <a:buSzPct val="68750"/>
              <a:buFont typeface="Wingdings"/>
              <a:buChar char=""/>
              <a:tabLst>
                <a:tab pos="356235" algn="l"/>
              </a:tabLst>
            </a:pPr>
            <a:r>
              <a:rPr sz="3200" u="heavy" spc="-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</a:t>
            </a:r>
            <a:r>
              <a:rPr sz="3200" u="heavy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3200" u="heavy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u="heavy" spc="-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futuro,o</a:t>
            </a:r>
            <a:r>
              <a:rPr sz="32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montant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32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3200" spc="-4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32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prega</a:t>
            </a:r>
            <a:r>
              <a:rPr sz="32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sz="32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sz="32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32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sz="32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32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</a:t>
            </a:r>
            <a:r>
              <a:rPr sz="3200" spc="-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sz="3200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32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32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acrés</a:t>
            </a:r>
            <a:r>
              <a:rPr sz="3200" spc="-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32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3200" spc="-4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2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</a:t>
            </a:r>
            <a:r>
              <a:rPr sz="32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3200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3200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sz="32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2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sz="32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32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32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3200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apit</a:t>
            </a:r>
            <a:r>
              <a:rPr sz="32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32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>
              <a:lnSpc>
                <a:spcPct val="100000"/>
              </a:lnSpc>
              <a:spcBef>
                <a:spcPts val="655"/>
              </a:spcBef>
            </a:pPr>
            <a:r>
              <a:rPr sz="2800" spc="75" dirty="0">
                <a:solidFill>
                  <a:srgbClr val="608FF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</a:t>
            </a:r>
            <a:r>
              <a:rPr sz="2800" spc="-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sz="28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800" spc="-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</a:t>
            </a:r>
            <a:r>
              <a:rPr sz="2800" spc="-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ã</a:t>
            </a:r>
            <a:r>
              <a:rPr sz="2800" spc="-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o:</a:t>
            </a:r>
            <a:r>
              <a:rPr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6776" y="0"/>
            <a:ext cx="5599176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  <a:r>
              <a:rPr spc="3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10" dirty="0"/>
              <a:t> </a:t>
            </a:r>
            <a:r>
              <a:rPr dirty="0"/>
              <a:t>d</a:t>
            </a:r>
            <a:r>
              <a:rPr spc="-5" dirty="0"/>
              <a:t>e</a:t>
            </a:r>
            <a:r>
              <a:rPr dirty="0"/>
              <a:t>riv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op</a:t>
            </a:r>
            <a:r>
              <a:rPr spc="-40" dirty="0"/>
              <a:t>y</a:t>
            </a:r>
            <a:r>
              <a:rPr dirty="0"/>
              <a:t>right</a:t>
            </a:r>
            <a:r>
              <a:rPr spc="45" dirty="0"/>
              <a:t> </a:t>
            </a:r>
            <a:r>
              <a:rPr dirty="0"/>
              <a:t>© 2001 by</a:t>
            </a:r>
            <a:r>
              <a:rPr spc="-5" dirty="0"/>
              <a:t> </a:t>
            </a: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9600" y="1121664"/>
            <a:ext cx="7262138" cy="4975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EF9A0D"/>
              </a:buClr>
              <a:buSzPct val="68750"/>
              <a:buFont typeface="Wingdings"/>
              <a:buChar char=""/>
              <a:tabLst>
                <a:tab pos="355600" algn="l"/>
              </a:tabLst>
            </a:pPr>
            <a:r>
              <a:rPr sz="3200" u="heavy" dirty="0">
                <a:solidFill>
                  <a:srgbClr val="790015"/>
                </a:solidFill>
                <a:latin typeface="Times New Roman"/>
                <a:cs typeface="Times New Roman"/>
              </a:rPr>
              <a:t>Nú</a:t>
            </a:r>
            <a:r>
              <a:rPr sz="3200" u="heavy" spc="5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3200" u="heavy" dirty="0">
                <a:solidFill>
                  <a:srgbClr val="790015"/>
                </a:solidFill>
                <a:latin typeface="Times New Roman"/>
                <a:cs typeface="Times New Roman"/>
              </a:rPr>
              <a:t>ero</a:t>
            </a:r>
            <a:r>
              <a:rPr sz="3200" u="heavy" spc="-2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790015"/>
                </a:solidFill>
                <a:latin typeface="Times New Roman"/>
                <a:cs typeface="Times New Roman"/>
              </a:rPr>
              <a:t>de</a:t>
            </a:r>
            <a:r>
              <a:rPr sz="3200" u="heavy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790015"/>
                </a:solidFill>
                <a:latin typeface="Times New Roman"/>
                <a:cs typeface="Times New Roman"/>
              </a:rPr>
              <a:t>p</a:t>
            </a:r>
            <a:r>
              <a:rPr sz="3200" u="heavy" spc="5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3200" u="heavy" dirty="0">
                <a:solidFill>
                  <a:srgbClr val="790015"/>
                </a:solidFill>
                <a:latin typeface="Times New Roman"/>
                <a:cs typeface="Times New Roman"/>
              </a:rPr>
              <a:t>río</a:t>
            </a:r>
            <a:r>
              <a:rPr sz="3200" u="heavy" spc="5" dirty="0">
                <a:solidFill>
                  <a:srgbClr val="790015"/>
                </a:solidFill>
                <a:latin typeface="Times New Roman"/>
                <a:cs typeface="Times New Roman"/>
              </a:rPr>
              <a:t>d</a:t>
            </a:r>
            <a:r>
              <a:rPr sz="3200" u="heavy" dirty="0">
                <a:solidFill>
                  <a:srgbClr val="790015"/>
                </a:solidFill>
                <a:latin typeface="Times New Roman"/>
                <a:cs typeface="Times New Roman"/>
              </a:rPr>
              <a:t>os:</a:t>
            </a:r>
            <a:r>
              <a:rPr sz="3200" u="heavy" spc="-3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790015"/>
                </a:solidFill>
                <a:latin typeface="Times New Roman"/>
                <a:cs typeface="Times New Roman"/>
              </a:rPr>
              <a:t>é</a:t>
            </a:r>
            <a:r>
              <a:rPr sz="3200" spc="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o pra</a:t>
            </a:r>
            <a:r>
              <a:rPr sz="3200" spc="10" dirty="0">
                <a:solidFill>
                  <a:srgbClr val="790015"/>
                </a:solidFill>
                <a:latin typeface="Times New Roman"/>
                <a:cs typeface="Times New Roman"/>
              </a:rPr>
              <a:t>z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32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em</a:t>
            </a:r>
            <a:r>
              <a:rPr sz="32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q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32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o ca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p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ital</a:t>
            </a:r>
            <a:r>
              <a:rPr sz="3200" spc="-3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fica dispo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ível</a:t>
            </a:r>
            <a:r>
              <a:rPr sz="3200" spc="-4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para</a:t>
            </a:r>
            <a:r>
              <a:rPr sz="32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o tomad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3200" spc="-4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do re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urs</a:t>
            </a:r>
            <a:r>
              <a:rPr sz="3200" spc="1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.</a:t>
            </a:r>
            <a:r>
              <a:rPr sz="3200" spc="-3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Det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rmin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a</a:t>
            </a:r>
            <a:r>
              <a:rPr sz="3200" spc="-10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á,</a:t>
            </a:r>
            <a:r>
              <a:rPr sz="3200" spc="-3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em c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nju</a:t>
            </a:r>
            <a:r>
              <a:rPr sz="3200" spc="10" dirty="0">
                <a:solidFill>
                  <a:srgbClr val="790015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to</a:t>
            </a:r>
            <a:r>
              <a:rPr sz="3200" spc="-4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3200" spc="-2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a taxa</a:t>
            </a:r>
            <a:r>
              <a:rPr sz="32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de juros</a:t>
            </a:r>
            <a:r>
              <a:rPr sz="32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e o</a:t>
            </a:r>
            <a:r>
              <a:rPr sz="3200" spc="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valor</a:t>
            </a:r>
            <a:r>
              <a:rPr sz="3200" spc="-3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toma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3200" spc="-3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co</a:t>
            </a:r>
            <a:r>
              <a:rPr sz="3200" spc="10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o em</a:t>
            </a:r>
            <a:r>
              <a:rPr sz="3200" spc="10" dirty="0">
                <a:solidFill>
                  <a:srgbClr val="790015"/>
                </a:solidFill>
                <a:latin typeface="Times New Roman"/>
                <a:cs typeface="Times New Roman"/>
              </a:rPr>
              <a:t>p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réstimo</a:t>
            </a:r>
            <a:r>
              <a:rPr sz="3200" spc="-3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(c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pital)</a:t>
            </a:r>
            <a:r>
              <a:rPr sz="3200" spc="-3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o val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3200" spc="-2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do</a:t>
            </a:r>
            <a:r>
              <a:rPr sz="32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juro</a:t>
            </a:r>
            <a:r>
              <a:rPr sz="32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e do mo</a:t>
            </a:r>
            <a:r>
              <a:rPr sz="3200" spc="10" dirty="0">
                <a:solidFill>
                  <a:srgbClr val="790015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tant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75" dirty="0">
                <a:solidFill>
                  <a:srgbClr val="608FFC"/>
                </a:solidFill>
                <a:latin typeface="Wingdings"/>
                <a:cs typeface="Wingdings"/>
              </a:rPr>
              <a:t></a:t>
            </a:r>
            <a:r>
              <a:rPr sz="2800" b="1" spc="-5" dirty="0">
                <a:solidFill>
                  <a:srgbClr val="790015"/>
                </a:solidFill>
                <a:latin typeface="Times New Roman"/>
                <a:cs typeface="Times New Roman"/>
              </a:rPr>
              <a:t>Not</a:t>
            </a:r>
            <a:r>
              <a:rPr sz="2800" b="1" dirty="0">
                <a:solidFill>
                  <a:srgbClr val="790015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solidFill>
                  <a:srgbClr val="790015"/>
                </a:solidFill>
                <a:latin typeface="Times New Roman"/>
                <a:cs typeface="Times New Roman"/>
              </a:rPr>
              <a:t>ção: n</a:t>
            </a:r>
            <a:endParaRPr lang="pt-BR" sz="2800" b="1" spc="-5" dirty="0">
              <a:solidFill>
                <a:srgbClr val="790015"/>
              </a:solidFill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endParaRPr lang="pt-BR" sz="2800" b="1" spc="-5" dirty="0">
              <a:solidFill>
                <a:srgbClr val="790015"/>
              </a:solidFill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lang="pt-BR" sz="2400" b="1" spc="-5" dirty="0">
                <a:solidFill>
                  <a:srgbClr val="790015"/>
                </a:solidFill>
                <a:latin typeface="Times New Roman"/>
                <a:cs typeface="Times New Roman"/>
              </a:rPr>
              <a:t>0___1___2___3___4___5___6___7___8___9___10</a:t>
            </a: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lang="pt-BR" dirty="0">
                <a:latin typeface="Times New Roman"/>
                <a:cs typeface="Times New Roman"/>
              </a:rPr>
              <a:t>n=  1          2        3         4         5        6         7         8        9       10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8491" y="486155"/>
            <a:ext cx="7097268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7388" rIns="0" bIns="0" rtlCol="0">
            <a:spAutoFit/>
          </a:bodyPr>
          <a:lstStyle/>
          <a:p>
            <a:pPr marL="727075">
              <a:lnSpc>
                <a:spcPct val="100000"/>
              </a:lnSpc>
            </a:pPr>
            <a:r>
              <a:rPr spc="-5" dirty="0"/>
              <a:t>Fórmulas</a:t>
            </a:r>
            <a:r>
              <a:rPr spc="10" dirty="0"/>
              <a:t> </a:t>
            </a:r>
            <a:r>
              <a:rPr spc="-5" dirty="0"/>
              <a:t>de juros simples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  <a:r>
              <a:rPr spc="3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10" dirty="0"/>
              <a:t> </a:t>
            </a:r>
            <a:r>
              <a:rPr dirty="0"/>
              <a:t>d</a:t>
            </a:r>
            <a:r>
              <a:rPr spc="-5" dirty="0"/>
              <a:t>e</a:t>
            </a:r>
            <a:r>
              <a:rPr dirty="0"/>
              <a:t>riv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op</a:t>
            </a:r>
            <a:r>
              <a:rPr spc="-40" dirty="0"/>
              <a:t>y</a:t>
            </a:r>
            <a:r>
              <a:rPr dirty="0"/>
              <a:t>right</a:t>
            </a:r>
            <a:r>
              <a:rPr spc="45" dirty="0"/>
              <a:t> </a:t>
            </a:r>
            <a:r>
              <a:rPr dirty="0"/>
              <a:t>© 2001 by</a:t>
            </a:r>
            <a:r>
              <a:rPr spc="-5" dirty="0"/>
              <a:t> </a:t>
            </a: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5454" y="2014601"/>
            <a:ext cx="3468370" cy="1083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5" dirty="0">
                <a:solidFill>
                  <a:srgbClr val="EF9A0D"/>
                </a:solidFill>
                <a:latin typeface="Wingdings"/>
                <a:cs typeface="Wingdings"/>
              </a:rPr>
              <a:t></a:t>
            </a:r>
            <a:r>
              <a:rPr sz="2200" spc="-30" dirty="0">
                <a:solidFill>
                  <a:srgbClr val="EF9A0D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FV</a:t>
            </a:r>
            <a:r>
              <a:rPr sz="32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= PV</a:t>
            </a:r>
            <a:r>
              <a:rPr sz="32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. (1</a:t>
            </a:r>
            <a:r>
              <a:rPr sz="32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+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i.</a:t>
            </a:r>
            <a:r>
              <a:rPr sz="3200" spc="5" dirty="0">
                <a:solidFill>
                  <a:srgbClr val="790015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EF9A0D"/>
              </a:buClr>
              <a:buSzPct val="68750"/>
              <a:buFont typeface="Wingdings"/>
              <a:buChar char=""/>
              <a:tabLst>
                <a:tab pos="355600" algn="l"/>
              </a:tabLst>
            </a:pP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J =</a:t>
            </a:r>
            <a:r>
              <a:rPr sz="3200" spc="-2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FV</a:t>
            </a:r>
            <a:r>
              <a:rPr sz="3200" spc="-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–</a:t>
            </a:r>
            <a:r>
              <a:rPr sz="3200" spc="-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P</a:t>
            </a:r>
            <a:r>
              <a:rPr lang="pt-BR" sz="3200" dirty="0">
                <a:solidFill>
                  <a:srgbClr val="790015"/>
                </a:solidFill>
                <a:latin typeface="Times New Roman"/>
                <a:cs typeface="Times New Roman"/>
              </a:rPr>
              <a:t>V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5454" y="3917188"/>
            <a:ext cx="2326640" cy="50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15440" algn="l"/>
                <a:tab pos="2313305" algn="l"/>
              </a:tabLst>
            </a:pPr>
            <a:r>
              <a:rPr sz="2200" spc="5" dirty="0">
                <a:solidFill>
                  <a:srgbClr val="EF9A0D"/>
                </a:solidFill>
                <a:latin typeface="Wingdings"/>
                <a:cs typeface="Wingdings"/>
              </a:rPr>
              <a:t></a:t>
            </a:r>
            <a:r>
              <a:rPr sz="2200" spc="-30" dirty="0">
                <a:solidFill>
                  <a:srgbClr val="EF9A0D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90015"/>
                </a:solidFill>
                <a:latin typeface="Cambria Math"/>
                <a:cs typeface="Cambria Math"/>
              </a:rPr>
              <a:t>𝑃𝑉</a:t>
            </a:r>
            <a:r>
              <a:rPr sz="3200" spc="190" dirty="0">
                <a:solidFill>
                  <a:srgbClr val="790015"/>
                </a:solidFill>
                <a:latin typeface="Cambria Math"/>
                <a:cs typeface="Cambria Math"/>
              </a:rPr>
              <a:t> </a:t>
            </a:r>
            <a:r>
              <a:rPr sz="3200" dirty="0">
                <a:solidFill>
                  <a:srgbClr val="790015"/>
                </a:solidFill>
                <a:latin typeface="Times New Roman"/>
                <a:cs typeface="Times New Roman"/>
              </a:rPr>
              <a:t>=</a:t>
            </a:r>
            <a:r>
              <a:rPr sz="3200" spc="-2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525" u="heavy" spc="-7" baseline="4373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3525" u="heavy" baseline="43735" dirty="0">
                <a:solidFill>
                  <a:srgbClr val="790015"/>
                </a:solidFill>
                <a:latin typeface="Times New Roman"/>
                <a:cs typeface="Times New Roman"/>
              </a:rPr>
              <a:t>	</a:t>
            </a:r>
            <a:r>
              <a:rPr sz="3525" u="heavy" spc="67" baseline="43735" dirty="0">
                <a:solidFill>
                  <a:srgbClr val="790015"/>
                </a:solidFill>
                <a:latin typeface="Cambria Math"/>
                <a:cs typeface="Cambria Math"/>
              </a:rPr>
              <a:t>𝐹</a:t>
            </a:r>
            <a:r>
              <a:rPr sz="3525" u="heavy" spc="135" baseline="43735" dirty="0">
                <a:solidFill>
                  <a:srgbClr val="790015"/>
                </a:solidFill>
                <a:latin typeface="Cambria Math"/>
                <a:cs typeface="Cambria Math"/>
              </a:rPr>
              <a:t>𝑉</a:t>
            </a:r>
            <a:r>
              <a:rPr sz="3525" u="heavy" baseline="43735" dirty="0">
                <a:solidFill>
                  <a:srgbClr val="790015"/>
                </a:solidFill>
                <a:latin typeface="Cambria Math"/>
                <a:cs typeface="Cambria Math"/>
              </a:rPr>
              <a:t>	</a:t>
            </a:r>
            <a:endParaRPr sz="3525" baseline="43735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9304" y="4229354"/>
            <a:ext cx="1217296" cy="3616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-5" dirty="0">
                <a:solidFill>
                  <a:srgbClr val="790015"/>
                </a:solidFill>
                <a:latin typeface="Cambria Math"/>
                <a:cs typeface="Cambria Math"/>
              </a:rPr>
              <a:t>(</a:t>
            </a:r>
            <a:r>
              <a:rPr sz="2350" spc="50" dirty="0">
                <a:solidFill>
                  <a:srgbClr val="790015"/>
                </a:solidFill>
                <a:latin typeface="Cambria Math"/>
                <a:cs typeface="Cambria Math"/>
              </a:rPr>
              <a:t>1</a:t>
            </a:r>
            <a:r>
              <a:rPr sz="2350" spc="-55" dirty="0">
                <a:solidFill>
                  <a:srgbClr val="790015"/>
                </a:solidFill>
                <a:latin typeface="Cambria Math"/>
                <a:cs typeface="Cambria Math"/>
              </a:rPr>
              <a:t>+</a:t>
            </a:r>
            <a:r>
              <a:rPr sz="2350" spc="315" dirty="0">
                <a:solidFill>
                  <a:srgbClr val="790015"/>
                </a:solidFill>
                <a:latin typeface="Cambria Math"/>
                <a:cs typeface="Cambria Math"/>
              </a:rPr>
              <a:t>𝑖</a:t>
            </a:r>
            <a:r>
              <a:rPr sz="2350" spc="-5" dirty="0">
                <a:solidFill>
                  <a:srgbClr val="790015"/>
                </a:solidFill>
                <a:latin typeface="Cambria Math"/>
                <a:cs typeface="Cambria Math"/>
              </a:rPr>
              <a:t>.</a:t>
            </a:r>
            <a:r>
              <a:rPr sz="2350" spc="320" dirty="0">
                <a:solidFill>
                  <a:srgbClr val="790015"/>
                </a:solidFill>
                <a:latin typeface="Cambria Math"/>
                <a:cs typeface="Cambria Math"/>
              </a:rPr>
              <a:t>𝑛</a:t>
            </a:r>
            <a:r>
              <a:rPr sz="2350" spc="-5" dirty="0">
                <a:solidFill>
                  <a:srgbClr val="790015"/>
                </a:solidFill>
                <a:latin typeface="Cambria Math"/>
                <a:cs typeface="Cambria Math"/>
              </a:rPr>
              <a:t>)</a:t>
            </a:r>
            <a:endParaRPr sz="2350" dirty="0">
              <a:latin typeface="Cambria Math"/>
              <a:cs typeface="Cambria Math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EB8C6FC-42EF-46BB-AF45-8E337B75D059}"/>
              </a:ext>
            </a:extLst>
          </p:cNvPr>
          <p:cNvSpPr txBox="1"/>
          <p:nvPr/>
        </p:nvSpPr>
        <p:spPr>
          <a:xfrm>
            <a:off x="990600" y="5105400"/>
            <a:ext cx="7753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Exemplo: emprestar 100,00 a 1%  (0,01) ao mês durante 6 meses a juros simples.</a:t>
            </a:r>
          </a:p>
          <a:p>
            <a:r>
              <a:rPr lang="pt-BR" dirty="0"/>
              <a:t>FV = 100(1+0,01x6)=  106,00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0344" y="486155"/>
            <a:ext cx="4892039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7388" rIns="0" bIns="0" rtlCol="0">
            <a:spAutoFit/>
          </a:bodyPr>
          <a:lstStyle/>
          <a:p>
            <a:pPr marL="1828800">
              <a:lnSpc>
                <a:spcPct val="100000"/>
              </a:lnSpc>
            </a:pPr>
            <a:r>
              <a:rPr spc="-5" dirty="0"/>
              <a:t>Juros</a:t>
            </a:r>
            <a:r>
              <a:rPr spc="10" dirty="0"/>
              <a:t> </a:t>
            </a:r>
            <a:r>
              <a:rPr spc="-5" dirty="0"/>
              <a:t>compostos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  <a:r>
              <a:rPr spc="3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10" dirty="0"/>
              <a:t> </a:t>
            </a:r>
            <a:r>
              <a:rPr dirty="0"/>
              <a:t>d</a:t>
            </a:r>
            <a:r>
              <a:rPr spc="-5" dirty="0"/>
              <a:t>e</a:t>
            </a:r>
            <a:r>
              <a:rPr dirty="0"/>
              <a:t>riv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op</a:t>
            </a:r>
            <a:r>
              <a:rPr spc="-40" dirty="0"/>
              <a:t>y</a:t>
            </a:r>
            <a:r>
              <a:rPr dirty="0"/>
              <a:t>right</a:t>
            </a:r>
            <a:r>
              <a:rPr spc="45" dirty="0"/>
              <a:t> </a:t>
            </a:r>
            <a:r>
              <a:rPr dirty="0"/>
              <a:t>© 2001 by</a:t>
            </a:r>
            <a:r>
              <a:rPr spc="-5" dirty="0"/>
              <a:t> </a:t>
            </a: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1114" y="1376426"/>
            <a:ext cx="8036559" cy="4486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EF9A0D"/>
              </a:buClr>
              <a:buSzPct val="68750"/>
              <a:buFont typeface="Wingdings"/>
              <a:buChar char=""/>
              <a:tabLst>
                <a:tab pos="355600" algn="l"/>
              </a:tabLst>
            </a:pP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O 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egi</a:t>
            </a:r>
            <a:r>
              <a:rPr sz="2400" spc="-15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de ju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os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si</a:t>
            </a:r>
            <a:r>
              <a:rPr sz="2400" spc="-15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ple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,</a:t>
            </a:r>
            <a:r>
              <a:rPr sz="24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ca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ac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er</a:t>
            </a:r>
            <a:r>
              <a:rPr sz="2400" spc="-15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z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-se</a:t>
            </a:r>
            <a:r>
              <a:rPr sz="2400" spc="-3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pelo </a:t>
            </a:r>
            <a:r>
              <a:rPr sz="2400" spc="-15" dirty="0">
                <a:solidFill>
                  <a:srgbClr val="790015"/>
                </a:solidFill>
                <a:latin typeface="Times New Roman"/>
                <a:cs typeface="Times New Roman"/>
              </a:rPr>
              <a:t>f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ato de apenas</a:t>
            </a:r>
            <a:r>
              <a:rPr sz="2400" spc="-2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o cap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tal</a:t>
            </a:r>
            <a:r>
              <a:rPr sz="2400" spc="-4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in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ci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l</a:t>
            </a:r>
            <a:r>
              <a:rPr sz="2400" spc="-4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render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ju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os,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es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ser</a:t>
            </a:r>
            <a:r>
              <a:rPr sz="2400" spc="-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propo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cion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l</a:t>
            </a:r>
            <a:r>
              <a:rPr sz="2400" spc="-3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ao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te</a:t>
            </a:r>
            <a:r>
              <a:rPr sz="2400" spc="-15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po e à t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xa.</a:t>
            </a:r>
            <a:endParaRPr sz="2400">
              <a:latin typeface="Times New Roman"/>
              <a:cs typeface="Times New Roman"/>
            </a:endParaRPr>
          </a:p>
          <a:p>
            <a:pPr marL="355600" marR="253365" indent="-342900">
              <a:lnSpc>
                <a:spcPct val="99800"/>
              </a:lnSpc>
              <a:spcBef>
                <a:spcPts val="580"/>
              </a:spcBef>
              <a:buClr>
                <a:srgbClr val="EF9A0D"/>
              </a:buClr>
              <a:buSzPct val="68750"/>
              <a:buFont typeface="Wingdings"/>
              <a:buChar char=""/>
              <a:tabLst>
                <a:tab pos="355600" algn="l"/>
              </a:tabLst>
            </a:pP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No regi</a:t>
            </a:r>
            <a:r>
              <a:rPr sz="2400" spc="-15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de ju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os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co</a:t>
            </a:r>
            <a:r>
              <a:rPr sz="2400" spc="-20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postos, que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tem</a:t>
            </a:r>
            <a:r>
              <a:rPr sz="24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grande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400" spc="-15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por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ânc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a finance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ra</a:t>
            </a:r>
            <a:r>
              <a:rPr sz="2400" spc="-3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por 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ra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ar</a:t>
            </a:r>
            <a:r>
              <a:rPr sz="2400" spc="-4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elhor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a rea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l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idade,</a:t>
            </a:r>
            <a:r>
              <a:rPr sz="2400" spc="-4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o ju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4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gerado</a:t>
            </a:r>
            <a:r>
              <a:rPr sz="2400" spc="-2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pela apl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cação</a:t>
            </a:r>
            <a:r>
              <a:rPr sz="2400" spc="-4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se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á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inco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porado</a:t>
            </a:r>
            <a:r>
              <a:rPr sz="2400" spc="-2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à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es</a:t>
            </a:r>
            <a:r>
              <a:rPr sz="2400" spc="-15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a</a:t>
            </a:r>
            <a:r>
              <a:rPr sz="2400" spc="2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passando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a pa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t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cipar</a:t>
            </a:r>
            <a:r>
              <a:rPr sz="2400" spc="-5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da geração</a:t>
            </a:r>
            <a:r>
              <a:rPr sz="2400" spc="-2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de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ju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os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no período</a:t>
            </a:r>
            <a:r>
              <a:rPr sz="24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segu</a:t>
            </a:r>
            <a:r>
              <a:rPr sz="2400" spc="5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790015"/>
                </a:solidFill>
                <a:latin typeface="Times New Roman"/>
                <a:cs typeface="Times New Roman"/>
              </a:rPr>
              <a:t>nt</a:t>
            </a:r>
            <a:r>
              <a:rPr sz="2400" spc="20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55600" marR="35560" indent="-342900">
              <a:lnSpc>
                <a:spcPct val="100000"/>
              </a:lnSpc>
              <a:spcBef>
                <a:spcPts val="675"/>
              </a:spcBef>
              <a:buClr>
                <a:srgbClr val="EF9A0D"/>
              </a:buClr>
              <a:buSzPct val="67857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Diz</a:t>
            </a:r>
            <a:r>
              <a:rPr sz="2800" spc="-20" dirty="0">
                <a:solidFill>
                  <a:srgbClr val="790015"/>
                </a:solidFill>
                <a:latin typeface="Times New Roman"/>
                <a:cs typeface="Times New Roman"/>
              </a:rPr>
              <a:t>em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os</a:t>
            </a:r>
            <a:r>
              <a:rPr sz="2800" spc="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então q</a:t>
            </a:r>
            <a:r>
              <a:rPr sz="2800" spc="0" dirty="0">
                <a:solidFill>
                  <a:srgbClr val="790015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os</a:t>
            </a:r>
            <a:r>
              <a:rPr sz="28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j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são c</a:t>
            </a:r>
            <a:r>
              <a:rPr sz="2800" spc="-15" dirty="0">
                <a:solidFill>
                  <a:srgbClr val="790015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p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talizados,</a:t>
            </a:r>
            <a:r>
              <a:rPr sz="2800" spc="-2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e co</a:t>
            </a:r>
            <a:r>
              <a:rPr sz="2800" spc="-20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o não só o capital in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cial</a:t>
            </a:r>
            <a:r>
              <a:rPr sz="2800" spc="-3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ren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j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as</a:t>
            </a:r>
            <a:r>
              <a:rPr sz="2800" spc="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estes</a:t>
            </a:r>
            <a:r>
              <a:rPr sz="28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são dev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d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s</a:t>
            </a:r>
            <a:r>
              <a:rPr sz="2800" spc="-2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ta</a:t>
            </a:r>
            <a:r>
              <a:rPr sz="2800" spc="-25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bém</a:t>
            </a:r>
            <a:r>
              <a:rPr sz="2800" spc="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b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2800" spc="-2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os</a:t>
            </a:r>
            <a:r>
              <a:rPr sz="2800" spc="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ju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os</a:t>
            </a:r>
            <a:r>
              <a:rPr sz="28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f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800" spc="-20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ados anteri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800" spc="-20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ente, t</a:t>
            </a:r>
            <a:r>
              <a:rPr sz="2800" spc="-20" dirty="0">
                <a:solidFill>
                  <a:srgbClr val="790015"/>
                </a:solidFill>
                <a:latin typeface="Times New Roman"/>
                <a:cs typeface="Times New Roman"/>
              </a:rPr>
              <a:t>em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os</a:t>
            </a:r>
            <a:r>
              <a:rPr sz="2800" spc="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o 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e 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j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co</a:t>
            </a:r>
            <a:r>
              <a:rPr sz="2800" spc="-20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p</a:t>
            </a:r>
            <a:r>
              <a:rPr sz="280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st</a:t>
            </a:r>
            <a:r>
              <a:rPr sz="2800" spc="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790015"/>
                </a:solidFill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57800" y="5562600"/>
            <a:ext cx="2625826" cy="464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pt-BR" dirty="0"/>
              <a:t>VF=1000(1+0,2)^4=2.073,60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762000" y="149352"/>
            <a:ext cx="7350252" cy="1121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600075">
              <a:lnSpc>
                <a:spcPct val="100000"/>
              </a:lnSpc>
            </a:pPr>
            <a:r>
              <a:rPr spc="-5" dirty="0"/>
              <a:t>Juros simples</a:t>
            </a:r>
            <a:r>
              <a:rPr spc="15" dirty="0"/>
              <a:t> </a:t>
            </a:r>
            <a:r>
              <a:rPr spc="-5" dirty="0"/>
              <a:t>e</a:t>
            </a:r>
            <a:r>
              <a:rPr spc="10" dirty="0"/>
              <a:t> </a:t>
            </a:r>
            <a:r>
              <a:rPr spc="-5" dirty="0"/>
              <a:t>com</a:t>
            </a:r>
            <a:r>
              <a:rPr spc="-20" dirty="0"/>
              <a:t>p</a:t>
            </a:r>
            <a:r>
              <a:rPr spc="-5" dirty="0"/>
              <a:t>ostos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2133600"/>
            <a:ext cx="9143999" cy="3304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4401" y="1457197"/>
            <a:ext cx="7769225" cy="555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790015"/>
                </a:solidFill>
                <a:latin typeface="Tahoma"/>
                <a:cs typeface="Tahoma"/>
              </a:rPr>
              <a:t>S</a:t>
            </a:r>
            <a:r>
              <a:rPr sz="1800" spc="5" dirty="0">
                <a:solidFill>
                  <a:srgbClr val="790015"/>
                </a:solidFill>
                <a:latin typeface="Tahoma"/>
                <a:cs typeface="Tahoma"/>
              </a:rPr>
              <a:t>u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p</a:t>
            </a:r>
            <a:r>
              <a:rPr sz="1800" spc="-10" dirty="0">
                <a:solidFill>
                  <a:srgbClr val="790015"/>
                </a:solidFill>
                <a:latin typeface="Tahoma"/>
                <a:cs typeface="Tahoma"/>
              </a:rPr>
              <a:t>o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nham</a:t>
            </a:r>
            <a:r>
              <a:rPr sz="1800" spc="-10" dirty="0">
                <a:solidFill>
                  <a:srgbClr val="790015"/>
                </a:solidFill>
                <a:latin typeface="Tahoma"/>
                <a:cs typeface="Tahoma"/>
              </a:rPr>
              <a:t>o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s</a:t>
            </a:r>
            <a:r>
              <a:rPr sz="1800" spc="-25" dirty="0">
                <a:solidFill>
                  <a:srgbClr val="790015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um</a:t>
            </a:r>
            <a:r>
              <a:rPr sz="1800" spc="-15" dirty="0">
                <a:solidFill>
                  <a:srgbClr val="790015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790015"/>
                </a:solidFill>
                <a:latin typeface="Tahoma"/>
                <a:cs typeface="Tahoma"/>
              </a:rPr>
              <a:t>capita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l</a:t>
            </a:r>
            <a:r>
              <a:rPr sz="1800" spc="20" dirty="0">
                <a:solidFill>
                  <a:srgbClr val="790015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in</a:t>
            </a:r>
            <a:r>
              <a:rPr sz="1800" spc="-10" dirty="0">
                <a:solidFill>
                  <a:srgbClr val="790015"/>
                </a:solidFill>
                <a:latin typeface="Tahoma"/>
                <a:cs typeface="Tahoma"/>
              </a:rPr>
              <a:t>i</a:t>
            </a:r>
            <a:r>
              <a:rPr sz="1800" spc="-5" dirty="0">
                <a:solidFill>
                  <a:srgbClr val="790015"/>
                </a:solidFill>
                <a:latin typeface="Tahoma"/>
                <a:cs typeface="Tahoma"/>
              </a:rPr>
              <a:t>c</a:t>
            </a:r>
            <a:r>
              <a:rPr sz="1800" spc="-10" dirty="0">
                <a:solidFill>
                  <a:srgbClr val="790015"/>
                </a:solidFill>
                <a:latin typeface="Tahoma"/>
                <a:cs typeface="Tahoma"/>
              </a:rPr>
              <a:t>i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al de</a:t>
            </a:r>
            <a:r>
              <a:rPr sz="1800" spc="5" dirty="0">
                <a:solidFill>
                  <a:srgbClr val="790015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$ 1</a:t>
            </a:r>
            <a:r>
              <a:rPr sz="1800" spc="-10" dirty="0">
                <a:solidFill>
                  <a:srgbClr val="790015"/>
                </a:solidFill>
                <a:latin typeface="Tahoma"/>
                <a:cs typeface="Tahoma"/>
              </a:rPr>
              <a:t>.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000</a:t>
            </a:r>
            <a:r>
              <a:rPr sz="1800" spc="-10" dirty="0">
                <a:solidFill>
                  <a:srgbClr val="790015"/>
                </a:solidFill>
                <a:latin typeface="Tahoma"/>
                <a:cs typeface="Tahoma"/>
              </a:rPr>
              <a:t>,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00</a:t>
            </a:r>
            <a:r>
              <a:rPr sz="1800" spc="35" dirty="0">
                <a:solidFill>
                  <a:srgbClr val="790015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apl</a:t>
            </a:r>
            <a:r>
              <a:rPr sz="1800" spc="-10" dirty="0">
                <a:solidFill>
                  <a:srgbClr val="790015"/>
                </a:solidFill>
                <a:latin typeface="Tahoma"/>
                <a:cs typeface="Tahoma"/>
              </a:rPr>
              <a:t>i</a:t>
            </a:r>
            <a:r>
              <a:rPr sz="1800" spc="-5" dirty="0">
                <a:solidFill>
                  <a:srgbClr val="790015"/>
                </a:solidFill>
                <a:latin typeface="Tahoma"/>
                <a:cs typeface="Tahoma"/>
              </a:rPr>
              <a:t>cad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o</a:t>
            </a:r>
            <a:r>
              <a:rPr sz="1800" spc="15" dirty="0">
                <a:solidFill>
                  <a:srgbClr val="790015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à </a:t>
            </a:r>
            <a:r>
              <a:rPr sz="1800" spc="-5" dirty="0">
                <a:solidFill>
                  <a:srgbClr val="790015"/>
                </a:solidFill>
                <a:latin typeface="Tahoma"/>
                <a:cs typeface="Tahoma"/>
              </a:rPr>
              <a:t>tax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a</a:t>
            </a:r>
            <a:r>
              <a:rPr sz="1800" spc="5" dirty="0">
                <a:solidFill>
                  <a:srgbClr val="790015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de</a:t>
            </a:r>
            <a:r>
              <a:rPr sz="1800" spc="-5" dirty="0">
                <a:solidFill>
                  <a:srgbClr val="790015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20%</a:t>
            </a:r>
            <a:r>
              <a:rPr sz="1800" spc="10" dirty="0">
                <a:solidFill>
                  <a:srgbClr val="790015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ao ano</a:t>
            </a:r>
            <a:endParaRPr sz="1800" dirty="0">
              <a:latin typeface="Tahoma"/>
              <a:cs typeface="Tahoma"/>
            </a:endParaRPr>
          </a:p>
          <a:p>
            <a:pPr marL="83820">
              <a:lnSpc>
                <a:spcPct val="100000"/>
              </a:lnSpc>
            </a:pP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por</a:t>
            </a:r>
            <a:r>
              <a:rPr sz="1800" spc="-5" dirty="0">
                <a:solidFill>
                  <a:srgbClr val="790015"/>
                </a:solidFill>
                <a:latin typeface="Tahoma"/>
                <a:cs typeface="Tahoma"/>
              </a:rPr>
              <a:t> um 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perí</a:t>
            </a:r>
            <a:r>
              <a:rPr sz="1800" spc="-10" dirty="0">
                <a:solidFill>
                  <a:srgbClr val="790015"/>
                </a:solidFill>
                <a:latin typeface="Tahoma"/>
                <a:cs typeface="Tahoma"/>
              </a:rPr>
              <a:t>o</a:t>
            </a:r>
            <a:r>
              <a:rPr sz="1800" spc="-5" dirty="0">
                <a:solidFill>
                  <a:srgbClr val="790015"/>
                </a:solidFill>
                <a:latin typeface="Tahoma"/>
                <a:cs typeface="Tahoma"/>
              </a:rPr>
              <a:t>do</a:t>
            </a:r>
            <a:r>
              <a:rPr sz="1800" spc="15" dirty="0">
                <a:solidFill>
                  <a:srgbClr val="790015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de</a:t>
            </a:r>
            <a:r>
              <a:rPr sz="1800" spc="-5" dirty="0">
                <a:solidFill>
                  <a:srgbClr val="790015"/>
                </a:solidFill>
                <a:latin typeface="Tahoma"/>
                <a:cs typeface="Tahoma"/>
              </a:rPr>
              <a:t> 4</a:t>
            </a:r>
            <a:r>
              <a:rPr sz="1800" dirty="0">
                <a:solidFill>
                  <a:srgbClr val="790015"/>
                </a:solidFill>
                <a:latin typeface="Tahoma"/>
                <a:cs typeface="Tahoma"/>
              </a:rPr>
              <a:t> a</a:t>
            </a:r>
            <a:r>
              <a:rPr sz="1800" spc="-5" dirty="0">
                <a:solidFill>
                  <a:srgbClr val="790015"/>
                </a:solidFill>
                <a:latin typeface="Tahoma"/>
                <a:cs typeface="Tahoma"/>
              </a:rPr>
              <a:t>nos: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39725" y="5612048"/>
            <a:ext cx="4760875" cy="179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lang="pt-BR" sz="1800" dirty="0">
                <a:solidFill>
                  <a:schemeClr val="tx1"/>
                </a:solidFill>
              </a:rPr>
              <a:t>VF=1000(1+0,2x4)=1.800,00</a:t>
            </a:r>
            <a:endParaRPr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C549A-1326-45FD-9938-134014DD9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199" y="196341"/>
            <a:ext cx="8191601" cy="615553"/>
          </a:xfrm>
        </p:spPr>
        <p:txBody>
          <a:bodyPr/>
          <a:lstStyle/>
          <a:p>
            <a:r>
              <a:rPr lang="pt-BR" dirty="0"/>
              <a:t>Resumo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6B7C42-7954-42AD-B75E-5D2F066E6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454" y="2014601"/>
            <a:ext cx="7613091" cy="1477328"/>
          </a:xfrm>
        </p:spPr>
        <p:txBody>
          <a:bodyPr/>
          <a:lstStyle/>
          <a:p>
            <a:r>
              <a:rPr lang="pt-BR" dirty="0"/>
              <a:t>Juros é o custo do capital</a:t>
            </a:r>
          </a:p>
          <a:p>
            <a:r>
              <a:rPr lang="pt-BR" dirty="0"/>
              <a:t>Valor presente, valor futuro, taxa de juros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472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ABC09-4C50-424E-8386-3619E9FB5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199" y="196341"/>
            <a:ext cx="8191601" cy="615553"/>
          </a:xfrm>
        </p:spPr>
        <p:txBody>
          <a:bodyPr/>
          <a:lstStyle/>
          <a:p>
            <a:r>
              <a:rPr lang="pt-BR" dirty="0"/>
              <a:t>Juros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C06355E-3886-4CB8-8F6D-D286F4B2D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6200" y="1066801"/>
            <a:ext cx="7902346" cy="2585323"/>
          </a:xfrm>
        </p:spPr>
        <p:txBody>
          <a:bodyPr/>
          <a:lstStyle/>
          <a:p>
            <a:r>
              <a:rPr lang="pt-BR" sz="2400" b="1" dirty="0">
                <a:solidFill>
                  <a:schemeClr val="tx1"/>
                </a:solidFill>
              </a:rPr>
              <a:t>Você se lembra d</a:t>
            </a:r>
            <a:r>
              <a:rPr lang="pt-BR" sz="2400" dirty="0">
                <a:solidFill>
                  <a:schemeClr val="tx1"/>
                </a:solidFill>
              </a:rPr>
              <a:t>e algum dinheiro que pediu emprestado? Ou de ter emprestado algum dinheiro para alguém?</a:t>
            </a:r>
          </a:p>
          <a:p>
            <a:r>
              <a:rPr lang="pt-BR" sz="2400" dirty="0">
                <a:solidFill>
                  <a:schemeClr val="tx1"/>
                </a:solidFill>
              </a:rPr>
              <a:t>Se sim, você teve que pagar algo em troca? Ou se emprestou dinheiro, cobrou algo de volta?</a:t>
            </a:r>
          </a:p>
          <a:p>
            <a:r>
              <a:rPr lang="pt-BR" sz="2400" dirty="0">
                <a:solidFill>
                  <a:schemeClr val="tx1"/>
                </a:solidFill>
              </a:rPr>
              <a:t>Isso são os juros, que aprenderemos agora como é calculado no regime de juros simples e no regime de juros compostos que é o utilizado pelo mercado</a:t>
            </a:r>
          </a:p>
        </p:txBody>
      </p:sp>
    </p:spTree>
    <p:extLst>
      <p:ext uri="{BB962C8B-B14F-4D97-AF65-F5344CB8AC3E}">
        <p14:creationId xmlns:p14="http://schemas.microsoft.com/office/powerpoint/2010/main" val="49988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5D4BE-2396-4222-91EF-01A8116D7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8" y="173481"/>
            <a:ext cx="8591600" cy="1231106"/>
          </a:xfrm>
        </p:spPr>
        <p:txBody>
          <a:bodyPr/>
          <a:lstStyle/>
          <a:p>
            <a:r>
              <a:rPr lang="pt-BR" dirty="0"/>
              <a:t>Taxas de juros na história humana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F3207E-8B50-411F-A05A-87D704B06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1656" y="1073159"/>
            <a:ext cx="8226145" cy="5611360"/>
          </a:xfrm>
        </p:spPr>
        <p:txBody>
          <a:bodyPr/>
          <a:lstStyle/>
          <a:p>
            <a:r>
              <a:rPr lang="pt-BR" sz="2800" dirty="0">
                <a:solidFill>
                  <a:schemeClr val="tx1"/>
                </a:solidFill>
              </a:rPr>
              <a:t>As taxas praticadas historicamente em diversos locais e povos variavam sensivelmente. Em Atenas, a taxa de juros era de 12% ao ano; na China, habitualmente, cobrava-se 12%, elevando-se a taxa se o empréstimo fosse a longo prazo, podendo atingir até 30%; em Roma, a taxa era de 12%, mas efetuavam-se empréstimos até 48%; na Idade Média, os lombardos e judeus cobravam taxa de 20%. Henrique VIII, na Inglaterra, em 1546, proibiu taxa superior a 10%; mas, nas colônias inglesas, notadamente na Índia, cobravam-se até 60%.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15F7ACF-C325-4810-9398-CD5D8B3D8558}"/>
              </a:ext>
            </a:extLst>
          </p:cNvPr>
          <p:cNvSpPr txBox="1"/>
          <p:nvPr/>
        </p:nvSpPr>
        <p:spPr>
          <a:xfrm>
            <a:off x="258928" y="5784841"/>
            <a:ext cx="4329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hlinkClick r:id="rId2"/>
              </a:rPr>
              <a:t>http://www.icp.com.br/icpresponde008.asp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861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CBFC2-171C-4B68-B9AF-19CC589BD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199" y="196341"/>
            <a:ext cx="8191601" cy="615553"/>
          </a:xfrm>
        </p:spPr>
        <p:txBody>
          <a:bodyPr/>
          <a:lstStyle/>
          <a:p>
            <a:r>
              <a:rPr lang="pt-BR" dirty="0"/>
              <a:t>A taxa de juros e a </a:t>
            </a:r>
            <a:r>
              <a:rPr lang="pt-BR" dirty="0" err="1"/>
              <a:t>biblia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00F5D0-0AB3-4DCF-955F-15AC7D9EB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6200" y="1143000"/>
            <a:ext cx="7902346" cy="5672915"/>
          </a:xfrm>
        </p:spPr>
        <p:txBody>
          <a:bodyPr/>
          <a:lstStyle/>
          <a:p>
            <a:r>
              <a:rPr lang="pt-BR" sz="2800" dirty="0">
                <a:solidFill>
                  <a:schemeClr val="tx1"/>
                </a:solidFill>
              </a:rPr>
              <a:t>A Bíblia no Antigo Testamento é clara: em Deuteronômio 23,20-22:</a:t>
            </a:r>
          </a:p>
          <a:p>
            <a:r>
              <a:rPr lang="pt-BR" sz="2800" i="1" dirty="0">
                <a:solidFill>
                  <a:schemeClr val="tx1"/>
                </a:solidFill>
              </a:rPr>
              <a:t>“20Não emprestes a teu irmão com juros, quer se trate de empréstimo de dinheiro, de viveres ou qualquer outra coisa sobre a qual é costume exigir um juro. Poderás fazer um empréstimo com juros ao estrangeiro; contudo, emprestarás sem juros a teu irmão, para que </a:t>
            </a:r>
            <a:r>
              <a:rPr lang="pt-BR" sz="2800" i="1" dirty="0" err="1">
                <a:solidFill>
                  <a:schemeClr val="tx1"/>
                </a:solidFill>
              </a:rPr>
              <a:t>Iahweh</a:t>
            </a:r>
            <a:r>
              <a:rPr lang="pt-BR" sz="2800" i="1" dirty="0">
                <a:solidFill>
                  <a:schemeClr val="tx1"/>
                </a:solidFill>
              </a:rPr>
              <a:t> teu Deus abençoe todo empreendimento, a fim de possuí-la” (deuteronômio 23,20-22) Bíblia de Jerusalém.</a:t>
            </a:r>
            <a:endParaRPr lang="pt-BR" sz="2800" dirty="0">
              <a:solidFill>
                <a:schemeClr val="tx1"/>
              </a:solidFill>
            </a:endParaRPr>
          </a:p>
          <a:p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19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4E62D-A347-4844-9E6F-0B812D579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199" y="196341"/>
            <a:ext cx="8191601" cy="1231106"/>
          </a:xfrm>
        </p:spPr>
        <p:txBody>
          <a:bodyPr/>
          <a:lstStyle/>
          <a:p>
            <a:r>
              <a:rPr lang="pt-BR" dirty="0"/>
              <a:t>Taxa de juros e a constituição do Brasil (revogado)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BF89DEE-EFC1-4C44-8CF1-5F5CF017C7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DA40D97-2EAA-42EA-8669-9099A000B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967680"/>
              </p:ext>
            </p:extLst>
          </p:nvPr>
        </p:nvGraphicFramePr>
        <p:xfrm>
          <a:off x="609600" y="1905000"/>
          <a:ext cx="7144512" cy="3505199"/>
        </p:xfrm>
        <a:graphic>
          <a:graphicData uri="http://schemas.openxmlformats.org/drawingml/2006/table">
            <a:tbl>
              <a:tblPr/>
              <a:tblGrid>
                <a:gridCol w="2880851">
                  <a:extLst>
                    <a:ext uri="{9D8B030D-6E8A-4147-A177-3AD203B41FA5}">
                      <a16:colId xmlns:a16="http://schemas.microsoft.com/office/drawing/2014/main" val="1504739165"/>
                    </a:ext>
                  </a:extLst>
                </a:gridCol>
                <a:gridCol w="4263661">
                  <a:extLst>
                    <a:ext uri="{9D8B030D-6E8A-4147-A177-3AD203B41FA5}">
                      <a16:colId xmlns:a16="http://schemas.microsoft.com/office/drawing/2014/main" val="1177127825"/>
                    </a:ext>
                  </a:extLst>
                </a:gridCol>
              </a:tblGrid>
              <a:tr h="3505199"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Par. 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§ 3º As taxas de juros reais, nelas incluídas comissões e quaisquer outras remunerações direta ou indiretamente referidas à concessão de crédito, não poderão ser superiores a doze por cento ao ano; a cobrança acima deste limite será conceituada como crime de usura, punido, em todas as suas modalidades, nos termos que a lei determinar.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389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457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515A9-75B2-428D-AAF6-4E4B0EAFA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199" y="196341"/>
            <a:ext cx="8191601" cy="1231106"/>
          </a:xfrm>
        </p:spPr>
        <p:txBody>
          <a:bodyPr/>
          <a:lstStyle/>
          <a:p>
            <a:r>
              <a:rPr lang="pt-BR" dirty="0"/>
              <a:t>Juros, depende de que lado você está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E9184B-D614-4B26-A81A-20189DFF3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2520077"/>
            <a:ext cx="7997546" cy="2585323"/>
          </a:xfrm>
        </p:spPr>
        <p:txBody>
          <a:bodyPr/>
          <a:lstStyle/>
          <a:p>
            <a:r>
              <a:rPr lang="pt-BR" sz="2400" dirty="0">
                <a:solidFill>
                  <a:schemeClr val="tx1"/>
                </a:solidFill>
              </a:rPr>
              <a:t>Os juros podem ocorrer a partir de dois pontos de vista:</a:t>
            </a:r>
          </a:p>
          <a:p>
            <a:r>
              <a:rPr lang="pt-BR" sz="2400" dirty="0">
                <a:solidFill>
                  <a:schemeClr val="tx1"/>
                </a:solidFill>
              </a:rPr>
              <a:t>• </a:t>
            </a:r>
            <a:r>
              <a:rPr lang="pt-BR" sz="2400" b="1" dirty="0">
                <a:solidFill>
                  <a:schemeClr val="tx1"/>
                </a:solidFill>
              </a:rPr>
              <a:t>De quem paga</a:t>
            </a:r>
            <a:r>
              <a:rPr lang="pt-BR" sz="2400" dirty="0">
                <a:solidFill>
                  <a:schemeClr val="tx1"/>
                </a:solidFill>
              </a:rPr>
              <a:t>: é o custo do capital, ou seja, o custo por não</a:t>
            </a:r>
          </a:p>
          <a:p>
            <a:r>
              <a:rPr lang="pt-BR" sz="2400" dirty="0">
                <a:solidFill>
                  <a:schemeClr val="tx1"/>
                </a:solidFill>
              </a:rPr>
              <a:t>ter dinheiro na hora para consumir ou quitar dívidas. O juro caracteriza-se, em tese, pela reposição financeira das perdas sofridas com a desvalorização da moeda (a inflação), durante o tempo em que estes recursos estão emprestados.</a:t>
            </a:r>
          </a:p>
          <a:p>
            <a:r>
              <a:rPr lang="pt-BR" sz="2400" dirty="0">
                <a:solidFill>
                  <a:schemeClr val="tx1"/>
                </a:solidFill>
              </a:rPr>
              <a:t>• </a:t>
            </a:r>
            <a:r>
              <a:rPr lang="pt-BR" sz="2400" b="1" dirty="0">
                <a:solidFill>
                  <a:schemeClr val="tx1"/>
                </a:solidFill>
              </a:rPr>
              <a:t>De quem recebe</a:t>
            </a:r>
            <a:r>
              <a:rPr lang="pt-BR" sz="2400" dirty="0">
                <a:solidFill>
                  <a:schemeClr val="tx1"/>
                </a:solidFill>
              </a:rPr>
              <a:t>: é a remuneração do capital empregado.</a:t>
            </a:r>
          </a:p>
        </p:txBody>
      </p:sp>
    </p:spTree>
    <p:extLst>
      <p:ext uri="{BB962C8B-B14F-4D97-AF65-F5344CB8AC3E}">
        <p14:creationId xmlns:p14="http://schemas.microsoft.com/office/powerpoint/2010/main" val="3374188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A102A-B86F-4F1F-8288-6BDEA24A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199" y="196341"/>
            <a:ext cx="8191601" cy="615553"/>
          </a:xfrm>
        </p:spPr>
        <p:txBody>
          <a:bodyPr/>
          <a:lstStyle/>
          <a:p>
            <a:r>
              <a:rPr lang="pt-BR" dirty="0"/>
              <a:t>Termos utilizados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CB5035-5774-471C-B63A-F3EBFC810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1909" y="990600"/>
            <a:ext cx="8191601" cy="4431983"/>
          </a:xfrm>
        </p:spPr>
        <p:txBody>
          <a:bodyPr/>
          <a:lstStyle/>
          <a:p>
            <a:r>
              <a:rPr lang="pt-BR" sz="1800" b="1" dirty="0">
                <a:solidFill>
                  <a:schemeClr val="tx1"/>
                </a:solidFill>
              </a:rPr>
              <a:t>Tempo (n) </a:t>
            </a:r>
            <a:r>
              <a:rPr lang="pt-BR" sz="1800" dirty="0">
                <a:solidFill>
                  <a:schemeClr val="tx1"/>
                </a:solidFill>
              </a:rPr>
              <a:t> é uma variável importante para a Matemática Financeira. Existem duas formas básicas para considerar a evolução dos juros durante o tempo: o regime de capitalização simples e o regime de capitalização composta.</a:t>
            </a:r>
            <a:endParaRPr lang="pt-BR" sz="1800" b="1" dirty="0">
              <a:solidFill>
                <a:schemeClr val="tx1"/>
              </a:solidFill>
            </a:endParaRPr>
          </a:p>
          <a:p>
            <a:endParaRPr lang="pt-BR" sz="1800" b="1" dirty="0">
              <a:solidFill>
                <a:schemeClr val="tx1"/>
              </a:solidFill>
            </a:endParaRPr>
          </a:p>
          <a:p>
            <a:r>
              <a:rPr lang="pt-BR" sz="1800" b="1" dirty="0">
                <a:solidFill>
                  <a:schemeClr val="tx1"/>
                </a:solidFill>
              </a:rPr>
              <a:t>Capital inicial (C) ou Valor Presente (VP) ou </a:t>
            </a:r>
            <a:r>
              <a:rPr lang="pt-BR" sz="1800" b="1" dirty="0" err="1">
                <a:solidFill>
                  <a:schemeClr val="tx1"/>
                </a:solidFill>
              </a:rPr>
              <a:t>Present</a:t>
            </a:r>
            <a:r>
              <a:rPr lang="pt-BR" sz="1800" b="1" dirty="0">
                <a:solidFill>
                  <a:schemeClr val="tx1"/>
                </a:solidFill>
              </a:rPr>
              <a:t> </a:t>
            </a:r>
            <a:r>
              <a:rPr lang="pt-BR" sz="1800" b="1" dirty="0" err="1">
                <a:solidFill>
                  <a:schemeClr val="tx1"/>
                </a:solidFill>
              </a:rPr>
              <a:t>Value</a:t>
            </a:r>
            <a:r>
              <a:rPr lang="pt-BR" sz="1800" b="1" dirty="0">
                <a:solidFill>
                  <a:schemeClr val="tx1"/>
                </a:solidFill>
              </a:rPr>
              <a:t> (PV)</a:t>
            </a:r>
            <a:r>
              <a:rPr lang="pt-BR" sz="1800" dirty="0">
                <a:solidFill>
                  <a:schemeClr val="tx1"/>
                </a:solidFill>
              </a:rPr>
              <a:t>: é o recurso</a:t>
            </a:r>
          </a:p>
          <a:p>
            <a:r>
              <a:rPr lang="pt-BR" sz="1800" dirty="0">
                <a:solidFill>
                  <a:schemeClr val="tx1"/>
                </a:solidFill>
              </a:rPr>
              <a:t>financeiro transacionado no início de uma </a:t>
            </a:r>
            <a:r>
              <a:rPr lang="pt-BR" sz="1800" dirty="0" err="1">
                <a:solidFill>
                  <a:schemeClr val="tx1"/>
                </a:solidFill>
              </a:rPr>
              <a:t>determinda</a:t>
            </a:r>
            <a:r>
              <a:rPr lang="pt-BR" sz="1800" dirty="0">
                <a:solidFill>
                  <a:schemeClr val="tx1"/>
                </a:solidFill>
              </a:rPr>
              <a:t> operação financeira, ou seja, é o valor do capital na data focal zero. A data focal zero é a data de início da operação financeira.</a:t>
            </a:r>
          </a:p>
          <a:p>
            <a:endParaRPr lang="pt-BR" sz="1800" dirty="0">
              <a:solidFill>
                <a:schemeClr val="tx1"/>
              </a:solidFill>
            </a:endParaRPr>
          </a:p>
          <a:p>
            <a:r>
              <a:rPr lang="pt-BR" sz="1800" dirty="0">
                <a:solidFill>
                  <a:schemeClr val="tx1"/>
                </a:solidFill>
              </a:rPr>
              <a:t>• </a:t>
            </a:r>
            <a:r>
              <a:rPr lang="pt-BR" sz="1800" b="1" dirty="0">
                <a:solidFill>
                  <a:schemeClr val="tx1"/>
                </a:solidFill>
              </a:rPr>
              <a:t>Juros (J)</a:t>
            </a:r>
            <a:r>
              <a:rPr lang="pt-BR" sz="1800" dirty="0">
                <a:solidFill>
                  <a:schemeClr val="tx1"/>
                </a:solidFill>
              </a:rPr>
              <a:t>: como definido anteriormente, é o custo do capital.</a:t>
            </a:r>
          </a:p>
          <a:p>
            <a:r>
              <a:rPr lang="pt-BR" sz="1800" dirty="0">
                <a:solidFill>
                  <a:schemeClr val="tx1"/>
                </a:solidFill>
              </a:rPr>
              <a:t>Os juros podem ser obtidos a partir de uma taxa de juros.</a:t>
            </a:r>
          </a:p>
          <a:p>
            <a:endParaRPr lang="pt-BR" sz="1800" dirty="0">
              <a:solidFill>
                <a:schemeClr val="tx1"/>
              </a:solidFill>
            </a:endParaRPr>
          </a:p>
          <a:p>
            <a:r>
              <a:rPr lang="pt-BR" sz="1800" dirty="0">
                <a:solidFill>
                  <a:schemeClr val="tx1"/>
                </a:solidFill>
              </a:rPr>
              <a:t>• </a:t>
            </a:r>
            <a:r>
              <a:rPr lang="pt-BR" sz="1800" b="1" dirty="0">
                <a:solidFill>
                  <a:schemeClr val="tx1"/>
                </a:solidFill>
              </a:rPr>
              <a:t>Taxa de juros (i)</a:t>
            </a:r>
            <a:r>
              <a:rPr lang="pt-BR" sz="1800" dirty="0">
                <a:solidFill>
                  <a:schemeClr val="tx1"/>
                </a:solidFill>
              </a:rPr>
              <a:t>: simbolizado pela letra i, do inglês, </a:t>
            </a:r>
            <a:r>
              <a:rPr lang="pt-BR" sz="1800" i="1" dirty="0" err="1">
                <a:solidFill>
                  <a:schemeClr val="tx1"/>
                </a:solidFill>
              </a:rPr>
              <a:t>interest</a:t>
            </a:r>
            <a:endParaRPr lang="pt-BR" sz="1800" i="1" dirty="0">
              <a:solidFill>
                <a:schemeClr val="tx1"/>
              </a:solidFill>
            </a:endParaRPr>
          </a:p>
          <a:p>
            <a:r>
              <a:rPr lang="pt-BR" sz="1800" i="1" dirty="0">
                <a:solidFill>
                  <a:schemeClr val="tx1"/>
                </a:solidFill>
              </a:rPr>
              <a:t>rate</a:t>
            </a:r>
            <a:r>
              <a:rPr lang="pt-BR" sz="1800" dirty="0">
                <a:solidFill>
                  <a:schemeClr val="tx1"/>
                </a:solidFill>
              </a:rPr>
              <a:t>, taxa de juros. A determinação da taxa de juro deve ser eficiente</a:t>
            </a:r>
          </a:p>
          <a:p>
            <a:r>
              <a:rPr lang="pt-BR" sz="1800" dirty="0">
                <a:solidFill>
                  <a:schemeClr val="tx1"/>
                </a:solidFill>
              </a:rPr>
              <a:t>de forma a remunerar o risco envolvido na operação de</a:t>
            </a:r>
          </a:p>
          <a:p>
            <a:r>
              <a:rPr lang="pt-BR" sz="1800" dirty="0">
                <a:solidFill>
                  <a:schemeClr val="tx1"/>
                </a:solidFill>
              </a:rPr>
              <a:t>empréstimo ou aplicação.</a:t>
            </a:r>
          </a:p>
        </p:txBody>
      </p:sp>
    </p:spTree>
    <p:extLst>
      <p:ext uri="{BB962C8B-B14F-4D97-AF65-F5344CB8AC3E}">
        <p14:creationId xmlns:p14="http://schemas.microsoft.com/office/powerpoint/2010/main" val="1520939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6199" y="196341"/>
            <a:ext cx="8191601" cy="1057212"/>
          </a:xfrm>
          <a:prstGeom prst="rect">
            <a:avLst/>
          </a:prstGeom>
        </p:spPr>
        <p:txBody>
          <a:bodyPr vert="horz" wrap="square" lIns="0" tIns="437388" rIns="0" bIns="0" rtlCol="0">
            <a:spAutoFit/>
          </a:bodyPr>
          <a:lstStyle/>
          <a:p>
            <a:pPr marL="2235835">
              <a:lnSpc>
                <a:spcPct val="100000"/>
              </a:lnSpc>
            </a:pPr>
            <a:r>
              <a:rPr spc="-5" dirty="0" err="1"/>
              <a:t>Juros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  <a:r>
              <a:rPr spc="3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10" dirty="0"/>
              <a:t> </a:t>
            </a:r>
            <a:r>
              <a:rPr dirty="0"/>
              <a:t>d</a:t>
            </a:r>
            <a:r>
              <a:rPr spc="-5" dirty="0"/>
              <a:t>e</a:t>
            </a:r>
            <a:r>
              <a:rPr dirty="0"/>
              <a:t>riv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op</a:t>
            </a:r>
            <a:r>
              <a:rPr spc="-40" dirty="0"/>
              <a:t>y</a:t>
            </a:r>
            <a:r>
              <a:rPr dirty="0"/>
              <a:t>right</a:t>
            </a:r>
            <a:r>
              <a:rPr spc="45" dirty="0"/>
              <a:t> </a:t>
            </a:r>
            <a:r>
              <a:rPr dirty="0"/>
              <a:t>© 2001 by</a:t>
            </a:r>
            <a:r>
              <a:rPr spc="-5" dirty="0"/>
              <a:t> </a:t>
            </a: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5454" y="2019172"/>
            <a:ext cx="7512050" cy="269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808355" indent="-342900">
              <a:lnSpc>
                <a:spcPct val="100000"/>
              </a:lnSpc>
              <a:buClr>
                <a:srgbClr val="EF9A0D"/>
              </a:buClr>
              <a:buSzPct val="67500"/>
              <a:buFont typeface="Wingdings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O conce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to</a:t>
            </a:r>
            <a:r>
              <a:rPr sz="2000" spc="-2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de j</a:t>
            </a:r>
            <a:r>
              <a:rPr sz="2000" spc="5" dirty="0">
                <a:solidFill>
                  <a:srgbClr val="790015"/>
                </a:solidFill>
                <a:latin typeface="Times New Roman"/>
                <a:cs typeface="Times New Roman"/>
              </a:rPr>
              <a:t>u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ro</a:t>
            </a:r>
            <a:r>
              <a:rPr sz="2000" spc="-3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é </a:t>
            </a:r>
            <a:r>
              <a:rPr sz="2000" spc="5" dirty="0">
                <a:solidFill>
                  <a:srgbClr val="790015"/>
                </a:solidFill>
                <a:latin typeface="Times New Roman"/>
                <a:cs typeface="Times New Roman"/>
              </a:rPr>
              <a:t>d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ado</a:t>
            </a:r>
            <a:r>
              <a:rPr sz="2000" spc="-2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pela</a:t>
            </a:r>
            <a:r>
              <a:rPr sz="20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dife</a:t>
            </a:r>
            <a:r>
              <a:rPr sz="2000" spc="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ença</a:t>
            </a:r>
            <a:r>
              <a:rPr sz="2000" spc="-4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entre</a:t>
            </a:r>
            <a:r>
              <a:rPr sz="2000" spc="-2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o resga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2000" spc="-2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de um inves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000" spc="-30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ento</a:t>
            </a:r>
            <a:r>
              <a:rPr sz="2000" spc="-3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 o</a:t>
            </a:r>
            <a:r>
              <a:rPr sz="2000" spc="-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capi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al</a:t>
            </a:r>
            <a:r>
              <a:rPr sz="2000" spc="-2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inves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ido.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EF9A0D"/>
              </a:buClr>
              <a:buSzPct val="67500"/>
              <a:buFont typeface="Wingdings"/>
              <a:buChar char=""/>
              <a:tabLst>
                <a:tab pos="355600" algn="l"/>
              </a:tabLst>
            </a:pPr>
            <a:r>
              <a:rPr sz="2000" b="1" dirty="0">
                <a:solidFill>
                  <a:srgbClr val="790015"/>
                </a:solidFill>
                <a:latin typeface="Times New Roman"/>
                <a:cs typeface="Times New Roman"/>
              </a:rPr>
              <a:t>N</a:t>
            </a:r>
            <a:r>
              <a:rPr sz="2000" b="1" spc="5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000" b="1" dirty="0">
                <a:solidFill>
                  <a:srgbClr val="790015"/>
                </a:solidFill>
                <a:latin typeface="Times New Roman"/>
                <a:cs typeface="Times New Roman"/>
              </a:rPr>
              <a:t>t</a:t>
            </a:r>
            <a:r>
              <a:rPr sz="2000" b="1" spc="5" dirty="0">
                <a:solidFill>
                  <a:srgbClr val="790015"/>
                </a:solidFill>
                <a:latin typeface="Times New Roman"/>
                <a:cs typeface="Times New Roman"/>
              </a:rPr>
              <a:t>a</a:t>
            </a:r>
            <a:r>
              <a:rPr sz="2000" b="1" dirty="0">
                <a:solidFill>
                  <a:srgbClr val="790015"/>
                </a:solidFill>
                <a:latin typeface="Times New Roman"/>
                <a:cs typeface="Times New Roman"/>
              </a:rPr>
              <a:t>ção:</a:t>
            </a:r>
            <a:r>
              <a:rPr sz="2000" b="1" spc="-4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790015"/>
                </a:solidFill>
                <a:latin typeface="Times New Roman"/>
                <a:cs typeface="Times New Roman"/>
              </a:rPr>
              <a:t>j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Clr>
                <a:srgbClr val="EF9A0D"/>
              </a:buClr>
              <a:buFont typeface="Wingdings"/>
              <a:buChar char="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EF9A0D"/>
              </a:buClr>
              <a:buSzPct val="67500"/>
              <a:buFont typeface="Wingdings"/>
              <a:buChar char=""/>
              <a:tabLst>
                <a:tab pos="355600" algn="l"/>
              </a:tabLst>
            </a:pPr>
            <a:r>
              <a:rPr sz="2000" u="sng" dirty="0">
                <a:solidFill>
                  <a:srgbClr val="790015"/>
                </a:solidFill>
                <a:latin typeface="Times New Roman"/>
                <a:cs typeface="Times New Roman"/>
              </a:rPr>
              <a:t>Taxa</a:t>
            </a:r>
            <a:r>
              <a:rPr sz="2000" u="sng" spc="-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790015"/>
                </a:solidFill>
                <a:latin typeface="Times New Roman"/>
                <a:cs typeface="Times New Roman"/>
              </a:rPr>
              <a:t>de j</a:t>
            </a:r>
            <a:r>
              <a:rPr sz="2000" u="sng" spc="5" dirty="0">
                <a:solidFill>
                  <a:srgbClr val="790015"/>
                </a:solidFill>
                <a:latin typeface="Times New Roman"/>
                <a:cs typeface="Times New Roman"/>
              </a:rPr>
              <a:t>u</a:t>
            </a:r>
            <a:r>
              <a:rPr sz="2000" u="sng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000" u="sng" spc="5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000" u="sng" dirty="0">
                <a:solidFill>
                  <a:srgbClr val="790015"/>
                </a:solidFill>
                <a:latin typeface="Times New Roman"/>
                <a:cs typeface="Times New Roman"/>
              </a:rPr>
              <a:t>,</a:t>
            </a:r>
            <a:r>
              <a:rPr sz="2000" u="sng" spc="-4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790015"/>
                </a:solidFill>
                <a:latin typeface="Times New Roman"/>
                <a:cs typeface="Times New Roman"/>
              </a:rPr>
              <a:t>é</a:t>
            </a:r>
            <a:r>
              <a:rPr sz="2000" spc="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o coefic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ente</a:t>
            </a:r>
            <a:r>
              <a:rPr sz="2000" spc="-5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de pr</a:t>
            </a:r>
            <a:r>
              <a:rPr sz="2000" spc="1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p</a:t>
            </a:r>
            <a:r>
              <a:rPr sz="2000" spc="1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c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ona</a:t>
            </a:r>
            <a:r>
              <a:rPr sz="2000" spc="-20" dirty="0">
                <a:solidFill>
                  <a:srgbClr val="790015"/>
                </a:solidFill>
                <a:latin typeface="Times New Roman"/>
                <a:cs typeface="Times New Roman"/>
              </a:rPr>
              <a:t>l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ida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d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2000" spc="-3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entre</a:t>
            </a:r>
            <a:r>
              <a:rPr sz="2000" spc="-3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o j</a:t>
            </a:r>
            <a:r>
              <a:rPr sz="2000" spc="5" dirty="0">
                <a:solidFill>
                  <a:srgbClr val="790015"/>
                </a:solidFill>
                <a:latin typeface="Times New Roman"/>
                <a:cs typeface="Times New Roman"/>
              </a:rPr>
              <a:t>u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ro</a:t>
            </a:r>
            <a:r>
              <a:rPr sz="2000" spc="-2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o capi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al</a:t>
            </a:r>
            <a:r>
              <a:rPr sz="2000" spc="-2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cedid</a:t>
            </a:r>
            <a:r>
              <a:rPr sz="2000" spc="5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.</a:t>
            </a:r>
            <a:r>
              <a:rPr sz="2000" spc="-3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A</a:t>
            </a:r>
            <a:r>
              <a:rPr sz="2000" spc="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t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xa de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ju</a:t>
            </a:r>
            <a:r>
              <a:rPr sz="2000" spc="5" dirty="0">
                <a:solidFill>
                  <a:srgbClr val="790015"/>
                </a:solidFill>
                <a:latin typeface="Times New Roman"/>
                <a:cs typeface="Times New Roman"/>
              </a:rPr>
              <a:t>r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000" spc="-4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ex</a:t>
            </a:r>
            <a:r>
              <a:rPr sz="2000" spc="5" dirty="0">
                <a:solidFill>
                  <a:srgbClr val="790015"/>
                </a:solidFill>
                <a:latin typeface="Times New Roman"/>
                <a:cs typeface="Times New Roman"/>
              </a:rPr>
              <a:t>p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ressa</a:t>
            </a:r>
            <a:r>
              <a:rPr sz="2000" spc="-3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a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relaç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ã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000" spc="-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de gra</a:t>
            </a:r>
            <a:r>
              <a:rPr sz="2000" spc="5" dirty="0">
                <a:solidFill>
                  <a:srgbClr val="790015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deza</a:t>
            </a:r>
            <a:r>
              <a:rPr sz="2000" spc="-3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exist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nte entre</a:t>
            </a:r>
            <a:r>
              <a:rPr sz="2000" spc="-2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o j</a:t>
            </a:r>
            <a:r>
              <a:rPr sz="2000" spc="5" dirty="0">
                <a:solidFill>
                  <a:srgbClr val="790015"/>
                </a:solidFill>
                <a:latin typeface="Times New Roman"/>
                <a:cs typeface="Times New Roman"/>
              </a:rPr>
              <a:t>u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ro</a:t>
            </a:r>
            <a:r>
              <a:rPr sz="2000" spc="-3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 o</a:t>
            </a:r>
            <a:r>
              <a:rPr sz="2000" spc="-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rec</a:t>
            </a:r>
            <a:r>
              <a:rPr sz="2000" spc="5" dirty="0">
                <a:solidFill>
                  <a:srgbClr val="790015"/>
                </a:solidFill>
                <a:latin typeface="Times New Roman"/>
                <a:cs typeface="Times New Roman"/>
              </a:rPr>
              <a:t>u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rso</a:t>
            </a:r>
            <a:r>
              <a:rPr sz="2000" spc="-3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fina</a:t>
            </a:r>
            <a:r>
              <a:rPr sz="2000" spc="5" dirty="0">
                <a:solidFill>
                  <a:srgbClr val="790015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ce</a:t>
            </a:r>
            <a:r>
              <a:rPr sz="2000" spc="-10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ro</a:t>
            </a:r>
            <a:r>
              <a:rPr sz="2000" spc="-3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q</a:t>
            </a:r>
            <a:r>
              <a:rPr sz="2000" spc="10" dirty="0">
                <a:solidFill>
                  <a:srgbClr val="790015"/>
                </a:solidFill>
                <a:latin typeface="Times New Roman"/>
                <a:cs typeface="Times New Roman"/>
              </a:rPr>
              <a:t>u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</a:t>
            </a:r>
            <a:r>
              <a:rPr sz="2000" spc="-2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o </a:t>
            </a:r>
            <a:r>
              <a:rPr sz="2000" spc="-30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es</a:t>
            </a:r>
            <a:r>
              <a:rPr sz="2000" spc="-25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000" spc="15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re</a:t>
            </a:r>
            <a:r>
              <a:rPr sz="2000" spc="-20" dirty="0">
                <a:solidFill>
                  <a:srgbClr val="790015"/>
                </a:solidFill>
                <a:latin typeface="Times New Roman"/>
                <a:cs typeface="Times New Roman"/>
              </a:rPr>
              <a:t>m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u</a:t>
            </a:r>
            <a:r>
              <a:rPr sz="2000" spc="10" dirty="0">
                <a:solidFill>
                  <a:srgbClr val="790015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790015"/>
                </a:solidFill>
                <a:latin typeface="Times New Roman"/>
                <a:cs typeface="Times New Roman"/>
              </a:rPr>
              <a:t>era.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EF9A0D"/>
              </a:buClr>
              <a:buSzPct val="67500"/>
              <a:buFont typeface="Wingdings"/>
              <a:buChar char=""/>
              <a:tabLst>
                <a:tab pos="355600" algn="l"/>
              </a:tabLst>
            </a:pPr>
            <a:r>
              <a:rPr sz="2000" b="1" dirty="0">
                <a:solidFill>
                  <a:srgbClr val="790015"/>
                </a:solidFill>
                <a:latin typeface="Times New Roman"/>
                <a:cs typeface="Times New Roman"/>
              </a:rPr>
              <a:t>N</a:t>
            </a:r>
            <a:r>
              <a:rPr sz="2000" b="1" spc="10" dirty="0">
                <a:solidFill>
                  <a:srgbClr val="790015"/>
                </a:solidFill>
                <a:latin typeface="Times New Roman"/>
                <a:cs typeface="Times New Roman"/>
              </a:rPr>
              <a:t>o</a:t>
            </a:r>
            <a:r>
              <a:rPr sz="2000" b="1" dirty="0">
                <a:solidFill>
                  <a:srgbClr val="790015"/>
                </a:solidFill>
                <a:latin typeface="Times New Roman"/>
                <a:cs typeface="Times New Roman"/>
              </a:rPr>
              <a:t>t</a:t>
            </a:r>
            <a:r>
              <a:rPr sz="2000" b="1" spc="5" dirty="0">
                <a:solidFill>
                  <a:srgbClr val="790015"/>
                </a:solidFill>
                <a:latin typeface="Times New Roman"/>
                <a:cs typeface="Times New Roman"/>
              </a:rPr>
              <a:t>a</a:t>
            </a:r>
            <a:r>
              <a:rPr sz="2000" b="1" dirty="0">
                <a:solidFill>
                  <a:srgbClr val="790015"/>
                </a:solidFill>
                <a:latin typeface="Times New Roman"/>
                <a:cs typeface="Times New Roman"/>
              </a:rPr>
              <a:t>ção:</a:t>
            </a:r>
            <a:r>
              <a:rPr sz="2000" b="1" spc="-40" dirty="0">
                <a:solidFill>
                  <a:srgbClr val="790015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790015"/>
                </a:solidFill>
                <a:latin typeface="Times New Roman"/>
                <a:cs typeface="Times New Roman"/>
              </a:rPr>
              <a:t>i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0788" y="181355"/>
            <a:ext cx="7072883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83864" y="790955"/>
            <a:ext cx="1905000" cy="1121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72921" y="328929"/>
            <a:ext cx="6292215" cy="1226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/>
              <a:t>Re</a:t>
            </a:r>
            <a:r>
              <a:rPr spc="-20" dirty="0"/>
              <a:t>p</a:t>
            </a:r>
            <a:r>
              <a:rPr spc="-5" dirty="0"/>
              <a:t>resentação</a:t>
            </a:r>
            <a:r>
              <a:rPr spc="30" dirty="0"/>
              <a:t> </a:t>
            </a:r>
            <a:r>
              <a:rPr spc="-5" dirty="0"/>
              <a:t>da taxa</a:t>
            </a:r>
            <a:r>
              <a:rPr spc="15" dirty="0"/>
              <a:t> </a:t>
            </a:r>
            <a:r>
              <a:rPr spc="-5" dirty="0"/>
              <a:t>de</a:t>
            </a:r>
          </a:p>
          <a:p>
            <a:pPr marL="1905" algn="ctr">
              <a:lnSpc>
                <a:spcPct val="100000"/>
              </a:lnSpc>
            </a:pPr>
            <a:r>
              <a:rPr spc="-5" dirty="0"/>
              <a:t>juros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  <a:r>
              <a:rPr spc="3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10" dirty="0"/>
              <a:t> </a:t>
            </a:r>
            <a:r>
              <a:rPr dirty="0"/>
              <a:t>d</a:t>
            </a:r>
            <a:r>
              <a:rPr spc="-5" dirty="0"/>
              <a:t>e</a:t>
            </a:r>
            <a:r>
              <a:rPr dirty="0"/>
              <a:t>riv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it</a:t>
            </a:r>
            <a:r>
              <a:rPr spc="-5" dirty="0"/>
              <a:t>e</a:t>
            </a:r>
            <a:r>
              <a:rPr dirty="0"/>
              <a:t>ms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op</a:t>
            </a:r>
            <a:r>
              <a:rPr spc="-40" dirty="0"/>
              <a:t>y</a:t>
            </a:r>
            <a:r>
              <a:rPr dirty="0"/>
              <a:t>right</a:t>
            </a:r>
            <a:r>
              <a:rPr spc="45" dirty="0"/>
              <a:t> </a:t>
            </a:r>
            <a:r>
              <a:rPr dirty="0"/>
              <a:t>© 2001 by</a:t>
            </a:r>
            <a:r>
              <a:rPr spc="-5" dirty="0"/>
              <a:t> </a:t>
            </a:r>
            <a:r>
              <a:rPr dirty="0"/>
              <a:t>H</a:t>
            </a:r>
            <a:r>
              <a:rPr spc="-10" dirty="0"/>
              <a:t>a</a:t>
            </a:r>
            <a:r>
              <a:rPr dirty="0"/>
              <a:t>r</a:t>
            </a:r>
            <a:r>
              <a:rPr spc="-10" dirty="0"/>
              <a:t>c</a:t>
            </a:r>
            <a:r>
              <a:rPr dirty="0"/>
              <a:t>ourt,</a:t>
            </a:r>
            <a:r>
              <a:rPr spc="20" dirty="0"/>
              <a:t> </a:t>
            </a:r>
            <a:r>
              <a:rPr spc="-30" dirty="0"/>
              <a:t>I</a:t>
            </a:r>
            <a:r>
              <a:rPr dirty="0"/>
              <a:t>n</a:t>
            </a:r>
            <a:r>
              <a:rPr spc="-5" dirty="0"/>
              <a:t>c</a:t>
            </a:r>
            <a:r>
              <a:rPr dirty="0"/>
              <a:t>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EF9A0D"/>
              </a:buClr>
              <a:buSzPct val="68750"/>
              <a:buFont typeface="Wingdings"/>
              <a:buChar char=""/>
              <a:tabLst>
                <a:tab pos="355600" algn="l"/>
              </a:tabLst>
            </a:pPr>
            <a:r>
              <a:rPr dirty="0"/>
              <a:t>A taxa de</a:t>
            </a:r>
            <a:r>
              <a:rPr spc="5" dirty="0"/>
              <a:t> </a:t>
            </a:r>
            <a:r>
              <a:rPr spc="-15" dirty="0"/>
              <a:t>j</a:t>
            </a:r>
            <a:r>
              <a:rPr dirty="0"/>
              <a:t>uro</a:t>
            </a:r>
            <a:r>
              <a:rPr spc="-25" dirty="0"/>
              <a:t> </a:t>
            </a:r>
            <a:r>
              <a:rPr dirty="0"/>
              <a:t>p</a:t>
            </a:r>
            <a:r>
              <a:rPr spc="5" dirty="0"/>
              <a:t>o</a:t>
            </a:r>
            <a:r>
              <a:rPr dirty="0"/>
              <a:t>de</a:t>
            </a:r>
            <a:r>
              <a:rPr spc="-15" dirty="0"/>
              <a:t> </a:t>
            </a:r>
            <a:r>
              <a:rPr dirty="0"/>
              <a:t>a</a:t>
            </a:r>
            <a:r>
              <a:rPr spc="5" dirty="0"/>
              <a:t>p</a:t>
            </a:r>
            <a:r>
              <a:rPr dirty="0"/>
              <a:t>res</a:t>
            </a:r>
            <a:r>
              <a:rPr spc="5" dirty="0"/>
              <a:t>e</a:t>
            </a:r>
            <a:r>
              <a:rPr dirty="0"/>
              <a:t>nta</a:t>
            </a:r>
            <a:r>
              <a:rPr spc="35" dirty="0"/>
              <a:t>r</a:t>
            </a:r>
            <a:r>
              <a:rPr spc="-15" dirty="0"/>
              <a:t>-</a:t>
            </a:r>
            <a:r>
              <a:rPr dirty="0"/>
              <a:t>se</a:t>
            </a:r>
            <a:r>
              <a:rPr spc="-25" dirty="0"/>
              <a:t> </a:t>
            </a:r>
            <a:r>
              <a:rPr dirty="0"/>
              <a:t>de</a:t>
            </a:r>
            <a:r>
              <a:rPr spc="10" dirty="0"/>
              <a:t> </a:t>
            </a:r>
            <a:r>
              <a:rPr dirty="0"/>
              <a:t>duas</a:t>
            </a:r>
          </a:p>
          <a:p>
            <a:pPr marL="355600">
              <a:lnSpc>
                <a:spcPct val="100000"/>
              </a:lnSpc>
            </a:pPr>
            <a:r>
              <a:rPr dirty="0"/>
              <a:t>form</a:t>
            </a:r>
            <a:r>
              <a:rPr spc="5" dirty="0"/>
              <a:t>a</a:t>
            </a:r>
            <a:r>
              <a:rPr dirty="0"/>
              <a:t>s:</a:t>
            </a:r>
          </a:p>
          <a:p>
            <a:pPr marL="469900">
              <a:lnSpc>
                <a:spcPct val="100000"/>
              </a:lnSpc>
              <a:spcBef>
                <a:spcPts val="680"/>
              </a:spcBef>
            </a:pPr>
            <a:r>
              <a:rPr sz="2800" spc="75" dirty="0">
                <a:solidFill>
                  <a:srgbClr val="608FFC"/>
                </a:solidFill>
                <a:latin typeface="Wingdings"/>
                <a:cs typeface="Wingdings"/>
              </a:rPr>
              <a:t></a:t>
            </a:r>
            <a:r>
              <a:rPr sz="2800" spc="-5" dirty="0"/>
              <a:t>C</a:t>
            </a:r>
            <a:r>
              <a:rPr sz="2800" spc="-20" dirty="0"/>
              <a:t>e</a:t>
            </a:r>
            <a:r>
              <a:rPr sz="2800" spc="-5" dirty="0"/>
              <a:t>n</a:t>
            </a:r>
            <a:r>
              <a:rPr sz="2800" dirty="0"/>
              <a:t>t</a:t>
            </a:r>
            <a:r>
              <a:rPr sz="2800" spc="-5" dirty="0"/>
              <a:t>esi</a:t>
            </a:r>
            <a:r>
              <a:rPr sz="2800" spc="-20" dirty="0"/>
              <a:t>m</a:t>
            </a:r>
            <a:r>
              <a:rPr sz="2800" spc="-5" dirty="0"/>
              <a:t>al:</a:t>
            </a:r>
            <a:endParaRPr sz="2800" dirty="0">
              <a:latin typeface="Wingdings"/>
              <a:cs typeface="Wingdings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2800" spc="75" dirty="0">
                <a:solidFill>
                  <a:srgbClr val="608FFC"/>
                </a:solidFill>
                <a:latin typeface="Wingdings"/>
                <a:cs typeface="Wingdings"/>
              </a:rPr>
              <a:t></a:t>
            </a:r>
            <a:r>
              <a:rPr sz="2800" spc="-10" dirty="0"/>
              <a:t>E</a:t>
            </a:r>
            <a:r>
              <a:rPr sz="2800" dirty="0"/>
              <a:t>x</a:t>
            </a:r>
            <a:r>
              <a:rPr sz="2800" spc="-5" dirty="0"/>
              <a:t>: </a:t>
            </a:r>
            <a:r>
              <a:rPr sz="2800" i="1" spc="-5" dirty="0">
                <a:latin typeface="Times New Roman"/>
                <a:cs typeface="Times New Roman"/>
              </a:rPr>
              <a:t>i </a:t>
            </a:r>
            <a:r>
              <a:rPr sz="2800" spc="-5" dirty="0"/>
              <a:t>= </a:t>
            </a:r>
            <a:r>
              <a:rPr sz="2800" dirty="0"/>
              <a:t>0</a:t>
            </a:r>
            <a:r>
              <a:rPr sz="2800" spc="-5" dirty="0"/>
              <a:t>,10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EF9A0D"/>
              </a:buClr>
              <a:buSzPct val="68750"/>
              <a:buFont typeface="Wingdings"/>
              <a:buChar char=""/>
              <a:tabLst>
                <a:tab pos="355600" algn="l"/>
              </a:tabLst>
            </a:pPr>
            <a:r>
              <a:rPr dirty="0"/>
              <a:t>Ou</a:t>
            </a: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75" dirty="0">
                <a:solidFill>
                  <a:srgbClr val="608FFC"/>
                </a:solidFill>
                <a:latin typeface="Wingdings"/>
                <a:cs typeface="Wingdings"/>
              </a:rPr>
              <a:t></a:t>
            </a:r>
            <a:r>
              <a:rPr sz="2800" spc="-5" dirty="0"/>
              <a:t>Percent</a:t>
            </a:r>
            <a:r>
              <a:rPr sz="2800" dirty="0"/>
              <a:t>u</a:t>
            </a:r>
            <a:r>
              <a:rPr sz="2800" spc="-5" dirty="0"/>
              <a:t>al</a:t>
            </a:r>
            <a:endParaRPr sz="2800" dirty="0">
              <a:latin typeface="Wingdings"/>
              <a:cs typeface="Wingdings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2800" spc="75" dirty="0">
                <a:solidFill>
                  <a:srgbClr val="608FFC"/>
                </a:solidFill>
                <a:latin typeface="Wingdings"/>
                <a:cs typeface="Wingdings"/>
              </a:rPr>
              <a:t></a:t>
            </a:r>
            <a:r>
              <a:rPr sz="2800" spc="-10" dirty="0"/>
              <a:t>E</a:t>
            </a:r>
            <a:r>
              <a:rPr sz="2800" dirty="0"/>
              <a:t>x</a:t>
            </a:r>
            <a:r>
              <a:rPr sz="2800" spc="-5" dirty="0"/>
              <a:t>: </a:t>
            </a:r>
            <a:r>
              <a:rPr sz="2800" i="1" spc="-5" dirty="0">
                <a:latin typeface="Times New Roman"/>
                <a:cs typeface="Times New Roman"/>
              </a:rPr>
              <a:t>i </a:t>
            </a:r>
            <a:r>
              <a:rPr sz="2800" spc="-5" dirty="0"/>
              <a:t>= </a:t>
            </a:r>
            <a:r>
              <a:rPr sz="2800" dirty="0"/>
              <a:t>1</a:t>
            </a:r>
            <a:r>
              <a:rPr sz="2800" spc="-5" dirty="0"/>
              <a:t>0%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1201</Words>
  <Application>Microsoft Macintosh PowerPoint</Application>
  <PresentationFormat>Apresentação na tela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Tahoma</vt:lpstr>
      <vt:lpstr>Times New Roman</vt:lpstr>
      <vt:lpstr>Wingdings</vt:lpstr>
      <vt:lpstr>Office Theme</vt:lpstr>
      <vt:lpstr>Ferramentas básicas de finanças</vt:lpstr>
      <vt:lpstr>Juros</vt:lpstr>
      <vt:lpstr>Taxas de juros na história humana</vt:lpstr>
      <vt:lpstr>A taxa de juros e a biblia</vt:lpstr>
      <vt:lpstr>Taxa de juros e a constituição do Brasil (revogado)</vt:lpstr>
      <vt:lpstr>Juros, depende de que lado você está</vt:lpstr>
      <vt:lpstr>Termos utilizados</vt:lpstr>
      <vt:lpstr>Juros</vt:lpstr>
      <vt:lpstr>Representação da taxa de juros</vt:lpstr>
      <vt:lpstr>Valor no tempo</vt:lpstr>
      <vt:lpstr>Apresentação do PowerPoint</vt:lpstr>
      <vt:lpstr>Fórmulas de juros simples</vt:lpstr>
      <vt:lpstr>Juros compostos</vt:lpstr>
      <vt:lpstr>Juros simples e compostos</vt:lpstr>
      <vt:lpstr>Resumo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25</dc:title>
  <dc:subject>Saving, Investment &amp; the Financial System</dc:subject>
  <dc:creator>Mark P. Karscig</dc:creator>
  <cp:keywords>price elasticity</cp:keywords>
  <cp:lastModifiedBy>João Guilherme Araujo Schimidt</cp:lastModifiedBy>
  <cp:revision>40</cp:revision>
  <dcterms:created xsi:type="dcterms:W3CDTF">2015-06-03T15:08:14Z</dcterms:created>
  <dcterms:modified xsi:type="dcterms:W3CDTF">2020-05-28T21:44:53Z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2013-06-07T00:00:00Z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2015-06-03T00:00:00Z</vt:filetime>
  </property>
</Properties>
</file>