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30" r:id="rId2"/>
    <p:sldId id="329" r:id="rId3"/>
    <p:sldId id="436" r:id="rId4"/>
    <p:sldId id="441" r:id="rId5"/>
    <p:sldId id="468" r:id="rId6"/>
    <p:sldId id="437" r:id="rId7"/>
    <p:sldId id="482" r:id="rId8"/>
    <p:sldId id="483" r:id="rId9"/>
    <p:sldId id="438" r:id="rId10"/>
    <p:sldId id="440" r:id="rId11"/>
    <p:sldId id="467" r:id="rId12"/>
    <p:sldId id="442" r:id="rId13"/>
    <p:sldId id="466" r:id="rId14"/>
    <p:sldId id="444" r:id="rId15"/>
    <p:sldId id="464" r:id="rId16"/>
    <p:sldId id="445" r:id="rId17"/>
    <p:sldId id="447" r:id="rId18"/>
    <p:sldId id="463" r:id="rId19"/>
    <p:sldId id="448" r:id="rId20"/>
    <p:sldId id="450" r:id="rId21"/>
    <p:sldId id="449" r:id="rId22"/>
    <p:sldId id="451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461" r:id="rId32"/>
    <p:sldId id="462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460B-7F56-4044-B1F0-1006E9A63441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530D0-9E92-480C-9A5D-B55AA9CF362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86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1B13F7-D763-4A60-B001-1A323643D92E}" type="datetimeFigureOut">
              <a:rPr lang="pt-BR" smtClean="0"/>
              <a:pPr/>
              <a:t>27/03/2020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4.m4a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8596" y="4100514"/>
            <a:ext cx="8358246" cy="2543196"/>
          </a:xfrm>
        </p:spPr>
        <p:txBody>
          <a:bodyPr>
            <a:normAutofit/>
          </a:bodyPr>
          <a:lstStyle/>
          <a:p>
            <a:pPr algn="r"/>
            <a:r>
              <a:rPr lang="pt-BR" b="1" dirty="0" smtClean="0">
                <a:solidFill>
                  <a:schemeClr val="tx1"/>
                </a:solidFill>
              </a:rPr>
              <a:t>Prof.  Thiago Romanelli</a:t>
            </a:r>
          </a:p>
          <a:p>
            <a:pPr algn="r"/>
            <a:r>
              <a:rPr lang="pt-BR" b="1" dirty="0" smtClean="0">
                <a:solidFill>
                  <a:schemeClr val="tx1"/>
                </a:solidFill>
              </a:rPr>
              <a:t>romanelli@usp.br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Aula 6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Motores de Combustão Interna</a:t>
            </a:r>
            <a:br>
              <a:rPr lang="pt-BR" b="1" dirty="0" smtClean="0"/>
            </a:br>
            <a:r>
              <a:rPr lang="pt-BR" b="1" dirty="0" smtClean="0"/>
              <a:t>Parte II - ÓRGÃOS FUNDAMENTAIS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-285776"/>
            <a:ext cx="9324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/>
          </a:p>
          <a:p>
            <a:r>
              <a:rPr lang="pt-BR" sz="2400" b="1" dirty="0" smtClean="0"/>
              <a:t>ESCOLA SUPERIOR DE AGRICULTURA “LUIZ DE QUEIROZ”</a:t>
            </a:r>
          </a:p>
          <a:p>
            <a:r>
              <a:rPr lang="pt-BR" sz="2400" b="1" dirty="0" smtClean="0"/>
              <a:t>DEPARTAMENTO DE ENGENHARIA DE BIOSSISTEMAS</a:t>
            </a:r>
          </a:p>
          <a:p>
            <a:r>
              <a:rPr lang="pt-BR" sz="2400" b="1" dirty="0" smtClean="0"/>
              <a:t>LEB332 – Mecânica e  Máquinas Motoras </a:t>
            </a:r>
            <a:endParaRPr lang="pt-BR" sz="2400" b="1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37"/>
    </mc:Choice>
    <mc:Fallback>
      <p:transition spd="slow" advTm="34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3. Cilindro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Alta resistência de desgaste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Mínimo atrito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Troca calor através de contato com o meio arrefecedor (água/ar) – câmaras de arrefecimento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06"/>
    </mc:Choice>
    <mc:Fallback>
      <p:transition spd="slow" advTm="3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85794"/>
            <a:ext cx="2719047" cy="278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85786" y="3929066"/>
            <a:ext cx="2638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Calibri" pitchFamily="34" charset="0"/>
              </a:rPr>
              <a:t>Camisas de cilindro</a:t>
            </a:r>
            <a:endParaRPr lang="pt-BR" sz="2400" b="1" dirty="0">
              <a:latin typeface="Calibri" pitchFamily="34" charset="0"/>
            </a:endParaRPr>
          </a:p>
        </p:txBody>
      </p:sp>
      <p:pic>
        <p:nvPicPr>
          <p:cNvPr id="6" name="Picture 4" descr="motor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7166"/>
            <a:ext cx="4541846" cy="6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4286248" y="2357430"/>
            <a:ext cx="4500594" cy="192882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83"/>
    </mc:Choice>
    <mc:Fallback>
      <p:transition spd="slow" advTm="7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4. Cabeçote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Órgão que fecha o bloco e os cilindros na sua parte superior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Entre cabeçote e bloco, está a junta de cabeçote.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Na parte interna do cabeçote existem depressões chamadas câmaras de compressão.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34"/>
    </mc:Choice>
    <mc:Fallback>
      <p:transition spd="slow" advTm="95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54475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14752"/>
            <a:ext cx="5238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714356"/>
            <a:ext cx="3929058" cy="294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04"/>
    </mc:Choice>
    <mc:Fallback>
      <p:transition spd="slow" advTm="10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5. Êmbolo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Parte que se movimenta devido à explosão e expansão dos gases oriundos da combustão.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Através do pino e da biela transmite o movimento à árvore de manivelas.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84"/>
    </mc:Choice>
    <mc:Fallback>
      <p:transition spd="slow" advTm="9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motor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506784"/>
            <a:ext cx="4541846" cy="6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5643570" y="3500438"/>
            <a:ext cx="17859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alibri" pitchFamily="34" charset="0"/>
              </a:rPr>
              <a:t>ÊMBOLO ou PISTÃO</a:t>
            </a:r>
            <a:endParaRPr lang="pt-BR" sz="2400" b="1" dirty="0">
              <a:latin typeface="Calibri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0"/>
    </mc:Choice>
    <mc:Fallback>
      <p:transition spd="slow" advTm="3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6. Anéis de segmento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115328" cy="52673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São localizados nas ranhuras circulares existentes na cabeça do êmbolo.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Suas funções: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	a) vedar a câmara do cilindro, retendo a compressão;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	b) reduzir a área de contato direto entre as paredes do êmbolo e do cilindro;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	c) controlar o fluxo de óleo nas paredes do cilindro;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	d) dissipar o calor do êmbolo pelas paredes do cilindro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80"/>
    </mc:Choice>
    <mc:Fallback>
      <p:transition spd="slow" advTm="12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6. Anéis de segmento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115328" cy="52673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Existem dois tipos fundamentais de anéis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 marL="514350" indent="-514350">
              <a:buAutoNum type="alphaLcParenR"/>
            </a:pPr>
            <a:r>
              <a:rPr lang="pt-BR" sz="2800" dirty="0" smtClean="0">
                <a:latin typeface="Calibri" pitchFamily="34" charset="0"/>
              </a:rPr>
              <a:t>De compressão – responsável pela vedação do cilindro; são maciços e colocados nas </a:t>
            </a:r>
            <a:r>
              <a:rPr lang="pt-BR" sz="2800" dirty="0" err="1" smtClean="0">
                <a:latin typeface="Calibri" pitchFamily="34" charset="0"/>
              </a:rPr>
              <a:t>canaletas</a:t>
            </a:r>
            <a:r>
              <a:rPr lang="pt-BR" sz="2800" dirty="0" smtClean="0">
                <a:latin typeface="Calibri" pitchFamily="34" charset="0"/>
              </a:rPr>
              <a:t> próximas ao topo do êmbolo.</a:t>
            </a:r>
          </a:p>
          <a:p>
            <a:pPr marL="514350" indent="-514350">
              <a:buAutoNum type="alphaLcParenR"/>
            </a:pPr>
            <a:endParaRPr lang="pt-BR" sz="2800" dirty="0" smtClean="0">
              <a:latin typeface="Calibri" pitchFamily="34" charset="0"/>
            </a:endParaRPr>
          </a:p>
          <a:p>
            <a:pPr marL="514350" indent="-514350">
              <a:buAutoNum type="alphaLcParenR"/>
            </a:pPr>
            <a:r>
              <a:rPr lang="pt-BR" sz="2800" dirty="0" smtClean="0">
                <a:latin typeface="Calibri" pitchFamily="34" charset="0"/>
              </a:rPr>
              <a:t>De lubrificação – responsáveis pelo controle de fluxo de óleo entre as paredes do êmbolo e cilindro; são providos de </a:t>
            </a:r>
            <a:r>
              <a:rPr lang="pt-BR" sz="2800" dirty="0" err="1" smtClean="0">
                <a:latin typeface="Calibri" pitchFamily="34" charset="0"/>
              </a:rPr>
              <a:t>canaletas</a:t>
            </a:r>
            <a:r>
              <a:rPr lang="pt-BR" sz="2800" dirty="0" smtClean="0">
                <a:latin typeface="Calibri" pitchFamily="34" charset="0"/>
              </a:rPr>
              <a:t> ou rasgos, interrompidos ao longo do perímetro.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22"/>
    </mc:Choice>
    <mc:Fallback>
      <p:transition spd="slow" advTm="3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motor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506784"/>
            <a:ext cx="4541846" cy="6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e 8"/>
          <p:cNvSpPr/>
          <p:nvPr/>
        </p:nvSpPr>
        <p:spPr>
          <a:xfrm>
            <a:off x="2143108" y="3571876"/>
            <a:ext cx="3500462" cy="7858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1"/>
    </mc:Choice>
    <mc:Fallback>
      <p:transition spd="slow" advTm="1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7. Pino do êmbolo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115328" cy="52673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Proporciona uma ligação articulada entre biela e êmbolo</a:t>
            </a: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8"/>
    </mc:Choice>
    <mc:Fallback>
      <p:transition spd="slow" advTm="5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304800" y="142852"/>
            <a:ext cx="8534400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pt-BR" sz="28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ÓRGÃOS </a:t>
            </a:r>
            <a:r>
              <a:rPr lang="pt-BR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FUNDAMENTAIS</a:t>
            </a:r>
          </a:p>
          <a:p>
            <a:pPr eaLnBrk="0" hangingPunct="0">
              <a:spcBef>
                <a:spcPts val="600"/>
              </a:spcBef>
            </a:pPr>
            <a:endParaRPr lang="pt-BR" sz="28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BLOCO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endParaRPr lang="pt-BR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CARTER, </a:t>
            </a: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CILINDRO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endParaRPr lang="pt-BR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CABEÇOTE, </a:t>
            </a: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ÊMBOLO, </a:t>
            </a: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ANÉIS 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 SEGMENTO, </a:t>
            </a:r>
            <a:endParaRPr lang="pt-BR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PINO 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 ÊMBOLO, </a:t>
            </a:r>
            <a:endParaRPr lang="pt-BR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CASQUILHOS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endParaRPr lang="pt-BR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BIELA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endParaRPr lang="pt-BR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ÁRVORE DE MANIVELAS (ADM),</a:t>
            </a:r>
            <a:endParaRPr lang="pt-BR" sz="2800" b="1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0" hangingPunct="0">
              <a:spcBef>
                <a:spcPts val="600"/>
              </a:spcBef>
              <a:buFont typeface="+mj-lt"/>
              <a:buAutoNum type="arabicPeriod"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VOLANTE.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AR" sz="2400">
              <a:latin typeface="Arial Black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3"/>
    </mc:Choice>
    <mc:Fallback>
      <p:transition spd="slow" advTm="4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830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motor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57959"/>
            <a:ext cx="4014829" cy="56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CaixaDeTexto 4"/>
          <p:cNvSpPr txBox="1">
            <a:spLocks noChangeArrowheads="1"/>
          </p:cNvSpPr>
          <p:nvPr/>
        </p:nvSpPr>
        <p:spPr bwMode="auto">
          <a:xfrm>
            <a:off x="5014885" y="4857765"/>
            <a:ext cx="250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Árvore de manivelas</a:t>
            </a: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728742" y="2571768"/>
            <a:ext cx="1285884" cy="1143000"/>
          </a:xfrm>
        </p:spPr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Pino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 rot="831104">
            <a:off x="2971404" y="3472113"/>
            <a:ext cx="100013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9"/>
    </mc:Choice>
    <mc:Fallback>
      <p:transition spd="slow" advTm="2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209" y="1785926"/>
            <a:ext cx="873903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7"/>
          <p:cNvSpPr txBox="1">
            <a:spLocks/>
          </p:cNvSpPr>
          <p:nvPr/>
        </p:nvSpPr>
        <p:spPr>
          <a:xfrm>
            <a:off x="2643174" y="500042"/>
            <a:ext cx="1285884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Pino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eta para a direita 5"/>
          <p:cNvSpPr/>
          <p:nvPr/>
        </p:nvSpPr>
        <p:spPr>
          <a:xfrm rot="1970808">
            <a:off x="3803102" y="1742854"/>
            <a:ext cx="100013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16"/>
    </mc:Choice>
    <mc:Fallback>
      <p:transition spd="slow" advTm="6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8. Biela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115328" cy="52673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É o órgão que estabelece a conexão entre o êmbolo e a árvore de manivelas (ADM).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É um dos órgãos responsáveis por transformar o movimento retilíneo do êmbolo em movimento circular junto ao volante do motor.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Cabeça: parte que se prende aos </a:t>
            </a:r>
            <a:r>
              <a:rPr lang="pt-BR" sz="2800" dirty="0" err="1" smtClean="0">
                <a:latin typeface="Calibri" pitchFamily="34" charset="0"/>
              </a:rPr>
              <a:t>moentes</a:t>
            </a:r>
            <a:r>
              <a:rPr lang="pt-BR" sz="2800" dirty="0" smtClean="0">
                <a:latin typeface="Calibri" pitchFamily="34" charset="0"/>
              </a:rPr>
              <a:t> da ADM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Pé: parte que se acopla ao êmbolo, através do pino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Corpo: viga entre o pé e a cabeça que lhe confere o comprimento.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54"/>
    </mc:Choice>
    <mc:Fallback>
      <p:transition spd="slow" advTm="9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28"/>
            <a:ext cx="5786478" cy="617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4286248" y="5857892"/>
            <a:ext cx="2071702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500694" y="4714884"/>
            <a:ext cx="1857388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Cabeça</a:t>
            </a:r>
            <a:endParaRPr lang="pt-BR" dirty="0"/>
          </a:p>
        </p:txBody>
      </p:sp>
      <p:sp>
        <p:nvSpPr>
          <p:cNvPr id="8" name="Título 6"/>
          <p:cNvSpPr txBox="1">
            <a:spLocks/>
          </p:cNvSpPr>
          <p:nvPr/>
        </p:nvSpPr>
        <p:spPr>
          <a:xfrm>
            <a:off x="7000892" y="1071546"/>
            <a:ext cx="18573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Pé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ítulo 6"/>
          <p:cNvSpPr txBox="1">
            <a:spLocks/>
          </p:cNvSpPr>
          <p:nvPr/>
        </p:nvSpPr>
        <p:spPr>
          <a:xfrm>
            <a:off x="6286512" y="2928934"/>
            <a:ext cx="18573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Corpo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eta para a direita 9"/>
          <p:cNvSpPr/>
          <p:nvPr/>
        </p:nvSpPr>
        <p:spPr>
          <a:xfrm rot="10800000">
            <a:off x="4865279" y="1665334"/>
            <a:ext cx="2064175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4071934" y="3571876"/>
            <a:ext cx="2064175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 rot="10800000">
            <a:off x="3357554" y="5143512"/>
            <a:ext cx="2064175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46"/>
    </mc:Choice>
    <mc:Fallback>
      <p:transition spd="slow" advTm="6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9. Casquilhos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115328" cy="52673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São os elementos através dos quais estabelece-se o contato, sob condições especiais, entre a cabeça da biela e os </a:t>
            </a:r>
            <a:r>
              <a:rPr lang="pt-BR" sz="2800" dirty="0" err="1" smtClean="0">
                <a:latin typeface="Calibri" pitchFamily="34" charset="0"/>
              </a:rPr>
              <a:t>moentes</a:t>
            </a:r>
            <a:r>
              <a:rPr lang="pt-BR" sz="2800" dirty="0" smtClean="0">
                <a:latin typeface="Calibri" pitchFamily="34" charset="0"/>
              </a:rPr>
              <a:t> da ADM.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São duas cápsulas semi-cilíndricas recobertas de liga </a:t>
            </a:r>
            <a:r>
              <a:rPr lang="pt-BR" sz="2800" dirty="0" err="1" smtClean="0">
                <a:latin typeface="Calibri" pitchFamily="34" charset="0"/>
              </a:rPr>
              <a:t>antifricção</a:t>
            </a:r>
            <a:r>
              <a:rPr lang="pt-BR" sz="2800" dirty="0" smtClean="0">
                <a:latin typeface="Calibri" pitchFamily="34" charset="0"/>
              </a:rPr>
              <a:t>.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		baixo coeficiente de atrito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		ponto de fusão relativamente baixo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		resistência a corrosão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70"/>
    </mc:Choice>
    <mc:Fallback>
      <p:transition spd="slow" advTm="5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28831"/>
            <a:ext cx="4246096" cy="452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8604"/>
            <a:ext cx="5025288" cy="291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286644" y="6143620"/>
            <a:ext cx="2071702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3249205">
            <a:off x="3664462" y="4148159"/>
            <a:ext cx="2310990" cy="704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96"/>
    </mc:Choice>
    <mc:Fallback>
      <p:transition spd="slow" advTm="11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9. Casquilhos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358246" cy="52673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Excesso de folga faz com a lubrificação seja prejudicada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Anéis não conseguem retirar o excesso, excesso acaba sendo queimado 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O excessivo escape de óleo ou extravasamento não uniforme gera a lubrificação deficiente e superaquecimento, quando há a fusão do casquilho.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“Motor fundido” </a:t>
            </a:r>
            <a:r>
              <a:rPr lang="pt-BR" sz="2800" dirty="0" smtClean="0">
                <a:latin typeface="Calibri"/>
              </a:rPr>
              <a:t>→ casquilhos fundidos</a:t>
            </a:r>
          </a:p>
          <a:p>
            <a:pPr>
              <a:buNone/>
            </a:pPr>
            <a:r>
              <a:rPr lang="pt-BR" sz="2800" dirty="0" smtClean="0">
                <a:latin typeface="Calibri"/>
              </a:rPr>
              <a:t>“Motor batendo” → </a:t>
            </a:r>
            <a:r>
              <a:rPr lang="pt-BR" sz="2800" dirty="0" smtClean="0">
                <a:latin typeface="Calibri" pitchFamily="34" charset="0"/>
              </a:rPr>
              <a:t> ruído das batidas do mancal da biela contra o </a:t>
            </a:r>
            <a:r>
              <a:rPr lang="pt-BR" sz="2800" dirty="0" err="1" smtClean="0">
                <a:latin typeface="Calibri" pitchFamily="34" charset="0"/>
              </a:rPr>
              <a:t>moente</a:t>
            </a:r>
            <a:r>
              <a:rPr lang="pt-BR" sz="2800" dirty="0" smtClean="0">
                <a:latin typeface="Calibri" pitchFamily="34" charset="0"/>
              </a:rPr>
              <a:t> da ADM, pelo excesso de folga.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01"/>
    </mc:Choice>
    <mc:Fallback>
      <p:transition spd="slow" advTm="7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10. Árvore de manivelas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358246" cy="52673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Árvore de transmissão de movimento que apresenta tantas manivelas quantos forem os cilindros do motor.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Na extremidade de cada manivela localiza-se um </a:t>
            </a:r>
            <a:r>
              <a:rPr lang="pt-BR" sz="2800" dirty="0" err="1" smtClean="0">
                <a:latin typeface="Calibri" pitchFamily="34" charset="0"/>
              </a:rPr>
              <a:t>moente</a:t>
            </a:r>
            <a:r>
              <a:rPr lang="pt-BR" sz="2800" dirty="0" smtClean="0">
                <a:latin typeface="Calibri" pitchFamily="34" charset="0"/>
              </a:rPr>
              <a:t>, ao qual de acopla o mancal da cabeça da biela.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Numa extremidade da ADM se acopla o volante do motor. Na outra a engrenagem ou a roda dentada de acionamento do comando de válvulas.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28"/>
    </mc:Choice>
    <mc:Fallback>
      <p:transition spd="slow" advTm="8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801998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ta para a direita 4"/>
          <p:cNvSpPr/>
          <p:nvPr/>
        </p:nvSpPr>
        <p:spPr>
          <a:xfrm rot="19983942">
            <a:off x="1034390" y="4699994"/>
            <a:ext cx="2310990" cy="704821"/>
          </a:xfrm>
          <a:prstGeom prst="rightArrow">
            <a:avLst>
              <a:gd name="adj1" fmla="val 50000"/>
              <a:gd name="adj2" fmla="val 677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MOENTES</a:t>
            </a:r>
            <a:endParaRPr lang="pt-BR" sz="3200" b="1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4"/>
    </mc:Choice>
    <mc:Fallback>
      <p:transition spd="slow" advTm="2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357298"/>
            <a:ext cx="8172918" cy="478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5929322" y="3429000"/>
            <a:ext cx="17145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600" dirty="0" err="1" smtClean="0"/>
              <a:t>Munhões</a:t>
            </a:r>
            <a:r>
              <a:rPr lang="pt-BR" sz="3600" dirty="0" smtClean="0"/>
              <a:t> </a:t>
            </a:r>
            <a:endParaRPr lang="pt-BR" sz="3600" dirty="0"/>
          </a:p>
        </p:txBody>
      </p:sp>
      <p:sp>
        <p:nvSpPr>
          <p:cNvPr id="6" name="Seta para a direita 5"/>
          <p:cNvSpPr/>
          <p:nvPr/>
        </p:nvSpPr>
        <p:spPr>
          <a:xfrm rot="8357127">
            <a:off x="6343228" y="4066516"/>
            <a:ext cx="1071570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10800000">
            <a:off x="2016270" y="3460342"/>
            <a:ext cx="1071570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 rot="10800000" flipH="1">
            <a:off x="4353132" y="3429000"/>
            <a:ext cx="647496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643174" y="3357562"/>
            <a:ext cx="17145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600" dirty="0" err="1" smtClean="0"/>
              <a:t>Moentes</a:t>
            </a:r>
            <a:endParaRPr lang="pt-BR" sz="36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0"/>
    </mc:Choice>
    <mc:Fallback>
      <p:transition spd="slow" advTm="3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1. Bloco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Constitui o suporte às demais partes constituintes do motor.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Geralmente construídos em ferro fundido.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Automóveis mais modernos em alumínio.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08"/>
    </mc:Choice>
    <mc:Fallback>
      <p:transition spd="slow" advTm="3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ADM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O ângulo formado entre </a:t>
            </a:r>
            <a:r>
              <a:rPr lang="pt-BR" dirty="0" err="1" smtClean="0">
                <a:latin typeface="Calibri" pitchFamily="34" charset="0"/>
              </a:rPr>
              <a:t>moentes</a:t>
            </a:r>
            <a:r>
              <a:rPr lang="pt-BR" dirty="0" smtClean="0">
                <a:latin typeface="Calibri" pitchFamily="34" charset="0"/>
              </a:rPr>
              <a:t> da ADM se dá pelo número de cilindros e de tempos do motor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a) Motor de 4 tempos : 720°/n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b) Motor de 2 tempos : 360°/n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Onde n = número de cilindros</a:t>
            </a: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 </a:t>
            </a:r>
            <a:endParaRPr lang="pt-BR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48"/>
    </mc:Choice>
    <mc:Fallback>
      <p:transition spd="slow" advTm="15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11. Volante do motor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358246" cy="5267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pt-BR" sz="2800" dirty="0" smtClean="0">
                <a:latin typeface="Calibri" pitchFamily="34" charset="0"/>
              </a:rPr>
              <a:t>Massa de ferro fundido que tem por função manter uniforme a velocidade angular da ADM, absorvendo a energia cinética durante os tempos de explosão para cedê-la de volta durante os outros tempos.</a:t>
            </a:r>
          </a:p>
          <a:p>
            <a:pPr>
              <a:lnSpc>
                <a:spcPct val="150000"/>
              </a:lnSpc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85"/>
    </mc:Choice>
    <mc:Fallback>
      <p:transition spd="slow" advTm="139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11. Volante do motor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500174"/>
            <a:ext cx="6072230" cy="50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5786446" y="3286124"/>
            <a:ext cx="2071702" cy="300039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53"/>
    </mc:Choice>
    <mc:Fallback>
      <p:transition spd="slow" advTm="14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714348" y="3357578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u="sng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Cilindros em linha</a:t>
            </a:r>
            <a:endParaRPr lang="pt-PT" sz="2800">
              <a:solidFill>
                <a:srgbClr val="CC3300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381348" y="2595578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pt-PT" sz="2000" u="sng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Cilindros em V</a:t>
            </a:r>
            <a:endParaRPr lang="pt-PT" sz="2000" u="sng">
              <a:solidFill>
                <a:srgbClr val="CC3300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6048348" y="3281378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pt-PT" sz="2000" u="sng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Cilindros opostos</a:t>
            </a:r>
            <a:endParaRPr lang="pt-PT" sz="4000" u="sng">
              <a:solidFill>
                <a:srgbClr val="CC3300"/>
              </a:solidFill>
            </a:endParaRPr>
          </a:p>
        </p:txBody>
      </p:sp>
      <p:graphicFrame>
        <p:nvGraphicFramePr>
          <p:cNvPr id="77824" name="Object 0"/>
          <p:cNvGraphicFramePr>
            <a:graphicFrameLocks noChangeAspect="1"/>
          </p:cNvGraphicFramePr>
          <p:nvPr/>
        </p:nvGraphicFramePr>
        <p:xfrm>
          <a:off x="714348" y="3814778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45" name="Imagem de mapa de bits" r:id="rId6" imgW="3390476" imgH="3390476" progId="PBrush">
                  <p:embed/>
                </p:oleObj>
              </mc:Choice>
              <mc:Fallback>
                <p:oleObj name="Imagem de mapa de bits" r:id="rId6" imgW="3390476" imgH="3390476" progId="PBrush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3814778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5" name="Object 1"/>
          <p:cNvGraphicFramePr>
            <a:graphicFrameLocks noChangeAspect="1"/>
          </p:cNvGraphicFramePr>
          <p:nvPr/>
        </p:nvGraphicFramePr>
        <p:xfrm>
          <a:off x="3686148" y="3128978"/>
          <a:ext cx="156368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46" name="Imagem de mapa de bits" r:id="rId8" imgW="2676899" imgH="3780952" progId="PBrush">
                  <p:embed/>
                </p:oleObj>
              </mc:Choice>
              <mc:Fallback>
                <p:oleObj name="Imagem de mapa de bits" r:id="rId8" imgW="2676899" imgH="3780952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48" y="3128978"/>
                        <a:ext cx="1563688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6353148" y="3814778"/>
          <a:ext cx="19050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47" name="Imagem de mapa de bits" r:id="rId10" imgW="3010320" imgH="1971950" progId="PBrush">
                  <p:embed/>
                </p:oleObj>
              </mc:Choice>
              <mc:Fallback>
                <p:oleObj name="Imagem de mapa de bits" r:id="rId10" imgW="3010320" imgH="197195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3148" y="3814778"/>
                        <a:ext cx="19050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914400" y="428612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Bloco –</a:t>
            </a:r>
            <a:r>
              <a:rPr kumimoji="0" lang="pt-BR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Arranjo dos cilindros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95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5" grpId="0" autoUpdateAnimBg="0"/>
      <p:bldP spid="46086" grpId="0" autoUpdateAnimBg="0"/>
      <p:bldP spid="4608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3936171" cy="404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28604"/>
            <a:ext cx="3857652" cy="308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000504"/>
            <a:ext cx="5143504" cy="24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4" name="Picture 2" descr="http://upload.wikimedia.org/wikipedia/commons/a/ab/Radial_engin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29110"/>
            <a:ext cx="2667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11"/>
    </mc:Choice>
    <mc:Fallback>
      <p:transition spd="slow" advTm="6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914400" y="428612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Bloco –</a:t>
            </a:r>
            <a:r>
              <a:rPr kumimoji="0" lang="pt-BR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Sistema de arrefecimento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latin typeface="Calibri" pitchFamily="34" charset="0"/>
              </a:rPr>
              <a:t>Bloco de cilindros externos – arrefecimento a 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latin typeface="Calibri" pitchFamily="34" charset="0"/>
              </a:rPr>
              <a:t>Bloco de cilindros internos – arrefecimento a água</a:t>
            </a:r>
            <a:endParaRPr lang="pt-BR" dirty="0">
              <a:latin typeface="Calibri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2. Cárter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É o órgão que fecha a parte inferior do bloco, ao qual é fixado por meio de uma junta.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É um depósito de lubrificante e veda a parte inferior do motor, protegendo contra impacto e impurezas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03"/>
    </mc:Choice>
    <mc:Fallback>
      <p:transition spd="slow" advTm="89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598293" y="1098335"/>
            <a:ext cx="4786346" cy="35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928802"/>
            <a:ext cx="530090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29"/>
    </mc:Choice>
    <mc:Fallback>
      <p:transition spd="slow" advTm="97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latin typeface="Calibri" pitchFamily="34" charset="0"/>
              </a:rPr>
              <a:t>3. Cilindro</a:t>
            </a: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Onde ocorre a combustão, sob altas pressões e temperaturas.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Em geral são tubos removíveis, denominados “camisas”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.</a:t>
            </a:r>
          </a:p>
          <a:p>
            <a:pPr>
              <a:buNone/>
            </a:pPr>
            <a:r>
              <a:rPr lang="pt-BR" sz="2800" dirty="0" smtClean="0">
                <a:latin typeface="Calibri" pitchFamily="34" charset="0"/>
              </a:rPr>
              <a:t>Para que a pressão desloque o embolo, o sistema deve ser vedado → anéis de segmentos (ou anéis de vedação)</a:t>
            </a: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 smtClean="0">
              <a:latin typeface="Calibri" pitchFamily="34" charset="0"/>
            </a:endParaRPr>
          </a:p>
          <a:p>
            <a:pPr>
              <a:buNone/>
            </a:pPr>
            <a:endParaRPr lang="pt-BR" sz="2800" dirty="0"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09"/>
    </mc:Choice>
    <mc:Fallback>
      <p:transition spd="slow" advTm="9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trimônio Líquido">
  <a:themeElements>
    <a:clrScheme name="Patrimônio Líquid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9196</TotalTime>
  <Words>770</Words>
  <Application>Microsoft Office PowerPoint</Application>
  <PresentationFormat>Apresentação na tela (4:3)</PresentationFormat>
  <Paragraphs>144</Paragraphs>
  <Slides>32</Slides>
  <Notes>0</Notes>
  <HiddenSlides>0</HiddenSlides>
  <MMClips>32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1" baseType="lpstr">
      <vt:lpstr>Arial Black</vt:lpstr>
      <vt:lpstr>Calibri</vt:lpstr>
      <vt:lpstr>Comic Sans MS</vt:lpstr>
      <vt:lpstr>Franklin Gothic Book</vt:lpstr>
      <vt:lpstr>Perpetua</vt:lpstr>
      <vt:lpstr>Times New Roman</vt:lpstr>
      <vt:lpstr>Wingdings 2</vt:lpstr>
      <vt:lpstr>Patrimônio Líquido</vt:lpstr>
      <vt:lpstr>Imagem de mapa de bits</vt:lpstr>
      <vt:lpstr>Motores de Combustão Interna Parte II - ÓRGÃOS FUNDAMENTAIS</vt:lpstr>
      <vt:lpstr>Apresentação do PowerPoint</vt:lpstr>
      <vt:lpstr>1. Bloco</vt:lpstr>
      <vt:lpstr>Apresentação do PowerPoint</vt:lpstr>
      <vt:lpstr>Apresentação do PowerPoint</vt:lpstr>
      <vt:lpstr>Apresentação do PowerPoint</vt:lpstr>
      <vt:lpstr>2. Cárter</vt:lpstr>
      <vt:lpstr>Apresentação do PowerPoint</vt:lpstr>
      <vt:lpstr>3. Cilindro</vt:lpstr>
      <vt:lpstr>3. Cilindro</vt:lpstr>
      <vt:lpstr>Apresentação do PowerPoint</vt:lpstr>
      <vt:lpstr>4. Cabeçote</vt:lpstr>
      <vt:lpstr>Apresentação do PowerPoint</vt:lpstr>
      <vt:lpstr>5. Êmbolo</vt:lpstr>
      <vt:lpstr>Apresentação do PowerPoint</vt:lpstr>
      <vt:lpstr>6. Anéis de segmento</vt:lpstr>
      <vt:lpstr>6. Anéis de segmento</vt:lpstr>
      <vt:lpstr>Apresentação do PowerPoint</vt:lpstr>
      <vt:lpstr>7. Pino do êmbolo</vt:lpstr>
      <vt:lpstr>Pino</vt:lpstr>
      <vt:lpstr>Apresentação do PowerPoint</vt:lpstr>
      <vt:lpstr>8. Biela</vt:lpstr>
      <vt:lpstr>Cabeça</vt:lpstr>
      <vt:lpstr>9. Casquilhos</vt:lpstr>
      <vt:lpstr>Apresentação do PowerPoint</vt:lpstr>
      <vt:lpstr>9. Casquilhos</vt:lpstr>
      <vt:lpstr>10. Árvore de manivelas</vt:lpstr>
      <vt:lpstr>Apresentação do PowerPoint</vt:lpstr>
      <vt:lpstr>Apresentação do PowerPoint</vt:lpstr>
      <vt:lpstr>ADM</vt:lpstr>
      <vt:lpstr>11. Volante do motor</vt:lpstr>
      <vt:lpstr>11. Volante do motor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Motores de Combustão Interna Parte I</dc:title>
  <dc:creator>TLR</dc:creator>
  <cp:lastModifiedBy>aureo.oliveira@gmail.com</cp:lastModifiedBy>
  <cp:revision>157</cp:revision>
  <dcterms:created xsi:type="dcterms:W3CDTF">2010-03-17T18:21:20Z</dcterms:created>
  <dcterms:modified xsi:type="dcterms:W3CDTF">2020-03-27T19:51:35Z</dcterms:modified>
</cp:coreProperties>
</file>