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</p:sldMasterIdLst>
  <p:notesMasterIdLst>
    <p:notesMasterId r:id="rId59"/>
  </p:notesMasterIdLst>
  <p:sldIdLst>
    <p:sldId id="256" r:id="rId3"/>
    <p:sldId id="263" r:id="rId4"/>
    <p:sldId id="290" r:id="rId5"/>
    <p:sldId id="291" r:id="rId6"/>
    <p:sldId id="292" r:id="rId7"/>
    <p:sldId id="293" r:id="rId8"/>
    <p:sldId id="294" r:id="rId9"/>
    <p:sldId id="304" r:id="rId10"/>
    <p:sldId id="269" r:id="rId11"/>
    <p:sldId id="354" r:id="rId12"/>
    <p:sldId id="353" r:id="rId13"/>
    <p:sldId id="270" r:id="rId14"/>
    <p:sldId id="271" r:id="rId15"/>
    <p:sldId id="272" r:id="rId16"/>
    <p:sldId id="312" r:id="rId17"/>
    <p:sldId id="264" r:id="rId18"/>
    <p:sldId id="303" r:id="rId19"/>
    <p:sldId id="305" r:id="rId20"/>
    <p:sldId id="273" r:id="rId21"/>
    <p:sldId id="355" r:id="rId22"/>
    <p:sldId id="356" r:id="rId23"/>
    <p:sldId id="314" r:id="rId24"/>
    <p:sldId id="306" r:id="rId25"/>
    <p:sldId id="274" r:id="rId26"/>
    <p:sldId id="275" r:id="rId27"/>
    <p:sldId id="276" r:id="rId28"/>
    <p:sldId id="265" r:id="rId29"/>
    <p:sldId id="257" r:id="rId30"/>
    <p:sldId id="313" r:id="rId31"/>
    <p:sldId id="300" r:id="rId32"/>
    <p:sldId id="301" r:id="rId33"/>
    <p:sldId id="302" r:id="rId34"/>
    <p:sldId id="307" r:id="rId35"/>
    <p:sldId id="308" r:id="rId36"/>
    <p:sldId id="309" r:id="rId37"/>
    <p:sldId id="310" r:id="rId38"/>
    <p:sldId id="311" r:id="rId39"/>
    <p:sldId id="258" r:id="rId40"/>
    <p:sldId id="277" r:id="rId41"/>
    <p:sldId id="295" r:id="rId42"/>
    <p:sldId id="296" r:id="rId43"/>
    <p:sldId id="29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349" r:id="rId55"/>
    <p:sldId id="350" r:id="rId56"/>
    <p:sldId id="351" r:id="rId57"/>
    <p:sldId id="352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o Salgado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14T15:09:27.786" idx="1">
    <p:pos x="2584" y="2736"/>
    <p:text>Pode ser usado  que pode ser usado juntamente com outras medidas de dano para medir a melhoria local e do sistema. O SNS Safety Termômetro permite que as equipes possa medir danos e a proporção de pacientes que são/estão 'livre de danos" durante o seu dia de trabalho, por exemplo, na troca de plantão ou durante as visitas.</p:text>
    <p:extLst>
      <p:ext uri="{C676402C-5697-4E1C-873F-D02D1690AC5C}">
        <p15:threadingInfo xmlns:p15="http://schemas.microsoft.com/office/powerpoint/2012/main" timeZoneBias="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CC53-D592-4388-9531-C17BCB35BFBC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96AE-363A-4F96-B625-3179E3122A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0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40BB-CA30-48FC-BF1E-FE3D404D73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3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C1F9F-6D05-45E4-849E-D4BC7C269DF2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C906-6B19-4391-B28B-A86DD5D237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20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4DEA5-37A2-44A1-8074-56E8C9D03AF0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AE61C-FECA-4F44-8213-422C80C7C1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82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CD679-085E-4478-A738-94D87959E2D6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A6F8F-A3F5-4CAD-85DC-A98EABCB3F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426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28E52-C84B-48D9-B395-7F00081916B0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D184-5B79-4194-B385-6DF43C21E3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153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FDE61-E916-4BD3-A3AB-56496AEC0037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ABB0-BAB4-4967-89C3-1E2EF6B83D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6578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126CE-A6A5-4A0D-9B38-2C39354D48FF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E70E-4FE2-401B-B4AE-AAB3EA419B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49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26DA0-1F82-4D72-8D98-6ED1A7256153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4903-65D7-4781-A0D6-1CBD026B96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5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E9877-EE19-408A-81F1-1D91796041FA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9FCE-2EED-4B1B-8497-6DCF988E3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531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A10AE-38B5-4777-B980-55E215D7887A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8E86-F731-434E-8D04-38BEF56711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799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67ED1-D139-4700-AD52-2E42F75D135E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39CA-2863-434A-B604-06E39C9B31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047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C30BB-9ED6-43D5-8DB6-F977A12CE887}" type="datetimeFigureOut">
              <a:rPr lang="pt-BR" altLang="pt-BR"/>
              <a:pPr/>
              <a:t>27/05/2014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7648-8335-4DBF-BA4C-FE7258787E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11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6536E5-8DA5-46E4-A219-830C739EC624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14DF1-4C54-4DD0-A483-5BAA53C5B721}" type="datetimeFigureOut">
              <a:rPr lang="pt-BR" alt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27/05/2014</a:t>
            </a:fld>
            <a:endParaRPr lang="pt-BR" altLang="pt-BR"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B69D77-C443-467D-8852-673E83DD4BFD}" type="slidenum">
              <a:rPr lang="pt-BR" alt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6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7718"/>
            <a:ext cx="2882708" cy="21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7718"/>
            <a:ext cx="3050704" cy="21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1" y="302716"/>
            <a:ext cx="2354398" cy="20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3" y="4509120"/>
            <a:ext cx="2467631" cy="175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55446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2708920"/>
            <a:ext cx="8496944" cy="150810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7030A0"/>
                </a:solidFill>
              </a:rPr>
              <a:t>Mortalidade e morbidade materna, e </a:t>
            </a:r>
            <a:r>
              <a:rPr lang="pt-BR" sz="2600" b="1" dirty="0" err="1" smtClean="0">
                <a:solidFill>
                  <a:srgbClr val="7030A0"/>
                </a:solidFill>
              </a:rPr>
              <a:t>near</a:t>
            </a:r>
            <a:r>
              <a:rPr lang="pt-BR" sz="2600" b="1" dirty="0" smtClean="0">
                <a:solidFill>
                  <a:srgbClr val="7030A0"/>
                </a:solidFill>
              </a:rPr>
              <a:t> miss: informação, prevenção e manejo </a:t>
            </a:r>
          </a:p>
          <a:p>
            <a:pPr algn="ctr"/>
            <a:r>
              <a:rPr lang="pt-BR" sz="2600" b="1" dirty="0" smtClean="0">
                <a:solidFill>
                  <a:srgbClr val="7030A0"/>
                </a:solidFill>
              </a:rPr>
              <a:t>Assistência ao parto no Brasil: evidências e direitos</a:t>
            </a:r>
          </a:p>
          <a:p>
            <a:pPr algn="ctr"/>
            <a:r>
              <a:rPr lang="pt-BR" sz="1400" dirty="0" smtClean="0"/>
              <a:t>Aula para graduação em Saúde Pública – profa. Simone G. Diniz - Saúde e Ciclos de Vida I – 28 de maio de 2014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240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ildinfo.org/images/maternal_overview_2012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0745"/>
            <a:ext cx="7632848" cy="4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620688"/>
            <a:ext cx="46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Tendência mortalidade materna -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38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2768" cy="53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51720" y="620688"/>
            <a:ext cx="609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Tendência mortalidade materna - mundo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5208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Pandemia silenciosa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Alta Magnitude e transcendência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1990- 546.000 óbitos- RMM 320/100.000 nv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2008- 358.000 óbitos- RMM 260/100.000 nv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2010- 287.000 óbitos- RMM 210/100.000 nv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99% nos países em desenvolvimento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Lenta redução -</a:t>
            </a:r>
            <a:r>
              <a:rPr lang="pt-BR" altLang="pt-BR" sz="2800" smtClean="0">
                <a:solidFill>
                  <a:srgbClr val="3D08A8"/>
                </a:solidFill>
              </a:rPr>
              <a:t> Declínio global 2,3% ao ano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1600" b="1" smtClean="0">
              <a:latin typeface="Calibri" pitchFamily="34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en-US" altLang="pt-BR" sz="1800" b="1" smtClean="0">
                <a:solidFill>
                  <a:srgbClr val="FF0000"/>
                </a:solidFill>
                <a:latin typeface="Calibri" pitchFamily="34" charset="0"/>
              </a:rPr>
              <a:t>Trends in maternal mortality: 1990 to 2010. Geneva: WHO; 2010</a:t>
            </a:r>
            <a:endParaRPr lang="pt-BR" altLang="pt-BR" sz="1800" b="1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2800" b="1" smtClean="0">
              <a:solidFill>
                <a:srgbClr val="FF330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2800" b="1" smtClean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6513" y="260350"/>
            <a:ext cx="92884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Mortalidade Materna- </a:t>
            </a:r>
            <a:r>
              <a:rPr lang="pt-BR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no mundo</a:t>
            </a:r>
            <a:endParaRPr lang="pt-BR" sz="4800" dirty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"/>
            <a:ext cx="206057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52513"/>
            <a:ext cx="8229600" cy="45259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dirty="0" smtClean="0">
                <a:latin typeface="Calibri" pitchFamily="34" charset="0"/>
              </a:rPr>
              <a:t>Durante o período de 1990 a 2008, em 147 países houve um declínio na taxa de mortalidade materna, mas o progresso não alcançou o mínimo necessário para reduzir as mortes em 5,5% ao ano, o que permitiria alcançar os Objetivos de Desenvolvimento do Milênio de reduzir estes óbitos em 75%até 2015.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ODM- Mundo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0033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dirty="0" smtClean="0">
                <a:latin typeface="Calibri" pitchFamily="34" charset="0"/>
              </a:rPr>
              <a:t>As agências envolvidas (ONU, UNICEF,UNFPA) acreditam que os progressos nesta área têm sido modestos, embora haja alguns casos encorajadores, mas ainda requerem maiores esforços.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ODM- Mundo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80728"/>
            <a:ext cx="5594946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332656"/>
            <a:ext cx="849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4"/>
                </a:solidFill>
              </a:rPr>
              <a:t>Nova tendência: aumento da MM nos países desenvolvidos</a:t>
            </a:r>
            <a:endParaRPr lang="pt-BR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6750"/>
            <a:ext cx="87820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85750"/>
            <a:ext cx="1962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9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d559570\Meus documentos\Minhas imagens\M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92896"/>
            <a:ext cx="3912964" cy="1727621"/>
          </a:xfrm>
        </p:spPr>
        <p:txBody>
          <a:bodyPr>
            <a:normAutofit/>
          </a:bodyPr>
          <a:lstStyle/>
          <a:p>
            <a:r>
              <a:rPr lang="pt-BR" altLang="pt-BR" sz="5400" b="1" dirty="0" smtClean="0">
                <a:solidFill>
                  <a:schemeClr val="accent2"/>
                </a:solidFill>
              </a:rPr>
              <a:t>BRA</a:t>
            </a:r>
            <a:r>
              <a:rPr lang="pt-BR" altLang="pt-BR" sz="5400" b="1" dirty="0" smtClean="0">
                <a:solidFill>
                  <a:schemeClr val="accent4"/>
                </a:solidFill>
              </a:rPr>
              <a:t>SIL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538" y="692150"/>
            <a:ext cx="8924925" cy="1300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b="1" u="sng" dirty="0" smtClean="0">
                <a:latin typeface="+mn-lt"/>
              </a:rPr>
              <a:t>PERFIL DA </a:t>
            </a:r>
            <a:br>
              <a:rPr lang="pt-BR" sz="4800" b="1" u="sng" dirty="0" smtClean="0">
                <a:latin typeface="+mn-lt"/>
              </a:rPr>
            </a:br>
            <a:r>
              <a:rPr lang="pt-BR" sz="4800" b="1" u="sng" dirty="0" smtClean="0">
                <a:latin typeface="+mn-lt"/>
              </a:rPr>
              <a:t>MORTALIDADE MATERNA</a:t>
            </a:r>
            <a:endParaRPr lang="pt-BR" sz="4800" b="1" u="sng" dirty="0">
              <a:latin typeface="+mn-lt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912768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Rot="1" noChangeArrowheads="1"/>
          </p:cNvSpPr>
          <p:nvPr/>
        </p:nvSpPr>
        <p:spPr bwMode="auto">
          <a:xfrm>
            <a:off x="301625" y="1484313"/>
            <a:ext cx="8540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 b="1">
                <a:latin typeface="Calibri" pitchFamily="34" charset="0"/>
              </a:rPr>
              <a:t>Razão de Mortalidade Materna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3200" b="1">
                <a:latin typeface="Calibri" pitchFamily="34" charset="0"/>
              </a:rPr>
              <a:t>BRASIL:</a:t>
            </a:r>
            <a:r>
              <a:rPr lang="pt-BR" altLang="pt-BR" sz="3200">
                <a:latin typeface="Calibri" pitchFamily="34" charset="0"/>
              </a:rPr>
              <a:t>  1990-120/100.000 NV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2010-  56/100.000NV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(4%/ano-  1800óbitos/ano)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2015-  35/100.000NV(</a:t>
            </a:r>
            <a:r>
              <a:rPr lang="pt-BR" altLang="pt-BR" sz="3200" u="sng">
                <a:latin typeface="Calibri" pitchFamily="34" charset="0"/>
              </a:rPr>
              <a:t>meta</a:t>
            </a:r>
            <a:r>
              <a:rPr lang="pt-BR" altLang="pt-BR" sz="32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b="1">
                <a:latin typeface="Calibri" pitchFamily="34" charset="0"/>
              </a:rPr>
              <a:t>CANADÁ:</a:t>
            </a:r>
            <a:r>
              <a:rPr lang="pt-BR" altLang="pt-BR">
                <a:latin typeface="Calibri" pitchFamily="34" charset="0"/>
              </a:rPr>
              <a:t> 3 para 100.000 n.v.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b="1">
                <a:latin typeface="Calibri" pitchFamily="34" charset="0"/>
              </a:rPr>
              <a:t>SUÉCIA:</a:t>
            </a:r>
            <a:r>
              <a:rPr lang="pt-BR" altLang="pt-BR">
                <a:latin typeface="Calibri" pitchFamily="34" charset="0"/>
              </a:rPr>
              <a:t> 1 para 100.000 n.v.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Indicadores de Morte materna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 norteadoras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Defina mortalidade materna</a:t>
            </a:r>
          </a:p>
          <a:p>
            <a:r>
              <a:rPr lang="pt-BR" sz="2800" dirty="0" smtClean="0"/>
              <a:t>Descreva a situação atual deste indicador no Brasil e explique porque não atingiremos esta Meta do Milênio</a:t>
            </a:r>
          </a:p>
          <a:p>
            <a:r>
              <a:rPr lang="pt-BR" sz="2800" dirty="0" smtClean="0"/>
              <a:t>Descreva as principais causas de morte materna no Brasil e em São Paulo</a:t>
            </a:r>
          </a:p>
          <a:p>
            <a:r>
              <a:rPr lang="pt-BR" sz="2800" dirty="0" smtClean="0"/>
              <a:t>Defina morbidade materna e </a:t>
            </a:r>
            <a:r>
              <a:rPr lang="pt-BR" sz="2800" dirty="0" err="1" smtClean="0"/>
              <a:t>near</a:t>
            </a:r>
            <a:r>
              <a:rPr lang="pt-BR" sz="2800" dirty="0" smtClean="0"/>
              <a:t> miss materno</a:t>
            </a:r>
          </a:p>
          <a:p>
            <a:r>
              <a:rPr lang="pt-BR" sz="2800" dirty="0" smtClean="0"/>
              <a:t>Descreva as principais distorções da assistência ao parto no Brasil,  com base nas evidências científicas </a:t>
            </a:r>
          </a:p>
          <a:p>
            <a:r>
              <a:rPr lang="pt-BR" sz="2800" dirty="0" smtClean="0"/>
              <a:t>Quais os direitos das mulheres no parto, e porque tem sido desconsiderados</a:t>
            </a:r>
          </a:p>
          <a:p>
            <a:r>
              <a:rPr lang="pt-BR" sz="2800" dirty="0" smtClean="0"/>
              <a:t>Defina violência obstétrica, e as principais propostas para sua superação</a:t>
            </a:r>
          </a:p>
          <a:p>
            <a:r>
              <a:rPr lang="pt-BR" sz="2800" dirty="0" smtClean="0"/>
              <a:t>Justifique a importância do modo de nascer para a Saúde Pública – questões de curto e longo prazo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4336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usquequalidadedevida.com.br/wp-content/uploads/2012/04/Nova-Image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39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4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356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620688"/>
            <a:ext cx="498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Diferenciais étnico-raciais na mortalidade materna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867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52513"/>
            <a:ext cx="8424863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CaixaDeTexto 1"/>
          <p:cNvSpPr txBox="1">
            <a:spLocks noChangeArrowheads="1"/>
          </p:cNvSpPr>
          <p:nvPr/>
        </p:nvSpPr>
        <p:spPr bwMode="auto">
          <a:xfrm>
            <a:off x="900113" y="549275"/>
            <a:ext cx="7281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1">
                <a:solidFill>
                  <a:prstClr val="black"/>
                </a:solidFill>
              </a:rPr>
              <a:t>Mortalidade materna – universalização do cuidado e o paradoxo perinatal </a:t>
            </a:r>
          </a:p>
        </p:txBody>
      </p:sp>
    </p:spTree>
    <p:extLst>
      <p:ext uri="{BB962C8B-B14F-4D97-AF65-F5344CB8AC3E}">
        <p14:creationId xmlns:p14="http://schemas.microsoft.com/office/powerpoint/2010/main" val="92274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eus documentos\Documentos\Trabalhos\Tese\Corpo da Tese\Imagens\Tese RMM Brasil LEG AULA.P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588125" y="522922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u="sng">
                <a:solidFill>
                  <a:srgbClr val="FFFF00"/>
                </a:solidFill>
              </a:rPr>
              <a:t>RMM=77,2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37250" y="5949950"/>
            <a:ext cx="311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pt-BR" altLang="pt-BR" sz="2400" i="1">
                <a:solidFill>
                  <a:schemeClr val="accent2"/>
                </a:solidFill>
              </a:rPr>
              <a:t>DATASUS - IDB, 2008</a:t>
            </a:r>
          </a:p>
        </p:txBody>
      </p:sp>
    </p:spTree>
    <p:extLst>
      <p:ext uri="{BB962C8B-B14F-4D97-AF65-F5344CB8AC3E}">
        <p14:creationId xmlns:p14="http://schemas.microsoft.com/office/powerpoint/2010/main" val="2272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750" y="1916113"/>
          <a:ext cx="7993063" cy="3097214"/>
        </p:xfrm>
        <a:graphic>
          <a:graphicData uri="http://schemas.openxmlformats.org/drawingml/2006/table">
            <a:tbl>
              <a:tblPr/>
              <a:tblGrid>
                <a:gridCol w="956179"/>
                <a:gridCol w="1132099"/>
                <a:gridCol w="1198589"/>
                <a:gridCol w="1393757"/>
                <a:gridCol w="936931"/>
                <a:gridCol w="956179"/>
                <a:gridCol w="1419329"/>
              </a:tblGrid>
              <a:tr h="136905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OM Declarado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OM Não Declarado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Fator de correção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45,3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64,8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35,2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38,5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7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30.8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1,7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69" name="CaixaDeTexto 2"/>
          <p:cNvSpPr txBox="1">
            <a:spLocks noChangeArrowheads="1"/>
          </p:cNvSpPr>
          <p:nvPr/>
        </p:nvSpPr>
        <p:spPr bwMode="auto">
          <a:xfrm>
            <a:off x="682825" y="620688"/>
            <a:ext cx="8391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b="1" dirty="0" smtClean="0"/>
              <a:t>Dados do Paraná – melhor investigação de MM do Brasil</a:t>
            </a:r>
          </a:p>
          <a:p>
            <a:pPr algn="ctr" eaLnBrk="1" hangingPunct="1"/>
            <a:r>
              <a:rPr lang="pt-BR" altLang="pt-BR" b="1" dirty="0" smtClean="0"/>
              <a:t>CÁLCULO </a:t>
            </a:r>
            <a:r>
              <a:rPr lang="pt-BR" altLang="pt-BR" b="1" dirty="0"/>
              <a:t>DA SUBNOTIFICAÇÃO E FATOR CORREÇÃO</a:t>
            </a:r>
          </a:p>
          <a:p>
            <a:pPr algn="ctr" eaLnBrk="1" hangingPunct="1"/>
            <a:r>
              <a:rPr lang="pt-BR" altLang="pt-BR" b="1" dirty="0"/>
              <a:t> DA MM-PR</a:t>
            </a:r>
          </a:p>
        </p:txBody>
      </p:sp>
    </p:spTree>
    <p:extLst>
      <p:ext uri="{BB962C8B-B14F-4D97-AF65-F5344CB8AC3E}">
        <p14:creationId xmlns:p14="http://schemas.microsoft.com/office/powerpoint/2010/main" val="10888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403975"/>
            <a:ext cx="7686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pt-BR" sz="1000" b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990600"/>
          <a:ext cx="9107488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Gráfico" r:id="rId3" imgW="7410602" imgH="4267302" progId="Excel.Chart.8">
                  <p:embed/>
                </p:oleObj>
              </mc:Choice>
              <mc:Fallback>
                <p:oleObj name="Gráfico" r:id="rId3" imgW="7410602" imgH="4267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07488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bri" pitchFamily="34" charset="0"/>
              </a:rPr>
              <a:t>Razão e Tendência de Morte Materna. Paraná, 1990 a 2011*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763000" y="3429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5334000"/>
            <a:ext cx="7543800" cy="13112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000" b="1"/>
              <a:t>Lenta redução da mortalidade materna no estado desde 1990, apenas 2% ao ano ou 28% no total </a:t>
            </a:r>
          </a:p>
          <a:p>
            <a:pPr eaLnBrk="1" hangingPunct="1">
              <a:buFontTx/>
              <a:buChar char="•"/>
            </a:pPr>
            <a:r>
              <a:rPr lang="pt-BR" altLang="pt-BR" sz="2000" b="1"/>
              <a:t>Taxas ainda  permanecem acima do recomendado- 20/10000Nv</a:t>
            </a:r>
          </a:p>
          <a:p>
            <a:pPr eaLnBrk="1" hangingPunct="1"/>
            <a:endParaRPr lang="pt-BR" altLang="pt-BR" sz="2000" b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Grp="1" noChangeAspect="1"/>
          </p:cNvGraphicFramePr>
          <p:nvPr>
            <p:ph/>
          </p:nvPr>
        </p:nvGraphicFramePr>
        <p:xfrm>
          <a:off x="-73025" y="-76200"/>
          <a:ext cx="9043988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Gráfico" r:id="rId3" imgW="7410602" imgH="4105326" progId="Excel.Chart.8">
                  <p:embed/>
                </p:oleObj>
              </mc:Choice>
              <mc:Fallback>
                <p:oleObj name="Gráfico" r:id="rId3" imgW="7410602" imgH="4105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-76200"/>
                        <a:ext cx="9043988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609600" y="5076825"/>
            <a:ext cx="7766050" cy="15525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/>
              <a:t>Últimos 12 anos as taxas se estabilizaram, ou  seja não houve</a:t>
            </a:r>
          </a:p>
          <a:p>
            <a:pPr eaLnBrk="1" hangingPunct="1"/>
            <a:r>
              <a:rPr lang="pt-BR" altLang="pt-BR"/>
              <a:t> nenhum impacto das ações de saúde na redução da MM</a:t>
            </a:r>
          </a:p>
          <a:p>
            <a:pPr eaLnBrk="1" hangingPunct="1">
              <a:buFontTx/>
              <a:buChar char="•"/>
            </a:pPr>
            <a:r>
              <a:rPr lang="pt-BR" altLang="pt-BR"/>
              <a:t>Paraná não atingirá meta ODM- chegar a 32,12/10000NV</a:t>
            </a:r>
          </a:p>
          <a:p>
            <a:pPr eaLnBrk="1" hangingPunct="1"/>
            <a:r>
              <a:rPr lang="pt-BR" altLang="pt-BR"/>
              <a:t>( ou seja 75% redução em relação a RMM 1990)</a:t>
            </a:r>
          </a:p>
        </p:txBody>
      </p:sp>
    </p:spTree>
    <p:extLst>
      <p:ext uri="{BB962C8B-B14F-4D97-AF65-F5344CB8AC3E}">
        <p14:creationId xmlns:p14="http://schemas.microsoft.com/office/powerpoint/2010/main" val="9748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pt-BR" sz="3200" b="1" smtClean="0"/>
              <a:t>Proporção nascimentos x mortes maternas</a:t>
            </a:r>
          </a:p>
        </p:txBody>
      </p:sp>
      <p:pic>
        <p:nvPicPr>
          <p:cNvPr id="12291" name="Espaço Reservado para Conteúdo 3" descr="morta-mat-abb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1"/>
            <a:ext cx="7021831" cy="3941002"/>
          </a:xfrm>
        </p:spPr>
      </p:pic>
    </p:spTree>
    <p:extLst>
      <p:ext uri="{BB962C8B-B14F-4D97-AF65-F5344CB8AC3E}">
        <p14:creationId xmlns:p14="http://schemas.microsoft.com/office/powerpoint/2010/main" val="1527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848872" cy="57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6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860"/>
            <a:ext cx="9793088" cy="763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 materna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" A morte de uma mulher durante a gestação ou dentro de um período de 42 dias após o término da gestação, independente da duração ou da localização da gravidez, devido a qualquer causa relacionada com ou agravada pela gravidez ou por medidas em relação a ela, porém não devidas a causas acidentais ou incidentais.” (OMS, CID-10)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É a morte de qualquer mulher em idade fértil durante a gestação, durante o parto ou durante o puerpério (até </a:t>
            </a:r>
            <a:r>
              <a:rPr lang="pt-BR" altLang="pt-BR" dirty="0">
                <a:solidFill>
                  <a:schemeClr val="tx2"/>
                </a:solidFill>
              </a:rPr>
              <a:t>1 (um) ano do parto ou </a:t>
            </a:r>
            <a:r>
              <a:rPr lang="pt-BR" altLang="pt-BR" dirty="0" smtClean="0">
                <a:solidFill>
                  <a:schemeClr val="tx2"/>
                </a:solidFill>
              </a:rPr>
              <a:t>aborto)</a:t>
            </a:r>
            <a:endParaRPr lang="pt-BR" altLang="pt-BR" dirty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829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304800" y="1566863"/>
            <a:ext cx="2970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u="sng">
                <a:solidFill>
                  <a:schemeClr val="accent2"/>
                </a:solidFill>
              </a:rPr>
              <a:t>16.655  casos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2057400" y="2751138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accent2"/>
                </a:solidFill>
              </a:rPr>
              <a:t>2.723 mortes durante a gravidez, parto ou puerpério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6019800" y="3078163"/>
            <a:ext cx="2743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accent2"/>
                </a:solidFill>
              </a:rPr>
              <a:t>1953 devido a causas diretas ou indiretas</a:t>
            </a:r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>
            <a:off x="1066800" y="2328863"/>
            <a:ext cx="990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Oval 6"/>
          <p:cNvSpPr>
            <a:spLocks noChangeArrowheads="1"/>
          </p:cNvSpPr>
          <p:nvPr/>
        </p:nvSpPr>
        <p:spPr bwMode="auto">
          <a:xfrm>
            <a:off x="5508625" y="2636838"/>
            <a:ext cx="3311525" cy="2913062"/>
          </a:xfrm>
          <a:prstGeom prst="ellipse">
            <a:avLst/>
          </a:prstGeom>
          <a:noFill/>
          <a:ln w="76200">
            <a:solidFill>
              <a:srgbClr val="FDC0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0" y="166688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MORTALIDADE MATERNA</a:t>
            </a:r>
          </a:p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CIDADE DE SÃO PAULO - 1993 a 2010</a:t>
            </a:r>
          </a:p>
        </p:txBody>
      </p:sp>
      <p:sp>
        <p:nvSpPr>
          <p:cNvPr id="475144" name="AutoShape 8"/>
          <p:cNvSpPr>
            <a:spLocks noChangeArrowheads="1"/>
          </p:cNvSpPr>
          <p:nvPr/>
        </p:nvSpPr>
        <p:spPr bwMode="auto">
          <a:xfrm>
            <a:off x="3581400" y="5497513"/>
            <a:ext cx="4648200" cy="1219200"/>
          </a:xfrm>
          <a:prstGeom prst="curvedUpArrow">
            <a:avLst>
              <a:gd name="adj1" fmla="val 76250"/>
              <a:gd name="adj2" fmla="val 1525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7" name="Retângulo 8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26685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utoUpdateAnimBg="0"/>
      <p:bldP spid="475139" grpId="0" autoUpdateAnimBg="0"/>
      <p:bldP spid="475140" grpId="0" autoUpdateAnimBg="0"/>
      <p:bldP spid="475141" grpId="0" animBg="1"/>
      <p:bldP spid="475142" grpId="0" animBg="1"/>
      <p:bldP spid="4751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314700" y="1670050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1.953 casos diretos ou indiretos</a:t>
            </a:r>
          </a:p>
        </p:txBody>
      </p:sp>
      <p:sp>
        <p:nvSpPr>
          <p:cNvPr id="476163" name="AutoShape 3"/>
          <p:cNvSpPr>
            <a:spLocks noChangeArrowheads="1"/>
          </p:cNvSpPr>
          <p:nvPr/>
        </p:nvSpPr>
        <p:spPr bwMode="auto">
          <a:xfrm>
            <a:off x="2286000" y="1614488"/>
            <a:ext cx="4343400" cy="2417762"/>
          </a:xfrm>
          <a:prstGeom prst="leftRightArrowCallout">
            <a:avLst>
              <a:gd name="adj1" fmla="val 25000"/>
              <a:gd name="adj2" fmla="val 25000"/>
              <a:gd name="adj3" fmla="val 26390"/>
              <a:gd name="adj4" fmla="val 50000"/>
            </a:avLst>
          </a:prstGeom>
          <a:noFill/>
          <a:ln w="57150">
            <a:solidFill>
              <a:srgbClr val="FDC0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304800" y="2224088"/>
            <a:ext cx="204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1000 diretos</a:t>
            </a: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6731000" y="2230438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953 indiretos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273175" y="35845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7694613" y="35655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239713" y="4241800"/>
            <a:ext cx="3609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Pré-Eclâmpsia/Eclâmpsia 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Hemorragias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Abortos 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Infecção Puerperal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4794250" y="4267200"/>
            <a:ext cx="4044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Alterações Cardiovasculares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Hipertensão Arterial Crônica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Broncopneumonia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Tromboembolia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66688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MORTALIDADE MATERNA</a:t>
            </a:r>
          </a:p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CIDADE DE SÃO PAULO - 1993 a 2010</a:t>
            </a:r>
          </a:p>
        </p:txBody>
      </p:sp>
      <p:sp>
        <p:nvSpPr>
          <p:cNvPr id="18443" name="Retângulo 11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34891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autoUpdateAnimBg="0"/>
      <p:bldP spid="476163" grpId="0" animBg="1"/>
      <p:bldP spid="476164" grpId="0" autoUpdateAnimBg="0"/>
      <p:bldP spid="476165" grpId="0" autoUpdateAnimBg="0"/>
      <p:bldP spid="476166" grpId="0" animBg="1"/>
      <p:bldP spid="476167" grpId="0" animBg="1"/>
      <p:bldP spid="476168" grpId="0" autoUpdateAnimBg="0"/>
      <p:bldP spid="47616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223963"/>
          </a:xfrm>
        </p:spPr>
        <p:txBody>
          <a:bodyPr/>
          <a:lstStyle/>
          <a:p>
            <a:pPr>
              <a:defRPr/>
            </a:pPr>
            <a:r>
              <a:rPr lang="pt-BR" sz="4000" u="sng" dirty="0" smtClean="0"/>
              <a:t>FLUXOGRAMA DE INVESTIGAÇÃO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620000" y="6308725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altLang="pt-BR" sz="20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150813" y="1066800"/>
            <a:ext cx="1730375" cy="15700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Declaração </a:t>
            </a:r>
          </a:p>
          <a:p>
            <a:pPr algn="ctr"/>
            <a:r>
              <a:rPr lang="pt-BR" altLang="pt-BR" sz="2400"/>
              <a:t>De Óbito</a:t>
            </a:r>
          </a:p>
          <a:p>
            <a:pPr algn="ctr"/>
            <a:r>
              <a:rPr lang="pt-BR" altLang="pt-BR" sz="2400"/>
              <a:t>(≈3500 a </a:t>
            </a:r>
          </a:p>
          <a:p>
            <a:pPr algn="ctr"/>
            <a:r>
              <a:rPr lang="pt-BR" altLang="pt-BR" sz="2400"/>
              <a:t>4000/ano)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2520950" y="1298575"/>
            <a:ext cx="1677988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Seleção dos</a:t>
            </a:r>
          </a:p>
          <a:p>
            <a:pPr algn="ctr"/>
            <a:r>
              <a:rPr lang="pt-BR" altLang="pt-BR" sz="2400"/>
              <a:t>casos</a:t>
            </a: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2514600" y="2682875"/>
            <a:ext cx="1738313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2300</a:t>
            </a:r>
          </a:p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5949950" y="1295400"/>
            <a:ext cx="22098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1200</a:t>
            </a:r>
          </a:p>
          <a:p>
            <a:pPr algn="ctr"/>
            <a:r>
              <a:rPr lang="pt-BR" altLang="pt-BR" sz="2400"/>
              <a:t>encaminhados</a:t>
            </a: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333375" y="4232275"/>
            <a:ext cx="1736725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cruzamento</a:t>
            </a:r>
          </a:p>
          <a:p>
            <a:pPr algn="ctr"/>
            <a:r>
              <a:rPr lang="pt-BR" altLang="pt-BR" sz="2400"/>
              <a:t>DNV X DO</a:t>
            </a:r>
          </a:p>
        </p:txBody>
      </p:sp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2520950" y="3965575"/>
            <a:ext cx="173831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2478088" y="4940300"/>
            <a:ext cx="18224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confirmados</a:t>
            </a:r>
          </a:p>
        </p:txBody>
      </p: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6084888" y="2781300"/>
            <a:ext cx="2833687" cy="1200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400"/>
              <a:t>visitas domiciliar , UBS, Ambulatório de AR e hospitalar</a:t>
            </a: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259638" y="4940300"/>
            <a:ext cx="1738312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4965700" y="4953000"/>
            <a:ext cx="18224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confirmados</a:t>
            </a:r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>
            <a:off x="1911350" y="16764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 rot="-5400000" flipH="1" flipV="1">
            <a:off x="3092450" y="24003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0" name="Line 18"/>
          <p:cNvSpPr>
            <a:spLocks noChangeShapeType="1"/>
          </p:cNvSpPr>
          <p:nvPr/>
        </p:nvSpPr>
        <p:spPr bwMode="auto">
          <a:xfrm>
            <a:off x="4197350" y="1676400"/>
            <a:ext cx="1752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rot="-5400000" flipH="1" flipV="1">
            <a:off x="6746875" y="2473325"/>
            <a:ext cx="685800" cy="6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2" name="Line 20"/>
          <p:cNvSpPr>
            <a:spLocks noChangeShapeType="1"/>
          </p:cNvSpPr>
          <p:nvPr/>
        </p:nvSpPr>
        <p:spPr bwMode="auto">
          <a:xfrm flipV="1">
            <a:off x="2063750" y="41910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3" name="Line 21"/>
          <p:cNvSpPr>
            <a:spLocks noChangeShapeType="1"/>
          </p:cNvSpPr>
          <p:nvPr/>
        </p:nvSpPr>
        <p:spPr bwMode="auto">
          <a:xfrm>
            <a:off x="2063750" y="46482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4" name="Line 22"/>
          <p:cNvSpPr>
            <a:spLocks noChangeShapeType="1"/>
          </p:cNvSpPr>
          <p:nvPr/>
        </p:nvSpPr>
        <p:spPr bwMode="auto">
          <a:xfrm>
            <a:off x="7092950" y="4038600"/>
            <a:ext cx="10668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5" name="Line 23"/>
          <p:cNvSpPr>
            <a:spLocks noChangeShapeType="1"/>
          </p:cNvSpPr>
          <p:nvPr/>
        </p:nvSpPr>
        <p:spPr bwMode="auto">
          <a:xfrm flipH="1">
            <a:off x="6026150" y="4038600"/>
            <a:ext cx="10668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6" name="Line 24"/>
          <p:cNvSpPr>
            <a:spLocks noChangeShapeType="1"/>
          </p:cNvSpPr>
          <p:nvPr/>
        </p:nvSpPr>
        <p:spPr bwMode="auto">
          <a:xfrm flipV="1">
            <a:off x="4273550" y="3429000"/>
            <a:ext cx="1676400" cy="1524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7" name="Line 25"/>
          <p:cNvSpPr>
            <a:spLocks noChangeShapeType="1"/>
          </p:cNvSpPr>
          <p:nvPr/>
        </p:nvSpPr>
        <p:spPr bwMode="auto">
          <a:xfrm flipH="1">
            <a:off x="1149350" y="3505200"/>
            <a:ext cx="13716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5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7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7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7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57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57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57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57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 animBg="1" autoUpdateAnimBg="0"/>
      <p:bldP spid="576519" grpId="0" animBg="1" autoUpdateAnimBg="0"/>
      <p:bldP spid="576520" grpId="0" animBg="1" autoUpdateAnimBg="0"/>
      <p:bldP spid="576521" grpId="0" animBg="1" autoUpdateAnimBg="0"/>
      <p:bldP spid="576522" grpId="0" animBg="1" autoUpdateAnimBg="0"/>
      <p:bldP spid="576523" grpId="0" animBg="1" autoUpdateAnimBg="0"/>
      <p:bldP spid="576524" grpId="0" animBg="1" autoUpdateAnimBg="0"/>
      <p:bldP spid="576525" grpId="0" animBg="1" autoUpdateAnimBg="0"/>
      <p:bldP spid="576526" grpId="0" animBg="1" autoUpdateAnimBg="0"/>
      <p:bldP spid="576527" grpId="0" animBg="1" autoUpdateAnimBg="0"/>
      <p:bldP spid="576528" grpId="0" animBg="1"/>
      <p:bldP spid="576529" grpId="0" animBg="1"/>
      <p:bldP spid="576530" grpId="0" animBg="1"/>
      <p:bldP spid="576531" grpId="0" animBg="1"/>
      <p:bldP spid="576532" grpId="0" animBg="1"/>
      <p:bldP spid="576533" grpId="0" animBg="1"/>
      <p:bldP spid="576534" grpId="0" animBg="1"/>
      <p:bldP spid="576535" grpId="0" animBg="1"/>
      <p:bldP spid="576536" grpId="0" animBg="1"/>
      <p:bldP spid="5765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569325" cy="51117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tângulo 6"/>
          <p:cNvSpPr>
            <a:spLocks noChangeArrowheads="1"/>
          </p:cNvSpPr>
          <p:nvPr/>
        </p:nvSpPr>
        <p:spPr bwMode="auto">
          <a:xfrm>
            <a:off x="7596188" y="65341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18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tângulo 5"/>
          <p:cNvSpPr>
            <a:spLocks noChangeArrowheads="1"/>
          </p:cNvSpPr>
          <p:nvPr/>
        </p:nvSpPr>
        <p:spPr bwMode="auto">
          <a:xfrm>
            <a:off x="7380288" y="65341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18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tângulo 5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43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80400" cy="4895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tângulo 6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897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tângulo 5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8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16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44450"/>
            <a:ext cx="91995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sz="2800">
                <a:latin typeface="Arial Black" pitchFamily="34" charset="0"/>
              </a:rPr>
              <a:t>QUALQUER PROGRAMA DE COMBATE À MORTALIDADE MATERNA DEVE INCLUIR MINIMAMENTE:</a:t>
            </a:r>
            <a:endParaRPr lang="pt-BR" altLang="pt-BR" sz="2800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62000" y="1603375"/>
            <a:ext cx="7696200" cy="4554538"/>
          </a:xfrm>
          <a:prstGeom prst="rect">
            <a:avLst/>
          </a:prstGeom>
          <a:solidFill>
            <a:srgbClr val="FF99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Parto hospitalar com acesso ao banco de sangue.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Parto humanizado com acompanhante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e tratamento pré-natal das infecções gênito-urinárias.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Educação médica para combate ao uso abusivo da cesariana.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pré-natal das gestantes com HAS,  e cardiopatias com  referência das pacientes aos hospitais de atenção terciária.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precoce e tratamento do Trabalho de Parto disfuncional com uso de partogramas.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Uso de protocolo  e das evidências para tratamento das emergências obstétricas.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OMS,OPAS,MS</a:t>
            </a:r>
          </a:p>
        </p:txBody>
      </p:sp>
    </p:spTree>
    <p:extLst>
      <p:ext uri="{BB962C8B-B14F-4D97-AF65-F5344CB8AC3E}">
        <p14:creationId xmlns:p14="http://schemas.microsoft.com/office/powerpoint/2010/main" val="267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u="sng" dirty="0" smtClean="0">
                <a:latin typeface="+mn-lt"/>
              </a:rPr>
              <a:t>CONCEITOS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pt-BR" altLang="pt-BR" b="1" dirty="0" smtClean="0">
                <a:solidFill>
                  <a:schemeClr val="accent4"/>
                </a:solidFill>
              </a:rPr>
              <a:t>MORTE MATERNA OBSTÉTRICA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85800" y="3810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pt-BR" altLang="pt-BR" sz="3200" dirty="0">
                <a:solidFill>
                  <a:schemeClr val="accent2"/>
                </a:solidFill>
              </a:rPr>
              <a:t>MORTE MATERNA NÃO OBSTÉTRICA</a:t>
            </a:r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990600" y="1884363"/>
            <a:ext cx="26860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DIRETA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INDIRETA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TARDIA</a:t>
            </a:r>
          </a:p>
        </p:txBody>
      </p:sp>
      <p:sp>
        <p:nvSpPr>
          <p:cNvPr id="529414" name="AutoShape 6"/>
          <p:cNvSpPr>
            <a:spLocks/>
          </p:cNvSpPr>
          <p:nvPr/>
        </p:nvSpPr>
        <p:spPr bwMode="auto">
          <a:xfrm>
            <a:off x="4038600" y="19812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4267200" y="2160588"/>
            <a:ext cx="437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ATÉ 42 DIAS DE PUERPÉRIO</a:t>
            </a: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685800" y="480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pt-BR" altLang="pt-BR" sz="3200">
                <a:solidFill>
                  <a:schemeClr val="accent2"/>
                </a:solidFill>
              </a:rPr>
              <a:t>RAZÃO DE MORTE MATERNA</a:t>
            </a:r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682625" y="55308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/>
              <a:t>RMM =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46325" y="5353050"/>
            <a:ext cx="3852863" cy="1066800"/>
            <a:chOff x="1478" y="3372"/>
            <a:chExt cx="2427" cy="672"/>
          </a:xfrm>
        </p:grpSpPr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1478" y="3372"/>
              <a:ext cx="242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3200"/>
                <a:t>CASOS POSITIVOS</a:t>
              </a:r>
            </a:p>
            <a:p>
              <a:pPr algn="ctr"/>
              <a:r>
                <a:rPr lang="pt-BR" altLang="pt-BR" sz="3200"/>
                <a:t>NASCIDOS VIVOS</a:t>
              </a:r>
            </a:p>
          </p:txBody>
        </p:sp>
        <p:sp>
          <p:nvSpPr>
            <p:cNvPr id="6163" name="Line 12"/>
            <p:cNvSpPr>
              <a:spLocks noChangeShapeType="1"/>
            </p:cNvSpPr>
            <p:nvPr/>
          </p:nvSpPr>
          <p:spPr bwMode="auto">
            <a:xfrm>
              <a:off x="1536" y="3696"/>
              <a:ext cx="235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6172200" y="5364163"/>
            <a:ext cx="1900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3200"/>
              <a:t>X 100.000</a:t>
            </a:r>
          </a:p>
        </p:txBody>
      </p:sp>
      <p:sp>
        <p:nvSpPr>
          <p:cNvPr id="529422" name="Line 14"/>
          <p:cNvSpPr>
            <a:spLocks noChangeShapeType="1"/>
          </p:cNvSpPr>
          <p:nvPr/>
        </p:nvSpPr>
        <p:spPr bwMode="auto">
          <a:xfrm>
            <a:off x="3429000" y="31242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29423" name="Text Box 15"/>
          <p:cNvSpPr txBox="1">
            <a:spLocks noChangeArrowheads="1"/>
          </p:cNvSpPr>
          <p:nvPr/>
        </p:nvSpPr>
        <p:spPr bwMode="auto">
          <a:xfrm>
            <a:off x="4002088" y="2955925"/>
            <a:ext cx="4913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/>
              <a:t>DE 43 DIAS ATÉ 1 ANO DE PUERPÉRIO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1676400"/>
            <a:ext cx="8001000" cy="3810000"/>
            <a:chOff x="528" y="1056"/>
            <a:chExt cx="5040" cy="2400"/>
          </a:xfrm>
        </p:grpSpPr>
        <p:sp>
          <p:nvSpPr>
            <p:cNvPr id="6160" name="Oval 17"/>
            <p:cNvSpPr>
              <a:spLocks noChangeArrowheads="1"/>
            </p:cNvSpPr>
            <p:nvPr/>
          </p:nvSpPr>
          <p:spPr bwMode="auto">
            <a:xfrm>
              <a:off x="528" y="1056"/>
              <a:ext cx="5040" cy="912"/>
            </a:xfrm>
            <a:prstGeom prst="ellips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61" name="Line 18"/>
            <p:cNvSpPr>
              <a:spLocks noChangeShapeType="1"/>
            </p:cNvSpPr>
            <p:nvPr/>
          </p:nvSpPr>
          <p:spPr bwMode="auto">
            <a:xfrm flipH="1">
              <a:off x="2304" y="1968"/>
              <a:ext cx="144" cy="14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6159" name="Retângulo 19"/>
          <p:cNvSpPr>
            <a:spLocks noChangeArrowheads="1"/>
          </p:cNvSpPr>
          <p:nvPr/>
        </p:nvSpPr>
        <p:spPr bwMode="auto">
          <a:xfrm>
            <a:off x="7308850" y="6165850"/>
            <a:ext cx="1570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25165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 advAuto="0"/>
      <p:bldP spid="529412" grpId="0" autoUpdateAnimBg="0"/>
      <p:bldP spid="529413" grpId="0" autoUpdateAnimBg="0"/>
      <p:bldP spid="529414" grpId="0" animBg="1"/>
      <p:bldP spid="529415" grpId="0" autoUpdateAnimBg="0"/>
      <p:bldP spid="529416" grpId="0" autoUpdateAnimBg="0"/>
      <p:bldP spid="529417" grpId="0" autoUpdateAnimBg="0"/>
      <p:bldP spid="529421" grpId="0" autoUpdateAnimBg="0"/>
      <p:bldP spid="529422" grpId="0" animBg="1"/>
      <p:bldP spid="5294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1263650"/>
            <a:ext cx="7993063" cy="4832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b="1">
                <a:latin typeface="Calibri" pitchFamily="34" charset="0"/>
              </a:rPr>
              <a:t> 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As mulheres fazem pré natal - + de 6 consultas -pouca qualidade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Recebem alta precoce do pré- natal - sem identificação do risco.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São referenciadas a serviços pouco resolutivos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 Perdem o vínculo com a UBS de origem- após a referência 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São atendidas por equipes pouco treinadas em emergências  obstétrica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endParaRPr lang="pt-BR" altLang="pt-BR" sz="2800" b="1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993063" cy="4832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b="1">
                <a:latin typeface="Calibri" pitchFamily="34" charset="0"/>
              </a:rPr>
              <a:t> 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</a:t>
            </a:r>
            <a:r>
              <a:rPr lang="pt-BR" altLang="pt-BR" sz="2800" b="1">
                <a:latin typeface="Arial" pitchFamily="34" charset="0"/>
              </a:rPr>
              <a:t>O parto é hospitalar- são submetidas a cesárea sem indicação 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Arial" pitchFamily="34" charset="0"/>
              </a:rPr>
              <a:t>  A anestesia é feita por clínicos  que fazem a cesárea.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Arial" pitchFamily="34" charset="0"/>
              </a:rPr>
              <a:t>  O parto normal é intervencionista – deshumanização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Arial" pitchFamily="34" charset="0"/>
              </a:rPr>
              <a:t>  Morrem por DHEG- sem sulfatação - medo ou insegurança </a:t>
            </a:r>
          </a:p>
          <a:p>
            <a:pPr eaLnBrk="1" hangingPunct="1">
              <a:buSzPct val="115000"/>
            </a:pPr>
            <a:endParaRPr lang="pt-BR" altLang="pt-BR" sz="2800" b="1">
              <a:latin typeface="Arial" pitchFamily="34" charset="0"/>
            </a:endParaRP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endParaRPr lang="pt-BR" altLang="pt-BR" sz="2800" b="1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993063" cy="5216525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atin typeface="Calibri" pitchFamily="34" charset="0"/>
              </a:rPr>
              <a:t> </a:t>
            </a:r>
          </a:p>
          <a:p>
            <a:pPr>
              <a:buSzPct val="115000"/>
              <a:buFontTx/>
              <a:buBlip>
                <a:blip r:embed="rId3"/>
              </a:buBlip>
              <a:defRPr/>
            </a:pPr>
            <a:r>
              <a:rPr lang="pt-BR" sz="2800" b="1" dirty="0">
                <a:latin typeface="Arial" charset="0"/>
              </a:rPr>
              <a:t>  Morrem por hemorragias </a:t>
            </a:r>
            <a:r>
              <a:rPr lang="pt-BR" sz="2800" b="1" dirty="0" err="1">
                <a:latin typeface="Arial" charset="0"/>
              </a:rPr>
              <a:t>pós-parto-demora</a:t>
            </a:r>
            <a:r>
              <a:rPr lang="pt-BR" sz="2800" b="1" dirty="0">
                <a:latin typeface="Arial" charset="0"/>
              </a:rPr>
              <a:t> no diagnóstico- transfusão sanguínea - </a:t>
            </a:r>
            <a:r>
              <a:rPr lang="pt-BR" sz="2800" b="1" dirty="0" err="1">
                <a:latin typeface="Arial" charset="0"/>
              </a:rPr>
              <a:t>histerectomia</a:t>
            </a:r>
            <a:endParaRPr lang="pt-BR" sz="2800" b="1" dirty="0">
              <a:latin typeface="Arial" charset="0"/>
            </a:endParaRPr>
          </a:p>
          <a:p>
            <a:pPr>
              <a:buSzPct val="115000"/>
              <a:buFontTx/>
              <a:buBlip>
                <a:blip r:embed="rId3"/>
              </a:buBlip>
              <a:defRPr/>
            </a:pPr>
            <a:r>
              <a:rPr lang="pt-BR" sz="2800" b="1" dirty="0">
                <a:latin typeface="Arial" charset="0"/>
              </a:rPr>
              <a:t>  Morrem de infecção puerperal pós-cesárea, morrem  por aborto por falta de métodos.</a:t>
            </a:r>
          </a:p>
          <a:p>
            <a:pPr>
              <a:buSzPct val="115000"/>
              <a:buFontTx/>
              <a:buBlip>
                <a:blip r:embed="rId3"/>
              </a:buBlip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Mulheres morrem de causa evitáveis e por falhas na assistência.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Morrem por falta de garantia dos direitos humanos e direitos  sexuais e reprodutivos</a:t>
            </a:r>
          </a:p>
          <a:p>
            <a:pPr>
              <a:buSzPct val="115000"/>
              <a:defRPr/>
            </a:pPr>
            <a:endParaRPr lang="pt-BR" sz="2800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55086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   Vinculação da gestante no pré-natal  e ao serviço que atenderá ao parto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  Identificação das gestantes de risco e  referência resolutiva;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  Estimular a busca ativa de gestantes faltosas / monitoramento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  Ações de suporte social para gestante de risco;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517" y="188640"/>
            <a:ext cx="8678979" cy="646331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DO PRÉ NATAL</a:t>
            </a:r>
            <a:endParaRPr lang="pt-BR" sz="36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652" name="Picture 4" descr="C:\Documents and Settings\Maria Rita\Meus documentos\Minhas imagens\gravidez\AULA\enfermeira-falando-gravida_~ITF094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276350"/>
            <a:ext cx="37401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7777163" cy="5300663"/>
          </a:xfrm>
        </p:spPr>
        <p:txBody>
          <a:bodyPr/>
          <a:lstStyle/>
          <a:p>
            <a:pPr marL="609600" indent="-609600" eaLnBrk="1" hangingPunct="1"/>
            <a:r>
              <a:rPr lang="pt-BR" altLang="pt-BR" sz="2800" b="1" smtClean="0">
                <a:latin typeface="Calibri" pitchFamily="34" charset="0"/>
              </a:rPr>
              <a:t>Assegurar o direito ao acompanhante participante no pré-parto, parto e pós-parto</a:t>
            </a: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</p:txBody>
      </p:sp>
      <p:pic>
        <p:nvPicPr>
          <p:cNvPr id="28675" name="Picture 2" descr="C:\Documents and Settings\Maria Rita\Meus documentos\Minhas imagens\gravidez\Parto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26654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Documents and Settings\Maria Rita\Meus documentos\Minhas imagens\gravidez\Parto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94175"/>
            <a:ext cx="2833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Documents and Settings\Maria Rita\Meus documentos\Minhas imagens\gravidez\20051206203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784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41438"/>
            <a:ext cx="8839200" cy="5300662"/>
          </a:xfrm>
        </p:spPr>
        <p:txBody>
          <a:bodyPr/>
          <a:lstStyle/>
          <a:p>
            <a:pPr marL="609600" indent="-609600" eaLnBrk="1" hangingPunct="1"/>
            <a:endParaRPr lang="pt-BR" altLang="pt-BR" sz="2400" b="1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 eaLnBrk="1" hangingPunct="1"/>
            <a:r>
              <a:rPr lang="pt-BR" altLang="pt-BR" sz="2800" b="1" smtClean="0">
                <a:latin typeface="Calibri" pitchFamily="34" charset="0"/>
              </a:rPr>
              <a:t>Regionalização da assistência ao parto, de forma hierarquizada;</a:t>
            </a: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/>
            <a:r>
              <a:rPr lang="pt-BR" altLang="pt-BR" sz="2800" b="1" smtClean="0">
                <a:latin typeface="Calibri" pitchFamily="34" charset="0"/>
              </a:rPr>
              <a:t>Qualificação de maternidades e hospitais -Critérios mínimos para o funcionamento de maternidades”;</a:t>
            </a: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/>
            <a:r>
              <a:rPr lang="pt-BR" altLang="pt-BR" sz="2800" b="1" smtClean="0">
                <a:latin typeface="Calibri" pitchFamily="34" charset="0"/>
              </a:rPr>
              <a:t>Cumprimento da Resolução ANVISA RCD 36/2008-,-regulamenta os serviços de atenção obstétrica e neonatal</a:t>
            </a: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002588" cy="4857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Inclusão nos </a:t>
            </a:r>
            <a:r>
              <a:rPr lang="pt-BR" altLang="pt-BR" sz="2400" b="1" u="sng" smtClean="0">
                <a:latin typeface="Calibri" pitchFamily="34" charset="0"/>
              </a:rPr>
              <a:t>novos contratos</a:t>
            </a:r>
            <a:r>
              <a:rPr lang="pt-BR" altLang="pt-BR" sz="2400" b="1" smtClean="0">
                <a:latin typeface="Calibri" pitchFamily="34" charset="0"/>
              </a:rPr>
              <a:t> de gestão  com hospitalais a adesão das Boas Práticas na Atenção Obstétrica e Política Nacional de Humanização(MS, OMS)- e  sua monitorização.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Garantia da qualidade e ampliação de serviços de atenção ao abortamento legal.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Campanhas  estaduais na mídia de incentivo ao parto normal</a:t>
            </a:r>
            <a:r>
              <a:rPr lang="pt-BR" altLang="pt-BR" sz="2400" smtClean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pic>
        <p:nvPicPr>
          <p:cNvPr id="30723" name="Picture 4" descr="C:\Documents and Settings\Maria Rita\Meus documentos\Minhas imagens\gravidez\2489721142_01f6d528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42370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4392613" cy="4857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800" b="1" smtClean="0">
                <a:latin typeface="Calibri" pitchFamily="34" charset="0"/>
              </a:rPr>
              <a:t>Criação do centros de partos normais.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800" b="1" smtClean="0">
                <a:latin typeface="Calibri" pitchFamily="34" charset="0"/>
              </a:rPr>
              <a:t>Contratação de enfermeiras obstetras pelo estado e municípios.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30053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786688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Garantia de leitos de UTI, e transferência em situação de risco gestacional  e puerperal;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Expansão da rede de hemoderivados;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32656"/>
            <a:ext cx="8352928" cy="107721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ATENDIMENTO ÀS URGÊNCIAS OBSTÉTRICAS</a:t>
            </a:r>
            <a:endParaRPr lang="pt-BR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0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32656"/>
            <a:ext cx="8352928" cy="107721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ATENDIMENTO ÀS URGÊNCIAS OBSTÉTRICAS</a:t>
            </a:r>
            <a:endParaRPr lang="pt-BR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0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5122863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Utilização de protocolos de assistência  padronizados;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Reavaliação dos hospitais qualificados como referência para gravidez de alto risco;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Cumprimento de critérios de referência regional.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0" u="sng" dirty="0">
                <a:solidFill>
                  <a:srgbClr val="7030A0"/>
                </a:solidFill>
                <a:latin typeface="+mj-lt"/>
              </a:rPr>
              <a:t>DEFINIÇÕES INTERNACIONAIS DE MORTALIDADE MATERNA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00432"/>
              </p:ext>
            </p:extLst>
          </p:nvPr>
        </p:nvGraphicFramePr>
        <p:xfrm>
          <a:off x="611559" y="1752600"/>
          <a:ext cx="7920881" cy="484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o" r:id="rId4" imgW="10863072" imgH="5215128" progId="Word.Document.8">
                  <p:embed/>
                </p:oleObj>
              </mc:Choice>
              <mc:Fallback>
                <p:oleObj name="Documento" r:id="rId4" imgW="10863072" imgH="52151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1752600"/>
                        <a:ext cx="7920881" cy="48447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5050"/>
            <a:ext cx="7920038" cy="56705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7848600" cy="5805487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pt-BR" altLang="pt-BR" sz="2400" smtClean="0">
                <a:latin typeface="Calibri" pitchFamily="34" charset="0"/>
              </a:rPr>
              <a:t>   </a:t>
            </a:r>
            <a:r>
              <a:rPr lang="pt-BR" altLang="pt-BR" sz="2400" b="1" smtClean="0">
                <a:latin typeface="Calibri" pitchFamily="34" charset="0"/>
              </a:rPr>
              <a:t>Intensificação do cuidado hospitalar e domiciliar    do recém-nascido e da puérpera na primeira semana após o parto; </a:t>
            </a:r>
          </a:p>
          <a:p>
            <a:pPr eaLnBrk="1" hangingPunct="1">
              <a:buFontTx/>
              <a:buNone/>
            </a:pPr>
            <a:r>
              <a:rPr lang="pt-BR" altLang="pt-BR" sz="2400" b="1" smtClean="0">
                <a:latin typeface="Calibri" pitchFamily="34" charset="0"/>
              </a:rPr>
              <a:t>  </a:t>
            </a: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  Vigilância e busca ativa  sistemática da puérpera  e do RN de risco.</a:t>
            </a: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Implementação de ações de contracepção, estabelecendo protocolos de atendimento efetivo;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Garantir a  oferta de métodos contraceptivos ;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 Atividades educativas para utilização correta  do método escolhido; 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88640"/>
            <a:ext cx="882350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DO PUERPÉRIO</a:t>
            </a:r>
            <a:endParaRPr lang="pt-BR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5532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6480175" cy="5516562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Formação Universitária  compatível com as iniciativas do Ministério da Saúde.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Educação permanente dos profissionais envolvidos com a atenção obstétrica e neonatal.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Ampliar da formação de enfermeiras  obstétricas.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Qualificação de doulas.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Capacitação de recursos Humanos  para atenção as urgências obstétricas e neonatais.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88640"/>
            <a:ext cx="7488832" cy="95410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AÇÕES PARA QUALIFICAÇÃO DE RECURSOS HUMANOS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4525962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Fortalecimento dos Comitês de vigilância  de Morte Materna- Municipais e  Hospitalares.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Implementação  e agilização  de serviços de verificação do óbito em todas as RS.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Readequação do sistema de vigilância dos óbitos maternos  de acordo com a resolução 1119/Gm de 05 de junho de 2008.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Campanha sobre preenchimento adequado da declaração de óbito corrigindo as subnotificações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332656"/>
            <a:ext cx="7848872" cy="107721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 DAS INFORMAÇÕES</a:t>
            </a:r>
            <a:endParaRPr lang="pt-BR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MORBIDADE MATERNA GRAVE (NEAR-MISS)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9808" y="1865966"/>
            <a:ext cx="7455772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“A </a:t>
            </a:r>
            <a:r>
              <a:rPr lang="pt-BR" sz="2800" dirty="0"/>
              <a:t>morbidade materna é um </a:t>
            </a:r>
            <a:r>
              <a:rPr lang="pt-BR" sz="2800" i="1" dirty="0" err="1"/>
              <a:t>continuum</a:t>
            </a:r>
            <a:r>
              <a:rPr lang="pt-BR" sz="2800" dirty="0"/>
              <a:t> que se inicia com a ocorrência de uma complicação durante a gestação, parto ou puerpério, e que termina na morte, podendo-se reconhecer, separadamente, um grupo de extrema gravidade, conhecido como ‘</a:t>
            </a:r>
            <a:r>
              <a:rPr lang="pt-BR" sz="2800" dirty="0" err="1"/>
              <a:t>near</a:t>
            </a:r>
            <a:r>
              <a:rPr lang="pt-BR" sz="2800" dirty="0"/>
              <a:t> miss’.” (</a:t>
            </a:r>
            <a:r>
              <a:rPr lang="pt-BR" sz="2800" dirty="0" smtClean="0"/>
              <a:t>AMARAL </a:t>
            </a:r>
            <a:r>
              <a:rPr lang="pt-BR" sz="2800" i="1" dirty="0" smtClean="0"/>
              <a:t>et al</a:t>
            </a:r>
            <a:r>
              <a:rPr lang="pt-BR" sz="2800" dirty="0" smtClean="0"/>
              <a:t>, </a:t>
            </a:r>
            <a:r>
              <a:rPr lang="pt-BR" sz="2800" dirty="0"/>
              <a:t>2007)</a:t>
            </a:r>
          </a:p>
        </p:txBody>
      </p:sp>
    </p:spTree>
    <p:extLst>
      <p:ext uri="{BB962C8B-B14F-4D97-AF65-F5344CB8AC3E}">
        <p14:creationId xmlns:p14="http://schemas.microsoft.com/office/powerpoint/2010/main" val="804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Assistência não prejudicial</a:t>
            </a:r>
            <a:br>
              <a:rPr lang="pt-BR" b="1" dirty="0" smtClean="0"/>
            </a:br>
            <a:r>
              <a:rPr lang="pt-BR" b="1" dirty="0"/>
              <a:t>(</a:t>
            </a:r>
            <a:r>
              <a:rPr lang="pt-BR" b="1" dirty="0" smtClean="0"/>
              <a:t>HARM </a:t>
            </a:r>
            <a:r>
              <a:rPr lang="pt-BR" b="1" dirty="0" smtClean="0"/>
              <a:t>FREE </a:t>
            </a:r>
            <a:r>
              <a:rPr lang="pt-BR" b="1" dirty="0" smtClean="0"/>
              <a:t>CARE)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Estratégia do NHS </a:t>
            </a:r>
            <a:r>
              <a:rPr lang="pt-BR" sz="2800" dirty="0"/>
              <a:t>para </a:t>
            </a:r>
            <a:r>
              <a:rPr lang="pt-BR" sz="2800" dirty="0" smtClean="0"/>
              <a:t>deixar de lidar com as </a:t>
            </a:r>
            <a:r>
              <a:rPr lang="pt-BR" sz="2800" dirty="0"/>
              <a:t>questões de segurança </a:t>
            </a:r>
            <a:r>
              <a:rPr lang="pt-BR" sz="2800" dirty="0" smtClean="0"/>
              <a:t>isoladamente e pensar sobre </a:t>
            </a:r>
            <a:r>
              <a:rPr lang="pt-BR" sz="2800" dirty="0"/>
              <a:t>as complicações do ponto de vista do </a:t>
            </a:r>
            <a:r>
              <a:rPr lang="pt-BR" sz="2800" dirty="0" smtClean="0"/>
              <a:t>paciente.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600" dirty="0" smtClean="0"/>
              <a:t>- NHS </a:t>
            </a:r>
            <a:r>
              <a:rPr lang="pt-BR" sz="2600" dirty="0" err="1"/>
              <a:t>Safety</a:t>
            </a:r>
            <a:r>
              <a:rPr lang="pt-BR" sz="2600" dirty="0"/>
              <a:t> </a:t>
            </a:r>
            <a:r>
              <a:rPr lang="pt-BR" sz="2600" dirty="0" err="1"/>
              <a:t>Thermometer</a:t>
            </a:r>
            <a:r>
              <a:rPr lang="pt-BR" sz="2600" dirty="0"/>
              <a:t> (Termômetro de Segurança do NHS): instrumento de pesquisa </a:t>
            </a:r>
            <a:r>
              <a:rPr lang="pt-BR" sz="2600" dirty="0" smtClean="0"/>
              <a:t>do </a:t>
            </a:r>
            <a:r>
              <a:rPr lang="pt-BR" sz="2600" dirty="0"/>
              <a:t>cuidado, desenvolvido pelo NHS para o NHS, e que oferece um "exame de temperatura" </a:t>
            </a:r>
            <a:r>
              <a:rPr lang="pt-BR" sz="2600" dirty="0" smtClean="0"/>
              <a:t>do </a:t>
            </a:r>
            <a:r>
              <a:rPr lang="pt-BR" sz="2600" dirty="0"/>
              <a:t>dano. 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pt-BR" sz="2800" dirty="0"/>
              <a:t>http://harmfreecare.org/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9402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Termômetro de segurança materna</a:t>
            </a:r>
            <a:br>
              <a:rPr lang="pt-BR" sz="3600" b="1" dirty="0" smtClean="0"/>
            </a:br>
            <a:r>
              <a:rPr lang="pt-BR" sz="3600" b="1" dirty="0" err="1" smtClean="0"/>
              <a:t>Maternity</a:t>
            </a:r>
            <a:r>
              <a:rPr lang="pt-BR" sz="3600" b="1" dirty="0" smtClean="0"/>
              <a:t> </a:t>
            </a:r>
            <a:r>
              <a:rPr lang="pt-BR" sz="3600" b="1" dirty="0" err="1"/>
              <a:t>Safety</a:t>
            </a:r>
            <a:r>
              <a:rPr lang="pt-BR" sz="3600" b="1" dirty="0"/>
              <a:t> </a:t>
            </a:r>
            <a:r>
              <a:rPr lang="pt-BR" sz="3600" b="1" dirty="0" err="1"/>
              <a:t>Thermometer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7543800" cy="46428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“</a:t>
            </a:r>
            <a:r>
              <a:rPr lang="pt-BR" sz="2000" dirty="0"/>
              <a:t>O NHS ´</a:t>
            </a:r>
            <a:r>
              <a:rPr lang="pt-BR" sz="2000" dirty="0" err="1"/>
              <a:t>Maternity</a:t>
            </a:r>
            <a:r>
              <a:rPr lang="pt-BR" sz="2000" dirty="0"/>
              <a:t> </a:t>
            </a:r>
            <a:r>
              <a:rPr lang="pt-BR" sz="2000" dirty="0" err="1"/>
              <a:t>Safety</a:t>
            </a:r>
            <a:r>
              <a:rPr lang="pt-BR" sz="2000" dirty="0"/>
              <a:t> </a:t>
            </a:r>
            <a:r>
              <a:rPr lang="pt-BR" sz="2000" dirty="0" err="1"/>
              <a:t>Thermometer</a:t>
            </a:r>
            <a:r>
              <a:rPr lang="pt-BR" sz="2000" dirty="0"/>
              <a:t>´ permite às equipes das maternidades ´checarem a temperatura´ dos danos e registrar a proporção de mães que receberam “</a:t>
            </a:r>
            <a:r>
              <a:rPr lang="pt-BR" sz="2000" dirty="0" err="1"/>
              <a:t>harm</a:t>
            </a:r>
            <a:r>
              <a:rPr lang="pt-BR" sz="2000" dirty="0"/>
              <a:t> </a:t>
            </a:r>
            <a:r>
              <a:rPr lang="pt-BR" sz="2000" dirty="0" err="1"/>
              <a:t>free</a:t>
            </a:r>
            <a:r>
              <a:rPr lang="pt-BR" sz="2000" dirty="0"/>
              <a:t> </a:t>
            </a:r>
            <a:r>
              <a:rPr lang="pt-BR" sz="2000" dirty="0" err="1"/>
              <a:t>care</a:t>
            </a:r>
            <a:r>
              <a:rPr lang="pt-BR" sz="2000" dirty="0" smtClean="0"/>
              <a:t>”, </a:t>
            </a:r>
            <a:r>
              <a:rPr lang="pt-BR" sz="2000" dirty="0"/>
              <a:t>mas também registra o número de dano(s) associado aos cuidados na assistência obstétrica. O “</a:t>
            </a:r>
            <a:r>
              <a:rPr lang="pt-BR" sz="2000" dirty="0" err="1"/>
              <a:t>Maternity</a:t>
            </a:r>
            <a:r>
              <a:rPr lang="pt-BR" sz="2000" dirty="0"/>
              <a:t> </a:t>
            </a:r>
            <a:r>
              <a:rPr lang="pt-BR" sz="2000" dirty="0" err="1"/>
              <a:t>Safety</a:t>
            </a:r>
            <a:r>
              <a:rPr lang="pt-BR" sz="2000" dirty="0"/>
              <a:t> </a:t>
            </a:r>
            <a:r>
              <a:rPr lang="pt-BR" sz="2000" dirty="0" err="1"/>
              <a:t>Thermometer</a:t>
            </a:r>
            <a:r>
              <a:rPr lang="pt-BR" sz="2000" dirty="0"/>
              <a:t>” mede dano perineal e/ou trauma abdominal, hemorragia pós-parto, infecção, separação mãe-bebê e segurança emocional</a:t>
            </a:r>
            <a:r>
              <a:rPr lang="pt-BR" sz="2000" dirty="0" smtClean="0"/>
              <a:t>.” </a:t>
            </a:r>
            <a:r>
              <a:rPr lang="pt-BR" sz="2000" dirty="0"/>
              <a:t>(NHS, 2013 – tradução </a:t>
            </a:r>
            <a:r>
              <a:rPr lang="pt-BR" sz="2000" dirty="0" smtClean="0"/>
              <a:t>livre)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000" dirty="0" smtClean="0"/>
              <a:t>http</a:t>
            </a:r>
            <a:r>
              <a:rPr lang="pt-BR" sz="2000" dirty="0"/>
              <a:t>://www.safetythermometer.nhs.uk/</a:t>
            </a:r>
          </a:p>
        </p:txBody>
      </p:sp>
    </p:spTree>
    <p:extLst>
      <p:ext uri="{BB962C8B-B14F-4D97-AF65-F5344CB8AC3E}">
        <p14:creationId xmlns:p14="http://schemas.microsoft.com/office/powerpoint/2010/main" val="37018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72956"/>
            <a:ext cx="7543800" cy="1450757"/>
          </a:xfrm>
        </p:spPr>
        <p:txBody>
          <a:bodyPr/>
          <a:lstStyle/>
          <a:p>
            <a:r>
              <a:rPr lang="pt-BR" b="1" dirty="0"/>
              <a:t>Termômetro de Segurança </a:t>
            </a:r>
            <a:r>
              <a:rPr lang="pt-BR" b="1" dirty="0" smtClean="0"/>
              <a:t>Materna (morbidade)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52337"/>
            <a:ext cx="7543800" cy="48947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Dano perineal</a:t>
            </a:r>
            <a:r>
              <a:rPr lang="pt-BR" sz="2000" dirty="0" smtClean="0"/>
              <a:t>: laceração e </a:t>
            </a:r>
            <a:r>
              <a:rPr lang="pt-BR" sz="2000" dirty="0" err="1" smtClean="0"/>
              <a:t>episiotomia</a:t>
            </a:r>
            <a:r>
              <a:rPr lang="pt-B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T</a:t>
            </a:r>
            <a:r>
              <a:rPr lang="pt-BR" sz="2000" b="1" dirty="0" smtClean="0"/>
              <a:t>rauma abdominal</a:t>
            </a:r>
            <a:r>
              <a:rPr lang="pt-BR" sz="2000" dirty="0" smtClean="0"/>
              <a:t>: cesárea ou </a:t>
            </a:r>
            <a:r>
              <a:rPr lang="pt-BR" sz="2000" dirty="0" err="1" smtClean="0"/>
              <a:t>laparotomia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b="1" dirty="0"/>
              <a:t>H</a:t>
            </a:r>
            <a:r>
              <a:rPr lang="pt-BR" sz="2000" b="1" dirty="0" smtClean="0"/>
              <a:t>emorragia pós-parto</a:t>
            </a:r>
            <a:r>
              <a:rPr lang="pt-BR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Infecção</a:t>
            </a:r>
            <a:r>
              <a:rPr lang="pt-BR" sz="2000" dirty="0" smtClean="0"/>
              <a:t>: trato urinário, mastite, ferida perineal, cesárea, </a:t>
            </a:r>
            <a:r>
              <a:rPr lang="pt-BR" sz="2000" dirty="0" err="1" smtClean="0"/>
              <a:t>laparotomia</a:t>
            </a:r>
            <a:r>
              <a:rPr lang="pt-BR" sz="2000" dirty="0" smtClean="0"/>
              <a:t>, uterina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Bebê</a:t>
            </a:r>
            <a:r>
              <a:rPr lang="pt-BR" sz="2000" dirty="0" smtClean="0"/>
              <a:t>: </a:t>
            </a:r>
            <a:r>
              <a:rPr lang="pt-BR" sz="2000" dirty="0" err="1" smtClean="0"/>
              <a:t>apgar</a:t>
            </a:r>
            <a:r>
              <a:rPr lang="pt-BR" sz="2000" dirty="0" smtClean="0"/>
              <a:t> &lt;7 (5º min), transferência, UTI neonatal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S</a:t>
            </a:r>
            <a:r>
              <a:rPr lang="pt-BR" sz="2000" b="1" dirty="0" smtClean="0"/>
              <a:t>egurança emocional</a:t>
            </a:r>
            <a:r>
              <a:rPr lang="pt-BR" sz="2000" dirty="0" smtClean="0"/>
              <a:t>: separação mãe-bebê, deixada sozinha pela equipe quando preocupada, preocupação sobre segurança durante assistência levada em consideração, dúvida que não foi sanada.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2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987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b="1" u="sng" dirty="0">
                <a:latin typeface="+mn-lt"/>
              </a:rPr>
              <a:t>RAZÃO DE MORTALIDADE MATERNA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>
            <a:normAutofit/>
          </a:bodyPr>
          <a:lstStyle/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r>
              <a:rPr lang="pt-BR" altLang="pt-BR" dirty="0" smtClean="0"/>
              <a:t>  </a:t>
            </a:r>
            <a:r>
              <a:rPr lang="pt-BR" altLang="pt-BR" b="1" dirty="0" smtClean="0">
                <a:solidFill>
                  <a:schemeClr val="accent4"/>
                </a:solidFill>
              </a:rPr>
              <a:t>RMM= </a:t>
            </a:r>
            <a:r>
              <a:rPr lang="pt-BR" altLang="pt-BR" b="1" u="sng" dirty="0" smtClean="0">
                <a:solidFill>
                  <a:schemeClr val="accent4"/>
                </a:solidFill>
              </a:rPr>
              <a:t>casos diretos e indiretos</a:t>
            </a:r>
            <a:r>
              <a:rPr lang="pt-BR" altLang="pt-BR" b="1" dirty="0" smtClean="0">
                <a:solidFill>
                  <a:schemeClr val="accent4"/>
                </a:solidFill>
              </a:rPr>
              <a:t> X 100.000 Nascidos Vivos</a:t>
            </a:r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sz="2000" dirty="0" smtClean="0"/>
          </a:p>
          <a:p>
            <a:pPr algn="r">
              <a:buFont typeface="Monotype Sorts"/>
              <a:buNone/>
            </a:pPr>
            <a:endParaRPr lang="pt-BR" altLang="pt-BR" sz="20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019925" y="6237288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i="1">
                <a:solidFill>
                  <a:schemeClr val="accent2"/>
                </a:solidFill>
              </a:rPr>
              <a:t>CID - 10 Revisão</a:t>
            </a:r>
          </a:p>
        </p:txBody>
      </p:sp>
    </p:spTree>
    <p:extLst>
      <p:ext uri="{BB962C8B-B14F-4D97-AF65-F5344CB8AC3E}">
        <p14:creationId xmlns:p14="http://schemas.microsoft.com/office/powerpoint/2010/main" val="163505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4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MORTALIDADE MATERNA</a:t>
            </a:r>
            <a:r>
              <a:rPr lang="pt-BR" sz="4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47813" y="2205038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rgbClr val="FF0000"/>
                </a:solidFill>
              </a:rPr>
              <a:t>SUB-NOTIFICAÇÃO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5138" y="3228975"/>
            <a:ext cx="6510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u="sng" dirty="0">
                <a:solidFill>
                  <a:schemeClr val="accent4"/>
                </a:solidFill>
              </a:rPr>
              <a:t>número de casos não declarados</a:t>
            </a:r>
          </a:p>
          <a:p>
            <a:pPr algn="ctr" eaLnBrk="1" hangingPunct="1"/>
            <a:r>
              <a:rPr lang="pt-BR" altLang="pt-BR" dirty="0">
                <a:solidFill>
                  <a:schemeClr val="accent4"/>
                </a:solidFill>
              </a:rPr>
              <a:t>número de casos declarados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092950" y="342900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accent4"/>
                </a:solidFill>
              </a:rPr>
              <a:t>X 100</a:t>
            </a:r>
          </a:p>
        </p:txBody>
      </p:sp>
      <p:sp>
        <p:nvSpPr>
          <p:cNvPr id="8198" name="Retângulo 5"/>
          <p:cNvSpPr>
            <a:spLocks noChangeArrowheads="1"/>
          </p:cNvSpPr>
          <p:nvPr/>
        </p:nvSpPr>
        <p:spPr bwMode="auto">
          <a:xfrm>
            <a:off x="7308850" y="6237288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538" y="692150"/>
            <a:ext cx="8924925" cy="1300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b="1" u="sng" dirty="0" smtClean="0">
                <a:latin typeface="+mn-lt"/>
              </a:rPr>
              <a:t>PERFIL DA </a:t>
            </a:r>
            <a:br>
              <a:rPr lang="pt-BR" sz="4800" b="1" u="sng" dirty="0" smtClean="0">
                <a:latin typeface="+mn-lt"/>
              </a:rPr>
            </a:br>
            <a:r>
              <a:rPr lang="pt-BR" sz="4800" b="1" u="sng" dirty="0" smtClean="0">
                <a:latin typeface="+mn-lt"/>
              </a:rPr>
              <a:t>MORTALIDADE MATERNA</a:t>
            </a:r>
            <a:endParaRPr lang="pt-BR" sz="4800" b="1" u="sng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400800" cy="936625"/>
          </a:xfrm>
        </p:spPr>
        <p:txBody>
          <a:bodyPr/>
          <a:lstStyle/>
          <a:p>
            <a:r>
              <a:rPr lang="pt-BR" altLang="pt-BR" sz="5400" b="1" smtClean="0">
                <a:solidFill>
                  <a:schemeClr val="accent2"/>
                </a:solidFill>
              </a:rPr>
              <a:t>MUNDO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0088"/>
            <a:ext cx="7344816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8748712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05" y="0"/>
            <a:ext cx="249289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231</TotalTime>
  <Words>1656</Words>
  <Application>Microsoft Office PowerPoint</Application>
  <PresentationFormat>Apresentação na tela (4:3)</PresentationFormat>
  <Paragraphs>290</Paragraphs>
  <Slides>56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Solstício</vt:lpstr>
      <vt:lpstr>Tema do Office</vt:lpstr>
      <vt:lpstr>Documento</vt:lpstr>
      <vt:lpstr>Gráfico</vt:lpstr>
      <vt:lpstr>Apresentação do PowerPoint</vt:lpstr>
      <vt:lpstr>Perguntas norteadoras</vt:lpstr>
      <vt:lpstr>Mortalidade materna</vt:lpstr>
      <vt:lpstr>CONCEITOS</vt:lpstr>
      <vt:lpstr>Apresentação do PowerPoint</vt:lpstr>
      <vt:lpstr>RAZÃO DE MORTALIDADE MATERNA</vt:lpstr>
      <vt:lpstr>Apresentação do PowerPoint</vt:lpstr>
      <vt:lpstr>PERFIL DA  MORTALIDADE MATERNA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DA  MORTALIDADE MATERNA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nascimentos x mortes maternas</vt:lpstr>
      <vt:lpstr>Apresentação do PowerPoint</vt:lpstr>
      <vt:lpstr>Apresentação do PowerPoint</vt:lpstr>
      <vt:lpstr>Apresentação do PowerPoint</vt:lpstr>
      <vt:lpstr>Apresentação do PowerPoint</vt:lpstr>
      <vt:lpstr>FLUXOGRAMA DE INVESTIGAÇÃO</vt:lpstr>
      <vt:lpstr>RMM POR PATOLOGIA</vt:lpstr>
      <vt:lpstr>RMM POR PATOLOGIA</vt:lpstr>
      <vt:lpstr>RMM POR PATOLOGIA</vt:lpstr>
      <vt:lpstr>RMM POR PATOLOGIA</vt:lpstr>
      <vt:lpstr>RMM POR PATOLOGIA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MORBIDADE MATERNA GRAVE (NEAR-MISS)</vt:lpstr>
      <vt:lpstr>Assistência não prejudicial (HARM FREE CARE)</vt:lpstr>
      <vt:lpstr>Termômetro de segurança materna Maternity Safety Thermometer</vt:lpstr>
      <vt:lpstr>Termômetro de Segurança Materna (morbidade)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 Simone G. Diniz</dc:creator>
  <cp:lastModifiedBy>Carmen Simone G. Diniz</cp:lastModifiedBy>
  <cp:revision>13</cp:revision>
  <dcterms:created xsi:type="dcterms:W3CDTF">2014-05-27T13:03:27Z</dcterms:created>
  <dcterms:modified xsi:type="dcterms:W3CDTF">2014-05-27T16:55:35Z</dcterms:modified>
</cp:coreProperties>
</file>