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95" r:id="rId3"/>
    <p:sldId id="496" r:id="rId4"/>
    <p:sldId id="497" r:id="rId5"/>
    <p:sldId id="50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30D07-AD3B-4D7D-818F-75685FEC8B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E41EF7-11D7-4E1C-BDD9-DB2F9BC26F6F}">
      <dgm:prSet/>
      <dgm:spPr/>
      <dgm:t>
        <a:bodyPr/>
        <a:lstStyle/>
        <a:p>
          <a:r>
            <a:rPr lang="pt-BR" u="sng"/>
            <a:t>Narcose (CO</a:t>
          </a:r>
          <a:r>
            <a:rPr lang="pt-BR" u="sng" baseline="-25000"/>
            <a:t>2</a:t>
          </a:r>
          <a:r>
            <a:rPr lang="pt-BR" u="sng"/>
            <a:t>): </a:t>
          </a:r>
          <a:r>
            <a:rPr lang="pt-BR"/>
            <a:t>Abates comerciais (salmão do Atlântico e truta arco-íris (Conlee et al., 2005). </a:t>
          </a:r>
          <a:endParaRPr lang="en-US"/>
        </a:p>
      </dgm:t>
    </dgm:pt>
    <dgm:pt modelId="{F840DCEC-410C-43F0-840A-7B33E364F0C4}" type="parTrans" cxnId="{A346B0A9-639C-44FF-8FAF-AE59E9375A97}">
      <dgm:prSet/>
      <dgm:spPr/>
      <dgm:t>
        <a:bodyPr/>
        <a:lstStyle/>
        <a:p>
          <a:endParaRPr lang="en-US"/>
        </a:p>
      </dgm:t>
    </dgm:pt>
    <dgm:pt modelId="{B0481803-62FE-49C2-9743-74CF5D12CA5E}" type="sibTrans" cxnId="{A346B0A9-639C-44FF-8FAF-AE59E9375A97}">
      <dgm:prSet/>
      <dgm:spPr/>
      <dgm:t>
        <a:bodyPr/>
        <a:lstStyle/>
        <a:p>
          <a:endParaRPr lang="en-US"/>
        </a:p>
      </dgm:t>
    </dgm:pt>
    <dgm:pt modelId="{D5454807-2F99-4D33-B581-EDB447218107}">
      <dgm:prSet/>
      <dgm:spPr/>
      <dgm:t>
        <a:bodyPr/>
        <a:lstStyle/>
        <a:p>
          <a:r>
            <a:rPr lang="pt-BR" u="sng"/>
            <a:t>Asfixia em gelo: </a:t>
          </a:r>
          <a:r>
            <a:rPr lang="pt-BR"/>
            <a:t>Promove sofrimento (maiores níveis de cortisol e lactato (Lambooij et al., 2006).</a:t>
          </a:r>
          <a:endParaRPr lang="en-US"/>
        </a:p>
      </dgm:t>
    </dgm:pt>
    <dgm:pt modelId="{E2A4BDEF-0420-44E9-BB84-E46ECC23B597}" type="parTrans" cxnId="{C8D85025-E0AA-4EA6-B652-85262848E6C0}">
      <dgm:prSet/>
      <dgm:spPr/>
      <dgm:t>
        <a:bodyPr/>
        <a:lstStyle/>
        <a:p>
          <a:endParaRPr lang="en-US"/>
        </a:p>
      </dgm:t>
    </dgm:pt>
    <dgm:pt modelId="{F3445CDB-C215-49F9-BFAB-0659AD5D4BB6}" type="sibTrans" cxnId="{C8D85025-E0AA-4EA6-B652-85262848E6C0}">
      <dgm:prSet/>
      <dgm:spPr/>
      <dgm:t>
        <a:bodyPr/>
        <a:lstStyle/>
        <a:p>
          <a:endParaRPr lang="en-US"/>
        </a:p>
      </dgm:t>
    </dgm:pt>
    <dgm:pt modelId="{B8687782-05A2-4FF5-8484-326FE4B6C979}">
      <dgm:prSet/>
      <dgm:spPr/>
      <dgm:t>
        <a:bodyPr/>
        <a:lstStyle/>
        <a:p>
          <a:r>
            <a:rPr lang="pt-BR" u="sng"/>
            <a:t>Narcose (CO): </a:t>
          </a:r>
          <a:r>
            <a:rPr lang="pt-BR"/>
            <a:t>Gás é supersaturado na água.</a:t>
          </a:r>
          <a:endParaRPr lang="en-US"/>
        </a:p>
      </dgm:t>
    </dgm:pt>
    <dgm:pt modelId="{AB33744B-9471-406B-B57B-BD274903C89D}" type="parTrans" cxnId="{1E628B0D-0175-4FA1-B5E2-CAE5EF59DFAB}">
      <dgm:prSet/>
      <dgm:spPr/>
      <dgm:t>
        <a:bodyPr/>
        <a:lstStyle/>
        <a:p>
          <a:endParaRPr lang="en-US"/>
        </a:p>
      </dgm:t>
    </dgm:pt>
    <dgm:pt modelId="{BEE0519E-A9E8-442E-9855-87C327167970}" type="sibTrans" cxnId="{1E628B0D-0175-4FA1-B5E2-CAE5EF59DFAB}">
      <dgm:prSet/>
      <dgm:spPr/>
      <dgm:t>
        <a:bodyPr/>
        <a:lstStyle/>
        <a:p>
          <a:endParaRPr lang="en-US"/>
        </a:p>
      </dgm:t>
    </dgm:pt>
    <dgm:pt modelId="{182DA1A5-0D08-4E50-9D58-EF34D40DFF1B}">
      <dgm:prSet/>
      <dgm:spPr/>
      <dgm:t>
        <a:bodyPr/>
        <a:lstStyle/>
        <a:p>
          <a:r>
            <a:rPr lang="pt-BR" u="sng"/>
            <a:t>Imersão em água e gelo: </a:t>
          </a:r>
          <a:r>
            <a:rPr lang="pt-BR"/>
            <a:t>Reduz rapida//e a T corporal dos peixes., há redução da atividade muscular (anóxia – colapso das brânquias) – Ex: catfish, dourada, truta arco-íris .</a:t>
          </a:r>
          <a:endParaRPr lang="en-US"/>
        </a:p>
      </dgm:t>
    </dgm:pt>
    <dgm:pt modelId="{2C01F8AD-9469-4968-993E-E108BE034E0F}" type="parTrans" cxnId="{3F215EC2-6B32-4247-A048-E6A24D8FA5B7}">
      <dgm:prSet/>
      <dgm:spPr/>
      <dgm:t>
        <a:bodyPr/>
        <a:lstStyle/>
        <a:p>
          <a:endParaRPr lang="en-US"/>
        </a:p>
      </dgm:t>
    </dgm:pt>
    <dgm:pt modelId="{A91A48B6-029F-44B0-B4A9-1AC8C72111D1}" type="sibTrans" cxnId="{3F215EC2-6B32-4247-A048-E6A24D8FA5B7}">
      <dgm:prSet/>
      <dgm:spPr/>
      <dgm:t>
        <a:bodyPr/>
        <a:lstStyle/>
        <a:p>
          <a:endParaRPr lang="en-US"/>
        </a:p>
      </dgm:t>
    </dgm:pt>
    <dgm:pt modelId="{22E328E0-B6BC-A44B-9FC5-33D05B3C3A5A}" type="pres">
      <dgm:prSet presAssocID="{3DA30D07-AD3B-4D7D-818F-75685FEC8B77}" presName="linear" presStyleCnt="0">
        <dgm:presLayoutVars>
          <dgm:animLvl val="lvl"/>
          <dgm:resizeHandles val="exact"/>
        </dgm:presLayoutVars>
      </dgm:prSet>
      <dgm:spPr/>
    </dgm:pt>
    <dgm:pt modelId="{1B1CCDF8-0322-BB40-8091-A1085B36C03E}" type="pres">
      <dgm:prSet presAssocID="{54E41EF7-11D7-4E1C-BDD9-DB2F9BC26F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2183DDB-2B95-1F47-BCB2-971E43C33404}" type="pres">
      <dgm:prSet presAssocID="{B0481803-62FE-49C2-9743-74CF5D12CA5E}" presName="spacer" presStyleCnt="0"/>
      <dgm:spPr/>
    </dgm:pt>
    <dgm:pt modelId="{0B9DD39C-EBEF-F546-89A2-DB5C119845D8}" type="pres">
      <dgm:prSet presAssocID="{D5454807-2F99-4D33-B581-EDB44721810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62A990C-4D02-DF4F-9092-65BB9C615AE0}" type="pres">
      <dgm:prSet presAssocID="{F3445CDB-C215-49F9-BFAB-0659AD5D4BB6}" presName="spacer" presStyleCnt="0"/>
      <dgm:spPr/>
    </dgm:pt>
    <dgm:pt modelId="{9993125B-3DE0-CC4D-9F0E-56ABFF44DF0E}" type="pres">
      <dgm:prSet presAssocID="{B8687782-05A2-4FF5-8484-326FE4B6C9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9F0C698-9236-9B40-A518-CDA2EEA30BAB}" type="pres">
      <dgm:prSet presAssocID="{BEE0519E-A9E8-442E-9855-87C327167970}" presName="spacer" presStyleCnt="0"/>
      <dgm:spPr/>
    </dgm:pt>
    <dgm:pt modelId="{D1ECAE29-5AA7-E849-9C23-4CF1B13A6D61}" type="pres">
      <dgm:prSet presAssocID="{182DA1A5-0D08-4E50-9D58-EF34D40DFF1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E628B0D-0175-4FA1-B5E2-CAE5EF59DFAB}" srcId="{3DA30D07-AD3B-4D7D-818F-75685FEC8B77}" destId="{B8687782-05A2-4FF5-8484-326FE4B6C979}" srcOrd="2" destOrd="0" parTransId="{AB33744B-9471-406B-B57B-BD274903C89D}" sibTransId="{BEE0519E-A9E8-442E-9855-87C327167970}"/>
    <dgm:cxn modelId="{5F058818-264B-D345-9F51-7F179F42C1F0}" type="presOf" srcId="{D5454807-2F99-4D33-B581-EDB447218107}" destId="{0B9DD39C-EBEF-F546-89A2-DB5C119845D8}" srcOrd="0" destOrd="0" presId="urn:microsoft.com/office/officeart/2005/8/layout/vList2"/>
    <dgm:cxn modelId="{C8D85025-E0AA-4EA6-B652-85262848E6C0}" srcId="{3DA30D07-AD3B-4D7D-818F-75685FEC8B77}" destId="{D5454807-2F99-4D33-B581-EDB447218107}" srcOrd="1" destOrd="0" parTransId="{E2A4BDEF-0420-44E9-BB84-E46ECC23B597}" sibTransId="{F3445CDB-C215-49F9-BFAB-0659AD5D4BB6}"/>
    <dgm:cxn modelId="{ACE9112E-00B0-2748-9E85-C5D51A60AB47}" type="presOf" srcId="{B8687782-05A2-4FF5-8484-326FE4B6C979}" destId="{9993125B-3DE0-CC4D-9F0E-56ABFF44DF0E}" srcOrd="0" destOrd="0" presId="urn:microsoft.com/office/officeart/2005/8/layout/vList2"/>
    <dgm:cxn modelId="{A03E6F38-8F1B-F24E-95D4-49DBEC528623}" type="presOf" srcId="{54E41EF7-11D7-4E1C-BDD9-DB2F9BC26F6F}" destId="{1B1CCDF8-0322-BB40-8091-A1085B36C03E}" srcOrd="0" destOrd="0" presId="urn:microsoft.com/office/officeart/2005/8/layout/vList2"/>
    <dgm:cxn modelId="{94B5EB3A-A4D4-FF4C-A36F-710012748D4D}" type="presOf" srcId="{182DA1A5-0D08-4E50-9D58-EF34D40DFF1B}" destId="{D1ECAE29-5AA7-E849-9C23-4CF1B13A6D61}" srcOrd="0" destOrd="0" presId="urn:microsoft.com/office/officeart/2005/8/layout/vList2"/>
    <dgm:cxn modelId="{96C0644C-2B10-5D4E-9617-7AB41A31127B}" type="presOf" srcId="{3DA30D07-AD3B-4D7D-818F-75685FEC8B77}" destId="{22E328E0-B6BC-A44B-9FC5-33D05B3C3A5A}" srcOrd="0" destOrd="0" presId="urn:microsoft.com/office/officeart/2005/8/layout/vList2"/>
    <dgm:cxn modelId="{A346B0A9-639C-44FF-8FAF-AE59E9375A97}" srcId="{3DA30D07-AD3B-4D7D-818F-75685FEC8B77}" destId="{54E41EF7-11D7-4E1C-BDD9-DB2F9BC26F6F}" srcOrd="0" destOrd="0" parTransId="{F840DCEC-410C-43F0-840A-7B33E364F0C4}" sibTransId="{B0481803-62FE-49C2-9743-74CF5D12CA5E}"/>
    <dgm:cxn modelId="{3F215EC2-6B32-4247-A048-E6A24D8FA5B7}" srcId="{3DA30D07-AD3B-4D7D-818F-75685FEC8B77}" destId="{182DA1A5-0D08-4E50-9D58-EF34D40DFF1B}" srcOrd="3" destOrd="0" parTransId="{2C01F8AD-9469-4968-993E-E108BE034E0F}" sibTransId="{A91A48B6-029F-44B0-B4A9-1AC8C72111D1}"/>
    <dgm:cxn modelId="{F879230D-2B41-7041-84F0-5478FD4D849B}" type="presParOf" srcId="{22E328E0-B6BC-A44B-9FC5-33D05B3C3A5A}" destId="{1B1CCDF8-0322-BB40-8091-A1085B36C03E}" srcOrd="0" destOrd="0" presId="urn:microsoft.com/office/officeart/2005/8/layout/vList2"/>
    <dgm:cxn modelId="{4C9CE20F-78DC-3B40-B9C5-1BAC10E3B8AF}" type="presParOf" srcId="{22E328E0-B6BC-A44B-9FC5-33D05B3C3A5A}" destId="{12183DDB-2B95-1F47-BCB2-971E43C33404}" srcOrd="1" destOrd="0" presId="urn:microsoft.com/office/officeart/2005/8/layout/vList2"/>
    <dgm:cxn modelId="{9197DB7E-B380-A342-8752-5C07A3436E49}" type="presParOf" srcId="{22E328E0-B6BC-A44B-9FC5-33D05B3C3A5A}" destId="{0B9DD39C-EBEF-F546-89A2-DB5C119845D8}" srcOrd="2" destOrd="0" presId="urn:microsoft.com/office/officeart/2005/8/layout/vList2"/>
    <dgm:cxn modelId="{D377F0FF-3266-774B-83A8-C7E0379A4154}" type="presParOf" srcId="{22E328E0-B6BC-A44B-9FC5-33D05B3C3A5A}" destId="{462A990C-4D02-DF4F-9092-65BB9C615AE0}" srcOrd="3" destOrd="0" presId="urn:microsoft.com/office/officeart/2005/8/layout/vList2"/>
    <dgm:cxn modelId="{8DBB222F-AB8F-B044-9083-FADB25D63F1A}" type="presParOf" srcId="{22E328E0-B6BC-A44B-9FC5-33D05B3C3A5A}" destId="{9993125B-3DE0-CC4D-9F0E-56ABFF44DF0E}" srcOrd="4" destOrd="0" presId="urn:microsoft.com/office/officeart/2005/8/layout/vList2"/>
    <dgm:cxn modelId="{33DFDC82-B1F1-8545-AC1C-7841EA3D5193}" type="presParOf" srcId="{22E328E0-B6BC-A44B-9FC5-33D05B3C3A5A}" destId="{D9F0C698-9236-9B40-A518-CDA2EEA30BAB}" srcOrd="5" destOrd="0" presId="urn:microsoft.com/office/officeart/2005/8/layout/vList2"/>
    <dgm:cxn modelId="{A53A27B4-7C5D-AB42-A6C8-E370F353647E}" type="presParOf" srcId="{22E328E0-B6BC-A44B-9FC5-33D05B3C3A5A}" destId="{D1ECAE29-5AA7-E849-9C23-4CF1B13A6D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1A251-D11C-4790-A116-0079B6F8AC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E51CFE-D4B5-4842-B4FE-6826388A520A}">
      <dgm:prSet/>
      <dgm:spPr/>
      <dgm:t>
        <a:bodyPr/>
        <a:lstStyle/>
        <a:p>
          <a:r>
            <a:rPr lang="pt-BR" u="sng"/>
            <a:t>Percussão craniana:</a:t>
          </a:r>
          <a:r>
            <a:rPr lang="pt-BR"/>
            <a:t> (quando eficaz promove interrupção permanente dos processos neurais). Ex: peixes grande porte: linguado e salmão do atlântico.</a:t>
          </a:r>
          <a:endParaRPr lang="en-US"/>
        </a:p>
      </dgm:t>
    </dgm:pt>
    <dgm:pt modelId="{DE2820D6-3CE5-4FDA-98E3-48C33C7141B9}" type="parTrans" cxnId="{C1433485-F8A7-4746-80E7-5D99B711C551}">
      <dgm:prSet/>
      <dgm:spPr/>
      <dgm:t>
        <a:bodyPr/>
        <a:lstStyle/>
        <a:p>
          <a:endParaRPr lang="en-US"/>
        </a:p>
      </dgm:t>
    </dgm:pt>
    <dgm:pt modelId="{DF62AB99-8A20-4E8F-84B1-41CE1FD7B011}" type="sibTrans" cxnId="{C1433485-F8A7-4746-80E7-5D99B711C551}">
      <dgm:prSet/>
      <dgm:spPr/>
      <dgm:t>
        <a:bodyPr/>
        <a:lstStyle/>
        <a:p>
          <a:endParaRPr lang="en-US"/>
        </a:p>
      </dgm:t>
    </dgm:pt>
    <dgm:pt modelId="{ABEFED47-9795-4EF8-BB4B-AA657B80A9A0}">
      <dgm:prSet/>
      <dgm:spPr/>
      <dgm:t>
        <a:bodyPr/>
        <a:lstStyle/>
        <a:p>
          <a:r>
            <a:rPr lang="pt-BR" u="sng"/>
            <a:t>Eletronarcose: </a:t>
          </a:r>
          <a:r>
            <a:rPr lang="pt-BR"/>
            <a:t>quando não eficaz promove paralisia muscular, sem insensibilização. Ex: grandes lotes de peixes.</a:t>
          </a:r>
          <a:endParaRPr lang="en-US"/>
        </a:p>
      </dgm:t>
    </dgm:pt>
    <dgm:pt modelId="{7953E963-BAB5-4468-BAC5-C3041C5579F0}" type="parTrans" cxnId="{16B6E82B-166A-4F74-B85E-3B79D17277CD}">
      <dgm:prSet/>
      <dgm:spPr/>
      <dgm:t>
        <a:bodyPr/>
        <a:lstStyle/>
        <a:p>
          <a:endParaRPr lang="en-US"/>
        </a:p>
      </dgm:t>
    </dgm:pt>
    <dgm:pt modelId="{725610D0-9F38-4359-9654-F0342A37926E}" type="sibTrans" cxnId="{16B6E82B-166A-4F74-B85E-3B79D17277CD}">
      <dgm:prSet/>
      <dgm:spPr/>
      <dgm:t>
        <a:bodyPr/>
        <a:lstStyle/>
        <a:p>
          <a:endParaRPr lang="en-US"/>
        </a:p>
      </dgm:t>
    </dgm:pt>
    <dgm:pt modelId="{FE8B6161-3029-4B9B-9E51-3164B3F64247}">
      <dgm:prSet/>
      <dgm:spPr/>
      <dgm:t>
        <a:bodyPr/>
        <a:lstStyle/>
        <a:p>
          <a:r>
            <a:rPr lang="pt-BR"/>
            <a:t>Voltagens de 5Hz e 80 Hz com corrente contínua em linguado (Roth et al., 2007).</a:t>
          </a:r>
          <a:endParaRPr lang="en-US"/>
        </a:p>
      </dgm:t>
    </dgm:pt>
    <dgm:pt modelId="{95762F16-C74B-4677-B91B-46FFEE7CCBC2}" type="parTrans" cxnId="{6896EED3-DA5A-4011-A2EC-A65D2C841342}">
      <dgm:prSet/>
      <dgm:spPr/>
      <dgm:t>
        <a:bodyPr/>
        <a:lstStyle/>
        <a:p>
          <a:endParaRPr lang="en-US"/>
        </a:p>
      </dgm:t>
    </dgm:pt>
    <dgm:pt modelId="{8713C300-E60B-4214-9141-C6A8BCDD48B5}" type="sibTrans" cxnId="{6896EED3-DA5A-4011-A2EC-A65D2C841342}">
      <dgm:prSet/>
      <dgm:spPr/>
      <dgm:t>
        <a:bodyPr/>
        <a:lstStyle/>
        <a:p>
          <a:endParaRPr lang="en-US"/>
        </a:p>
      </dgm:t>
    </dgm:pt>
    <dgm:pt modelId="{8599A871-6E97-455E-B300-D3D46D1982D7}">
      <dgm:prSet/>
      <dgm:spPr/>
      <dgm:t>
        <a:bodyPr/>
        <a:lstStyle/>
        <a:p>
          <a:r>
            <a:rPr lang="pt-BR"/>
            <a:t>Método mais eficiente com menor estresse (Lambooij et al., 2006).</a:t>
          </a:r>
          <a:endParaRPr lang="en-US"/>
        </a:p>
      </dgm:t>
    </dgm:pt>
    <dgm:pt modelId="{B1E4C786-88F5-4C08-9920-34E05314C914}" type="parTrans" cxnId="{9F13B698-5277-4AEC-89BF-20C4B24A33AD}">
      <dgm:prSet/>
      <dgm:spPr/>
      <dgm:t>
        <a:bodyPr/>
        <a:lstStyle/>
        <a:p>
          <a:endParaRPr lang="en-US"/>
        </a:p>
      </dgm:t>
    </dgm:pt>
    <dgm:pt modelId="{D75C5F4D-AD09-4805-8E4A-40D22087BB59}" type="sibTrans" cxnId="{9F13B698-5277-4AEC-89BF-20C4B24A33AD}">
      <dgm:prSet/>
      <dgm:spPr/>
      <dgm:t>
        <a:bodyPr/>
        <a:lstStyle/>
        <a:p>
          <a:endParaRPr lang="en-US"/>
        </a:p>
      </dgm:t>
    </dgm:pt>
    <dgm:pt modelId="{AC9800D4-A1BA-4D00-A80D-8822A12780CF}">
      <dgm:prSet/>
      <dgm:spPr/>
      <dgm:t>
        <a:bodyPr/>
        <a:lstStyle/>
        <a:p>
          <a:r>
            <a:rPr lang="pt-BR"/>
            <a:t>Ex: Em carpas: 411V, 0,73A, F50Hz (Lambooij et al., 2006).</a:t>
          </a:r>
          <a:endParaRPr lang="en-US"/>
        </a:p>
      </dgm:t>
    </dgm:pt>
    <dgm:pt modelId="{94CFC9B9-9B34-4A64-AAF0-B8445FA8039D}" type="parTrans" cxnId="{EC984889-22DE-46E5-A7C7-AD87EDD34EE5}">
      <dgm:prSet/>
      <dgm:spPr/>
      <dgm:t>
        <a:bodyPr/>
        <a:lstStyle/>
        <a:p>
          <a:endParaRPr lang="en-US"/>
        </a:p>
      </dgm:t>
    </dgm:pt>
    <dgm:pt modelId="{2B05F094-3E4D-4BF2-AC21-C2FC0C00BE9A}" type="sibTrans" cxnId="{EC984889-22DE-46E5-A7C7-AD87EDD34EE5}">
      <dgm:prSet/>
      <dgm:spPr/>
      <dgm:t>
        <a:bodyPr/>
        <a:lstStyle/>
        <a:p>
          <a:endParaRPr lang="en-US"/>
        </a:p>
      </dgm:t>
    </dgm:pt>
    <dgm:pt modelId="{93A33A84-99AB-44B7-98E3-3D22FAFE1424}">
      <dgm:prSet/>
      <dgm:spPr/>
      <dgm:t>
        <a:bodyPr/>
        <a:lstStyle/>
        <a:p>
          <a:r>
            <a:rPr lang="pt-BR" dirty="0"/>
            <a:t>Salmão  do Atlântico: efeito negativo !  </a:t>
          </a:r>
          <a:endParaRPr lang="en-US" dirty="0"/>
        </a:p>
      </dgm:t>
    </dgm:pt>
    <dgm:pt modelId="{E2BC60A7-7036-4ACD-93D1-49827CCF1C31}" type="parTrans" cxnId="{F828C9E1-DEF4-4D38-8995-D85CA9CE8276}">
      <dgm:prSet/>
      <dgm:spPr/>
      <dgm:t>
        <a:bodyPr/>
        <a:lstStyle/>
        <a:p>
          <a:endParaRPr lang="en-US"/>
        </a:p>
      </dgm:t>
    </dgm:pt>
    <dgm:pt modelId="{1DFCDB62-67DB-453A-B61B-4746F3096697}" type="sibTrans" cxnId="{F828C9E1-DEF4-4D38-8995-D85CA9CE8276}">
      <dgm:prSet/>
      <dgm:spPr/>
      <dgm:t>
        <a:bodyPr/>
        <a:lstStyle/>
        <a:p>
          <a:endParaRPr lang="en-US"/>
        </a:p>
      </dgm:t>
    </dgm:pt>
    <dgm:pt modelId="{1A75A736-DCA6-4AC7-97D4-F5FFDFED780D}">
      <dgm:prSet/>
      <dgm:spPr/>
      <dgm:t>
        <a:bodyPr/>
        <a:lstStyle/>
        <a:p>
          <a:r>
            <a:rPr lang="pt-BR"/>
            <a:t>Efeitos controversos da eletronarcose!</a:t>
          </a:r>
          <a:endParaRPr lang="en-US"/>
        </a:p>
      </dgm:t>
    </dgm:pt>
    <dgm:pt modelId="{DBBFDEEC-6AFB-420B-BA8F-2D688A3D71D6}" type="parTrans" cxnId="{7C37A7F6-5EAB-4A90-A4A4-D4A063E78EBC}">
      <dgm:prSet/>
      <dgm:spPr/>
      <dgm:t>
        <a:bodyPr/>
        <a:lstStyle/>
        <a:p>
          <a:endParaRPr lang="en-US"/>
        </a:p>
      </dgm:t>
    </dgm:pt>
    <dgm:pt modelId="{73B792C0-C025-47D6-90D8-AF6C4434BAE0}" type="sibTrans" cxnId="{7C37A7F6-5EAB-4A90-A4A4-D4A063E78EBC}">
      <dgm:prSet/>
      <dgm:spPr/>
      <dgm:t>
        <a:bodyPr/>
        <a:lstStyle/>
        <a:p>
          <a:endParaRPr lang="en-US"/>
        </a:p>
      </dgm:t>
    </dgm:pt>
    <dgm:pt modelId="{4120AD1F-DAFA-644C-8D2A-FD33B3280DDB}" type="pres">
      <dgm:prSet presAssocID="{2571A251-D11C-4790-A116-0079B6F8AC3A}" presName="linear" presStyleCnt="0">
        <dgm:presLayoutVars>
          <dgm:animLvl val="lvl"/>
          <dgm:resizeHandles val="exact"/>
        </dgm:presLayoutVars>
      </dgm:prSet>
      <dgm:spPr/>
    </dgm:pt>
    <dgm:pt modelId="{CD7BFDB4-0A1B-5E4E-9BC0-93526AA98079}" type="pres">
      <dgm:prSet presAssocID="{F3E51CFE-D4B5-4842-B4FE-6826388A520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3CC8C22-0EB5-4B49-B23D-563890703871}" type="pres">
      <dgm:prSet presAssocID="{DF62AB99-8A20-4E8F-84B1-41CE1FD7B011}" presName="spacer" presStyleCnt="0"/>
      <dgm:spPr/>
    </dgm:pt>
    <dgm:pt modelId="{3AB4A56D-D263-7A4C-9F9C-704FE84DA02A}" type="pres">
      <dgm:prSet presAssocID="{ABEFED47-9795-4EF8-BB4B-AA657B80A9A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8C60AC2-EB75-3340-B8B3-11BECC8457BC}" type="pres">
      <dgm:prSet presAssocID="{725610D0-9F38-4359-9654-F0342A37926E}" presName="spacer" presStyleCnt="0"/>
      <dgm:spPr/>
    </dgm:pt>
    <dgm:pt modelId="{69BC712C-F1C6-0843-94F6-B125763DA2C3}" type="pres">
      <dgm:prSet presAssocID="{FE8B6161-3029-4B9B-9E51-3164B3F6424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8CB3A7C-4732-FF45-8C56-3700EC6C69DD}" type="pres">
      <dgm:prSet presAssocID="{8713C300-E60B-4214-9141-C6A8BCDD48B5}" presName="spacer" presStyleCnt="0"/>
      <dgm:spPr/>
    </dgm:pt>
    <dgm:pt modelId="{BB14545A-F178-C14D-984C-A4CA2ED3F9B5}" type="pres">
      <dgm:prSet presAssocID="{8599A871-6E97-455E-B300-D3D46D1982D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3D1AA54E-ACE3-724A-8F2C-67DE6239AA81}" type="pres">
      <dgm:prSet presAssocID="{D75C5F4D-AD09-4805-8E4A-40D22087BB59}" presName="spacer" presStyleCnt="0"/>
      <dgm:spPr/>
    </dgm:pt>
    <dgm:pt modelId="{6B46C4DF-F6E4-2A43-A9C1-3C35E5698212}" type="pres">
      <dgm:prSet presAssocID="{AC9800D4-A1BA-4D00-A80D-8822A12780C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7339C54-1177-1B49-B1D5-B603A1438843}" type="pres">
      <dgm:prSet presAssocID="{2B05F094-3E4D-4BF2-AC21-C2FC0C00BE9A}" presName="spacer" presStyleCnt="0"/>
      <dgm:spPr/>
    </dgm:pt>
    <dgm:pt modelId="{74F26482-4A79-E84B-96B3-C42E408865E1}" type="pres">
      <dgm:prSet presAssocID="{93A33A84-99AB-44B7-98E3-3D22FAFE142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D2F30CA-15EC-D041-92A6-C5D31E7DA402}" type="pres">
      <dgm:prSet presAssocID="{1DFCDB62-67DB-453A-B61B-4746F3096697}" presName="spacer" presStyleCnt="0"/>
      <dgm:spPr/>
    </dgm:pt>
    <dgm:pt modelId="{C8D89698-FF7F-9643-A711-2702EA5052DD}" type="pres">
      <dgm:prSet presAssocID="{1A75A736-DCA6-4AC7-97D4-F5FFDFED780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6B6E82B-166A-4F74-B85E-3B79D17277CD}" srcId="{2571A251-D11C-4790-A116-0079B6F8AC3A}" destId="{ABEFED47-9795-4EF8-BB4B-AA657B80A9A0}" srcOrd="1" destOrd="0" parTransId="{7953E963-BAB5-4468-BAC5-C3041C5579F0}" sibTransId="{725610D0-9F38-4359-9654-F0342A37926E}"/>
    <dgm:cxn modelId="{D2D0C940-85A1-644A-B277-4B84273FA211}" type="presOf" srcId="{1A75A736-DCA6-4AC7-97D4-F5FFDFED780D}" destId="{C8D89698-FF7F-9643-A711-2702EA5052DD}" srcOrd="0" destOrd="0" presId="urn:microsoft.com/office/officeart/2005/8/layout/vList2"/>
    <dgm:cxn modelId="{606CA453-FC13-4C42-98EE-3D391D4E28CF}" type="presOf" srcId="{8599A871-6E97-455E-B300-D3D46D1982D7}" destId="{BB14545A-F178-C14D-984C-A4CA2ED3F9B5}" srcOrd="0" destOrd="0" presId="urn:microsoft.com/office/officeart/2005/8/layout/vList2"/>
    <dgm:cxn modelId="{C56B2772-D2B9-F94E-A9A6-D6AC7D93464B}" type="presOf" srcId="{AC9800D4-A1BA-4D00-A80D-8822A12780CF}" destId="{6B46C4DF-F6E4-2A43-A9C1-3C35E5698212}" srcOrd="0" destOrd="0" presId="urn:microsoft.com/office/officeart/2005/8/layout/vList2"/>
    <dgm:cxn modelId="{D5D14173-56D0-994B-AB22-D30A189A6B05}" type="presOf" srcId="{2571A251-D11C-4790-A116-0079B6F8AC3A}" destId="{4120AD1F-DAFA-644C-8D2A-FD33B3280DDB}" srcOrd="0" destOrd="0" presId="urn:microsoft.com/office/officeart/2005/8/layout/vList2"/>
    <dgm:cxn modelId="{C1433485-F8A7-4746-80E7-5D99B711C551}" srcId="{2571A251-D11C-4790-A116-0079B6F8AC3A}" destId="{F3E51CFE-D4B5-4842-B4FE-6826388A520A}" srcOrd="0" destOrd="0" parTransId="{DE2820D6-3CE5-4FDA-98E3-48C33C7141B9}" sibTransId="{DF62AB99-8A20-4E8F-84B1-41CE1FD7B011}"/>
    <dgm:cxn modelId="{EC984889-22DE-46E5-A7C7-AD87EDD34EE5}" srcId="{2571A251-D11C-4790-A116-0079B6F8AC3A}" destId="{AC9800D4-A1BA-4D00-A80D-8822A12780CF}" srcOrd="4" destOrd="0" parTransId="{94CFC9B9-9B34-4A64-AAF0-B8445FA8039D}" sibTransId="{2B05F094-3E4D-4BF2-AC21-C2FC0C00BE9A}"/>
    <dgm:cxn modelId="{BCE9158C-3E35-9B4D-B22C-85A6774690A7}" type="presOf" srcId="{F3E51CFE-D4B5-4842-B4FE-6826388A520A}" destId="{CD7BFDB4-0A1B-5E4E-9BC0-93526AA98079}" srcOrd="0" destOrd="0" presId="urn:microsoft.com/office/officeart/2005/8/layout/vList2"/>
    <dgm:cxn modelId="{9F13B698-5277-4AEC-89BF-20C4B24A33AD}" srcId="{2571A251-D11C-4790-A116-0079B6F8AC3A}" destId="{8599A871-6E97-455E-B300-D3D46D1982D7}" srcOrd="3" destOrd="0" parTransId="{B1E4C786-88F5-4C08-9920-34E05314C914}" sibTransId="{D75C5F4D-AD09-4805-8E4A-40D22087BB59}"/>
    <dgm:cxn modelId="{0F49C59A-4CDA-3E44-8375-D0883E034245}" type="presOf" srcId="{FE8B6161-3029-4B9B-9E51-3164B3F64247}" destId="{69BC712C-F1C6-0843-94F6-B125763DA2C3}" srcOrd="0" destOrd="0" presId="urn:microsoft.com/office/officeart/2005/8/layout/vList2"/>
    <dgm:cxn modelId="{69EA53A4-F652-1445-B16F-B7B518C45B53}" type="presOf" srcId="{93A33A84-99AB-44B7-98E3-3D22FAFE1424}" destId="{74F26482-4A79-E84B-96B3-C42E408865E1}" srcOrd="0" destOrd="0" presId="urn:microsoft.com/office/officeart/2005/8/layout/vList2"/>
    <dgm:cxn modelId="{6B4AABBB-C095-4E47-BAB6-DFEDC630BFA1}" type="presOf" srcId="{ABEFED47-9795-4EF8-BB4B-AA657B80A9A0}" destId="{3AB4A56D-D263-7A4C-9F9C-704FE84DA02A}" srcOrd="0" destOrd="0" presId="urn:microsoft.com/office/officeart/2005/8/layout/vList2"/>
    <dgm:cxn modelId="{6896EED3-DA5A-4011-A2EC-A65D2C841342}" srcId="{2571A251-D11C-4790-A116-0079B6F8AC3A}" destId="{FE8B6161-3029-4B9B-9E51-3164B3F64247}" srcOrd="2" destOrd="0" parTransId="{95762F16-C74B-4677-B91B-46FFEE7CCBC2}" sibTransId="{8713C300-E60B-4214-9141-C6A8BCDD48B5}"/>
    <dgm:cxn modelId="{F828C9E1-DEF4-4D38-8995-D85CA9CE8276}" srcId="{2571A251-D11C-4790-A116-0079B6F8AC3A}" destId="{93A33A84-99AB-44B7-98E3-3D22FAFE1424}" srcOrd="5" destOrd="0" parTransId="{E2BC60A7-7036-4ACD-93D1-49827CCF1C31}" sibTransId="{1DFCDB62-67DB-453A-B61B-4746F3096697}"/>
    <dgm:cxn modelId="{7C37A7F6-5EAB-4A90-A4A4-D4A063E78EBC}" srcId="{2571A251-D11C-4790-A116-0079B6F8AC3A}" destId="{1A75A736-DCA6-4AC7-97D4-F5FFDFED780D}" srcOrd="6" destOrd="0" parTransId="{DBBFDEEC-6AFB-420B-BA8F-2D688A3D71D6}" sibTransId="{73B792C0-C025-47D6-90D8-AF6C4434BAE0}"/>
    <dgm:cxn modelId="{F9BBEB78-F220-1047-90C7-0329B7E7D761}" type="presParOf" srcId="{4120AD1F-DAFA-644C-8D2A-FD33B3280DDB}" destId="{CD7BFDB4-0A1B-5E4E-9BC0-93526AA98079}" srcOrd="0" destOrd="0" presId="urn:microsoft.com/office/officeart/2005/8/layout/vList2"/>
    <dgm:cxn modelId="{C0914DD9-AA4D-4042-B75A-A703CE824787}" type="presParOf" srcId="{4120AD1F-DAFA-644C-8D2A-FD33B3280DDB}" destId="{33CC8C22-0EB5-4B49-B23D-563890703871}" srcOrd="1" destOrd="0" presId="urn:microsoft.com/office/officeart/2005/8/layout/vList2"/>
    <dgm:cxn modelId="{E9FCCB83-6335-9646-A21B-4AA14814FD45}" type="presParOf" srcId="{4120AD1F-DAFA-644C-8D2A-FD33B3280DDB}" destId="{3AB4A56D-D263-7A4C-9F9C-704FE84DA02A}" srcOrd="2" destOrd="0" presId="urn:microsoft.com/office/officeart/2005/8/layout/vList2"/>
    <dgm:cxn modelId="{A811233E-AB89-384C-ADA9-6E986268F944}" type="presParOf" srcId="{4120AD1F-DAFA-644C-8D2A-FD33B3280DDB}" destId="{A8C60AC2-EB75-3340-B8B3-11BECC8457BC}" srcOrd="3" destOrd="0" presId="urn:microsoft.com/office/officeart/2005/8/layout/vList2"/>
    <dgm:cxn modelId="{790D7C84-E53A-EC47-8909-E90D403DC1C4}" type="presParOf" srcId="{4120AD1F-DAFA-644C-8D2A-FD33B3280DDB}" destId="{69BC712C-F1C6-0843-94F6-B125763DA2C3}" srcOrd="4" destOrd="0" presId="urn:microsoft.com/office/officeart/2005/8/layout/vList2"/>
    <dgm:cxn modelId="{E7F16183-F6C8-E444-9B50-FA88F46E0701}" type="presParOf" srcId="{4120AD1F-DAFA-644C-8D2A-FD33B3280DDB}" destId="{38CB3A7C-4732-FF45-8C56-3700EC6C69DD}" srcOrd="5" destOrd="0" presId="urn:microsoft.com/office/officeart/2005/8/layout/vList2"/>
    <dgm:cxn modelId="{BD903E98-9408-8942-9F17-A1280BDB862A}" type="presParOf" srcId="{4120AD1F-DAFA-644C-8D2A-FD33B3280DDB}" destId="{BB14545A-F178-C14D-984C-A4CA2ED3F9B5}" srcOrd="6" destOrd="0" presId="urn:microsoft.com/office/officeart/2005/8/layout/vList2"/>
    <dgm:cxn modelId="{51A4B87B-7839-0745-A4F7-7C53C2B6AAC2}" type="presParOf" srcId="{4120AD1F-DAFA-644C-8D2A-FD33B3280DDB}" destId="{3D1AA54E-ACE3-724A-8F2C-67DE6239AA81}" srcOrd="7" destOrd="0" presId="urn:microsoft.com/office/officeart/2005/8/layout/vList2"/>
    <dgm:cxn modelId="{511D86AA-D94C-9C41-8D34-7FEA11BBBC6E}" type="presParOf" srcId="{4120AD1F-DAFA-644C-8D2A-FD33B3280DDB}" destId="{6B46C4DF-F6E4-2A43-A9C1-3C35E5698212}" srcOrd="8" destOrd="0" presId="urn:microsoft.com/office/officeart/2005/8/layout/vList2"/>
    <dgm:cxn modelId="{28390EF4-EED7-2245-98F8-275A4A183D4A}" type="presParOf" srcId="{4120AD1F-DAFA-644C-8D2A-FD33B3280DDB}" destId="{87339C54-1177-1B49-B1D5-B603A1438843}" srcOrd="9" destOrd="0" presId="urn:microsoft.com/office/officeart/2005/8/layout/vList2"/>
    <dgm:cxn modelId="{DF790DEC-D131-9C4E-8A23-DBB4E4BA60AC}" type="presParOf" srcId="{4120AD1F-DAFA-644C-8D2A-FD33B3280DDB}" destId="{74F26482-4A79-E84B-96B3-C42E408865E1}" srcOrd="10" destOrd="0" presId="urn:microsoft.com/office/officeart/2005/8/layout/vList2"/>
    <dgm:cxn modelId="{CC2A20A3-D55C-9846-A660-604D9344CEC5}" type="presParOf" srcId="{4120AD1F-DAFA-644C-8D2A-FD33B3280DDB}" destId="{6D2F30CA-15EC-D041-92A6-C5D31E7DA402}" srcOrd="11" destOrd="0" presId="urn:microsoft.com/office/officeart/2005/8/layout/vList2"/>
    <dgm:cxn modelId="{590F5B28-B40C-1E47-949A-35BFA6949AD5}" type="presParOf" srcId="{4120AD1F-DAFA-644C-8D2A-FD33B3280DDB}" destId="{C8D89698-FF7F-9643-A711-2702EA5052D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CCDF8-0322-BB40-8091-A1085B36C03E}">
      <dsp:nvSpPr>
        <dsp:cNvPr id="0" name=""/>
        <dsp:cNvSpPr/>
      </dsp:nvSpPr>
      <dsp:spPr>
        <a:xfrm>
          <a:off x="0" y="55157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u="sng" kern="1200"/>
            <a:t>Narcose (CO</a:t>
          </a:r>
          <a:r>
            <a:rPr lang="pt-BR" sz="1900" u="sng" kern="1200" baseline="-25000"/>
            <a:t>2</a:t>
          </a:r>
          <a:r>
            <a:rPr lang="pt-BR" sz="1900" u="sng" kern="1200"/>
            <a:t>): </a:t>
          </a:r>
          <a:r>
            <a:rPr lang="pt-BR" sz="1900" kern="1200"/>
            <a:t>Abates comerciais (salmão do Atlântico e truta arco-íris (Conlee et al., 2005). </a:t>
          </a:r>
          <a:endParaRPr lang="en-US" sz="1900" kern="1200"/>
        </a:p>
      </dsp:txBody>
      <dsp:txXfrm>
        <a:off x="51885" y="107042"/>
        <a:ext cx="8125830" cy="959101"/>
      </dsp:txXfrm>
    </dsp:sp>
    <dsp:sp modelId="{0B9DD39C-EBEF-F546-89A2-DB5C119845D8}">
      <dsp:nvSpPr>
        <dsp:cNvPr id="0" name=""/>
        <dsp:cNvSpPr/>
      </dsp:nvSpPr>
      <dsp:spPr>
        <a:xfrm>
          <a:off x="0" y="1172749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u="sng" kern="1200"/>
            <a:t>Asfixia em gelo: </a:t>
          </a:r>
          <a:r>
            <a:rPr lang="pt-BR" sz="1900" kern="1200"/>
            <a:t>Promove sofrimento (maiores níveis de cortisol e lactato (Lambooij et al., 2006).</a:t>
          </a:r>
          <a:endParaRPr lang="en-US" sz="1900" kern="1200"/>
        </a:p>
      </dsp:txBody>
      <dsp:txXfrm>
        <a:off x="51885" y="1224634"/>
        <a:ext cx="8125830" cy="959101"/>
      </dsp:txXfrm>
    </dsp:sp>
    <dsp:sp modelId="{9993125B-3DE0-CC4D-9F0E-56ABFF44DF0E}">
      <dsp:nvSpPr>
        <dsp:cNvPr id="0" name=""/>
        <dsp:cNvSpPr/>
      </dsp:nvSpPr>
      <dsp:spPr>
        <a:xfrm>
          <a:off x="0" y="2290341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u="sng" kern="1200"/>
            <a:t>Narcose (CO): </a:t>
          </a:r>
          <a:r>
            <a:rPr lang="pt-BR" sz="1900" kern="1200"/>
            <a:t>Gás é supersaturado na água.</a:t>
          </a:r>
          <a:endParaRPr lang="en-US" sz="1900" kern="1200"/>
        </a:p>
      </dsp:txBody>
      <dsp:txXfrm>
        <a:off x="51885" y="2342226"/>
        <a:ext cx="8125830" cy="959101"/>
      </dsp:txXfrm>
    </dsp:sp>
    <dsp:sp modelId="{D1ECAE29-5AA7-E849-9C23-4CF1B13A6D61}">
      <dsp:nvSpPr>
        <dsp:cNvPr id="0" name=""/>
        <dsp:cNvSpPr/>
      </dsp:nvSpPr>
      <dsp:spPr>
        <a:xfrm>
          <a:off x="0" y="3407932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u="sng" kern="1200"/>
            <a:t>Imersão em água e gelo: </a:t>
          </a:r>
          <a:r>
            <a:rPr lang="pt-BR" sz="1900" kern="1200"/>
            <a:t>Reduz rapida//e a T corporal dos peixes., há redução da atividade muscular (anóxia – colapso das brânquias) – Ex: catfish, dourada, truta arco-íris .</a:t>
          </a:r>
          <a:endParaRPr lang="en-US" sz="1900" kern="1200"/>
        </a:p>
      </dsp:txBody>
      <dsp:txXfrm>
        <a:off x="51885" y="3459817"/>
        <a:ext cx="8125830" cy="959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BFDB4-0A1B-5E4E-9BC0-93526AA98079}">
      <dsp:nvSpPr>
        <dsp:cNvPr id="0" name=""/>
        <dsp:cNvSpPr/>
      </dsp:nvSpPr>
      <dsp:spPr>
        <a:xfrm>
          <a:off x="0" y="44930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u="sng" kern="1200"/>
            <a:t>Percussão craniana:</a:t>
          </a:r>
          <a:r>
            <a:rPr lang="pt-BR" sz="1500" kern="1200"/>
            <a:t> (quando eficaz promove interrupção permanente dos processos neurais). Ex: peixes grande porte: linguado e salmão do atlântico.</a:t>
          </a:r>
          <a:endParaRPr lang="en-US" sz="1500" kern="1200"/>
        </a:p>
      </dsp:txBody>
      <dsp:txXfrm>
        <a:off x="29128" y="74058"/>
        <a:ext cx="8834919" cy="538444"/>
      </dsp:txXfrm>
    </dsp:sp>
    <dsp:sp modelId="{3AB4A56D-D263-7A4C-9F9C-704FE84DA02A}">
      <dsp:nvSpPr>
        <dsp:cNvPr id="0" name=""/>
        <dsp:cNvSpPr/>
      </dsp:nvSpPr>
      <dsp:spPr>
        <a:xfrm>
          <a:off x="0" y="684830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u="sng" kern="1200"/>
            <a:t>Eletronarcose: </a:t>
          </a:r>
          <a:r>
            <a:rPr lang="pt-BR" sz="1500" kern="1200"/>
            <a:t>quando não eficaz promove paralisia muscular, sem insensibilização. Ex: grandes lotes de peixes.</a:t>
          </a:r>
          <a:endParaRPr lang="en-US" sz="1500" kern="1200"/>
        </a:p>
      </dsp:txBody>
      <dsp:txXfrm>
        <a:off x="29128" y="713958"/>
        <a:ext cx="8834919" cy="538444"/>
      </dsp:txXfrm>
    </dsp:sp>
    <dsp:sp modelId="{69BC712C-F1C6-0843-94F6-B125763DA2C3}">
      <dsp:nvSpPr>
        <dsp:cNvPr id="0" name=""/>
        <dsp:cNvSpPr/>
      </dsp:nvSpPr>
      <dsp:spPr>
        <a:xfrm>
          <a:off x="0" y="1324730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Voltagens de 5Hz e 80 Hz com corrente contínua em linguado (Roth et al., 2007).</a:t>
          </a:r>
          <a:endParaRPr lang="en-US" sz="1500" kern="1200"/>
        </a:p>
      </dsp:txBody>
      <dsp:txXfrm>
        <a:off x="29128" y="1353858"/>
        <a:ext cx="8834919" cy="538444"/>
      </dsp:txXfrm>
    </dsp:sp>
    <dsp:sp modelId="{BB14545A-F178-C14D-984C-A4CA2ED3F9B5}">
      <dsp:nvSpPr>
        <dsp:cNvPr id="0" name=""/>
        <dsp:cNvSpPr/>
      </dsp:nvSpPr>
      <dsp:spPr>
        <a:xfrm>
          <a:off x="0" y="1964630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Método mais eficiente com menor estresse (Lambooij et al., 2006).</a:t>
          </a:r>
          <a:endParaRPr lang="en-US" sz="1500" kern="1200"/>
        </a:p>
      </dsp:txBody>
      <dsp:txXfrm>
        <a:off x="29128" y="1993758"/>
        <a:ext cx="8834919" cy="538444"/>
      </dsp:txXfrm>
    </dsp:sp>
    <dsp:sp modelId="{6B46C4DF-F6E4-2A43-A9C1-3C35E5698212}">
      <dsp:nvSpPr>
        <dsp:cNvPr id="0" name=""/>
        <dsp:cNvSpPr/>
      </dsp:nvSpPr>
      <dsp:spPr>
        <a:xfrm>
          <a:off x="0" y="2604531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Ex: Em carpas: 411V, 0,73A, F50Hz (Lambooij et al., 2006).</a:t>
          </a:r>
          <a:endParaRPr lang="en-US" sz="1500" kern="1200"/>
        </a:p>
      </dsp:txBody>
      <dsp:txXfrm>
        <a:off x="29128" y="2633659"/>
        <a:ext cx="8834919" cy="538444"/>
      </dsp:txXfrm>
    </dsp:sp>
    <dsp:sp modelId="{74F26482-4A79-E84B-96B3-C42E408865E1}">
      <dsp:nvSpPr>
        <dsp:cNvPr id="0" name=""/>
        <dsp:cNvSpPr/>
      </dsp:nvSpPr>
      <dsp:spPr>
        <a:xfrm>
          <a:off x="0" y="3244431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Salmão  do Atlântico: efeito negativo !  </a:t>
          </a:r>
          <a:endParaRPr lang="en-US" sz="1500" kern="1200" dirty="0"/>
        </a:p>
      </dsp:txBody>
      <dsp:txXfrm>
        <a:off x="29128" y="3273559"/>
        <a:ext cx="8834919" cy="538444"/>
      </dsp:txXfrm>
    </dsp:sp>
    <dsp:sp modelId="{C8D89698-FF7F-9643-A711-2702EA5052DD}">
      <dsp:nvSpPr>
        <dsp:cNvPr id="0" name=""/>
        <dsp:cNvSpPr/>
      </dsp:nvSpPr>
      <dsp:spPr>
        <a:xfrm>
          <a:off x="0" y="3884331"/>
          <a:ext cx="889317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Efeitos controversos da eletronarcose!</a:t>
          </a:r>
          <a:endParaRPr lang="en-US" sz="1500" kern="1200"/>
        </a:p>
      </dsp:txBody>
      <dsp:txXfrm>
        <a:off x="29128" y="3913459"/>
        <a:ext cx="8834919" cy="53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90729-95BE-434D-9F5D-DB948F77B039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E96B1-8C9A-471D-81A7-AB9BE850C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49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Espaço Reservado para Imagem de Slide 1">
            <a:extLst>
              <a:ext uri="{FF2B5EF4-FFF2-40B4-BE49-F238E27FC236}">
                <a16:creationId xmlns:a16="http://schemas.microsoft.com/office/drawing/2014/main" id="{0C4407D3-88DF-4873-825E-A3081BDD76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Espaço Reservado para Anotações 2">
            <a:extLst>
              <a:ext uri="{FF2B5EF4-FFF2-40B4-BE49-F238E27FC236}">
                <a16:creationId xmlns:a16="http://schemas.microsoft.com/office/drawing/2014/main" id="{5A45435F-CE07-4571-A54A-DEB8ED5B6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>
                <a:latin typeface="Garamond" panose="02020404030301010803" pitchFamily="18" charset="0"/>
              </a:rPr>
              <a:t>CO2: Há dissolução na água, cria-se uma mistura ácida que causa a insensibilização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181252" name="Espaço Reservado para Número de Slide 3">
            <a:extLst>
              <a:ext uri="{FF2B5EF4-FFF2-40B4-BE49-F238E27FC236}">
                <a16:creationId xmlns:a16="http://schemas.microsoft.com/office/drawing/2014/main" id="{6430E00A-4442-4E1B-85B5-6813973093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B120C1-D745-485F-B3D7-4E35CF2EF09E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Espaço Reservado para Imagem de Slide 1">
            <a:extLst>
              <a:ext uri="{FF2B5EF4-FFF2-40B4-BE49-F238E27FC236}">
                <a16:creationId xmlns:a16="http://schemas.microsoft.com/office/drawing/2014/main" id="{135E7307-0843-4EB7-83A2-3562E98DD3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Espaço Reservado para Anotações 2">
            <a:extLst>
              <a:ext uri="{FF2B5EF4-FFF2-40B4-BE49-F238E27FC236}">
                <a16:creationId xmlns:a16="http://schemas.microsoft.com/office/drawing/2014/main" id="{5BC29283-EF9D-414A-BBF8-4A7941225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182276" name="Espaço Reservado para Número de Slide 3">
            <a:extLst>
              <a:ext uri="{FF2B5EF4-FFF2-40B4-BE49-F238E27FC236}">
                <a16:creationId xmlns:a16="http://schemas.microsoft.com/office/drawing/2014/main" id="{8904919D-C656-4572-AE20-C08B7BB763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A17FB3-9C22-4B3C-BEDE-FA22F663D77C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Espaço Reservado para Imagem de Slide 1">
            <a:extLst>
              <a:ext uri="{FF2B5EF4-FFF2-40B4-BE49-F238E27FC236}">
                <a16:creationId xmlns:a16="http://schemas.microsoft.com/office/drawing/2014/main" id="{89216BFD-646E-4C53-AE1D-579414B162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Espaço Reservado para Anotações 2">
            <a:extLst>
              <a:ext uri="{FF2B5EF4-FFF2-40B4-BE49-F238E27FC236}">
                <a16:creationId xmlns:a16="http://schemas.microsoft.com/office/drawing/2014/main" id="{0C82ED0D-17AB-4C44-9269-35BB80807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183300" name="Espaço Reservado para Número de Slide 3">
            <a:extLst>
              <a:ext uri="{FF2B5EF4-FFF2-40B4-BE49-F238E27FC236}">
                <a16:creationId xmlns:a16="http://schemas.microsoft.com/office/drawing/2014/main" id="{B5393346-5815-4D7C-95B8-2362B6F3E3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6FF8C0-A715-4803-A35E-E039D8FE4860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183E7-1B19-4E8B-A087-DB6B6948D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A860EB-C597-4AC3-BD66-E9F3B1E0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F6D1D-2583-4215-9696-48B65705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6BFC0E-3205-4A7B-A25E-86E43B3B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FED8E9-D42A-4A35-98DE-5FA1910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3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06213-4AB9-4C58-9557-8249E54BF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F75665-8571-44A7-87F2-7CE481747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77A2A2-EE9A-4FF4-A793-A8B92886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B10906-BAEC-432B-B674-7D0C8659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AC0090-88C5-49EF-974C-7FFBF44D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25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C80070-33BA-4B6E-A7F3-2A4DAFDCE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2E22FDD-7206-463B-B3FD-F28C9FEBC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F058F2-091E-4619-A924-99721B63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FBB532-B67F-438A-A9EB-A1FE4BE9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1D41F6-D858-4195-8CD4-9E0709FC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48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61990-35CA-4EF0-B1EC-129E3D28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A68251-1258-4183-AECC-7090BA63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C4CDB-821D-4078-81F9-54A443F1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5FD2FD-2B1B-4EB2-9592-E5896975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CCC5E4-837A-458E-ACC4-3F23CD96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1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D6BBD-E859-491C-A24B-56824894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D7D801-B1E8-494E-AD36-065B1E97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FA092D-0B6E-475A-AAC2-39223848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8E5E1F-E328-4E33-95B2-8617F98C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523E09-D87E-45D1-92E5-BC8AA5AB2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2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5C081-5ACE-4D66-A76F-D765DD37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7DC372-E390-4715-A971-301C1F33B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46B64C-126C-4560-AF9A-B5C02BC1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2DF19C-7BA1-490A-9FE1-CA35709C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0534B5-F3BA-4C09-A597-1E9E7242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8FD1A9-858E-49B3-A812-3B96EEA3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22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8B7F2-089B-475E-8C6D-1E256206C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100A5C-40F7-4A43-97B5-BBCF32F63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CABC4A-93E3-4F34-9FE5-FE831F1CC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CC48EA8-BDD8-4B01-BCFB-BF0368E22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7B329B-4F57-4C00-B98F-3E4196DDA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F120567-504A-4853-890B-EB465595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38A471F-41D7-4C58-802A-356C83C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AF3A04C-BF31-46A9-8614-5F27E199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88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E3AA0-511B-4914-A222-F10BE73CD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1A2F63-2DA7-41FA-93D8-0C594256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2B21E9-C6A0-4C1E-BBF9-C2DBB0B6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EB7E793-0E22-46EB-A401-22012FC0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5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60A2CBE-212E-4E55-B354-C055A0D4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8CF8D8-BA84-416F-8288-B76F88B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2487231-B8BF-49F6-BBA0-CB0DE737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99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8970-2C8E-41E3-900F-C534A1014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6B9493-6A38-488B-91CF-DBC718684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595E2B-9261-4C16-98E8-0438EF73C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64973C-E82B-4BEE-9A7A-889681C2A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D1ADD9-2EBD-4AEA-81CD-5A064966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0E1D03-75E7-4137-A383-E2D5E573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13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F798C-041F-4772-B72D-D344117C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310F762-FA6E-4293-8973-60D5687D2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F51AE6-F40E-464B-A9AE-D98ED43FB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7D5612-30F0-4ADB-85D6-8C76EFB2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48A9A6-4721-44F3-9937-3D1A4739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68B3AF-98FC-4C9E-A281-9ACC5747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25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90690D-2816-43C4-88F7-9EBEAC22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815F3F-641B-452A-B27E-63BCDAA6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D12AB6-21BA-4E0A-BC32-F0C03DCBC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CDFB-CA6A-44FC-A145-1F2F343A977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A5C83-E1EC-466B-BE6E-33CC6F342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0DF734-689C-4B80-8D46-DE2E54DBE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B95C-52BD-4440-A252-75465A38D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3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ecifes de corais debaixo d'água">
            <a:extLst>
              <a:ext uri="{FF2B5EF4-FFF2-40B4-BE49-F238E27FC236}">
                <a16:creationId xmlns:a16="http://schemas.microsoft.com/office/drawing/2014/main" id="{04D35078-1E1E-4B4A-8310-382CED3A4E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3" r="104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70A9BD-F3B6-4813-9184-D554DB6BA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t-BR" sz="4800"/>
              <a:t>Processamento tecnológico de Peixes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34E576-A2F5-46DE-9716-D579A31B1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pt-BR" sz="2000"/>
              <a:t>Angelica Simone Cravo Pereira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9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D4A457B2-7EBC-4271-B78A-C6EB3237B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400" kern="0">
                <a:solidFill>
                  <a:srgbClr val="3F3F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PROCESSAMENTO TECNOLÓGICO </a:t>
            </a:r>
            <a:br>
              <a:rPr lang="pt-BR" sz="3400" kern="0">
                <a:solidFill>
                  <a:srgbClr val="3F3F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</a:br>
            <a:r>
              <a:rPr lang="pt-BR" sz="3400" kern="0">
                <a:solidFill>
                  <a:srgbClr val="3F3F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DE CARNES – ABATE DE PEIXES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A0ED3A-3029-4A76-BFEE-8B4B6AE9A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sz="2400">
                <a:solidFill>
                  <a:srgbClr val="FFFFFF"/>
                </a:solidFill>
                <a:latin typeface="Garamond" pitchFamily="18" charset="0"/>
              </a:rPr>
              <a:t>Legislação brasileira: Não apresenta nenhuma lei que padroniza os métodos de abate, pois não são considerados animais de açougue (Brasil, 2000).</a:t>
            </a:r>
          </a:p>
          <a:p>
            <a:pPr>
              <a:defRPr/>
            </a:pPr>
            <a:r>
              <a:rPr lang="pt-BR" sz="2400">
                <a:solidFill>
                  <a:srgbClr val="FFFFFF"/>
                </a:solidFill>
                <a:latin typeface="Garamond" pitchFamily="18" charset="0"/>
              </a:rPr>
              <a:t>Garantia de abate humanitário, visto que os animais serão para consumo humano (Brasil, 2000).</a:t>
            </a:r>
          </a:p>
          <a:p>
            <a:pPr>
              <a:defRPr/>
            </a:pPr>
            <a:r>
              <a:rPr lang="pt-BR" sz="2400">
                <a:solidFill>
                  <a:srgbClr val="FFFFFF"/>
                </a:solidFill>
                <a:latin typeface="Garamond" pitchFamily="18" charset="0"/>
              </a:rPr>
              <a:t>Garantir a indução e a manutenção dos animais em um estado de inconsciência, da insensibilização até a sangria (Brasil, 2000).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A3775DED-37F3-41C6-98A3-7E0999CF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400" kern="0">
                <a:solidFill>
                  <a:srgbClr val="3F3F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PROCESSAMENTO TECNOLÓGICO </a:t>
            </a:r>
            <a:br>
              <a:rPr lang="pt-BR" sz="3400" kern="0">
                <a:solidFill>
                  <a:srgbClr val="3F3F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</a:br>
            <a:r>
              <a:rPr lang="pt-BR" sz="3400" kern="0">
                <a:solidFill>
                  <a:srgbClr val="3F3F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DE CARNES – ABATE DE PEIXES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7A3E78-08BD-4122-A8B9-159305D73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Dois estágios: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pt-BR" sz="2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1- Insensibilização (perda da consciência)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pt-BR" sz="2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2 – Morto pelo método de abate: sangria, parada cardíaca ou falta de oxigênio.</a:t>
            </a:r>
          </a:p>
          <a:p>
            <a:pPr>
              <a:defRPr/>
            </a:pPr>
            <a:r>
              <a:rPr lang="pt-BR" sz="2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Método de abate com perda lenta da consciência: provoca sofrimento.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0D2EE61B-E080-4D50-9B1C-81B86E26E6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85578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464B24B2-17F6-4E91-9B12-93E105D4361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981200" y="349250"/>
            <a:ext cx="8229600" cy="992188"/>
          </a:xfr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pt-BR" sz="2600" dirty="0">
                <a:solidFill>
                  <a:srgbClr val="FFFF00"/>
                </a:solidFill>
                <a:latin typeface="Garamond" pitchFamily="18" charset="0"/>
              </a:rPr>
              <a:t>PROCESSAMENTO TECNOLÓGICO </a:t>
            </a:r>
            <a:br>
              <a:rPr lang="pt-BR" sz="2600" dirty="0">
                <a:solidFill>
                  <a:srgbClr val="FFFF00"/>
                </a:solidFill>
                <a:latin typeface="Garamond" pitchFamily="18" charset="0"/>
              </a:rPr>
            </a:br>
            <a:r>
              <a:rPr lang="pt-BR" sz="2600" dirty="0">
                <a:solidFill>
                  <a:srgbClr val="FFFF00"/>
                </a:solidFill>
                <a:latin typeface="Garamond" pitchFamily="18" charset="0"/>
              </a:rPr>
              <a:t>DE CARNES – ABATE DE PEIXES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96AA3E4-C45C-4B8B-BF71-BFD6924EB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127134"/>
              </p:ext>
            </p:extLst>
          </p:nvPr>
        </p:nvGraphicFramePr>
        <p:xfrm>
          <a:off x="1774826" y="1268413"/>
          <a:ext cx="8893175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B069F5BC-4385-4968-9021-32DA8812F8F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92187"/>
          </a:xfr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pt-BR" sz="2600" dirty="0">
                <a:solidFill>
                  <a:srgbClr val="FFFF00"/>
                </a:solidFill>
                <a:latin typeface="Garamond" pitchFamily="18" charset="0"/>
              </a:rPr>
              <a:t>PROCESSAMENTO TECNOLÓGICO </a:t>
            </a:r>
            <a:br>
              <a:rPr lang="pt-BR" sz="2600" dirty="0">
                <a:solidFill>
                  <a:srgbClr val="FFFF00"/>
                </a:solidFill>
                <a:latin typeface="Garamond" pitchFamily="18" charset="0"/>
              </a:rPr>
            </a:br>
            <a:r>
              <a:rPr lang="pt-BR" sz="2600" dirty="0">
                <a:solidFill>
                  <a:srgbClr val="FFFF00"/>
                </a:solidFill>
                <a:latin typeface="Garamond" pitchFamily="18" charset="0"/>
              </a:rPr>
              <a:t>DE CARNES – ABATE DE PEIXES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Macintosh PowerPoint</Application>
  <PresentationFormat>Widescreen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Tahoma</vt:lpstr>
      <vt:lpstr>Wingdings</vt:lpstr>
      <vt:lpstr>Tema do Office</vt:lpstr>
      <vt:lpstr>Processamento tecnológico de Peixes</vt:lpstr>
      <vt:lpstr>PROCESSAMENTO TECNOLÓGICO  DE CARNES – ABATE DE PEIXES</vt:lpstr>
      <vt:lpstr>PROCESSAMENTO TECNOLÓGICO  DE CARNES – ABATE DE PEIXES</vt:lpstr>
      <vt:lpstr>PROCESSAMENTO TECNOLÓGICO  DE CARNES – ABATE DE PEIXES</vt:lpstr>
      <vt:lpstr>PROCESSAMENTO TECNOLÓGICO  DE CARNES – ABATE DE PEIXES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Processamento tecnológico de Peixes</dc:title>
  <dc:creator>Fernando Baldi</dc:creator>
  <cp:lastModifiedBy>Fernando Baldi</cp:lastModifiedBy>
  <cp:revision>1</cp:revision>
  <dcterms:created xsi:type="dcterms:W3CDTF">2021-05-06T14:27:49Z</dcterms:created>
  <dcterms:modified xsi:type="dcterms:W3CDTF">2021-05-06T14:28:11Z</dcterms:modified>
</cp:coreProperties>
</file>