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7"/>
  </p:notesMasterIdLst>
  <p:sldIdLst>
    <p:sldId id="256" r:id="rId2"/>
    <p:sldId id="438" r:id="rId3"/>
    <p:sldId id="257" r:id="rId4"/>
    <p:sldId id="258" r:id="rId5"/>
    <p:sldId id="259" r:id="rId6"/>
    <p:sldId id="263" r:id="rId7"/>
    <p:sldId id="264" r:id="rId8"/>
    <p:sldId id="439" r:id="rId9"/>
    <p:sldId id="265" r:id="rId10"/>
    <p:sldId id="266" r:id="rId11"/>
    <p:sldId id="440" r:id="rId12"/>
    <p:sldId id="267" r:id="rId13"/>
    <p:sldId id="441" r:id="rId14"/>
    <p:sldId id="470" r:id="rId15"/>
    <p:sldId id="442" r:id="rId16"/>
    <p:sldId id="268" r:id="rId17"/>
    <p:sldId id="456" r:id="rId18"/>
    <p:sldId id="306" r:id="rId19"/>
    <p:sldId id="307" r:id="rId20"/>
    <p:sldId id="308" r:id="rId21"/>
    <p:sldId id="269" r:id="rId22"/>
    <p:sldId id="443" r:id="rId23"/>
    <p:sldId id="309" r:id="rId24"/>
    <p:sldId id="444" r:id="rId25"/>
    <p:sldId id="310" r:id="rId26"/>
    <p:sldId id="311" r:id="rId27"/>
    <p:sldId id="312" r:id="rId28"/>
    <p:sldId id="457" r:id="rId29"/>
    <p:sldId id="445" r:id="rId30"/>
    <p:sldId id="462" r:id="rId31"/>
    <p:sldId id="313" r:id="rId32"/>
    <p:sldId id="314" r:id="rId33"/>
    <p:sldId id="315" r:id="rId34"/>
    <p:sldId id="447" r:id="rId35"/>
    <p:sldId id="448" r:id="rId36"/>
    <p:sldId id="449" r:id="rId37"/>
    <p:sldId id="316" r:id="rId38"/>
    <p:sldId id="317" r:id="rId39"/>
    <p:sldId id="318" r:id="rId40"/>
    <p:sldId id="319" r:id="rId41"/>
    <p:sldId id="458" r:id="rId42"/>
    <p:sldId id="452" r:id="rId43"/>
    <p:sldId id="453" r:id="rId44"/>
    <p:sldId id="454" r:id="rId45"/>
    <p:sldId id="459" r:id="rId46"/>
    <p:sldId id="461" r:id="rId47"/>
    <p:sldId id="455" r:id="rId48"/>
    <p:sldId id="467" r:id="rId49"/>
    <p:sldId id="468" r:id="rId50"/>
    <p:sldId id="469" r:id="rId51"/>
    <p:sldId id="426" r:id="rId52"/>
    <p:sldId id="396" r:id="rId53"/>
    <p:sldId id="464" r:id="rId54"/>
    <p:sldId id="465" r:id="rId55"/>
    <p:sldId id="466" r:id="rId5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0F278"/>
    <a:srgbClr val="61FF61"/>
    <a:srgbClr val="FFE181"/>
    <a:srgbClr val="FFFF7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D3354-6167-41B6-BB0D-0A165198BA09}" type="datetimeFigureOut">
              <a:rPr lang="pt-BR" smtClean="0"/>
              <a:pPr/>
              <a:t>06/08/2018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C9559-D46B-405B-96E5-E4895CDF8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88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266BF-6A25-4CAD-85A1-8DC9E775879D}" type="slidenum">
              <a:rPr lang="en-US"/>
              <a:pPr/>
              <a:t>8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Slide 52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27DD05-5452-49A2-97D9-85657F356CC8}" type="slidenum">
              <a:rPr lang="en-US"/>
              <a:pPr/>
              <a:t>43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/>
              <a:t>Slide 54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7D0C7C-2E2A-492D-9179-DA7326B5E3A4}" type="slidenum">
              <a:rPr lang="en-US"/>
              <a:pPr/>
              <a:t>44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/>
              <a:t>Slide 55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2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95671-FB80-42EB-BCAC-04F607E6A462}" type="slidenum">
              <a:rPr lang="en-US"/>
              <a:pPr/>
              <a:t>47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/>
              <a:t>Slide 57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51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7A320-12DD-462B-B86E-069D4242E7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D6EA-9006-4817-B4B4-F86B34AE07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0D1A1-BA27-4227-BC1A-77BB6CBF89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B5183-7ABE-4373-80E7-547D762576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257A-C126-46CF-BBF8-9045489E9E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CDB2B-153B-4E43-BDD6-7D195BB9F9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F6A3-D508-4019-9A5B-559334C97D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34EA8-5369-45B2-9C60-00E5DE2D9E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BBA90-8127-4C40-A691-9E75CD5E3BE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4A91D-F968-4277-ADDC-6053C10080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71597-7E60-4FD7-80CE-FAAE9AA501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10507-E00E-4FBD-91A6-6622630C8C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518C7-5341-4658-8B54-D936F694E9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0E56-2DD2-4BD2-922D-144C3A5B09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308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55D641AA-80A1-4D48-B336-DBEF14CE21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z="4400" dirty="0"/>
              <a:t>CONCEITOS GERAIS EM </a:t>
            </a:r>
            <a:r>
              <a:rPr lang="pt-BR" sz="4400" b="1" dirty="0"/>
              <a:t>CANA-DE-AÇÚCAR -I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t-BR" dirty="0"/>
              <a:t>Prof. Dr. Edgar G. F. de Beauclair</a:t>
            </a:r>
          </a:p>
          <a:p>
            <a:pPr eaLnBrk="1" hangingPunct="1"/>
            <a:r>
              <a:rPr lang="pt-BR" dirty="0"/>
              <a:t>Depto. Produção vegetal – ESALQ / USP</a:t>
            </a:r>
          </a:p>
          <a:p>
            <a:pPr eaLnBrk="1" hangingPunct="1"/>
            <a:r>
              <a:rPr lang="pt-BR" dirty="0"/>
              <a:t>edgar.beauclair@usp.br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Folhas</a:t>
            </a:r>
          </a:p>
          <a:p>
            <a:pPr eaLnBrk="1" hangingPunct="1"/>
            <a:endParaRPr lang="en-US" sz="2400"/>
          </a:p>
        </p:txBody>
      </p:sp>
      <p:pic>
        <p:nvPicPr>
          <p:cNvPr id="12292" name="Picture 4" descr="Figura final 3-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2420938"/>
            <a:ext cx="6192837" cy="4103687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200"/>
              <a:t>Folha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500174"/>
            <a:ext cx="7772400" cy="5072098"/>
          </a:xfrm>
        </p:spPr>
        <p:txBody>
          <a:bodyPr/>
          <a:lstStyle/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3200" dirty="0">
                <a:latin typeface="Arial" charset="0"/>
                <a:cs typeface="Arial" charset="0"/>
              </a:rPr>
              <a:t>  </a:t>
            </a:r>
            <a:r>
              <a:rPr lang="pt-BR" sz="2800" dirty="0">
                <a:latin typeface="Arial" charset="0"/>
                <a:cs typeface="Arial" charset="0"/>
              </a:rPr>
              <a:t>São órgãos da planta com as funções de respiração e elaboração, a sua cor é geralmente verde</a:t>
            </a:r>
            <a:r>
              <a:rPr lang="pt-BR" sz="2800" dirty="0"/>
              <a:t>.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 As folhas da cana-de-açúcar são alternas, opostas e fixas aos nós dos colmos, correspondendo uma folha a cada nó, de coloração verde característica.</a:t>
            </a:r>
            <a:r>
              <a:rPr lang="pt-BR" sz="2800" dirty="0"/>
              <a:t> 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  Podem dividir-se em lâmina (ou limbo foliar) que é a parte superior, e a bainha, que é a parte inferior.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Inflorescência</a:t>
            </a:r>
          </a:p>
          <a:p>
            <a:pPr eaLnBrk="1" hangingPunct="1"/>
            <a:endParaRPr lang="en-US" sz="2400"/>
          </a:p>
        </p:txBody>
      </p:sp>
      <p:pic>
        <p:nvPicPr>
          <p:cNvPr id="13316" name="Picture 4" descr="Figura final 3-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2133600"/>
            <a:ext cx="6192838" cy="4319588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latin typeface="Arial" charset="0"/>
                <a:cs typeface="Arial" charset="0"/>
              </a:rPr>
              <a:t>Fatores da produção vegetal</a:t>
            </a:r>
            <a:endParaRPr lang="en-US" sz="3200">
              <a:latin typeface="Arial" charset="0"/>
              <a:cs typeface="Arial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1400">
                <a:latin typeface="Arial" charset="0"/>
                <a:cs typeface="Arial" charset="0"/>
              </a:rPr>
              <a:t>Classificação dos fatores da produção vegetal que afetam indireta e diretamente os processos fisiológicos da planta. Linhas cheias correspondem a uma ação mais efetiva do que aquela indicada pelas linhas interrompidas. (Alvim, 1962)</a:t>
            </a:r>
            <a:r>
              <a:rPr lang="en-US" sz="1400"/>
              <a:t> </a:t>
            </a:r>
          </a:p>
        </p:txBody>
      </p:sp>
      <p:pic>
        <p:nvPicPr>
          <p:cNvPr id="43012" name="Picture 4" descr="f 06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00174"/>
            <a:ext cx="6781800" cy="437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132138" y="620713"/>
            <a:ext cx="1800225" cy="467995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4916488" y="620713"/>
            <a:ext cx="2176462" cy="4679950"/>
          </a:xfrm>
          <a:prstGeom prst="rect">
            <a:avLst/>
          </a:prstGeom>
          <a:gradFill flip="none" rotWithShape="1">
            <a:gsLst>
              <a:gs pos="0">
                <a:srgbClr val="61FF61">
                  <a:tint val="66000"/>
                  <a:satMod val="160000"/>
                </a:srgbClr>
              </a:gs>
              <a:gs pos="50000">
                <a:srgbClr val="61FF61">
                  <a:tint val="44500"/>
                  <a:satMod val="160000"/>
                </a:srgbClr>
              </a:gs>
              <a:gs pos="100000">
                <a:srgbClr val="61FF6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238" y="620713"/>
            <a:ext cx="2628900" cy="46799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69900" y="5321300"/>
            <a:ext cx="796925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5400000" flipH="1" flipV="1">
            <a:off x="-1846262" y="3006725"/>
            <a:ext cx="463073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501650" y="2279650"/>
            <a:ext cx="7094538" cy="3019425"/>
          </a:xfrm>
          <a:custGeom>
            <a:avLst/>
            <a:gdLst>
              <a:gd name="connsiteX0" fmla="*/ 0 w 7673008"/>
              <a:gd name="connsiteY0" fmla="*/ 3222487 h 3222487"/>
              <a:gd name="connsiteX1" fmla="*/ 2239617 w 7673008"/>
              <a:gd name="connsiteY1" fmla="*/ 333513 h 3222487"/>
              <a:gd name="connsiteX2" fmla="*/ 3670852 w 7673008"/>
              <a:gd name="connsiteY2" fmla="*/ 1221408 h 3222487"/>
              <a:gd name="connsiteX3" fmla="*/ 7089913 w 7673008"/>
              <a:gd name="connsiteY3" fmla="*/ 1247913 h 3222487"/>
              <a:gd name="connsiteX4" fmla="*/ 7673008 w 7673008"/>
              <a:gd name="connsiteY4" fmla="*/ 1247913 h 3222487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89913 w 7673008"/>
              <a:gd name="connsiteY3" fmla="*/ 1287467 h 3262041"/>
              <a:gd name="connsiteX4" fmla="*/ 7673008 w 7673008"/>
              <a:gd name="connsiteY4" fmla="*/ 1287467 h 3262041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94511 w 7673008"/>
              <a:gd name="connsiteY3" fmla="*/ 1341625 h 3262041"/>
              <a:gd name="connsiteX4" fmla="*/ 7673008 w 7673008"/>
              <a:gd name="connsiteY4" fmla="*/ 1287467 h 3262041"/>
              <a:gd name="connsiteX0" fmla="*/ 0 w 7670575"/>
              <a:gd name="connsiteY0" fmla="*/ 3262041 h 3262041"/>
              <a:gd name="connsiteX1" fmla="*/ 1981943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262041 h 3262041"/>
              <a:gd name="connsiteX1" fmla="*/ 1693912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190033 h 3190033"/>
              <a:gd name="connsiteX1" fmla="*/ 1621904 w 7670575"/>
              <a:gd name="connsiteY1" fmla="*/ 333513 h 3190033"/>
              <a:gd name="connsiteX2" fmla="*/ 3670852 w 7670575"/>
              <a:gd name="connsiteY2" fmla="*/ 1188954 h 3190033"/>
              <a:gd name="connsiteX3" fmla="*/ 7094511 w 7670575"/>
              <a:gd name="connsiteY3" fmla="*/ 1269617 h 3190033"/>
              <a:gd name="connsiteX4" fmla="*/ 7670575 w 7670575"/>
              <a:gd name="connsiteY4" fmla="*/ 1269617 h 3190033"/>
              <a:gd name="connsiteX0" fmla="*/ 0 w 7670575"/>
              <a:gd name="connsiteY0" fmla="*/ 3334049 h 3334049"/>
              <a:gd name="connsiteX1" fmla="*/ 1909936 w 7670575"/>
              <a:gd name="connsiteY1" fmla="*/ 333513 h 3334049"/>
              <a:gd name="connsiteX2" fmla="*/ 3670852 w 7670575"/>
              <a:gd name="connsiteY2" fmla="*/ 1332970 h 3334049"/>
              <a:gd name="connsiteX3" fmla="*/ 7094511 w 7670575"/>
              <a:gd name="connsiteY3" fmla="*/ 1413633 h 3334049"/>
              <a:gd name="connsiteX4" fmla="*/ 7670575 w 7670575"/>
              <a:gd name="connsiteY4" fmla="*/ 1413633 h 333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0575" h="3334049">
                <a:moveTo>
                  <a:pt x="0" y="3334049"/>
                </a:moveTo>
                <a:cubicBezTo>
                  <a:pt x="813904" y="2056318"/>
                  <a:pt x="1298127" y="667026"/>
                  <a:pt x="1909936" y="333513"/>
                </a:cubicBezTo>
                <a:cubicBezTo>
                  <a:pt x="2521745" y="0"/>
                  <a:pt x="2806756" y="1152950"/>
                  <a:pt x="3670852" y="1332970"/>
                </a:cubicBezTo>
                <a:cubicBezTo>
                  <a:pt x="4534948" y="1512990"/>
                  <a:pt x="7094511" y="1413633"/>
                  <a:pt x="7094511" y="1413633"/>
                </a:cubicBezTo>
                <a:lnTo>
                  <a:pt x="7670575" y="1413633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452438" y="2971800"/>
            <a:ext cx="6064250" cy="2349500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33" h="2596131">
                <a:moveTo>
                  <a:pt x="0" y="2596131"/>
                </a:moveTo>
                <a:cubicBezTo>
                  <a:pt x="332252" y="2504671"/>
                  <a:pt x="599052" y="2581637"/>
                  <a:pt x="1298982" y="2532573"/>
                </a:cubicBezTo>
                <a:cubicBezTo>
                  <a:pt x="1885582" y="2113372"/>
                  <a:pt x="2344565" y="437298"/>
                  <a:pt x="3475384" y="75850"/>
                </a:cubicBezTo>
                <a:cubicBezTo>
                  <a:pt x="4656980" y="0"/>
                  <a:pt x="5592228" y="25085"/>
                  <a:pt x="6242047" y="120678"/>
                </a:cubicBezTo>
                <a:cubicBezTo>
                  <a:pt x="6711992" y="159071"/>
                  <a:pt x="6749067" y="377372"/>
                  <a:pt x="6960031" y="537919"/>
                </a:cubicBezTo>
                <a:cubicBezTo>
                  <a:pt x="7170995" y="698467"/>
                  <a:pt x="7269700" y="906332"/>
                  <a:pt x="7507833" y="1083963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536575" y="1196975"/>
            <a:ext cx="6988175" cy="4124325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6242047 w 7507833"/>
              <a:gd name="connsiteY3" fmla="*/ 497812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5347593 w 7507833"/>
              <a:gd name="connsiteY3" fmla="*/ 147858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5347593 w 7507833"/>
              <a:gd name="connsiteY3" fmla="*/ 291874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6283697 w 7507833"/>
              <a:gd name="connsiteY3" fmla="*/ 219866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723857"/>
              <a:gd name="connsiteY0" fmla="*/ 3867134 h 3867134"/>
              <a:gd name="connsiteX1" fmla="*/ 1327380 w 7723857"/>
              <a:gd name="connsiteY1" fmla="*/ 3759018 h 3867134"/>
              <a:gd name="connsiteX2" fmla="*/ 3979441 w 7723857"/>
              <a:gd name="connsiteY2" fmla="*/ 825703 h 3867134"/>
              <a:gd name="connsiteX3" fmla="*/ 6283697 w 7723857"/>
              <a:gd name="connsiteY3" fmla="*/ 969719 h 3867134"/>
              <a:gd name="connsiteX4" fmla="*/ 6960031 w 7723857"/>
              <a:gd name="connsiteY4" fmla="*/ 1808922 h 3867134"/>
              <a:gd name="connsiteX5" fmla="*/ 7723857 w 7723857"/>
              <a:gd name="connsiteY5" fmla="*/ 177631 h 3867134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29563 h 4229563"/>
              <a:gd name="connsiteX1" fmla="*/ 1327380 w 7723857"/>
              <a:gd name="connsiteY1" fmla="*/ 4121447 h 4229563"/>
              <a:gd name="connsiteX2" fmla="*/ 3979441 w 7723857"/>
              <a:gd name="connsiteY2" fmla="*/ 1188132 h 4229563"/>
              <a:gd name="connsiteX3" fmla="*/ 6283697 w 7723857"/>
              <a:gd name="connsiteY3" fmla="*/ 1188132 h 4229563"/>
              <a:gd name="connsiteX4" fmla="*/ 7147793 w 7723857"/>
              <a:gd name="connsiteY4" fmla="*/ 108012 h 4229563"/>
              <a:gd name="connsiteX5" fmla="*/ 7723857 w 7723857"/>
              <a:gd name="connsiteY5" fmla="*/ 540060 h 4229563"/>
              <a:gd name="connsiteX0" fmla="*/ 0 w 7723857"/>
              <a:gd name="connsiteY0" fmla="*/ 3869523 h 3869523"/>
              <a:gd name="connsiteX1" fmla="*/ 1327380 w 7723857"/>
              <a:gd name="connsiteY1" fmla="*/ 3761407 h 3869523"/>
              <a:gd name="connsiteX2" fmla="*/ 3979441 w 7723857"/>
              <a:gd name="connsiteY2" fmla="*/ 828092 h 3869523"/>
              <a:gd name="connsiteX3" fmla="*/ 6283697 w 7723857"/>
              <a:gd name="connsiteY3" fmla="*/ 828092 h 3869523"/>
              <a:gd name="connsiteX4" fmla="*/ 7003777 w 7723857"/>
              <a:gd name="connsiteY4" fmla="*/ 108012 h 3869523"/>
              <a:gd name="connsiteX5" fmla="*/ 7723857 w 7723857"/>
              <a:gd name="connsiteY5" fmla="*/ 180020 h 3869523"/>
              <a:gd name="connsiteX0" fmla="*/ 0 w 7003777"/>
              <a:gd name="connsiteY0" fmla="*/ 3761511 h 3761511"/>
              <a:gd name="connsiteX1" fmla="*/ 1327380 w 7003777"/>
              <a:gd name="connsiteY1" fmla="*/ 3653395 h 3761511"/>
              <a:gd name="connsiteX2" fmla="*/ 3979441 w 7003777"/>
              <a:gd name="connsiteY2" fmla="*/ 720080 h 3761511"/>
              <a:gd name="connsiteX3" fmla="*/ 6283697 w 7003777"/>
              <a:gd name="connsiteY3" fmla="*/ 720080 h 3761511"/>
              <a:gd name="connsiteX4" fmla="*/ 7003777 w 7003777"/>
              <a:gd name="connsiteY4" fmla="*/ 0 h 3761511"/>
              <a:gd name="connsiteX0" fmla="*/ 0 w 7359788"/>
              <a:gd name="connsiteY0" fmla="*/ 3761511 h 3761511"/>
              <a:gd name="connsiteX1" fmla="*/ 1327380 w 7359788"/>
              <a:gd name="connsiteY1" fmla="*/ 3653395 h 3761511"/>
              <a:gd name="connsiteX2" fmla="*/ 3979441 w 7359788"/>
              <a:gd name="connsiteY2" fmla="*/ 720080 h 3761511"/>
              <a:gd name="connsiteX3" fmla="*/ 6283697 w 7359788"/>
              <a:gd name="connsiteY3" fmla="*/ 720080 h 3761511"/>
              <a:gd name="connsiteX4" fmla="*/ 7003777 w 7359788"/>
              <a:gd name="connsiteY4" fmla="*/ 0 h 3761511"/>
              <a:gd name="connsiteX0" fmla="*/ 0 w 7408863"/>
              <a:gd name="connsiteY0" fmla="*/ 3846771 h 3846771"/>
              <a:gd name="connsiteX1" fmla="*/ 1327380 w 7408863"/>
              <a:gd name="connsiteY1" fmla="*/ 3738655 h 3846771"/>
              <a:gd name="connsiteX2" fmla="*/ 3979441 w 7408863"/>
              <a:gd name="connsiteY2" fmla="*/ 805340 h 3846771"/>
              <a:gd name="connsiteX3" fmla="*/ 6283697 w 7408863"/>
              <a:gd name="connsiteY3" fmla="*/ 805340 h 3846771"/>
              <a:gd name="connsiteX4" fmla="*/ 7408863 w 7408863"/>
              <a:gd name="connsiteY4" fmla="*/ 0 h 3846771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62047"/>
              <a:gd name="connsiteX1" fmla="*/ 2375476 w 8749869"/>
              <a:gd name="connsiteY1" fmla="*/ 3727262 h 3862047"/>
              <a:gd name="connsiteX2" fmla="*/ 3429629 w 8749869"/>
              <a:gd name="connsiteY2" fmla="*/ 2956718 h 3862047"/>
              <a:gd name="connsiteX3" fmla="*/ 5320447 w 8749869"/>
              <a:gd name="connsiteY3" fmla="*/ 805340 h 3862047"/>
              <a:gd name="connsiteX4" fmla="*/ 7624703 w 8749869"/>
              <a:gd name="connsiteY4" fmla="*/ 805340 h 3862047"/>
              <a:gd name="connsiteX5" fmla="*/ 8749869 w 8749869"/>
              <a:gd name="connsiteY5" fmla="*/ 0 h 3862047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00794"/>
              <a:gd name="connsiteY0" fmla="*/ 3485434 h 3485434"/>
              <a:gd name="connsiteX1" fmla="*/ 2024091 w 8700794"/>
              <a:gd name="connsiteY1" fmla="*/ 3339026 h 3485434"/>
              <a:gd name="connsiteX2" fmla="*/ 3253936 w 8700794"/>
              <a:gd name="connsiteY2" fmla="*/ 2568482 h 3485434"/>
              <a:gd name="connsiteX3" fmla="*/ 5320447 w 8700794"/>
              <a:gd name="connsiteY3" fmla="*/ 481316 h 3485434"/>
              <a:gd name="connsiteX4" fmla="*/ 7624703 w 8700794"/>
              <a:gd name="connsiteY4" fmla="*/ 481316 h 3485434"/>
              <a:gd name="connsiteX5" fmla="*/ 8612547 w 8700794"/>
              <a:gd name="connsiteY5" fmla="*/ 0 h 3485434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951552"/>
              <a:gd name="connsiteY0" fmla="*/ 3421222 h 3421222"/>
              <a:gd name="connsiteX1" fmla="*/ 2024091 w 8951552"/>
              <a:gd name="connsiteY1" fmla="*/ 3274814 h 3421222"/>
              <a:gd name="connsiteX2" fmla="*/ 3253936 w 8951552"/>
              <a:gd name="connsiteY2" fmla="*/ 2504270 h 3421222"/>
              <a:gd name="connsiteX3" fmla="*/ 5320447 w 8951552"/>
              <a:gd name="connsiteY3" fmla="*/ 417104 h 3421222"/>
              <a:gd name="connsiteX4" fmla="*/ 7930068 w 8951552"/>
              <a:gd name="connsiteY4" fmla="*/ 271318 h 3421222"/>
              <a:gd name="connsiteX5" fmla="*/ 8788239 w 8951552"/>
              <a:gd name="connsiteY5" fmla="*/ 0 h 3421222"/>
              <a:gd name="connsiteX0" fmla="*/ 0 w 8951552"/>
              <a:gd name="connsiteY0" fmla="*/ 3613858 h 3613858"/>
              <a:gd name="connsiteX1" fmla="*/ 2024091 w 8951552"/>
              <a:gd name="connsiteY1" fmla="*/ 3467450 h 3613858"/>
              <a:gd name="connsiteX2" fmla="*/ 3253936 w 8951552"/>
              <a:gd name="connsiteY2" fmla="*/ 2696906 h 3613858"/>
              <a:gd name="connsiteX3" fmla="*/ 5320447 w 8951552"/>
              <a:gd name="connsiteY3" fmla="*/ 609740 h 3613858"/>
              <a:gd name="connsiteX4" fmla="*/ 7930068 w 8951552"/>
              <a:gd name="connsiteY4" fmla="*/ 463954 h 3613858"/>
              <a:gd name="connsiteX5" fmla="*/ 8876084 w 8951552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558393 w 8612546"/>
              <a:gd name="connsiteY4" fmla="*/ 256848 h 3421222"/>
              <a:gd name="connsiteX5" fmla="*/ 8612546 w 8612546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256848 h 3421222"/>
              <a:gd name="connsiteX5" fmla="*/ 8612546 w 8725543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192636 h 3421222"/>
              <a:gd name="connsiteX5" fmla="*/ 8612546 w 8725543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9428313"/>
              <a:gd name="connsiteY0" fmla="*/ 3421222 h 3421222"/>
              <a:gd name="connsiteX1" fmla="*/ 2024091 w 9428313"/>
              <a:gd name="connsiteY1" fmla="*/ 3274814 h 3421222"/>
              <a:gd name="connsiteX2" fmla="*/ 3253936 w 9428313"/>
              <a:gd name="connsiteY2" fmla="*/ 2504270 h 3421222"/>
              <a:gd name="connsiteX3" fmla="*/ 5320447 w 9428313"/>
              <a:gd name="connsiteY3" fmla="*/ 417104 h 3421222"/>
              <a:gd name="connsiteX4" fmla="*/ 8261162 w 9428313"/>
              <a:gd name="connsiteY4" fmla="*/ 321060 h 3421222"/>
              <a:gd name="connsiteX5" fmla="*/ 8612546 w 9428313"/>
              <a:gd name="connsiteY5" fmla="*/ 0 h 3421222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8261162 w 9666700"/>
              <a:gd name="connsiteY4" fmla="*/ 770544 h 3870706"/>
              <a:gd name="connsiteX5" fmla="*/ 9666700 w 9666700"/>
              <a:gd name="connsiteY5" fmla="*/ 0 h 3870706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7821931 w 9666700"/>
              <a:gd name="connsiteY4" fmla="*/ 770544 h 3870706"/>
              <a:gd name="connsiteX5" fmla="*/ 9666700 w 9666700"/>
              <a:gd name="connsiteY5" fmla="*/ 0 h 3870706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8989082"/>
              <a:gd name="connsiteY0" fmla="*/ 3444406 h 3444406"/>
              <a:gd name="connsiteX1" fmla="*/ 2024091 w 8989082"/>
              <a:gd name="connsiteY1" fmla="*/ 3297998 h 3444406"/>
              <a:gd name="connsiteX2" fmla="*/ 3253936 w 8989082"/>
              <a:gd name="connsiteY2" fmla="*/ 2527454 h 3444406"/>
              <a:gd name="connsiteX3" fmla="*/ 5320447 w 8989082"/>
              <a:gd name="connsiteY3" fmla="*/ 440288 h 3444406"/>
              <a:gd name="connsiteX4" fmla="*/ 7821931 w 8989082"/>
              <a:gd name="connsiteY4" fmla="*/ 344244 h 3444406"/>
              <a:gd name="connsiteX5" fmla="*/ 8436855 w 8989082"/>
              <a:gd name="connsiteY5" fmla="*/ 23184 h 3444406"/>
              <a:gd name="connsiteX0" fmla="*/ 0 w 8989081"/>
              <a:gd name="connsiteY0" fmla="*/ 3421222 h 3421222"/>
              <a:gd name="connsiteX1" fmla="*/ 2024091 w 8989081"/>
              <a:gd name="connsiteY1" fmla="*/ 3274814 h 3421222"/>
              <a:gd name="connsiteX2" fmla="*/ 3253936 w 8989081"/>
              <a:gd name="connsiteY2" fmla="*/ 2504270 h 3421222"/>
              <a:gd name="connsiteX3" fmla="*/ 5320447 w 8989081"/>
              <a:gd name="connsiteY3" fmla="*/ 417104 h 3421222"/>
              <a:gd name="connsiteX4" fmla="*/ 7821931 w 8989081"/>
              <a:gd name="connsiteY4" fmla="*/ 321060 h 3421222"/>
              <a:gd name="connsiteX5" fmla="*/ 8436855 w 8989081"/>
              <a:gd name="connsiteY5" fmla="*/ 0 h 3421222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37740 w 8612549"/>
              <a:gd name="connsiteY4" fmla="*/ 321060 h 3485434"/>
              <a:gd name="connsiteX5" fmla="*/ 8612549 w 8612549"/>
              <a:gd name="connsiteY5" fmla="*/ 0 h 3485434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7837740 w 8956909"/>
              <a:gd name="connsiteY4" fmla="*/ 898968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354280 w 8956909"/>
              <a:gd name="connsiteY4" fmla="*/ 1027392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00992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167630 w 8956909"/>
              <a:gd name="connsiteY5" fmla="*/ 66883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354280 w 8956909"/>
              <a:gd name="connsiteY5" fmla="*/ 577908 h 4255978"/>
              <a:gd name="connsiteX6" fmla="*/ 8956909 w 8956909"/>
              <a:gd name="connsiteY6" fmla="*/ 0 h 4255978"/>
              <a:gd name="connsiteX0" fmla="*/ 0 w 8354280"/>
              <a:gd name="connsiteY0" fmla="*/ 3678070 h 3678070"/>
              <a:gd name="connsiteX1" fmla="*/ 2024091 w 8354280"/>
              <a:gd name="connsiteY1" fmla="*/ 3531662 h 3678070"/>
              <a:gd name="connsiteX2" fmla="*/ 3253936 w 8354280"/>
              <a:gd name="connsiteY2" fmla="*/ 2761118 h 3678070"/>
              <a:gd name="connsiteX3" fmla="*/ 5320447 w 8354280"/>
              <a:gd name="connsiteY3" fmla="*/ 673952 h 3678070"/>
              <a:gd name="connsiteX4" fmla="*/ 7803223 w 8354280"/>
              <a:gd name="connsiteY4" fmla="*/ 480898 h 3678070"/>
              <a:gd name="connsiteX5" fmla="*/ 8354280 w 8354280"/>
              <a:gd name="connsiteY5" fmla="*/ 0 h 36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4280" h="3678070">
                <a:moveTo>
                  <a:pt x="0" y="3678070"/>
                </a:moveTo>
                <a:cubicBezTo>
                  <a:pt x="332252" y="3586610"/>
                  <a:pt x="1755721" y="3666703"/>
                  <a:pt x="2024091" y="3531662"/>
                </a:cubicBezTo>
                <a:cubicBezTo>
                  <a:pt x="2277541" y="3389810"/>
                  <a:pt x="2920726" y="3131226"/>
                  <a:pt x="3253936" y="2761118"/>
                </a:cubicBezTo>
                <a:cubicBezTo>
                  <a:pt x="3695946" y="2272232"/>
                  <a:pt x="4608799" y="1028264"/>
                  <a:pt x="5320447" y="673952"/>
                </a:cubicBezTo>
                <a:cubicBezTo>
                  <a:pt x="6411344" y="412235"/>
                  <a:pt x="7530042" y="692122"/>
                  <a:pt x="7803223" y="480898"/>
                </a:cubicBezTo>
                <a:cubicBezTo>
                  <a:pt x="8277753" y="383726"/>
                  <a:pt x="8184969" y="52576"/>
                  <a:pt x="8354280" y="0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4919663" y="2557463"/>
            <a:ext cx="2590800" cy="1450975"/>
          </a:xfrm>
          <a:custGeom>
            <a:avLst/>
            <a:gdLst>
              <a:gd name="connsiteX0" fmla="*/ 218661 w 2961861"/>
              <a:gd name="connsiteY0" fmla="*/ 2288208 h 2288208"/>
              <a:gd name="connsiteX1" fmla="*/ 231913 w 2961861"/>
              <a:gd name="connsiteY1" fmla="*/ 1334052 h 2288208"/>
              <a:gd name="connsiteX2" fmla="*/ 1610139 w 2961861"/>
              <a:gd name="connsiteY2" fmla="*/ 114852 h 2288208"/>
              <a:gd name="connsiteX3" fmla="*/ 2961861 w 2961861"/>
              <a:gd name="connsiteY3" fmla="*/ 644939 h 2288208"/>
              <a:gd name="connsiteX0" fmla="*/ 386568 w 2928280"/>
              <a:gd name="connsiteY0" fmla="*/ 2952328 h 2952328"/>
              <a:gd name="connsiteX1" fmla="*/ 198332 w 2928280"/>
              <a:gd name="connsiteY1" fmla="*/ 1334052 h 2952328"/>
              <a:gd name="connsiteX2" fmla="*/ 1576558 w 2928280"/>
              <a:gd name="connsiteY2" fmla="*/ 114852 h 2952328"/>
              <a:gd name="connsiteX3" fmla="*/ 2928280 w 2928280"/>
              <a:gd name="connsiteY3" fmla="*/ 644939 h 2952328"/>
              <a:gd name="connsiteX0" fmla="*/ 410570 w 2952282"/>
              <a:gd name="connsiteY0" fmla="*/ 2952328 h 3294049"/>
              <a:gd name="connsiteX1" fmla="*/ 266553 w 2952282"/>
              <a:gd name="connsiteY1" fmla="*/ 3024336 h 3294049"/>
              <a:gd name="connsiteX2" fmla="*/ 222334 w 2952282"/>
              <a:gd name="connsiteY2" fmla="*/ 1334052 h 3294049"/>
              <a:gd name="connsiteX3" fmla="*/ 1600560 w 2952282"/>
              <a:gd name="connsiteY3" fmla="*/ 114852 h 3294049"/>
              <a:gd name="connsiteX4" fmla="*/ 2952282 w 2952282"/>
              <a:gd name="connsiteY4" fmla="*/ 644939 h 3294049"/>
              <a:gd name="connsiteX0" fmla="*/ 698601 w 2952282"/>
              <a:gd name="connsiteY0" fmla="*/ 3384376 h 3384376"/>
              <a:gd name="connsiteX1" fmla="*/ 266553 w 2952282"/>
              <a:gd name="connsiteY1" fmla="*/ 3024336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3024335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302433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2520279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66429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736303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902624 w 2940281"/>
              <a:gd name="connsiteY0" fmla="*/ 3384375 h 3384375"/>
              <a:gd name="connsiteX1" fmla="*/ 326560 w 2940281"/>
              <a:gd name="connsiteY1" fmla="*/ 2736303 h 3384375"/>
              <a:gd name="connsiteX2" fmla="*/ 210333 w 2940281"/>
              <a:gd name="connsiteY2" fmla="*/ 1334052 h 3384375"/>
              <a:gd name="connsiteX3" fmla="*/ 1588559 w 2940281"/>
              <a:gd name="connsiteY3" fmla="*/ 114852 h 3384375"/>
              <a:gd name="connsiteX4" fmla="*/ 2940281 w 2940281"/>
              <a:gd name="connsiteY4" fmla="*/ 644939 h 3384375"/>
              <a:gd name="connsiteX0" fmla="*/ 326560 w 2940281"/>
              <a:gd name="connsiteY0" fmla="*/ 2736303 h 2736303"/>
              <a:gd name="connsiteX1" fmla="*/ 210333 w 2940281"/>
              <a:gd name="connsiteY1" fmla="*/ 1334052 h 2736303"/>
              <a:gd name="connsiteX2" fmla="*/ 1588559 w 2940281"/>
              <a:gd name="connsiteY2" fmla="*/ 114852 h 2736303"/>
              <a:gd name="connsiteX3" fmla="*/ 2940281 w 2940281"/>
              <a:gd name="connsiteY3" fmla="*/ 644939 h 2736303"/>
              <a:gd name="connsiteX0" fmla="*/ 350563 w 2964284"/>
              <a:gd name="connsiteY0" fmla="*/ 2736303 h 2736303"/>
              <a:gd name="connsiteX1" fmla="*/ 206547 w 2964284"/>
              <a:gd name="connsiteY1" fmla="*/ 2304256 h 2736303"/>
              <a:gd name="connsiteX2" fmla="*/ 234336 w 2964284"/>
              <a:gd name="connsiteY2" fmla="*/ 1334052 h 2736303"/>
              <a:gd name="connsiteX3" fmla="*/ 1612562 w 2964284"/>
              <a:gd name="connsiteY3" fmla="*/ 114852 h 2736303"/>
              <a:gd name="connsiteX4" fmla="*/ 2964284 w 2964284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770609 w 2952282"/>
              <a:gd name="connsiteY0" fmla="*/ 3312368 h 3312368"/>
              <a:gd name="connsiteX1" fmla="*/ 266553 w 2952282"/>
              <a:gd name="connsiteY1" fmla="*/ 2448272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266553 w 2952282"/>
              <a:gd name="connsiteY2" fmla="*/ 2088231 h 3312368"/>
              <a:gd name="connsiteX3" fmla="*/ 222334 w 2952282"/>
              <a:gd name="connsiteY3" fmla="*/ 1334052 h 3312368"/>
              <a:gd name="connsiteX4" fmla="*/ 1600560 w 2952282"/>
              <a:gd name="connsiteY4" fmla="*/ 114852 h 3312368"/>
              <a:gd name="connsiteX5" fmla="*/ 2952282 w 2952282"/>
              <a:gd name="connsiteY5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698601 w 2952282"/>
              <a:gd name="connsiteY2" fmla="*/ 2304255 h 3312368"/>
              <a:gd name="connsiteX3" fmla="*/ 266553 w 2952282"/>
              <a:gd name="connsiteY3" fmla="*/ 2088231 h 3312368"/>
              <a:gd name="connsiteX4" fmla="*/ 222334 w 2952282"/>
              <a:gd name="connsiteY4" fmla="*/ 1334052 h 3312368"/>
              <a:gd name="connsiteX5" fmla="*/ 1600560 w 2952282"/>
              <a:gd name="connsiteY5" fmla="*/ 114852 h 3312368"/>
              <a:gd name="connsiteX6" fmla="*/ 2952282 w 2952282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686600 w 2940281"/>
              <a:gd name="connsiteY2" fmla="*/ 2304255 h 3312368"/>
              <a:gd name="connsiteX3" fmla="*/ 326560 w 2940281"/>
              <a:gd name="connsiteY3" fmla="*/ 2520279 h 3312368"/>
              <a:gd name="connsiteX4" fmla="*/ 210333 w 2940281"/>
              <a:gd name="connsiteY4" fmla="*/ 1334052 h 3312368"/>
              <a:gd name="connsiteX5" fmla="*/ 1588559 w 2940281"/>
              <a:gd name="connsiteY5" fmla="*/ 114852 h 3312368"/>
              <a:gd name="connsiteX6" fmla="*/ 2940281 w 2940281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326560 w 2940281"/>
              <a:gd name="connsiteY2" fmla="*/ 2520279 h 3312368"/>
              <a:gd name="connsiteX3" fmla="*/ 210333 w 2940281"/>
              <a:gd name="connsiteY3" fmla="*/ 1334052 h 3312368"/>
              <a:gd name="connsiteX4" fmla="*/ 1588559 w 2940281"/>
              <a:gd name="connsiteY4" fmla="*/ 114852 h 3312368"/>
              <a:gd name="connsiteX5" fmla="*/ 2940281 w 2940281"/>
              <a:gd name="connsiteY5" fmla="*/ 644939 h 3312368"/>
              <a:gd name="connsiteX0" fmla="*/ 758608 w 2940281"/>
              <a:gd name="connsiteY0" fmla="*/ 3312368 h 3312368"/>
              <a:gd name="connsiteX1" fmla="*/ 326560 w 2940281"/>
              <a:gd name="connsiteY1" fmla="*/ 2520279 h 3312368"/>
              <a:gd name="connsiteX2" fmla="*/ 210333 w 2940281"/>
              <a:gd name="connsiteY2" fmla="*/ 1334052 h 3312368"/>
              <a:gd name="connsiteX3" fmla="*/ 1588559 w 2940281"/>
              <a:gd name="connsiteY3" fmla="*/ 114852 h 3312368"/>
              <a:gd name="connsiteX4" fmla="*/ 2940281 w 2940281"/>
              <a:gd name="connsiteY4" fmla="*/ 644939 h 3312368"/>
              <a:gd name="connsiteX0" fmla="*/ 326560 w 2940281"/>
              <a:gd name="connsiteY0" fmla="*/ 2520279 h 2520279"/>
              <a:gd name="connsiteX1" fmla="*/ 210333 w 2940281"/>
              <a:gd name="connsiteY1" fmla="*/ 1334052 h 2520279"/>
              <a:gd name="connsiteX2" fmla="*/ 1588559 w 2940281"/>
              <a:gd name="connsiteY2" fmla="*/ 114852 h 2520279"/>
              <a:gd name="connsiteX3" fmla="*/ 2940281 w 2940281"/>
              <a:gd name="connsiteY3" fmla="*/ 644939 h 2520279"/>
              <a:gd name="connsiteX0" fmla="*/ 320250 w 2933971"/>
              <a:gd name="connsiteY0" fmla="*/ 2419107 h 2419107"/>
              <a:gd name="connsiteX1" fmla="*/ 204023 w 2933971"/>
              <a:gd name="connsiteY1" fmla="*/ 1232880 h 2419107"/>
              <a:gd name="connsiteX2" fmla="*/ 1544386 w 2933971"/>
              <a:gd name="connsiteY2" fmla="*/ 114852 h 2419107"/>
              <a:gd name="connsiteX3" fmla="*/ 2933971 w 2933971"/>
              <a:gd name="connsiteY3" fmla="*/ 543767 h 2419107"/>
              <a:gd name="connsiteX0" fmla="*/ 284246 w 2897967"/>
              <a:gd name="connsiteY0" fmla="*/ 2563123 h 2563123"/>
              <a:gd name="connsiteX1" fmla="*/ 168019 w 2897967"/>
              <a:gd name="connsiteY1" fmla="*/ 1376896 h 2563123"/>
              <a:gd name="connsiteX2" fmla="*/ 1292358 w 2897967"/>
              <a:gd name="connsiteY2" fmla="*/ 114852 h 2563123"/>
              <a:gd name="connsiteX3" fmla="*/ 2897967 w 2897967"/>
              <a:gd name="connsiteY3" fmla="*/ 687783 h 2563123"/>
              <a:gd name="connsiteX0" fmla="*/ 248242 w 2861963"/>
              <a:gd name="connsiteY0" fmla="*/ 2491115 h 2491115"/>
              <a:gd name="connsiteX1" fmla="*/ 132015 w 2861963"/>
              <a:gd name="connsiteY1" fmla="*/ 1304888 h 2491115"/>
              <a:gd name="connsiteX2" fmla="*/ 1040330 w 2861963"/>
              <a:gd name="connsiteY2" fmla="*/ 114852 h 2491115"/>
              <a:gd name="connsiteX3" fmla="*/ 2861963 w 2861963"/>
              <a:gd name="connsiteY3" fmla="*/ 615775 h 2491115"/>
              <a:gd name="connsiteX0" fmla="*/ 248242 w 2264466"/>
              <a:gd name="connsiteY0" fmla="*/ 2478592 h 2478592"/>
              <a:gd name="connsiteX1" fmla="*/ 132015 w 2264466"/>
              <a:gd name="connsiteY1" fmla="*/ 1292365 h 2478592"/>
              <a:gd name="connsiteX2" fmla="*/ 1040330 w 2264466"/>
              <a:gd name="connsiteY2" fmla="*/ 102329 h 2478592"/>
              <a:gd name="connsiteX3" fmla="*/ 2264466 w 2264466"/>
              <a:gd name="connsiteY3" fmla="*/ 678393 h 2478592"/>
              <a:gd name="connsiteX0" fmla="*/ 248242 w 2264466"/>
              <a:gd name="connsiteY0" fmla="*/ 2544446 h 2544446"/>
              <a:gd name="connsiteX1" fmla="*/ 132015 w 2264466"/>
              <a:gd name="connsiteY1" fmla="*/ 1358219 h 2544446"/>
              <a:gd name="connsiteX2" fmla="*/ 1040330 w 2264466"/>
              <a:gd name="connsiteY2" fmla="*/ 168183 h 2544446"/>
              <a:gd name="connsiteX3" fmla="*/ 1900868 w 2264466"/>
              <a:gd name="connsiteY3" fmla="*/ 349122 h 2544446"/>
              <a:gd name="connsiteX4" fmla="*/ 2264466 w 2264466"/>
              <a:gd name="connsiteY4" fmla="*/ 744247 h 2544446"/>
              <a:gd name="connsiteX0" fmla="*/ 230065 w 2246289"/>
              <a:gd name="connsiteY0" fmla="*/ 2575958 h 2575958"/>
              <a:gd name="connsiteX1" fmla="*/ 113838 w 2246289"/>
              <a:gd name="connsiteY1" fmla="*/ 1389731 h 2575958"/>
              <a:gd name="connsiteX2" fmla="*/ 913095 w 2246289"/>
              <a:gd name="connsiteY2" fmla="*/ 168183 h 2575958"/>
              <a:gd name="connsiteX3" fmla="*/ 1882691 w 2246289"/>
              <a:gd name="connsiteY3" fmla="*/ 380634 h 2575958"/>
              <a:gd name="connsiteX4" fmla="*/ 2246289 w 2246289"/>
              <a:gd name="connsiteY4" fmla="*/ 775759 h 2575958"/>
              <a:gd name="connsiteX0" fmla="*/ 209865 w 2226089"/>
              <a:gd name="connsiteY0" fmla="*/ 2505141 h 2505141"/>
              <a:gd name="connsiteX1" fmla="*/ 93638 w 2226089"/>
              <a:gd name="connsiteY1" fmla="*/ 1318914 h 2505141"/>
              <a:gd name="connsiteX2" fmla="*/ 771696 w 2226089"/>
              <a:gd name="connsiteY2" fmla="*/ 168183 h 2505141"/>
              <a:gd name="connsiteX3" fmla="*/ 1862491 w 2226089"/>
              <a:gd name="connsiteY3" fmla="*/ 309817 h 2505141"/>
              <a:gd name="connsiteX4" fmla="*/ 2226089 w 2226089"/>
              <a:gd name="connsiteY4" fmla="*/ 704942 h 2505141"/>
              <a:gd name="connsiteX0" fmla="*/ 230065 w 2246289"/>
              <a:gd name="connsiteY0" fmla="*/ 2646775 h 2646775"/>
              <a:gd name="connsiteX1" fmla="*/ 113838 w 2246289"/>
              <a:gd name="connsiteY1" fmla="*/ 1460548 h 2646775"/>
              <a:gd name="connsiteX2" fmla="*/ 913094 w 2246289"/>
              <a:gd name="connsiteY2" fmla="*/ 168183 h 2646775"/>
              <a:gd name="connsiteX3" fmla="*/ 1882691 w 2246289"/>
              <a:gd name="connsiteY3" fmla="*/ 451451 h 2646775"/>
              <a:gd name="connsiteX4" fmla="*/ 2246289 w 2246289"/>
              <a:gd name="connsiteY4" fmla="*/ 846576 h 2646775"/>
              <a:gd name="connsiteX0" fmla="*/ 230065 w 2246289"/>
              <a:gd name="connsiteY0" fmla="*/ 2623169 h 2623169"/>
              <a:gd name="connsiteX1" fmla="*/ 113838 w 2246289"/>
              <a:gd name="connsiteY1" fmla="*/ 1436942 h 2623169"/>
              <a:gd name="connsiteX2" fmla="*/ 913094 w 2246289"/>
              <a:gd name="connsiteY2" fmla="*/ 144577 h 2623169"/>
              <a:gd name="connsiteX3" fmla="*/ 1882691 w 2246289"/>
              <a:gd name="connsiteY3" fmla="*/ 569479 h 2623169"/>
              <a:gd name="connsiteX4" fmla="*/ 2246289 w 2246289"/>
              <a:gd name="connsiteY4" fmla="*/ 822970 h 2623169"/>
              <a:gd name="connsiteX0" fmla="*/ 219965 w 2236189"/>
              <a:gd name="connsiteY0" fmla="*/ 2623169 h 2623169"/>
              <a:gd name="connsiteX1" fmla="*/ 103738 w 2236189"/>
              <a:gd name="connsiteY1" fmla="*/ 1436942 h 2623169"/>
              <a:gd name="connsiteX2" fmla="*/ 842395 w 2236189"/>
              <a:gd name="connsiteY2" fmla="*/ 144577 h 2623169"/>
              <a:gd name="connsiteX3" fmla="*/ 1872591 w 2236189"/>
              <a:gd name="connsiteY3" fmla="*/ 569479 h 2623169"/>
              <a:gd name="connsiteX4" fmla="*/ 2236189 w 2236189"/>
              <a:gd name="connsiteY4" fmla="*/ 822970 h 2623169"/>
              <a:gd name="connsiteX0" fmla="*/ 240165 w 2256389"/>
              <a:gd name="connsiteY0" fmla="*/ 2693986 h 2693986"/>
              <a:gd name="connsiteX1" fmla="*/ 123938 w 2256389"/>
              <a:gd name="connsiteY1" fmla="*/ 1507759 h 2693986"/>
              <a:gd name="connsiteX2" fmla="*/ 983794 w 2256389"/>
              <a:gd name="connsiteY2" fmla="*/ 144577 h 2693986"/>
              <a:gd name="connsiteX3" fmla="*/ 1892791 w 2256389"/>
              <a:gd name="connsiteY3" fmla="*/ 640296 h 2693986"/>
              <a:gd name="connsiteX4" fmla="*/ 2256389 w 2256389"/>
              <a:gd name="connsiteY4" fmla="*/ 893787 h 2693986"/>
              <a:gd name="connsiteX0" fmla="*/ 240165 w 2407888"/>
              <a:gd name="connsiteY0" fmla="*/ 2717592 h 2717592"/>
              <a:gd name="connsiteX1" fmla="*/ 123938 w 2407888"/>
              <a:gd name="connsiteY1" fmla="*/ 1531365 h 2717592"/>
              <a:gd name="connsiteX2" fmla="*/ 983794 w 2407888"/>
              <a:gd name="connsiteY2" fmla="*/ 168183 h 2717592"/>
              <a:gd name="connsiteX3" fmla="*/ 2195789 w 2407888"/>
              <a:gd name="connsiteY3" fmla="*/ 522268 h 2717592"/>
              <a:gd name="connsiteX4" fmla="*/ 2256389 w 2407888"/>
              <a:gd name="connsiteY4" fmla="*/ 917393 h 2717592"/>
              <a:gd name="connsiteX0" fmla="*/ 240165 w 3104785"/>
              <a:gd name="connsiteY0" fmla="*/ 2717592 h 2717592"/>
              <a:gd name="connsiteX1" fmla="*/ 123938 w 3104785"/>
              <a:gd name="connsiteY1" fmla="*/ 1531365 h 2717592"/>
              <a:gd name="connsiteX2" fmla="*/ 983794 w 3104785"/>
              <a:gd name="connsiteY2" fmla="*/ 168183 h 2717592"/>
              <a:gd name="connsiteX3" fmla="*/ 2195789 w 3104785"/>
              <a:gd name="connsiteY3" fmla="*/ 522268 h 2717592"/>
              <a:gd name="connsiteX4" fmla="*/ 3104785 w 3104785"/>
              <a:gd name="connsiteY4" fmla="*/ 1301254 h 2717592"/>
              <a:gd name="connsiteX0" fmla="*/ 250265 w 3114885"/>
              <a:gd name="connsiteY0" fmla="*/ 2717592 h 2717592"/>
              <a:gd name="connsiteX1" fmla="*/ 134038 w 3114885"/>
              <a:gd name="connsiteY1" fmla="*/ 1531365 h 2717592"/>
              <a:gd name="connsiteX2" fmla="*/ 1054494 w 3114885"/>
              <a:gd name="connsiteY2" fmla="*/ 168183 h 2717592"/>
              <a:gd name="connsiteX3" fmla="*/ 2205889 w 3114885"/>
              <a:gd name="connsiteY3" fmla="*/ 522268 h 2717592"/>
              <a:gd name="connsiteX4" fmla="*/ 3114885 w 3114885"/>
              <a:gd name="connsiteY4" fmla="*/ 1301254 h 2717592"/>
              <a:gd name="connsiteX0" fmla="*/ 209865 w 3074485"/>
              <a:gd name="connsiteY0" fmla="*/ 2717592 h 2717592"/>
              <a:gd name="connsiteX1" fmla="*/ 93638 w 3074485"/>
              <a:gd name="connsiteY1" fmla="*/ 1531365 h 2717592"/>
              <a:gd name="connsiteX2" fmla="*/ 771696 w 3074485"/>
              <a:gd name="connsiteY2" fmla="*/ 168183 h 2717592"/>
              <a:gd name="connsiteX3" fmla="*/ 2165489 w 3074485"/>
              <a:gd name="connsiteY3" fmla="*/ 522268 h 2717592"/>
              <a:gd name="connsiteX4" fmla="*/ 3074485 w 3074485"/>
              <a:gd name="connsiteY4" fmla="*/ 1301254 h 2717592"/>
              <a:gd name="connsiteX0" fmla="*/ 209865 w 3074485"/>
              <a:gd name="connsiteY0" fmla="*/ 2741197 h 2741197"/>
              <a:gd name="connsiteX1" fmla="*/ 93638 w 3074485"/>
              <a:gd name="connsiteY1" fmla="*/ 1554970 h 2741197"/>
              <a:gd name="connsiteX2" fmla="*/ 771696 w 3074485"/>
              <a:gd name="connsiteY2" fmla="*/ 191788 h 2741197"/>
              <a:gd name="connsiteX3" fmla="*/ 1741291 w 3074485"/>
              <a:gd name="connsiteY3" fmla="*/ 404239 h 2741197"/>
              <a:gd name="connsiteX4" fmla="*/ 3074485 w 3074485"/>
              <a:gd name="connsiteY4" fmla="*/ 1324859 h 2741197"/>
              <a:gd name="connsiteX0" fmla="*/ 209865 w 2226088"/>
              <a:gd name="connsiteY0" fmla="*/ 2741197 h 2741197"/>
              <a:gd name="connsiteX1" fmla="*/ 93638 w 2226088"/>
              <a:gd name="connsiteY1" fmla="*/ 1554970 h 2741197"/>
              <a:gd name="connsiteX2" fmla="*/ 771696 w 2226088"/>
              <a:gd name="connsiteY2" fmla="*/ 191788 h 2741197"/>
              <a:gd name="connsiteX3" fmla="*/ 1741291 w 2226088"/>
              <a:gd name="connsiteY3" fmla="*/ 404239 h 2741197"/>
              <a:gd name="connsiteX4" fmla="*/ 2226088 w 2226088"/>
              <a:gd name="connsiteY4" fmla="*/ 1112408 h 2741197"/>
              <a:gd name="connsiteX0" fmla="*/ 209865 w 2226088"/>
              <a:gd name="connsiteY0" fmla="*/ 2741885 h 2741885"/>
              <a:gd name="connsiteX1" fmla="*/ 93638 w 2226088"/>
              <a:gd name="connsiteY1" fmla="*/ 1555658 h 2741885"/>
              <a:gd name="connsiteX2" fmla="*/ 771696 w 2226088"/>
              <a:gd name="connsiteY2" fmla="*/ 192476 h 2741885"/>
              <a:gd name="connsiteX3" fmla="*/ 1834836 w 2226088"/>
              <a:gd name="connsiteY3" fmla="*/ 400804 h 2741885"/>
              <a:gd name="connsiteX4" fmla="*/ 2226088 w 2226088"/>
              <a:gd name="connsiteY4" fmla="*/ 1113096 h 2741885"/>
              <a:gd name="connsiteX0" fmla="*/ 209865 w 2226088"/>
              <a:gd name="connsiteY0" fmla="*/ 2731024 h 2731024"/>
              <a:gd name="connsiteX1" fmla="*/ 93638 w 2226088"/>
              <a:gd name="connsiteY1" fmla="*/ 1544797 h 2731024"/>
              <a:gd name="connsiteX2" fmla="*/ 771696 w 2226088"/>
              <a:gd name="connsiteY2" fmla="*/ 181615 h 2731024"/>
              <a:gd name="connsiteX3" fmla="*/ 1823683 w 2226088"/>
              <a:gd name="connsiteY3" fmla="*/ 455108 h 2731024"/>
              <a:gd name="connsiteX4" fmla="*/ 2226088 w 2226088"/>
              <a:gd name="connsiteY4" fmla="*/ 1102235 h 2731024"/>
              <a:gd name="connsiteX0" fmla="*/ 209865 w 2359009"/>
              <a:gd name="connsiteY0" fmla="*/ 2731024 h 2731024"/>
              <a:gd name="connsiteX1" fmla="*/ 93638 w 2359009"/>
              <a:gd name="connsiteY1" fmla="*/ 1544797 h 2731024"/>
              <a:gd name="connsiteX2" fmla="*/ 771696 w 2359009"/>
              <a:gd name="connsiteY2" fmla="*/ 181615 h 2731024"/>
              <a:gd name="connsiteX3" fmla="*/ 1823683 w 2359009"/>
              <a:gd name="connsiteY3" fmla="*/ 455108 h 2731024"/>
              <a:gd name="connsiteX4" fmla="*/ 2359009 w 2359009"/>
              <a:gd name="connsiteY4" fmla="*/ 1054625 h 2731024"/>
              <a:gd name="connsiteX0" fmla="*/ 230065 w 2379209"/>
              <a:gd name="connsiteY0" fmla="*/ 2801841 h 2801841"/>
              <a:gd name="connsiteX1" fmla="*/ 113838 w 2379209"/>
              <a:gd name="connsiteY1" fmla="*/ 1615614 h 2801841"/>
              <a:gd name="connsiteX2" fmla="*/ 913095 w 2379209"/>
              <a:gd name="connsiteY2" fmla="*/ 181615 h 2801841"/>
              <a:gd name="connsiteX3" fmla="*/ 1843883 w 2379209"/>
              <a:gd name="connsiteY3" fmla="*/ 525925 h 2801841"/>
              <a:gd name="connsiteX4" fmla="*/ 2379209 w 2379209"/>
              <a:gd name="connsiteY4" fmla="*/ 1125442 h 2801841"/>
              <a:gd name="connsiteX0" fmla="*/ 230065 w 2379209"/>
              <a:gd name="connsiteY0" fmla="*/ 2729395 h 2729395"/>
              <a:gd name="connsiteX1" fmla="*/ 113838 w 2379209"/>
              <a:gd name="connsiteY1" fmla="*/ 1543168 h 2729395"/>
              <a:gd name="connsiteX2" fmla="*/ 913095 w 2379209"/>
              <a:gd name="connsiteY2" fmla="*/ 109169 h 2729395"/>
              <a:gd name="connsiteX3" fmla="*/ 2125090 w 2379209"/>
              <a:gd name="connsiteY3" fmla="*/ 888155 h 2729395"/>
              <a:gd name="connsiteX4" fmla="*/ 2379209 w 2379209"/>
              <a:gd name="connsiteY4" fmla="*/ 1052996 h 2729395"/>
              <a:gd name="connsiteX0" fmla="*/ 230065 w 3034085"/>
              <a:gd name="connsiteY0" fmla="*/ 2729395 h 2729395"/>
              <a:gd name="connsiteX1" fmla="*/ 113838 w 3034085"/>
              <a:gd name="connsiteY1" fmla="*/ 1543168 h 2729395"/>
              <a:gd name="connsiteX2" fmla="*/ 913095 w 3034085"/>
              <a:gd name="connsiteY2" fmla="*/ 109169 h 2729395"/>
              <a:gd name="connsiteX3" fmla="*/ 2125090 w 3034085"/>
              <a:gd name="connsiteY3" fmla="*/ 888155 h 2729395"/>
              <a:gd name="connsiteX4" fmla="*/ 3034085 w 3034085"/>
              <a:gd name="connsiteY4" fmla="*/ 1596325 h 2729395"/>
              <a:gd name="connsiteX0" fmla="*/ 230065 w 3034085"/>
              <a:gd name="connsiteY0" fmla="*/ 2764803 h 2764803"/>
              <a:gd name="connsiteX1" fmla="*/ 113838 w 3034085"/>
              <a:gd name="connsiteY1" fmla="*/ 1578576 h 2764803"/>
              <a:gd name="connsiteX2" fmla="*/ 913095 w 3034085"/>
              <a:gd name="connsiteY2" fmla="*/ 144577 h 2764803"/>
              <a:gd name="connsiteX3" fmla="*/ 2367487 w 3034085"/>
              <a:gd name="connsiteY3" fmla="*/ 711113 h 2764803"/>
              <a:gd name="connsiteX4" fmla="*/ 3034085 w 3034085"/>
              <a:gd name="connsiteY4" fmla="*/ 1631733 h 2764803"/>
              <a:gd name="connsiteX0" fmla="*/ 240165 w 3044185"/>
              <a:gd name="connsiteY0" fmla="*/ 2764802 h 2764802"/>
              <a:gd name="connsiteX1" fmla="*/ 123938 w 3044185"/>
              <a:gd name="connsiteY1" fmla="*/ 1578575 h 2764802"/>
              <a:gd name="connsiteX2" fmla="*/ 983794 w 3044185"/>
              <a:gd name="connsiteY2" fmla="*/ 144577 h 2764802"/>
              <a:gd name="connsiteX3" fmla="*/ 2377587 w 3044185"/>
              <a:gd name="connsiteY3" fmla="*/ 711112 h 2764802"/>
              <a:gd name="connsiteX4" fmla="*/ 3044185 w 3044185"/>
              <a:gd name="connsiteY4" fmla="*/ 1631732 h 2764802"/>
              <a:gd name="connsiteX0" fmla="*/ 250265 w 3054285"/>
              <a:gd name="connsiteY0" fmla="*/ 2693985 h 2693985"/>
              <a:gd name="connsiteX1" fmla="*/ 134038 w 3054285"/>
              <a:gd name="connsiteY1" fmla="*/ 1507758 h 2693985"/>
              <a:gd name="connsiteX2" fmla="*/ 1054495 w 3054285"/>
              <a:gd name="connsiteY2" fmla="*/ 144577 h 2693985"/>
              <a:gd name="connsiteX3" fmla="*/ 2387687 w 3054285"/>
              <a:gd name="connsiteY3" fmla="*/ 640295 h 2693985"/>
              <a:gd name="connsiteX4" fmla="*/ 3054285 w 3054285"/>
              <a:gd name="connsiteY4" fmla="*/ 1560915 h 2693985"/>
              <a:gd name="connsiteX0" fmla="*/ 230065 w 3034085"/>
              <a:gd name="connsiteY0" fmla="*/ 2693985 h 2693985"/>
              <a:gd name="connsiteX1" fmla="*/ 113838 w 3034085"/>
              <a:gd name="connsiteY1" fmla="*/ 1507758 h 2693985"/>
              <a:gd name="connsiteX2" fmla="*/ 913095 w 3034085"/>
              <a:gd name="connsiteY2" fmla="*/ 144577 h 2693985"/>
              <a:gd name="connsiteX3" fmla="*/ 2367487 w 3034085"/>
              <a:gd name="connsiteY3" fmla="*/ 640295 h 2693985"/>
              <a:gd name="connsiteX4" fmla="*/ 3034085 w 3034085"/>
              <a:gd name="connsiteY4" fmla="*/ 1560915 h 2693985"/>
              <a:gd name="connsiteX0" fmla="*/ 230065 w 3034085"/>
              <a:gd name="connsiteY0" fmla="*/ 2634971 h 2634971"/>
              <a:gd name="connsiteX1" fmla="*/ 113838 w 3034085"/>
              <a:gd name="connsiteY1" fmla="*/ 1448744 h 2634971"/>
              <a:gd name="connsiteX2" fmla="*/ 913095 w 3034085"/>
              <a:gd name="connsiteY2" fmla="*/ 85563 h 2634971"/>
              <a:gd name="connsiteX3" fmla="*/ 2003890 w 3034085"/>
              <a:gd name="connsiteY3" fmla="*/ 935366 h 2634971"/>
              <a:gd name="connsiteX4" fmla="*/ 3034085 w 3034085"/>
              <a:gd name="connsiteY4" fmla="*/ 1501901 h 2634971"/>
              <a:gd name="connsiteX0" fmla="*/ 230065 w 3034085"/>
              <a:gd name="connsiteY0" fmla="*/ 2422521 h 2422521"/>
              <a:gd name="connsiteX1" fmla="*/ 113838 w 3034085"/>
              <a:gd name="connsiteY1" fmla="*/ 1236294 h 2422521"/>
              <a:gd name="connsiteX2" fmla="*/ 913095 w 3034085"/>
              <a:gd name="connsiteY2" fmla="*/ 85563 h 2422521"/>
              <a:gd name="connsiteX3" fmla="*/ 2003890 w 3034085"/>
              <a:gd name="connsiteY3" fmla="*/ 722916 h 2422521"/>
              <a:gd name="connsiteX4" fmla="*/ 3034085 w 3034085"/>
              <a:gd name="connsiteY4" fmla="*/ 1289451 h 2422521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237338 w 3085525"/>
              <a:gd name="connsiteY0" fmla="*/ 2001502 h 2001502"/>
              <a:gd name="connsiteX1" fmla="*/ 165278 w 3085525"/>
              <a:gd name="connsiteY1" fmla="*/ 1310994 h 2001502"/>
              <a:gd name="connsiteX2" fmla="*/ 133210 w 3085525"/>
              <a:gd name="connsiteY2" fmla="*/ 1759195 h 2001502"/>
              <a:gd name="connsiteX3" fmla="*/ 964535 w 3085525"/>
              <a:gd name="connsiteY3" fmla="*/ 160263 h 2001502"/>
              <a:gd name="connsiteX4" fmla="*/ 2055330 w 3085525"/>
              <a:gd name="connsiteY4" fmla="*/ 797616 h 2001502"/>
              <a:gd name="connsiteX5" fmla="*/ 3085525 w 3085525"/>
              <a:gd name="connsiteY5" fmla="*/ 1364151 h 2001502"/>
              <a:gd name="connsiteX0" fmla="*/ 164728 w 3012915"/>
              <a:gd name="connsiteY0" fmla="*/ 2001502 h 2874910"/>
              <a:gd name="connsiteX1" fmla="*/ 1255524 w 3012915"/>
              <a:gd name="connsiteY1" fmla="*/ 2568037 h 2874910"/>
              <a:gd name="connsiteX2" fmla="*/ 60600 w 3012915"/>
              <a:gd name="connsiteY2" fmla="*/ 1759195 h 2874910"/>
              <a:gd name="connsiteX3" fmla="*/ 891925 w 3012915"/>
              <a:gd name="connsiteY3" fmla="*/ 160263 h 2874910"/>
              <a:gd name="connsiteX4" fmla="*/ 1982720 w 3012915"/>
              <a:gd name="connsiteY4" fmla="*/ 797616 h 2874910"/>
              <a:gd name="connsiteX5" fmla="*/ 3012915 w 3012915"/>
              <a:gd name="connsiteY5" fmla="*/ 1364151 h 2874910"/>
              <a:gd name="connsiteX0" fmla="*/ 243195 w 3091382"/>
              <a:gd name="connsiteY0" fmla="*/ 2001502 h 2874910"/>
              <a:gd name="connsiteX1" fmla="*/ 1333991 w 3091382"/>
              <a:gd name="connsiteY1" fmla="*/ 2568037 h 2874910"/>
              <a:gd name="connsiteX2" fmla="*/ 139067 w 3091382"/>
              <a:gd name="connsiteY2" fmla="*/ 1759195 h 2874910"/>
              <a:gd name="connsiteX3" fmla="*/ 970392 w 3091382"/>
              <a:gd name="connsiteY3" fmla="*/ 160263 h 2874910"/>
              <a:gd name="connsiteX4" fmla="*/ 2061187 w 3091382"/>
              <a:gd name="connsiteY4" fmla="*/ 797616 h 2874910"/>
              <a:gd name="connsiteX5" fmla="*/ 3091382 w 3091382"/>
              <a:gd name="connsiteY5" fmla="*/ 1364151 h 2874910"/>
              <a:gd name="connsiteX0" fmla="*/ 260265 w 3108452"/>
              <a:gd name="connsiteY0" fmla="*/ 1982873 h 2856281"/>
              <a:gd name="connsiteX1" fmla="*/ 1351061 w 3108452"/>
              <a:gd name="connsiteY1" fmla="*/ 2549408 h 2856281"/>
              <a:gd name="connsiteX2" fmla="*/ 139067 w 3108452"/>
              <a:gd name="connsiteY2" fmla="*/ 1628789 h 2856281"/>
              <a:gd name="connsiteX3" fmla="*/ 987462 w 3108452"/>
              <a:gd name="connsiteY3" fmla="*/ 141634 h 2856281"/>
              <a:gd name="connsiteX4" fmla="*/ 2078257 w 3108452"/>
              <a:gd name="connsiteY4" fmla="*/ 778987 h 2856281"/>
              <a:gd name="connsiteX5" fmla="*/ 3108452 w 3108452"/>
              <a:gd name="connsiteY5" fmla="*/ 1345522 h 2856281"/>
              <a:gd name="connsiteX0" fmla="*/ 242397 w 3090584"/>
              <a:gd name="connsiteY0" fmla="*/ 1982873 h 1982873"/>
              <a:gd name="connsiteX1" fmla="*/ 121199 w 3090584"/>
              <a:gd name="connsiteY1" fmla="*/ 1628789 h 1982873"/>
              <a:gd name="connsiteX2" fmla="*/ 969594 w 3090584"/>
              <a:gd name="connsiteY2" fmla="*/ 141634 h 1982873"/>
              <a:gd name="connsiteX3" fmla="*/ 2060389 w 3090584"/>
              <a:gd name="connsiteY3" fmla="*/ 778987 h 1982873"/>
              <a:gd name="connsiteX4" fmla="*/ 3090584 w 3090584"/>
              <a:gd name="connsiteY4" fmla="*/ 1345522 h 1982873"/>
              <a:gd name="connsiteX0" fmla="*/ 0 w 2969385"/>
              <a:gd name="connsiteY0" fmla="*/ 1628789 h 1628789"/>
              <a:gd name="connsiteX1" fmla="*/ 848395 w 2969385"/>
              <a:gd name="connsiteY1" fmla="*/ 141634 h 1628789"/>
              <a:gd name="connsiteX2" fmla="*/ 1939190 w 2969385"/>
              <a:gd name="connsiteY2" fmla="*/ 778987 h 1628789"/>
              <a:gd name="connsiteX3" fmla="*/ 2969385 w 2969385"/>
              <a:gd name="connsiteY3" fmla="*/ 1345522 h 1628789"/>
              <a:gd name="connsiteX0" fmla="*/ 105609 w 3074994"/>
              <a:gd name="connsiteY0" fmla="*/ 1628789 h 1628789"/>
              <a:gd name="connsiteX1" fmla="*/ 954004 w 3074994"/>
              <a:gd name="connsiteY1" fmla="*/ 141634 h 1628789"/>
              <a:gd name="connsiteX2" fmla="*/ 2044799 w 3074994"/>
              <a:gd name="connsiteY2" fmla="*/ 778987 h 1628789"/>
              <a:gd name="connsiteX3" fmla="*/ 3074994 w 3074994"/>
              <a:gd name="connsiteY3" fmla="*/ 1345522 h 1628789"/>
              <a:gd name="connsiteX0" fmla="*/ 39091 w 3008476"/>
              <a:gd name="connsiteY0" fmla="*/ 1628789 h 1628789"/>
              <a:gd name="connsiteX1" fmla="*/ 887486 w 3008476"/>
              <a:gd name="connsiteY1" fmla="*/ 141634 h 1628789"/>
              <a:gd name="connsiteX2" fmla="*/ 1978281 w 3008476"/>
              <a:gd name="connsiteY2" fmla="*/ 778987 h 1628789"/>
              <a:gd name="connsiteX3" fmla="*/ 3008476 w 3008476"/>
              <a:gd name="connsiteY3" fmla="*/ 1345522 h 1628789"/>
              <a:gd name="connsiteX0" fmla="*/ 162168 w 3131553"/>
              <a:gd name="connsiteY0" fmla="*/ 1628789 h 1628789"/>
              <a:gd name="connsiteX1" fmla="*/ 101056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28789 h 1628789"/>
              <a:gd name="connsiteX1" fmla="*/ 87821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211407 w 3131553"/>
              <a:gd name="connsiteY2" fmla="*/ 531127 h 1664197"/>
              <a:gd name="connsiteX3" fmla="*/ 3131553 w 3131553"/>
              <a:gd name="connsiteY3" fmla="*/ 1380930 h 1664197"/>
              <a:gd name="connsiteX0" fmla="*/ 162168 w 2433606"/>
              <a:gd name="connsiteY0" fmla="*/ 1664197 h 1735014"/>
              <a:gd name="connsiteX1" fmla="*/ 878213 w 2433606"/>
              <a:gd name="connsiteY1" fmla="*/ 177042 h 1735014"/>
              <a:gd name="connsiteX2" fmla="*/ 2211407 w 2433606"/>
              <a:gd name="connsiteY2" fmla="*/ 531127 h 1735014"/>
              <a:gd name="connsiteX3" fmla="*/ 2211407 w 2433606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517576 h 1588393"/>
              <a:gd name="connsiteX1" fmla="*/ 878213 w 2211407"/>
              <a:gd name="connsiteY1" fmla="*/ 30421 h 1588393"/>
              <a:gd name="connsiteX2" fmla="*/ 1726609 w 2211407"/>
              <a:gd name="connsiteY2" fmla="*/ 242872 h 1588393"/>
              <a:gd name="connsiteX3" fmla="*/ 2211407 w 2211407"/>
              <a:gd name="connsiteY3" fmla="*/ 1588393 h 1588393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26609 w 2211407"/>
              <a:gd name="connsiteY2" fmla="*/ 313689 h 1659210"/>
              <a:gd name="connsiteX3" fmla="*/ 2211407 w 2211407"/>
              <a:gd name="connsiteY3" fmla="*/ 1659210 h 1659210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87208 w 2211407"/>
              <a:gd name="connsiteY2" fmla="*/ 172055 h 1659210"/>
              <a:gd name="connsiteX3" fmla="*/ 2211407 w 2211407"/>
              <a:gd name="connsiteY3" fmla="*/ 1659210 h 1659210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272006"/>
              <a:gd name="connsiteY0" fmla="*/ 1624532 h 1624532"/>
              <a:gd name="connsiteX1" fmla="*/ 757014 w 2272006"/>
              <a:gd name="connsiteY1" fmla="*/ 66560 h 1624532"/>
              <a:gd name="connsiteX2" fmla="*/ 1787208 w 2272006"/>
              <a:gd name="connsiteY2" fmla="*/ 137377 h 1624532"/>
              <a:gd name="connsiteX3" fmla="*/ 2272006 w 2272006"/>
              <a:gd name="connsiteY3" fmla="*/ 633096 h 1624532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829436 h 1829436"/>
              <a:gd name="connsiteX1" fmla="*/ 757014 w 2272006"/>
              <a:gd name="connsiteY1" fmla="*/ 200648 h 1829436"/>
              <a:gd name="connsiteX2" fmla="*/ 1787209 w 2272006"/>
              <a:gd name="connsiteY2" fmla="*/ 625549 h 1829436"/>
              <a:gd name="connsiteX3" fmla="*/ 2272006 w 2272006"/>
              <a:gd name="connsiteY3" fmla="*/ 838000 h 1829436"/>
              <a:gd name="connsiteX0" fmla="*/ 162168 w 2272006"/>
              <a:gd name="connsiteY0" fmla="*/ 1691925 h 1691925"/>
              <a:gd name="connsiteX1" fmla="*/ 757014 w 2272006"/>
              <a:gd name="connsiteY1" fmla="*/ 63137 h 1691925"/>
              <a:gd name="connsiteX2" fmla="*/ 1787209 w 2272006"/>
              <a:gd name="connsiteY2" fmla="*/ 488038 h 1691925"/>
              <a:gd name="connsiteX3" fmla="*/ 2272006 w 2272006"/>
              <a:gd name="connsiteY3" fmla="*/ 700489 h 1691925"/>
              <a:gd name="connsiteX0" fmla="*/ 162168 w 1787209"/>
              <a:gd name="connsiteY0" fmla="*/ 1691925 h 1691925"/>
              <a:gd name="connsiteX1" fmla="*/ 757014 w 1787209"/>
              <a:gd name="connsiteY1" fmla="*/ 63137 h 1691925"/>
              <a:gd name="connsiteX2" fmla="*/ 1787209 w 1787209"/>
              <a:gd name="connsiteY2" fmla="*/ 488038 h 1691925"/>
              <a:gd name="connsiteX0" fmla="*/ 162168 w 1602972"/>
              <a:gd name="connsiteY0" fmla="*/ 1691925 h 1691925"/>
              <a:gd name="connsiteX1" fmla="*/ 757014 w 1602972"/>
              <a:gd name="connsiteY1" fmla="*/ 63137 h 1691925"/>
              <a:gd name="connsiteX2" fmla="*/ 1602972 w 1602972"/>
              <a:gd name="connsiteY2" fmla="*/ 650741 h 1691925"/>
              <a:gd name="connsiteX0" fmla="*/ 115571 w 1556375"/>
              <a:gd name="connsiteY0" fmla="*/ 1691925 h 1691925"/>
              <a:gd name="connsiteX1" fmla="*/ 99141 w 1556375"/>
              <a:gd name="connsiteY1" fmla="*/ 1048710 h 1691925"/>
              <a:gd name="connsiteX2" fmla="*/ 710417 w 1556375"/>
              <a:gd name="connsiteY2" fmla="*/ 63137 h 1691925"/>
              <a:gd name="connsiteX3" fmla="*/ 1556375 w 1556375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0 w 1467835"/>
              <a:gd name="connsiteY0" fmla="*/ 976283 h 976283"/>
              <a:gd name="connsiteX1" fmla="*/ 621877 w 1467835"/>
              <a:gd name="connsiteY1" fmla="*/ 63137 h 976283"/>
              <a:gd name="connsiteX2" fmla="*/ 1467835 w 1467835"/>
              <a:gd name="connsiteY2" fmla="*/ 650741 h 976283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7835" h="1366841">
                <a:moveTo>
                  <a:pt x="0" y="1366841"/>
                </a:moveTo>
                <a:cubicBezTo>
                  <a:pt x="112252" y="586979"/>
                  <a:pt x="379005" y="129465"/>
                  <a:pt x="621877" y="63137"/>
                </a:cubicBezTo>
                <a:cubicBezTo>
                  <a:pt x="1194122" y="0"/>
                  <a:pt x="1178606" y="513364"/>
                  <a:pt x="1467835" y="650741"/>
                </a:cubicBezTo>
              </a:path>
            </a:pathLst>
          </a:custGeom>
          <a:ln w="28575">
            <a:solidFill>
              <a:srgbClr val="170CE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7899" name="CaixaDeTexto 18"/>
          <p:cNvSpPr txBox="1">
            <a:spLocks noChangeArrowheads="1"/>
          </p:cNvSpPr>
          <p:nvPr/>
        </p:nvSpPr>
        <p:spPr bwMode="auto">
          <a:xfrm>
            <a:off x="7740650" y="5445125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latin typeface="Calibri" pitchFamily="34" charset="0"/>
              </a:rPr>
              <a:t>Tempo</a:t>
            </a:r>
          </a:p>
        </p:txBody>
      </p:sp>
      <p:sp>
        <p:nvSpPr>
          <p:cNvPr id="37900" name="CaixaDeTexto 25"/>
          <p:cNvSpPr txBox="1">
            <a:spLocks noChangeArrowheads="1"/>
          </p:cNvSpPr>
          <p:nvPr/>
        </p:nvSpPr>
        <p:spPr bwMode="auto">
          <a:xfrm>
            <a:off x="6384925" y="3924300"/>
            <a:ext cx="490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B050"/>
                </a:solidFill>
                <a:latin typeface="Calibri" pitchFamily="34" charset="0"/>
              </a:rPr>
              <a:t>IAF</a:t>
            </a:r>
          </a:p>
        </p:txBody>
      </p:sp>
      <p:sp>
        <p:nvSpPr>
          <p:cNvPr id="37901" name="CaixaDeTexto 26"/>
          <p:cNvSpPr txBox="1">
            <a:spLocks noChangeArrowheads="1"/>
          </p:cNvSpPr>
          <p:nvPr/>
        </p:nvSpPr>
        <p:spPr bwMode="auto">
          <a:xfrm>
            <a:off x="7594600" y="3386138"/>
            <a:ext cx="122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FF0000"/>
                </a:solidFill>
                <a:latin typeface="Calibri" pitchFamily="34" charset="0"/>
              </a:rPr>
              <a:t>PERFILHOS</a:t>
            </a:r>
          </a:p>
        </p:txBody>
      </p:sp>
      <p:sp>
        <p:nvSpPr>
          <p:cNvPr id="37902" name="CaixaDeTexto 27"/>
          <p:cNvSpPr txBox="1">
            <a:spLocks noChangeArrowheads="1"/>
          </p:cNvSpPr>
          <p:nvPr/>
        </p:nvSpPr>
        <p:spPr bwMode="auto">
          <a:xfrm>
            <a:off x="7143768" y="357166"/>
            <a:ext cx="1714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Calibri" pitchFamily="34" charset="0"/>
              </a:rPr>
              <a:t>CRESCIMENTO</a:t>
            </a:r>
          </a:p>
          <a:p>
            <a:r>
              <a:rPr lang="en-US" sz="1800" b="1" dirty="0">
                <a:solidFill>
                  <a:srgbClr val="FFC000"/>
                </a:solidFill>
                <a:latin typeface="Calibri" pitchFamily="34" charset="0"/>
              </a:rPr>
              <a:t>CANA BIS</a:t>
            </a:r>
            <a:endParaRPr lang="pt-BR" sz="1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7903" name="CaixaDeTexto 28"/>
          <p:cNvSpPr txBox="1">
            <a:spLocks noChangeArrowheads="1"/>
          </p:cNvSpPr>
          <p:nvPr/>
        </p:nvSpPr>
        <p:spPr bwMode="auto">
          <a:xfrm>
            <a:off x="7340600" y="2828925"/>
            <a:ext cx="101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170CEE"/>
                </a:solidFill>
                <a:latin typeface="Calibri" pitchFamily="34" charset="0"/>
              </a:rPr>
              <a:t>Açúcar/t</a:t>
            </a:r>
          </a:p>
        </p:txBody>
      </p:sp>
      <p:sp>
        <p:nvSpPr>
          <p:cNvPr id="37904" name="CaixaDeTexto 30"/>
          <p:cNvSpPr txBox="1">
            <a:spLocks noChangeArrowheads="1"/>
          </p:cNvSpPr>
          <p:nvPr/>
        </p:nvSpPr>
        <p:spPr bwMode="auto">
          <a:xfrm>
            <a:off x="1897063" y="2298700"/>
            <a:ext cx="9667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rgbClr val="FF0000"/>
                </a:solidFill>
                <a:latin typeface="Calibri" pitchFamily="34" charset="0"/>
              </a:rPr>
              <a:t>25-30 perf./m</a:t>
            </a:r>
          </a:p>
        </p:txBody>
      </p:sp>
      <p:sp>
        <p:nvSpPr>
          <p:cNvPr id="37905" name="CaixaDeTexto 31"/>
          <p:cNvSpPr txBox="1">
            <a:spLocks noChangeArrowheads="1"/>
          </p:cNvSpPr>
          <p:nvPr/>
        </p:nvSpPr>
        <p:spPr bwMode="auto">
          <a:xfrm>
            <a:off x="3922713" y="3298825"/>
            <a:ext cx="9683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rgbClr val="FF0000"/>
                </a:solidFill>
                <a:latin typeface="Calibri" pitchFamily="34" charset="0"/>
              </a:rPr>
              <a:t>10-15 perf./m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829093" y="5445224"/>
            <a:ext cx="1803956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FFC00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1ª e 2ª  FASE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419872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3ª FASE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423866" y="5405468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B05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4ª FASE</a:t>
            </a:r>
          </a:p>
        </p:txBody>
      </p:sp>
      <p:sp>
        <p:nvSpPr>
          <p:cNvPr id="37909" name="CaixaDeTexto 25"/>
          <p:cNvSpPr txBox="1">
            <a:spLocks noChangeArrowheads="1"/>
          </p:cNvSpPr>
          <p:nvPr/>
        </p:nvSpPr>
        <p:spPr bwMode="auto">
          <a:xfrm>
            <a:off x="960438" y="5780088"/>
            <a:ext cx="1608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/>
              <a:t>Brotação</a:t>
            </a:r>
          </a:p>
          <a:p>
            <a:pPr algn="ctr"/>
            <a:r>
              <a:rPr lang="pt-BR" sz="1800"/>
              <a:t>Perfilhamento</a:t>
            </a:r>
          </a:p>
        </p:txBody>
      </p:sp>
      <p:sp>
        <p:nvSpPr>
          <p:cNvPr id="37910" name="CaixaDeTexto 26"/>
          <p:cNvSpPr txBox="1">
            <a:spLocks noChangeArrowheads="1"/>
          </p:cNvSpPr>
          <p:nvPr/>
        </p:nvSpPr>
        <p:spPr bwMode="auto">
          <a:xfrm>
            <a:off x="3316288" y="5805488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/>
              <a:t>Crescimento</a:t>
            </a:r>
          </a:p>
        </p:txBody>
      </p:sp>
      <p:sp>
        <p:nvSpPr>
          <p:cNvPr id="37911" name="CaixaDeTexto 27"/>
          <p:cNvSpPr txBox="1">
            <a:spLocks noChangeArrowheads="1"/>
          </p:cNvSpPr>
          <p:nvPr/>
        </p:nvSpPr>
        <p:spPr bwMode="auto">
          <a:xfrm>
            <a:off x="5394325" y="5805488"/>
            <a:ext cx="1274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/>
              <a:t>Maturação</a:t>
            </a:r>
          </a:p>
        </p:txBody>
      </p:sp>
    </p:spTree>
    <p:extLst>
      <p:ext uri="{BB962C8B-B14F-4D97-AF65-F5344CB8AC3E}">
        <p14:creationId xmlns:p14="http://schemas.microsoft.com/office/powerpoint/2010/main" val="43983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Arial" charset="0"/>
                <a:cs typeface="Arial" charset="0"/>
              </a:rPr>
              <a:t>Propagação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500174"/>
            <a:ext cx="8382000" cy="6248400"/>
          </a:xfrm>
        </p:spPr>
        <p:txBody>
          <a:bodyPr/>
          <a:lstStyle/>
          <a:p>
            <a:pPr algn="l">
              <a:buClr>
                <a:srgbClr val="FFFF00"/>
              </a:buClr>
            </a:pPr>
            <a:endParaRPr lang="pt-BR" sz="2800" dirty="0">
              <a:latin typeface="Arial" charset="0"/>
              <a:cs typeface="Arial" charset="0"/>
            </a:endParaRP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Em cultivos comerciais, a cana-de-açúcar é propagada assexuadamente através de pedaços de colmos, os toletes, com 2 a 3 gemas</a:t>
            </a:r>
            <a:r>
              <a:rPr lang="pt-BR" sz="2800" dirty="0">
                <a:latin typeface="Arial" charset="0"/>
              </a:rPr>
              <a:t> .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Times New Roman" pitchFamily="18" charset="0"/>
              </a:rPr>
              <a:t>O colmo primário desenvolve-se de cada gema, e o mesmo dá origem a colmos secundários de onde saem os terciários, e assim sucessivamente formando touceiras</a:t>
            </a:r>
            <a:r>
              <a:rPr lang="pt-BR" sz="2800" dirty="0">
                <a:latin typeface="Arial" charset="0"/>
              </a:rPr>
              <a:t>.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Times New Roman" pitchFamily="18" charset="0"/>
              </a:rPr>
              <a:t>O crescimento da cana-de-açúcar é variável, dependendo da época de plantio</a:t>
            </a:r>
            <a:r>
              <a:rPr lang="pt-BR" sz="2800" dirty="0">
                <a:latin typeface="Arial" charset="0"/>
              </a:rPr>
              <a:t>.</a:t>
            </a:r>
          </a:p>
          <a:p>
            <a:pPr algn="l">
              <a:buClr>
                <a:srgbClr val="FFFF00"/>
              </a:buClr>
            </a:pPr>
            <a:endParaRPr lang="pt-BR" sz="2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Brotação e emergência – Brotação</a:t>
            </a:r>
          </a:p>
          <a:p>
            <a:pPr eaLnBrk="1" hangingPunct="1"/>
            <a:endParaRPr lang="en-US" sz="2400"/>
          </a:p>
        </p:txBody>
      </p:sp>
      <p:pic>
        <p:nvPicPr>
          <p:cNvPr id="14340" name="Picture 4" descr="Figura final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2133600"/>
            <a:ext cx="5111750" cy="439102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>
          <a:xfrm>
            <a:off x="968375" y="1052513"/>
            <a:ext cx="7924800" cy="504825"/>
          </a:xfrm>
        </p:spPr>
        <p:txBody>
          <a:bodyPr/>
          <a:lstStyle/>
          <a:p>
            <a:r>
              <a:rPr lang="pt-BR" sz="3200"/>
              <a:t>Emergência e desenvolvimento inicial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92375"/>
            <a:ext cx="7693025" cy="3724275"/>
          </a:xfrm>
        </p:spPr>
        <p:txBody>
          <a:bodyPr/>
          <a:lstStyle/>
          <a:p>
            <a:r>
              <a:rPr lang="pt-BR"/>
              <a:t>Fatores que influem na emergência dos toletes</a:t>
            </a:r>
          </a:p>
          <a:p>
            <a:pPr>
              <a:buFont typeface="Wingdings" pitchFamily="2" charset="2"/>
              <a:buNone/>
            </a:pPr>
            <a:endParaRPr lang="pt-BR"/>
          </a:p>
          <a:p>
            <a:pPr lvl="1"/>
            <a:r>
              <a:rPr lang="pt-BR" b="1"/>
              <a:t>Profundidade</a:t>
            </a:r>
          </a:p>
          <a:p>
            <a:pPr lvl="1"/>
            <a:r>
              <a:rPr lang="pt-BR" b="1"/>
              <a:t>Ângulo da gema</a:t>
            </a:r>
          </a:p>
          <a:p>
            <a:pPr lvl="1"/>
            <a:r>
              <a:rPr lang="pt-BR" b="1"/>
              <a:t>Condições climáticas adversas</a:t>
            </a:r>
          </a:p>
          <a:p>
            <a:pPr lvl="1"/>
            <a:r>
              <a:rPr lang="pt-BR" b="1"/>
              <a:t>Excesso de umidade</a:t>
            </a:r>
          </a:p>
          <a:p>
            <a:pPr lvl="1"/>
            <a:r>
              <a:rPr lang="pt-BR" b="1"/>
              <a:t>Infecções por fungos ou bactéria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Brotação e emergência – Emergência</a:t>
            </a:r>
          </a:p>
          <a:p>
            <a:pPr eaLnBrk="1" hangingPunct="1"/>
            <a:endParaRPr lang="en-US" sz="2400"/>
          </a:p>
        </p:txBody>
      </p:sp>
      <p:pic>
        <p:nvPicPr>
          <p:cNvPr id="15364" name="Picture 4" descr="Figura final 4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2060575"/>
            <a:ext cx="4214813" cy="4537075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834313" cy="4530725"/>
          </a:xfrm>
        </p:spPr>
        <p:txBody>
          <a:bodyPr/>
          <a:lstStyle/>
          <a:p>
            <a:pPr eaLnBrk="1" hangingPunct="1"/>
            <a:r>
              <a:rPr lang="pt-BR" sz="2400"/>
              <a:t>Brotação e emergência – Enraizamento inicial</a:t>
            </a:r>
          </a:p>
          <a:p>
            <a:pPr eaLnBrk="1" hangingPunct="1"/>
            <a:endParaRPr lang="en-US" sz="2400"/>
          </a:p>
        </p:txBody>
      </p:sp>
      <p:pic>
        <p:nvPicPr>
          <p:cNvPr id="16388" name="Picture 4" descr="Figura final 4-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2276475"/>
            <a:ext cx="4608512" cy="4176713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Introdução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00174"/>
            <a:ext cx="7772400" cy="5357826"/>
          </a:xfrm>
        </p:spPr>
        <p:txBody>
          <a:bodyPr/>
          <a:lstStyle/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/>
              <a:t>Originária do Sudoeste da </a:t>
            </a:r>
            <a:r>
              <a:rPr lang="pt-BR" sz="2800" dirty="0" err="1"/>
              <a:t>Àsia</a:t>
            </a:r>
            <a:endParaRPr lang="pt-BR" sz="2800" dirty="0"/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A espécie S. </a:t>
            </a:r>
            <a:r>
              <a:rPr lang="pt-BR" sz="2800" i="1" dirty="0" err="1">
                <a:latin typeface="Arial" charset="0"/>
                <a:cs typeface="Arial" charset="0"/>
              </a:rPr>
              <a:t>officinarum</a:t>
            </a:r>
            <a:r>
              <a:rPr lang="pt-BR" sz="2800" i="1" dirty="0">
                <a:latin typeface="Arial" charset="0"/>
                <a:cs typeface="Arial" charset="0"/>
              </a:rPr>
              <a:t> L</a:t>
            </a:r>
            <a:r>
              <a:rPr lang="pt-BR" sz="2800" dirty="0">
                <a:latin typeface="Arial" charset="0"/>
                <a:cs typeface="Arial" charset="0"/>
              </a:rPr>
              <a:t>., que engloba as "canas nobres" ou "canas tropicais", teria origem da Oceania, particularmente da Nova Guiné. 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Times New Roman" pitchFamily="18" charset="0"/>
              </a:rPr>
              <a:t>A trajetória da cana-de-açúcar para o Brasil iniciou-se na metade do século XVI, através de Martim Afonso de Souza. 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Times New Roman" pitchFamily="18" charset="0"/>
              </a:rPr>
              <a:t>O Brasil é atualmente o maior produtor mundial, destacando-se os Estados de São Paulo, Rio de Janeiro, Minas Gerais, Pernambuco, Alagoas e Paraíba.</a:t>
            </a:r>
          </a:p>
          <a:p>
            <a:pPr algn="l"/>
            <a:endParaRPr lang="en-US" sz="2800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834313" cy="4530725"/>
          </a:xfrm>
        </p:spPr>
        <p:txBody>
          <a:bodyPr/>
          <a:lstStyle/>
          <a:p>
            <a:pPr eaLnBrk="1" hangingPunct="1"/>
            <a:r>
              <a:rPr lang="pt-BR" sz="2400"/>
              <a:t>Brotação e emergência – Enfolhamento inicial</a:t>
            </a:r>
          </a:p>
          <a:p>
            <a:pPr eaLnBrk="1" hangingPunct="1"/>
            <a:endParaRPr lang="en-US" sz="2400"/>
          </a:p>
        </p:txBody>
      </p:sp>
      <p:pic>
        <p:nvPicPr>
          <p:cNvPr id="17412" name="Picture 4" descr="Figura final 4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5563" y="2133600"/>
            <a:ext cx="3754437" cy="446405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834313" cy="4530725"/>
          </a:xfrm>
        </p:spPr>
        <p:txBody>
          <a:bodyPr/>
          <a:lstStyle/>
          <a:p>
            <a:pPr eaLnBrk="1" hangingPunct="1"/>
            <a:r>
              <a:rPr lang="pt-BR" sz="2400"/>
              <a:t>Perfilhamento – Início</a:t>
            </a:r>
          </a:p>
          <a:p>
            <a:pPr eaLnBrk="1" hangingPunct="1"/>
            <a:endParaRPr lang="en-US" sz="2400"/>
          </a:p>
        </p:txBody>
      </p:sp>
      <p:pic>
        <p:nvPicPr>
          <p:cNvPr id="18436" name="Picture 5" descr="Figura final 4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3063" y="1989138"/>
            <a:ext cx="2995612" cy="4608512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Pefilhamento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524000"/>
            <a:ext cx="8572528" cy="5334000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pt-BR" sz="2400" dirty="0">
                <a:latin typeface="Arial" charset="0"/>
                <a:cs typeface="Arial" charset="0"/>
              </a:rPr>
              <a:t>   O perfilhamento </a:t>
            </a:r>
            <a:r>
              <a:rPr lang="pt-BR" sz="2400" dirty="0">
                <a:latin typeface="Arial" charset="0"/>
                <a:cs typeface="Times New Roman" pitchFamily="18" charset="0"/>
              </a:rPr>
              <a:t>de acordo com seu modo de crescimento são divididas em dois grupos: as que formam touceiras e as que formam capacho. </a:t>
            </a:r>
            <a:r>
              <a:rPr lang="pt-BR" sz="2400" dirty="0">
                <a:latin typeface="Arial" charset="0"/>
                <a:cs typeface="Arial" charset="0"/>
              </a:rPr>
              <a:t>  </a:t>
            </a:r>
          </a:p>
          <a:p>
            <a:pPr algn="l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endParaRPr lang="pt-BR" sz="2400" dirty="0"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pt-BR" sz="2400" dirty="0">
                <a:latin typeface="Arial" charset="0"/>
                <a:cs typeface="Times New Roman" pitchFamily="18" charset="0"/>
              </a:rPr>
              <a:t>  As que formam touceiras, os rizomas ramificam-se durante um período limitado e logo produzem ramos verticais. </a:t>
            </a:r>
          </a:p>
          <a:p>
            <a:pPr algn="l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endParaRPr lang="pt-BR" sz="2400" dirty="0">
              <a:latin typeface="Arial" charset="0"/>
              <a:cs typeface="Times New Roman" pitchFamily="18" charset="0"/>
            </a:endParaRPr>
          </a:p>
          <a:p>
            <a:pPr algn="l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pt-BR" sz="2400" dirty="0">
                <a:latin typeface="Arial" charset="0"/>
                <a:cs typeface="Times New Roman" pitchFamily="18" charset="0"/>
              </a:rPr>
              <a:t>  As que formam capacho, a ramificação subterrânea é muito intensa, o solo é atravessado em todos os sentidos, por ramificações finas, de um modo a formar um emaranhado que retém o solo em suas malhas, resultando em uma massa compacta.</a:t>
            </a:r>
          </a:p>
          <a:p>
            <a:pPr algn="l">
              <a:lnSpc>
                <a:spcPct val="90000"/>
              </a:lnSpc>
            </a:pPr>
            <a:endParaRPr lang="pt-BR" sz="2400" dirty="0">
              <a:latin typeface="Arial" charset="0"/>
              <a:cs typeface="Times New Roman" pitchFamily="18" charset="0"/>
            </a:endParaRPr>
          </a:p>
          <a:p>
            <a:pPr algn="l">
              <a:lnSpc>
                <a:spcPct val="90000"/>
              </a:lnSpc>
            </a:pPr>
            <a:endParaRPr lang="pt-BR" sz="2400" dirty="0">
              <a:latin typeface="Arial" charset="0"/>
              <a:cs typeface="Times New Roman" pitchFamily="18" charset="0"/>
            </a:endParaRPr>
          </a:p>
          <a:p>
            <a:pPr algn="l">
              <a:lnSpc>
                <a:spcPct val="90000"/>
              </a:lnSpc>
            </a:pPr>
            <a:r>
              <a:rPr lang="pt-BR" sz="2400" dirty="0">
                <a:latin typeface="Arial" charset="0"/>
                <a:cs typeface="Arial" charset="0"/>
              </a:rPr>
              <a:t> </a:t>
            </a:r>
          </a:p>
          <a:p>
            <a:pPr algn="l">
              <a:lnSpc>
                <a:spcPct val="90000"/>
              </a:lnSpc>
            </a:pPr>
            <a:endParaRPr lang="pt-BR" sz="2400" dirty="0"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endParaRPr lang="pt-BR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Perfilhamento – Formação da touceira</a:t>
            </a:r>
            <a:endParaRPr lang="en-US" sz="2400"/>
          </a:p>
        </p:txBody>
      </p:sp>
      <p:pic>
        <p:nvPicPr>
          <p:cNvPr id="19460" name="Picture 4" descr="Figura final 4-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3325" y="2133600"/>
            <a:ext cx="4114800" cy="4535488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pt-BR"/>
              <a:t>Fatores que influem o Perfilhamento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28736"/>
            <a:ext cx="7772400" cy="5429264"/>
          </a:xfrm>
        </p:spPr>
        <p:txBody>
          <a:bodyPr/>
          <a:lstStyle/>
          <a:p>
            <a:pPr algn="just"/>
            <a:r>
              <a:rPr lang="pt-BR" dirty="0">
                <a:solidFill>
                  <a:srgbClr val="FFFF00"/>
                </a:solidFill>
                <a:latin typeface="Arial" charset="0"/>
                <a:cs typeface="Arial" charset="0"/>
              </a:rPr>
              <a:t>  </a:t>
            </a:r>
            <a:r>
              <a:rPr lang="pt-B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a) </a:t>
            </a:r>
            <a:r>
              <a:rPr lang="pt-B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Luz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pt-BR" sz="2000" dirty="0">
                <a:latin typeface="Arial" charset="0"/>
                <a:cs typeface="Arial" charset="0"/>
              </a:rPr>
              <a:t>– É um </a:t>
            </a:r>
            <a:r>
              <a:rPr lang="pt-BR" sz="2000" b="1" dirty="0">
                <a:latin typeface="Arial" charset="0"/>
                <a:cs typeface="Arial" charset="0"/>
              </a:rPr>
              <a:t>fator importantíssimo</a:t>
            </a:r>
            <a:r>
              <a:rPr lang="pt-BR" sz="2000" dirty="0">
                <a:latin typeface="Arial" charset="0"/>
                <a:cs typeface="Arial" charset="0"/>
              </a:rPr>
              <a:t>, exerce seu efeito de dois modos: pela intensidade e pela duração (</a:t>
            </a:r>
            <a:r>
              <a:rPr lang="pt-BR" sz="2000" dirty="0" err="1">
                <a:latin typeface="Arial" charset="0"/>
                <a:cs typeface="Arial" charset="0"/>
              </a:rPr>
              <a:t>fotoperiodismo</a:t>
            </a:r>
            <a:r>
              <a:rPr lang="pt-BR" sz="2000" dirty="0">
                <a:latin typeface="Arial" charset="0"/>
                <a:cs typeface="Arial" charset="0"/>
              </a:rPr>
              <a:t>). </a:t>
            </a:r>
            <a:endParaRPr lang="pt-BR" sz="2000" dirty="0">
              <a:cs typeface="Times New Roman" pitchFamily="18" charset="0"/>
            </a:endParaRPr>
          </a:p>
          <a:p>
            <a:pPr algn="l"/>
            <a:r>
              <a:rPr lang="pt-BR" sz="2000" dirty="0">
                <a:latin typeface="Arial" charset="0"/>
                <a:cs typeface="Arial" charset="0"/>
              </a:rPr>
              <a:t>   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b) </a:t>
            </a:r>
            <a:r>
              <a:rPr lang="pt-B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Temperatura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pt-BR" sz="2000" dirty="0">
                <a:latin typeface="Arial" charset="0"/>
                <a:cs typeface="Arial" charset="0"/>
              </a:rPr>
              <a:t>- O perfilhamento aumenta, com a temperatura, até cerca de 30ºC.</a:t>
            </a:r>
            <a:r>
              <a:rPr lang="pt-BR" sz="2000" dirty="0"/>
              <a:t> </a:t>
            </a:r>
          </a:p>
          <a:p>
            <a:pPr algn="l"/>
            <a:r>
              <a:rPr lang="pt-BR" sz="2000" dirty="0">
                <a:latin typeface="Arial" charset="0"/>
                <a:cs typeface="Arial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c)</a:t>
            </a:r>
            <a:r>
              <a:rPr lang="pt-B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Água e Nutrientes</a:t>
            </a:r>
            <a:r>
              <a:rPr lang="pt-BR" sz="2000" b="1" dirty="0">
                <a:latin typeface="Arial" charset="0"/>
                <a:cs typeface="Arial" charset="0"/>
              </a:rPr>
              <a:t> </a:t>
            </a:r>
            <a:r>
              <a:rPr lang="pt-BR" sz="2000" dirty="0">
                <a:latin typeface="Arial" charset="0"/>
                <a:cs typeface="Arial" charset="0"/>
              </a:rPr>
              <a:t>– A umidade do solo favorece o perfilhamento</a:t>
            </a:r>
            <a:r>
              <a:rPr lang="pt-BR" sz="2000" dirty="0"/>
              <a:t> </a:t>
            </a:r>
          </a:p>
          <a:p>
            <a:pPr algn="l"/>
            <a:r>
              <a:rPr lang="pt-BR" sz="2000" dirty="0">
                <a:latin typeface="Arial" charset="0"/>
                <a:cs typeface="Arial" charset="0"/>
              </a:rPr>
              <a:t>  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d) Espaçamento</a:t>
            </a:r>
            <a:r>
              <a:rPr lang="pt-BR" sz="2000" dirty="0">
                <a:latin typeface="Arial" charset="0"/>
                <a:cs typeface="Arial" charset="0"/>
              </a:rPr>
              <a:t> – À distância nas linhas e entre as linhas influi no perfilhamento. </a:t>
            </a:r>
          </a:p>
          <a:p>
            <a:pPr algn="l"/>
            <a:r>
              <a:rPr lang="pt-BR" sz="2000" dirty="0">
                <a:latin typeface="Arial" charset="0"/>
                <a:cs typeface="Times New Roman" pitchFamily="18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e) Doenças e Pragas</a:t>
            </a:r>
            <a:r>
              <a:rPr lang="pt-BR" sz="2000" dirty="0">
                <a:latin typeface="Arial" charset="0"/>
                <a:cs typeface="Times New Roman" pitchFamily="18" charset="0"/>
              </a:rPr>
              <a:t> – As pragas e doenças prejudicam mais o colmo adulto, que não podem refazer-se.</a:t>
            </a:r>
          </a:p>
          <a:p>
            <a:pPr algn="l"/>
            <a:r>
              <a:rPr lang="pt-BR" sz="2000" dirty="0">
                <a:latin typeface="Arial" charset="0"/>
                <a:cs typeface="Times New Roman" pitchFamily="18" charset="0"/>
              </a:rPr>
              <a:t>   </a:t>
            </a:r>
            <a:r>
              <a:rPr lang="pt-BR" sz="20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f) Época de Plantio</a:t>
            </a:r>
            <a:r>
              <a:rPr lang="pt-BR" sz="2000" dirty="0">
                <a:latin typeface="Arial" charset="0"/>
                <a:cs typeface="Times New Roman" pitchFamily="18" charset="0"/>
              </a:rPr>
              <a:t> – Como início do perfilhamento é grandemente afetado por calor e luz, a influência da época de plantio é mais marcante onde as estações são bem nítidas, como mais água e calor, maior o perfilhamento.</a:t>
            </a:r>
          </a:p>
          <a:p>
            <a:pPr algn="l"/>
            <a:endParaRPr lang="pt-BR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834313" cy="4530725"/>
          </a:xfrm>
        </p:spPr>
        <p:txBody>
          <a:bodyPr/>
          <a:lstStyle/>
          <a:p>
            <a:pPr eaLnBrk="1" hangingPunct="1"/>
            <a:r>
              <a:rPr lang="pt-BR" sz="2400"/>
              <a:t>Perfilhamento – Enraizamento da touceira</a:t>
            </a:r>
          </a:p>
          <a:p>
            <a:pPr eaLnBrk="1" hangingPunct="1"/>
            <a:endParaRPr lang="en-US" sz="2400"/>
          </a:p>
        </p:txBody>
      </p:sp>
      <p:pic>
        <p:nvPicPr>
          <p:cNvPr id="20484" name="Picture 4" descr="Figura final 4-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133600"/>
            <a:ext cx="4968875" cy="446405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Perfilhamento – Auge do perfilhamento</a:t>
            </a:r>
          </a:p>
          <a:p>
            <a:pPr eaLnBrk="1" hangingPunct="1"/>
            <a:endParaRPr lang="en-US" sz="2400"/>
          </a:p>
        </p:txBody>
      </p:sp>
      <p:pic>
        <p:nvPicPr>
          <p:cNvPr id="21508" name="Picture 4" descr="Figura final 4-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11400" y="1989138"/>
            <a:ext cx="4132263" cy="467995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834313" cy="4530725"/>
          </a:xfrm>
        </p:spPr>
        <p:txBody>
          <a:bodyPr/>
          <a:lstStyle/>
          <a:p>
            <a:pPr eaLnBrk="1" hangingPunct="1"/>
            <a:r>
              <a:rPr lang="pt-BR" sz="2400"/>
              <a:t>Crescimento dos colmos – Crescimento</a:t>
            </a:r>
          </a:p>
          <a:p>
            <a:pPr eaLnBrk="1" hangingPunct="1"/>
            <a:endParaRPr lang="en-US" sz="2400"/>
          </a:p>
        </p:txBody>
      </p:sp>
      <p:pic>
        <p:nvPicPr>
          <p:cNvPr id="22532" name="Picture 4" descr="Figura final 4-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2060575"/>
            <a:ext cx="4608512" cy="4608513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Grp="1" noChangeArrowheads="1"/>
          </p:cNvSpPr>
          <p:nvPr>
            <p:ph type="title"/>
          </p:nvPr>
        </p:nvSpPr>
        <p:spPr>
          <a:xfrm>
            <a:off x="929680" y="620688"/>
            <a:ext cx="7924800" cy="636588"/>
          </a:xfrm>
        </p:spPr>
        <p:txBody>
          <a:bodyPr/>
          <a:lstStyle/>
          <a:p>
            <a:r>
              <a:rPr lang="pt-BR" dirty="0"/>
              <a:t>Crescimento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844824"/>
            <a:ext cx="7693025" cy="4235450"/>
          </a:xfrm>
        </p:spPr>
        <p:txBody>
          <a:bodyPr/>
          <a:lstStyle/>
          <a:p>
            <a:r>
              <a:rPr lang="pt-BR" sz="2400" b="1" dirty="0"/>
              <a:t>Depende  ► variedade e condições ambientais</a:t>
            </a:r>
          </a:p>
          <a:p>
            <a:pPr>
              <a:buFont typeface="Wingdings" pitchFamily="2" charset="2"/>
              <a:buNone/>
            </a:pPr>
            <a:endParaRPr lang="pt-BR" sz="2400" b="1" dirty="0"/>
          </a:p>
          <a:p>
            <a:r>
              <a:rPr lang="pt-BR" sz="2400" b="1" dirty="0"/>
              <a:t>Temperatura ideal ►20 a 30 °C</a:t>
            </a:r>
          </a:p>
          <a:p>
            <a:pPr>
              <a:buFont typeface="Wingdings" pitchFamily="2" charset="2"/>
              <a:buNone/>
            </a:pPr>
            <a:endParaRPr lang="pt-BR" sz="2400" b="1" dirty="0"/>
          </a:p>
          <a:p>
            <a:r>
              <a:rPr lang="pt-BR" sz="2400" b="1" dirty="0"/>
              <a:t>Região apta ►temperatura média anual de 20 °C e deficiência hídrica inferior a 200 mm sem irrigação; 200 a 400 mm DH com irrigação de salvamento; acima de 400 mm só com irrigação plena.</a:t>
            </a:r>
          </a:p>
          <a:p>
            <a:pPr>
              <a:buFont typeface="Wingdings" pitchFamily="2" charset="2"/>
              <a:buNone/>
            </a:pPr>
            <a:endParaRPr lang="pt-BR" sz="2400" b="1" dirty="0"/>
          </a:p>
          <a:p>
            <a:r>
              <a:rPr lang="pt-BR" sz="2400" b="1" dirty="0"/>
              <a:t>Produção média de 2 a 4 entrenós por mês, cada um com 10 a 15 cm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Dominância Apical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14488"/>
            <a:ext cx="7772400" cy="5143512"/>
          </a:xfrm>
        </p:spPr>
        <p:txBody>
          <a:bodyPr/>
          <a:lstStyle/>
          <a:p>
            <a:pPr algn="just">
              <a:buClr>
                <a:srgbClr val="FFFF00"/>
              </a:buClr>
              <a:buFontTx/>
              <a:buChar char="•"/>
            </a:pPr>
            <a:r>
              <a:rPr lang="pt-BR" sz="2200" dirty="0">
                <a:latin typeface="Arial" charset="0"/>
                <a:cs typeface="Arial" charset="0"/>
              </a:rPr>
              <a:t>Quando uma planta está em crescimento ativo, sua gema apical produz auxina em quantidade. Este </a:t>
            </a:r>
            <a:r>
              <a:rPr lang="pt-BR" sz="2200" dirty="0" err="1">
                <a:latin typeface="Arial" charset="0"/>
                <a:cs typeface="Arial" charset="0"/>
              </a:rPr>
              <a:t>fitohormônio</a:t>
            </a:r>
            <a:r>
              <a:rPr lang="pt-BR" sz="2200" dirty="0">
                <a:latin typeface="Arial" charset="0"/>
                <a:cs typeface="Arial" charset="0"/>
              </a:rPr>
              <a:t> se </a:t>
            </a:r>
            <a:r>
              <a:rPr lang="pt-BR" sz="2200" dirty="0" err="1">
                <a:latin typeface="Arial" charset="0"/>
                <a:cs typeface="Arial" charset="0"/>
              </a:rPr>
              <a:t>transloca</a:t>
            </a:r>
            <a:r>
              <a:rPr lang="pt-BR" sz="2200" dirty="0">
                <a:latin typeface="Arial" charset="0"/>
                <a:cs typeface="Arial" charset="0"/>
              </a:rPr>
              <a:t> do ápice vegetativo para a base induzindo a distensão dos tecidos recém-formados e a conseqüente elongação do caule novo, mas esses </a:t>
            </a:r>
            <a:r>
              <a:rPr lang="pt-BR" sz="2200" dirty="0" err="1">
                <a:latin typeface="Arial" charset="0"/>
                <a:cs typeface="Arial" charset="0"/>
              </a:rPr>
              <a:t>fitohormônios</a:t>
            </a:r>
            <a:r>
              <a:rPr lang="pt-BR" sz="2200" dirty="0">
                <a:latin typeface="Arial" charset="0"/>
                <a:cs typeface="Arial" charset="0"/>
              </a:rPr>
              <a:t> inibem a germinação das gemas laterais, impedindo seu desenvolvimento em ramos. Esse fenômeno denomina-se dominância apical.</a:t>
            </a:r>
          </a:p>
          <a:p>
            <a:pPr algn="just">
              <a:buClr>
                <a:srgbClr val="FFFF00"/>
              </a:buClr>
              <a:buFontTx/>
              <a:buChar char="•"/>
            </a:pPr>
            <a:endParaRPr lang="pt-BR" sz="2200" dirty="0">
              <a:latin typeface="Arial" charset="0"/>
              <a:cs typeface="Arial" charset="0"/>
            </a:endParaRPr>
          </a:p>
          <a:p>
            <a:pPr algn="just">
              <a:buClr>
                <a:srgbClr val="FFFF00"/>
              </a:buClr>
              <a:buFontTx/>
              <a:buChar char="•"/>
            </a:pPr>
            <a:endParaRPr lang="pt-BR" sz="2200" dirty="0">
              <a:latin typeface="Arial" charset="0"/>
              <a:cs typeface="Arial" charset="0"/>
            </a:endParaRP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pt-BR" sz="2200" dirty="0">
                <a:latin typeface="Arial" charset="0"/>
                <a:cs typeface="Times New Roman" pitchFamily="18" charset="0"/>
              </a:rPr>
              <a:t>“Quando plantada a cana inteira, só brotam as gemas da ponta e aquelas longe da base, que já não sofrem o efeito dominância apical”</a:t>
            </a:r>
            <a:r>
              <a:rPr lang="pt-BR" sz="2200" dirty="0">
                <a:latin typeface="Arial" charset="0"/>
                <a:cs typeface="Arial" charset="0"/>
              </a:rPr>
              <a:t>.</a:t>
            </a:r>
          </a:p>
          <a:p>
            <a:pPr algn="just">
              <a:buClr>
                <a:srgbClr val="FFFF00"/>
              </a:buClr>
              <a:buFontTx/>
              <a:buChar char="•"/>
            </a:pPr>
            <a:endParaRPr lang="pt-BR" sz="2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/>
            </a:br>
            <a:r>
              <a:rPr lang="pt-BR" sz="2400"/>
              <a:t>1.1. Botânica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Taxonomia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116013" y="2205038"/>
            <a:ext cx="76327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b="1"/>
              <a:t>ESPECIFICAÇÃO	ENGLER antiga	        CRONQUIST atual</a:t>
            </a:r>
          </a:p>
          <a:p>
            <a:r>
              <a:rPr lang="pt-BR" sz="1800"/>
              <a:t>Divisão			Angiopermae		Magnoliophyta	</a:t>
            </a:r>
          </a:p>
          <a:p>
            <a:r>
              <a:rPr lang="pt-BR" sz="1800"/>
              <a:t>Classe			Monocotyledoneae	Liliopsida	</a:t>
            </a:r>
          </a:p>
          <a:p>
            <a:r>
              <a:rPr lang="pt-BR" sz="1800"/>
              <a:t>Ordem			Glumiflorae		Cyperales	</a:t>
            </a:r>
          </a:p>
          <a:p>
            <a:r>
              <a:rPr lang="pt-BR" sz="1800">
                <a:solidFill>
                  <a:schemeClr val="accent2"/>
                </a:solidFill>
              </a:rPr>
              <a:t>Família</a:t>
            </a:r>
            <a:r>
              <a:rPr lang="pt-BR" sz="1800"/>
              <a:t>			Gramineae		</a:t>
            </a:r>
            <a:r>
              <a:rPr lang="pt-BR" sz="1800">
                <a:solidFill>
                  <a:schemeClr val="accent2"/>
                </a:solidFill>
              </a:rPr>
              <a:t>Poaceae</a:t>
            </a:r>
            <a:r>
              <a:rPr lang="pt-BR" sz="1800"/>
              <a:t>	</a:t>
            </a:r>
          </a:p>
          <a:p>
            <a:r>
              <a:rPr lang="pt-BR" sz="1800"/>
              <a:t>Tribo			Andropogonae		Andropogonae	</a:t>
            </a:r>
          </a:p>
          <a:p>
            <a:r>
              <a:rPr lang="pt-BR" sz="1800"/>
              <a:t>Subtribo			Saccharininae		Saccharininae	</a:t>
            </a:r>
          </a:p>
          <a:p>
            <a:r>
              <a:rPr lang="pt-BR" sz="1800"/>
              <a:t>Gênero			Saccharum 		Saccharum	</a:t>
            </a:r>
          </a:p>
          <a:p>
            <a:r>
              <a:rPr lang="pt-BR" sz="1800"/>
              <a:t>Espécies	 		</a:t>
            </a:r>
            <a:r>
              <a:rPr lang="pt-BR" sz="1800" i="1"/>
              <a:t>Saccharum officinarum</a:t>
            </a:r>
          </a:p>
          <a:p>
            <a:r>
              <a:rPr lang="pt-BR" sz="1800" i="1"/>
              <a:t>				Saccharum barberi</a:t>
            </a:r>
          </a:p>
          <a:p>
            <a:r>
              <a:rPr lang="pt-BR" sz="1800" i="1"/>
              <a:t>				Saccharum robustum</a:t>
            </a:r>
          </a:p>
          <a:p>
            <a:r>
              <a:rPr lang="pt-BR" sz="1800" i="1"/>
              <a:t>				Saccharum spontaneum</a:t>
            </a:r>
          </a:p>
          <a:p>
            <a:r>
              <a:rPr lang="pt-BR" sz="1800" i="1"/>
              <a:t>				Saccharum sinensis</a:t>
            </a:r>
          </a:p>
          <a:p>
            <a:r>
              <a:rPr lang="pt-BR" sz="1800" i="1"/>
              <a:t>				Saccharum edule</a:t>
            </a:r>
          </a:p>
          <a:p>
            <a:endParaRPr lang="pt-BR" sz="1800" i="1"/>
          </a:p>
          <a:p>
            <a:r>
              <a:rPr lang="pt-BR" sz="1800" i="1"/>
              <a:t>Variedades comerciais do MUNDO são híbridos: Saccharum spp.</a:t>
            </a:r>
            <a:endParaRPr lang="en-US" sz="1800" i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an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84784"/>
            <a:ext cx="4356100" cy="5373216"/>
          </a:xfrm>
          <a:prstGeom prst="rect">
            <a:avLst/>
          </a:prstGeom>
          <a:noFill/>
        </p:spPr>
      </p:pic>
      <p:sp>
        <p:nvSpPr>
          <p:cNvPr id="75779" name="Line 3"/>
          <p:cNvSpPr>
            <a:spLocks noChangeShapeType="1"/>
          </p:cNvSpPr>
          <p:nvPr/>
        </p:nvSpPr>
        <p:spPr bwMode="auto">
          <a:xfrm flipV="1">
            <a:off x="5292725" y="3860800"/>
            <a:ext cx="1871663" cy="431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380288" y="3679825"/>
            <a:ext cx="1296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FF0000"/>
                </a:solidFill>
              </a:rPr>
              <a:t>Brotação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214414" y="285728"/>
            <a:ext cx="564360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DOMINÂNCIA APICAL</a:t>
            </a:r>
            <a:endParaRPr lang="pt-B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978775" cy="4530725"/>
          </a:xfrm>
        </p:spPr>
        <p:txBody>
          <a:bodyPr/>
          <a:lstStyle/>
          <a:p>
            <a:pPr eaLnBrk="1" hangingPunct="1"/>
            <a:r>
              <a:rPr lang="pt-BR" sz="2400"/>
              <a:t>Crescimento dos colmos – Radicular vigoroso</a:t>
            </a:r>
          </a:p>
          <a:p>
            <a:pPr eaLnBrk="1" hangingPunct="1"/>
            <a:endParaRPr lang="en-US" sz="2400"/>
          </a:p>
        </p:txBody>
      </p:sp>
      <p:pic>
        <p:nvPicPr>
          <p:cNvPr id="23556" name="Picture 4" descr="Figura final 4-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0" y="2060575"/>
            <a:ext cx="4368800" cy="4537075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Crescimento dos colmos – Área foliar máxima</a:t>
            </a:r>
            <a:endParaRPr lang="en-US" sz="2400"/>
          </a:p>
        </p:txBody>
      </p:sp>
      <p:pic>
        <p:nvPicPr>
          <p:cNvPr id="24580" name="Picture 4" descr="Figura final 4-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2060575"/>
            <a:ext cx="4364037" cy="4608513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905750" cy="4530725"/>
          </a:xfrm>
        </p:spPr>
        <p:txBody>
          <a:bodyPr/>
          <a:lstStyle/>
          <a:p>
            <a:pPr eaLnBrk="1" hangingPunct="1"/>
            <a:r>
              <a:rPr lang="pt-BR" sz="2400"/>
              <a:t>Crescimento dos colmos – Definição população final</a:t>
            </a:r>
          </a:p>
          <a:p>
            <a:pPr eaLnBrk="1" hangingPunct="1"/>
            <a:endParaRPr lang="en-US" sz="2400"/>
          </a:p>
        </p:txBody>
      </p:sp>
      <p:pic>
        <p:nvPicPr>
          <p:cNvPr id="25604" name="Picture 4" descr="Figura final 4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2060575"/>
            <a:ext cx="4464050" cy="4608513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pt-BR" sz="2800">
                <a:latin typeface="Arial" charset="0"/>
                <a:cs typeface="Arial" charset="0"/>
              </a:rPr>
              <a:t>Características morfológicas associadas à produtividade da cana-de-açúcar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457200" y="1676400"/>
            <a:ext cx="8229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457200" y="2514600"/>
            <a:ext cx="8229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457200" y="6019800"/>
            <a:ext cx="8229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71472" y="1752600"/>
            <a:ext cx="8115328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Parte da 	Característica 	Efeito na fotossíntese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planta	desejável	 e na produção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endParaRPr lang="pt-BR" sz="2000" dirty="0">
              <a:effectLst/>
              <a:latin typeface="Arial" charset="0"/>
            </a:endParaRPr>
          </a:p>
          <a:p>
            <a:pPr algn="l">
              <a:spcBef>
                <a:spcPct val="5000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Perfilhos	Vertical	Melhor penetração da luz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Alto perfilhamento	Substituição de plantas mortas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	Desenvolvimento rápido do IAF</a:t>
            </a:r>
          </a:p>
          <a:p>
            <a:pPr algn="l">
              <a:spcBef>
                <a:spcPct val="5000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Folha	Espessa	Hábito mais ereto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Curta e pequena	Associada a hábito mais ereto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Ereta	Aumento na área iluminada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	   permite IAF maiores</a:t>
            </a:r>
          </a:p>
          <a:p>
            <a:pPr algn="l">
              <a:spcBef>
                <a:spcPct val="5000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Colmos	Alta força de dreno	Alta produtividade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  para sacarose</a:t>
            </a:r>
          </a:p>
          <a:p>
            <a:pPr algn="l">
              <a:spcBef>
                <a:spcPct val="0"/>
              </a:spcBef>
              <a:tabLst>
                <a:tab pos="1438275" algn="l"/>
                <a:tab pos="4102100" algn="l"/>
              </a:tabLst>
            </a:pPr>
            <a:r>
              <a:rPr lang="pt-BR" sz="2000" dirty="0">
                <a:effectLst/>
                <a:latin typeface="Arial" charset="0"/>
              </a:rPr>
              <a:t>	Firme	</a:t>
            </a:r>
            <a:r>
              <a:rPr lang="pt-BR" sz="2000">
                <a:effectLst/>
                <a:latin typeface="Arial" charset="0"/>
              </a:rPr>
              <a:t>Previne acamamento</a:t>
            </a:r>
            <a:endParaRPr lang="pt-BR" sz="2000" dirty="0"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Fotossíntese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500174"/>
            <a:ext cx="8382000" cy="5357826"/>
          </a:xfrm>
        </p:spPr>
        <p:txBody>
          <a:bodyPr/>
          <a:lstStyle/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200" dirty="0">
                <a:latin typeface="Arial" charset="0"/>
                <a:cs typeface="Arial" charset="0"/>
              </a:rPr>
              <a:t>A cana-de-açúcar é uma planta com metabolismo C4, </a:t>
            </a:r>
            <a:r>
              <a:rPr lang="pt-BR" sz="2200" dirty="0">
                <a:latin typeface="Arial" charset="0"/>
                <a:cs typeface="Times New Roman" pitchFamily="18" charset="0"/>
              </a:rPr>
              <a:t>formadora de </a:t>
            </a:r>
            <a:r>
              <a:rPr lang="pt-BR" sz="2200" dirty="0" err="1">
                <a:latin typeface="Arial" charset="0"/>
                <a:cs typeface="Times New Roman" pitchFamily="18" charset="0"/>
              </a:rPr>
              <a:t>malato</a:t>
            </a:r>
            <a:r>
              <a:rPr lang="pt-BR" sz="2200" dirty="0">
                <a:latin typeface="Arial" charset="0"/>
                <a:cs typeface="Times New Roman" pitchFamily="18" charset="0"/>
              </a:rPr>
              <a:t>, sendo que o primeiro composto formado na fixação do CO</a:t>
            </a:r>
            <a:r>
              <a:rPr lang="pt-BR" sz="2200" baseline="-30000" dirty="0">
                <a:latin typeface="Arial" charset="0"/>
                <a:cs typeface="Times New Roman" pitchFamily="18" charset="0"/>
              </a:rPr>
              <a:t>2</a:t>
            </a:r>
            <a:r>
              <a:rPr lang="pt-BR" sz="2200" dirty="0">
                <a:latin typeface="Arial" charset="0"/>
                <a:cs typeface="Times New Roman" pitchFamily="18" charset="0"/>
              </a:rPr>
              <a:t> durante a fotossíntese é o ácido oxalacético. </a:t>
            </a:r>
            <a:r>
              <a:rPr lang="pt-BR" sz="2200" dirty="0"/>
              <a:t> 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endParaRPr lang="pt-BR" sz="2200" dirty="0"/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200" dirty="0">
                <a:latin typeface="Arial" charset="0"/>
                <a:cs typeface="Arial" charset="0"/>
              </a:rPr>
              <a:t>As folhas de cana-de-açúcar possuem dois tipos distintos de cloroplastos: os localizados nas células do mesófilo foliar e os das células da bainha vascular.</a:t>
            </a:r>
            <a:r>
              <a:rPr lang="pt-BR" sz="2200" dirty="0"/>
              <a:t> </a:t>
            </a:r>
          </a:p>
          <a:p>
            <a:pPr algn="l">
              <a:buClr>
                <a:srgbClr val="FFFF00"/>
              </a:buClr>
              <a:buFontTx/>
              <a:buChar char="•"/>
            </a:pPr>
            <a:endParaRPr lang="pt-BR" sz="2200" dirty="0"/>
          </a:p>
          <a:p>
            <a:pPr algn="l">
              <a:buClr>
                <a:srgbClr val="FFFF00"/>
              </a:buClr>
              <a:buFontTx/>
              <a:buChar char="•"/>
            </a:pPr>
            <a:r>
              <a:rPr lang="pt-BR" sz="2200" dirty="0">
                <a:latin typeface="Arial" charset="0"/>
                <a:cs typeface="Arial" charset="0"/>
              </a:rPr>
              <a:t>O CO</a:t>
            </a:r>
            <a:r>
              <a:rPr lang="pt-BR" sz="2200" baseline="-30000" dirty="0">
                <a:latin typeface="Arial" charset="0"/>
                <a:cs typeface="Arial" charset="0"/>
              </a:rPr>
              <a:t>2</a:t>
            </a:r>
            <a:r>
              <a:rPr lang="pt-BR" sz="2200" dirty="0">
                <a:latin typeface="Arial" charset="0"/>
                <a:cs typeface="Arial" charset="0"/>
              </a:rPr>
              <a:t> fixado nas células do mesófilo como </a:t>
            </a:r>
            <a:r>
              <a:rPr lang="pt-BR" sz="2200" dirty="0" err="1">
                <a:latin typeface="Arial" charset="0"/>
                <a:cs typeface="Arial" charset="0"/>
              </a:rPr>
              <a:t>oxalacetato</a:t>
            </a:r>
            <a:r>
              <a:rPr lang="pt-BR" sz="2200" dirty="0">
                <a:latin typeface="Arial" charset="0"/>
                <a:cs typeface="Arial" charset="0"/>
              </a:rPr>
              <a:t> é reduzido a </a:t>
            </a:r>
            <a:r>
              <a:rPr lang="pt-BR" sz="2200" dirty="0" err="1">
                <a:latin typeface="Arial" charset="0"/>
                <a:cs typeface="Arial" charset="0"/>
              </a:rPr>
              <a:t>malato</a:t>
            </a:r>
            <a:r>
              <a:rPr lang="pt-BR" sz="2200" dirty="0">
                <a:latin typeface="Arial" charset="0"/>
                <a:cs typeface="Arial" charset="0"/>
              </a:rPr>
              <a:t>, que por sua vez é transportado para as células da bainha do feixe vascular onde ele é </a:t>
            </a:r>
            <a:r>
              <a:rPr lang="pt-BR" sz="2200" dirty="0" err="1">
                <a:latin typeface="Arial" charset="0"/>
                <a:cs typeface="Arial" charset="0"/>
              </a:rPr>
              <a:t>descarboxilado</a:t>
            </a:r>
            <a:r>
              <a:rPr lang="pt-BR" sz="2200" dirty="0">
                <a:latin typeface="Arial" charset="0"/>
                <a:cs typeface="Arial" charset="0"/>
              </a:rPr>
              <a:t> pela enzima </a:t>
            </a:r>
            <a:r>
              <a:rPr lang="pt-BR" sz="2200" dirty="0" err="1">
                <a:latin typeface="Arial" charset="0"/>
                <a:cs typeface="Arial" charset="0"/>
              </a:rPr>
              <a:t>malato-desidrogenase</a:t>
            </a:r>
            <a:r>
              <a:rPr lang="pt-BR" sz="2200" dirty="0">
                <a:latin typeface="Arial" charset="0"/>
                <a:cs typeface="Arial" charset="0"/>
              </a:rPr>
              <a:t>. O CO</a:t>
            </a:r>
            <a:r>
              <a:rPr lang="pt-BR" sz="2200" baseline="-30000" dirty="0">
                <a:latin typeface="Arial" charset="0"/>
                <a:cs typeface="Arial" charset="0"/>
              </a:rPr>
              <a:t>2</a:t>
            </a:r>
            <a:r>
              <a:rPr lang="pt-BR" sz="2200" dirty="0">
                <a:latin typeface="Arial" charset="0"/>
                <a:cs typeface="Arial" charset="0"/>
              </a:rPr>
              <a:t> assim formado, entra no ciclo de Calvin e é convertido em hexose.</a:t>
            </a:r>
            <a:endParaRPr lang="en-US" sz="2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pt-BR" sz="2800">
                <a:latin typeface="Arial" charset="0"/>
                <a:cs typeface="Arial" charset="0"/>
              </a:rPr>
              <a:t>Ácido dicarboxílico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15000"/>
            <a:ext cx="77724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1800" dirty="0">
                <a:latin typeface="Arial" charset="0"/>
                <a:cs typeface="Arial" charset="0"/>
              </a:rPr>
              <a:t>Ciclo de ácido </a:t>
            </a:r>
            <a:r>
              <a:rPr lang="pt-BR" sz="1800" dirty="0" err="1">
                <a:latin typeface="Arial" charset="0"/>
                <a:cs typeface="Arial" charset="0"/>
              </a:rPr>
              <a:t>dicarboxílico</a:t>
            </a:r>
            <a:r>
              <a:rPr lang="pt-BR" sz="1800" dirty="0">
                <a:latin typeface="Arial" charset="0"/>
                <a:cs typeface="Arial" charset="0"/>
              </a:rPr>
              <a:t> da fotossíntese de plantas C</a:t>
            </a:r>
            <a:r>
              <a:rPr lang="pt-BR" sz="1800" baseline="-30000" dirty="0">
                <a:latin typeface="Arial" charset="0"/>
                <a:cs typeface="Times New Roman" pitchFamily="18" charset="0"/>
              </a:rPr>
              <a:t>4</a:t>
            </a:r>
            <a:r>
              <a:rPr lang="en-US" sz="1800" dirty="0">
                <a:latin typeface="Arial" charset="0"/>
                <a:cs typeface="Arial" charset="0"/>
              </a:rPr>
              <a:t> </a:t>
            </a:r>
            <a:r>
              <a:rPr lang="pt-BR" sz="1800" baseline="-30000" dirty="0">
                <a:latin typeface="Arial" charset="0"/>
                <a:cs typeface="Arial" charset="0"/>
              </a:rPr>
              <a:t> </a:t>
            </a:r>
            <a:r>
              <a:rPr lang="pt-BR" sz="1800" dirty="0">
                <a:latin typeface="Arial" charset="0"/>
                <a:cs typeface="Arial" charset="0"/>
              </a:rPr>
              <a:t> assimilação do CO</a:t>
            </a:r>
            <a:r>
              <a:rPr lang="pt-BR" sz="1800" baseline="-30000" dirty="0">
                <a:latin typeface="Arial" charset="0"/>
                <a:cs typeface="Arial" charset="0"/>
              </a:rPr>
              <a:t>2</a:t>
            </a:r>
            <a:r>
              <a:rPr lang="pt-BR" sz="1800" dirty="0">
                <a:latin typeface="Arial" charset="0"/>
                <a:cs typeface="Arial" charset="0"/>
              </a:rPr>
              <a:t> atmosférico no mesófilo foliar e liberação de CO</a:t>
            </a:r>
            <a:r>
              <a:rPr lang="pt-BR" sz="1800" baseline="-30000" dirty="0">
                <a:latin typeface="Arial" charset="0"/>
                <a:cs typeface="Arial" charset="0"/>
              </a:rPr>
              <a:t>2</a:t>
            </a:r>
            <a:r>
              <a:rPr lang="pt-BR" sz="1800" dirty="0">
                <a:latin typeface="Arial" charset="0"/>
                <a:cs typeface="Arial" charset="0"/>
              </a:rPr>
              <a:t>          na bainha vascular (Hall &amp; </a:t>
            </a:r>
            <a:r>
              <a:rPr lang="pt-BR" sz="1800" dirty="0" err="1">
                <a:latin typeface="Arial" charset="0"/>
                <a:cs typeface="Arial" charset="0"/>
              </a:rPr>
              <a:t>Rao</a:t>
            </a:r>
            <a:r>
              <a:rPr lang="pt-BR" sz="1800" dirty="0">
                <a:latin typeface="Arial" charset="0"/>
                <a:cs typeface="Arial" charset="0"/>
              </a:rPr>
              <a:t>, 1980).</a:t>
            </a:r>
            <a:r>
              <a:rPr lang="en-US" sz="1800" dirty="0"/>
              <a:t> </a:t>
            </a:r>
          </a:p>
        </p:txBody>
      </p:sp>
      <p:pic>
        <p:nvPicPr>
          <p:cNvPr id="108548" name="Picture 4" descr="15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30325"/>
            <a:ext cx="8572528" cy="4195763"/>
          </a:xfrm>
          <a:prstGeom prst="rect">
            <a:avLst/>
          </a:prstGeom>
          <a:noFill/>
        </p:spPr>
      </p:pic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838200" y="31242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Maturação – Maturação inicial</a:t>
            </a:r>
          </a:p>
          <a:p>
            <a:pPr eaLnBrk="1" hangingPunct="1"/>
            <a:endParaRPr lang="pt-BR" sz="2400"/>
          </a:p>
          <a:p>
            <a:pPr eaLnBrk="1" hangingPunct="1"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26628" name="Picture 4" descr="Figura final 4-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989138"/>
            <a:ext cx="4176713" cy="4608512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905750" cy="4530725"/>
          </a:xfrm>
        </p:spPr>
        <p:txBody>
          <a:bodyPr/>
          <a:lstStyle/>
          <a:p>
            <a:pPr eaLnBrk="1" hangingPunct="1"/>
            <a:r>
              <a:rPr lang="pt-BR" sz="2400"/>
              <a:t>Maturação – Maturação do terço médio</a:t>
            </a:r>
          </a:p>
          <a:p>
            <a:pPr eaLnBrk="1" hangingPunct="1"/>
            <a:endParaRPr lang="en-US" sz="2400"/>
          </a:p>
        </p:txBody>
      </p:sp>
      <p:pic>
        <p:nvPicPr>
          <p:cNvPr id="27652" name="Picture 4" descr="Figura final 4-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2060575"/>
            <a:ext cx="4464050" cy="4537075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Maturação – Maturação final</a:t>
            </a:r>
          </a:p>
          <a:p>
            <a:pPr eaLnBrk="1" hangingPunct="1"/>
            <a:endParaRPr lang="en-US" sz="2400"/>
          </a:p>
        </p:txBody>
      </p:sp>
      <p:pic>
        <p:nvPicPr>
          <p:cNvPr id="28676" name="Picture 4" descr="Figura final 4-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2060575"/>
            <a:ext cx="4535487" cy="4537075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689850" cy="4530725"/>
          </a:xfrm>
        </p:spPr>
        <p:txBody>
          <a:bodyPr/>
          <a:lstStyle/>
          <a:p>
            <a:pPr eaLnBrk="1" hangingPunct="1"/>
            <a:r>
              <a:rPr lang="pt-BR" sz="2400"/>
              <a:t>Sistema radicular – Propagação vegetativa</a:t>
            </a:r>
          </a:p>
          <a:p>
            <a:pPr eaLnBrk="1" hangingPunct="1"/>
            <a:endParaRPr lang="en-US" sz="2400"/>
          </a:p>
        </p:txBody>
      </p:sp>
      <p:pic>
        <p:nvPicPr>
          <p:cNvPr id="7172" name="Picture 4" descr="Figura final 3-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488" y="2285992"/>
            <a:ext cx="5689600" cy="4032250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1.2. Fenologia</a:t>
            </a:r>
            <a:endParaRPr lang="en-US" sz="24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834313" cy="4530725"/>
          </a:xfrm>
        </p:spPr>
        <p:txBody>
          <a:bodyPr/>
          <a:lstStyle/>
          <a:p>
            <a:pPr eaLnBrk="1" hangingPunct="1"/>
            <a:r>
              <a:rPr lang="pt-BR" sz="2400"/>
              <a:t>Maturação – Momento da colheita</a:t>
            </a:r>
          </a:p>
          <a:p>
            <a:pPr eaLnBrk="1" hangingPunct="1"/>
            <a:endParaRPr lang="en-US" sz="2400"/>
          </a:p>
        </p:txBody>
      </p:sp>
      <p:pic>
        <p:nvPicPr>
          <p:cNvPr id="29700" name="Picture 4" descr="Figura final 4-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989138"/>
            <a:ext cx="4176713" cy="467995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C:\Meus documentos\Thomas - Príncipe encantado\Cana\Sugarcan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990600"/>
            <a:ext cx="3795712" cy="5486400"/>
          </a:xfrm>
          <a:prstGeom prst="rect">
            <a:avLst/>
          </a:prstGeom>
          <a:noFill/>
        </p:spPr>
      </p:pic>
      <p:pic>
        <p:nvPicPr>
          <p:cNvPr id="80901" name="Picture 5" descr="C:\Meus documentos\Thomas - Príncipe encantado\Cana\10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4343400" cy="3505200"/>
          </a:xfrm>
          <a:prstGeom prst="rect">
            <a:avLst/>
          </a:prstGeom>
          <a:noFill/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4343400" y="3048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accent2"/>
                </a:solidFill>
              </a:rPr>
              <a:t>Florescimento da cana de açúcar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990600"/>
            <a:ext cx="2971800" cy="685800"/>
          </a:xfrm>
        </p:spPr>
        <p:txBody>
          <a:bodyPr/>
          <a:lstStyle/>
          <a:p>
            <a:r>
              <a:rPr lang="pt-BR" sz="3200">
                <a:latin typeface="Arial" charset="0"/>
                <a:cs typeface="Arial" charset="0"/>
              </a:rPr>
              <a:t>Inflorescência</a:t>
            </a:r>
            <a:endParaRPr lang="en-US" sz="3200">
              <a:latin typeface="Arial" charset="0"/>
              <a:cs typeface="Arial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3429000"/>
            <a:ext cx="2628900" cy="1600200"/>
          </a:xfrm>
        </p:spPr>
        <p:txBody>
          <a:bodyPr/>
          <a:lstStyle/>
          <a:p>
            <a:r>
              <a:rPr lang="pt-BR" sz="1800" dirty="0">
                <a:latin typeface="Arial" charset="0"/>
                <a:cs typeface="Arial" charset="0"/>
              </a:rPr>
              <a:t>Diagrama da porção madura da inflorescência da cana-de-açúcar (</a:t>
            </a:r>
            <a:r>
              <a:rPr lang="pt-BR" sz="1800" dirty="0" err="1">
                <a:latin typeface="Arial" charset="0"/>
                <a:cs typeface="Arial" charset="0"/>
              </a:rPr>
              <a:t>Dillewijn</a:t>
            </a:r>
            <a:r>
              <a:rPr lang="pt-BR" sz="1800" dirty="0">
                <a:latin typeface="Arial" charset="0"/>
                <a:cs typeface="Arial" charset="0"/>
              </a:rPr>
              <a:t>, 1952).</a:t>
            </a:r>
            <a:r>
              <a:rPr lang="en-US" sz="1800" dirty="0"/>
              <a:t> </a:t>
            </a:r>
          </a:p>
        </p:txBody>
      </p:sp>
      <p:pic>
        <p:nvPicPr>
          <p:cNvPr id="110596" name="Picture 4" descr="f 0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381000"/>
            <a:ext cx="452755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>
                <a:latin typeface="Arial" charset="0"/>
                <a:cs typeface="Times New Roman" pitchFamily="18" charset="0"/>
              </a:rPr>
              <a:t>Processo do florescimento</a:t>
            </a:r>
            <a:endParaRPr lang="en-US" sz="2800">
              <a:latin typeface="Arial" charset="0"/>
              <a:cs typeface="Times New Roman" pitchFamily="18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477000"/>
            <a:ext cx="8458200" cy="685800"/>
          </a:xfrm>
        </p:spPr>
        <p:txBody>
          <a:bodyPr/>
          <a:lstStyle/>
          <a:p>
            <a:r>
              <a:rPr lang="pt-BR" sz="1800">
                <a:latin typeface="Arial" charset="0"/>
                <a:cs typeface="Times New Roman" pitchFamily="18" charset="0"/>
              </a:rPr>
              <a:t>Representação esquemática de processos parciais de florescimento.</a:t>
            </a:r>
            <a:r>
              <a:rPr lang="en-US" sz="1800"/>
              <a:t> </a:t>
            </a:r>
          </a:p>
        </p:txBody>
      </p:sp>
      <p:pic>
        <p:nvPicPr>
          <p:cNvPr id="62468" name="Picture 4" descr="54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688" y="1571612"/>
            <a:ext cx="5176837" cy="4829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7772400" cy="714356"/>
          </a:xfrm>
        </p:spPr>
        <p:txBody>
          <a:bodyPr/>
          <a:lstStyle/>
          <a:p>
            <a:r>
              <a:rPr lang="pt-BR" sz="2400" dirty="0">
                <a:latin typeface="Arial" charset="0"/>
                <a:cs typeface="Arial" charset="0"/>
              </a:rPr>
              <a:t>Eventos que levam ao florescimento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3856038" y="622300"/>
            <a:ext cx="142875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Luz / Escuro</a:t>
            </a: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3508375" y="1231900"/>
            <a:ext cx="212725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Folhas e cotilédones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3087688" y="1917700"/>
            <a:ext cx="296545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Alto nível de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fitocromo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ativo</a:t>
            </a: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18" name="AutoShape 6"/>
          <p:cNvSpPr>
            <a:spLocks noChangeArrowheads="1"/>
          </p:cNvSpPr>
          <p:nvPr/>
        </p:nvSpPr>
        <p:spPr bwMode="auto">
          <a:xfrm>
            <a:off x="2466975" y="2589213"/>
            <a:ext cx="421005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Processos metabólicos e níveis hormonais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19" name="AutoShape 7"/>
          <p:cNvSpPr>
            <a:spLocks noChangeArrowheads="1"/>
          </p:cNvSpPr>
          <p:nvPr/>
        </p:nvSpPr>
        <p:spPr bwMode="auto">
          <a:xfrm>
            <a:off x="1873250" y="3275013"/>
            <a:ext cx="539750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Síntese ou ativação de complexo translocável ao ápice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1541463" y="4051300"/>
            <a:ext cx="605790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Translocação de complexo causador de florescência ao ápice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3352800" y="4899025"/>
            <a:ext cx="2438400" cy="58737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Iniciação de primórdio floral no ápice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>
            <a:off x="3429000" y="5943600"/>
            <a:ext cx="2286000" cy="58737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Desenvolvimento de botões, flores e frutos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>
            <a:off x="681038" y="1460500"/>
            <a:ext cx="149225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Temperatura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>
            <a:off x="679450" y="3579813"/>
            <a:ext cx="1466850" cy="3397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Vernalização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6934200" y="5181600"/>
            <a:ext cx="1766888" cy="58737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Novo DNA em alto nível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6" name="AutoShape 14"/>
          <p:cNvSpPr>
            <a:spLocks noChangeArrowheads="1"/>
          </p:cNvSpPr>
          <p:nvPr/>
        </p:nvSpPr>
        <p:spPr bwMode="auto">
          <a:xfrm>
            <a:off x="152400" y="5105400"/>
            <a:ext cx="2286000" cy="835025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Atividade metabólica no ápice dependente de luz /escuro</a:t>
            </a: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27" name="AutoShape 15"/>
          <p:cNvSpPr>
            <a:spLocks noChangeArrowheads="1"/>
          </p:cNvSpPr>
          <p:nvPr/>
        </p:nvSpPr>
        <p:spPr bwMode="auto">
          <a:xfrm rot="16200000" flipH="1">
            <a:off x="4419600" y="971550"/>
            <a:ext cx="3048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2362200" y="1600200"/>
            <a:ext cx="1752600" cy="152400"/>
          </a:xfrm>
          <a:prstGeom prst="rightArrow">
            <a:avLst>
              <a:gd name="adj1" fmla="val 50000"/>
              <a:gd name="adj2" fmla="val 287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 rot="16200000" flipH="1">
            <a:off x="4419600" y="2252663"/>
            <a:ext cx="3048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 rot="16200000" flipH="1">
            <a:off x="4419600" y="2938463"/>
            <a:ext cx="3048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362200" y="3719513"/>
            <a:ext cx="1752600" cy="152400"/>
          </a:xfrm>
          <a:prstGeom prst="rightArrow">
            <a:avLst>
              <a:gd name="adj1" fmla="val 50000"/>
              <a:gd name="adj2" fmla="val 287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 rot="16200000" flipH="1">
            <a:off x="4419600" y="3700463"/>
            <a:ext cx="3048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 rot="16200000" flipH="1">
            <a:off x="4419600" y="1581150"/>
            <a:ext cx="3048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 rot="16200000" flipH="1">
            <a:off x="4343400" y="4476750"/>
            <a:ext cx="4572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 rot="16200000" flipH="1">
            <a:off x="4419600" y="5619750"/>
            <a:ext cx="304800" cy="342900"/>
          </a:xfrm>
          <a:custGeom>
            <a:avLst/>
            <a:gdLst>
              <a:gd name="G0" fmla="+- 13319 0 0"/>
              <a:gd name="G1" fmla="+- 4724 0 0"/>
              <a:gd name="G2" fmla="+- 21600 0 4724"/>
              <a:gd name="G3" fmla="+- 10800 0 4724"/>
              <a:gd name="G4" fmla="+- 21600 0 13319"/>
              <a:gd name="G5" fmla="*/ G4 G3 10800"/>
              <a:gd name="G6" fmla="+- 21600 0 G5"/>
              <a:gd name="T0" fmla="*/ 13319 w 21600"/>
              <a:gd name="T1" fmla="*/ 0 h 21600"/>
              <a:gd name="T2" fmla="*/ 0 w 21600"/>
              <a:gd name="T3" fmla="*/ 10800 h 21600"/>
              <a:gd name="T4" fmla="*/ 1331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19" y="0"/>
                </a:moveTo>
                <a:lnTo>
                  <a:pt x="13319" y="4724"/>
                </a:lnTo>
                <a:lnTo>
                  <a:pt x="3375" y="4724"/>
                </a:lnTo>
                <a:lnTo>
                  <a:pt x="3375" y="16876"/>
                </a:lnTo>
                <a:lnTo>
                  <a:pt x="13319" y="16876"/>
                </a:lnTo>
                <a:lnTo>
                  <a:pt x="1331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724"/>
                </a:moveTo>
                <a:lnTo>
                  <a:pt x="1350" y="16876"/>
                </a:lnTo>
                <a:lnTo>
                  <a:pt x="2700" y="16876"/>
                </a:lnTo>
                <a:lnTo>
                  <a:pt x="2700" y="4724"/>
                </a:lnTo>
                <a:close/>
              </a:path>
              <a:path w="21600" h="21600">
                <a:moveTo>
                  <a:pt x="0" y="4724"/>
                </a:moveTo>
                <a:lnTo>
                  <a:pt x="0" y="16876"/>
                </a:lnTo>
                <a:lnTo>
                  <a:pt x="675" y="16876"/>
                </a:lnTo>
                <a:lnTo>
                  <a:pt x="675" y="47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19200" y="4419600"/>
            <a:ext cx="1752600" cy="685800"/>
          </a:xfrm>
          <a:custGeom>
            <a:avLst/>
            <a:gdLst>
              <a:gd name="G0" fmla="+- 20117 0 0"/>
              <a:gd name="G1" fmla="+- 5359 0 0"/>
              <a:gd name="G2" fmla="+- 12158 0 5359"/>
              <a:gd name="G3" fmla="+- G2 0 5359"/>
              <a:gd name="G4" fmla="*/ G3 32768 32059"/>
              <a:gd name="G5" fmla="*/ G4 1 2"/>
              <a:gd name="G6" fmla="+- 21600 0 20117"/>
              <a:gd name="G7" fmla="*/ G6 5359 6079"/>
              <a:gd name="G8" fmla="+- G7 20117 0"/>
              <a:gd name="T0" fmla="*/ 20117 w 21600"/>
              <a:gd name="T1" fmla="*/ 0 h 21600"/>
              <a:gd name="T2" fmla="*/ 20117 w 21600"/>
              <a:gd name="T3" fmla="*/ 12158 h 21600"/>
              <a:gd name="T4" fmla="*/ 73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20117" y="0"/>
                </a:lnTo>
                <a:lnTo>
                  <a:pt x="20117" y="5359"/>
                </a:lnTo>
                <a:lnTo>
                  <a:pt x="12427" y="5359"/>
                </a:lnTo>
                <a:cubicBezTo>
                  <a:pt x="5564" y="5359"/>
                  <a:pt x="0" y="8403"/>
                  <a:pt x="0" y="12158"/>
                </a:cubicBezTo>
                <a:lnTo>
                  <a:pt x="0" y="21600"/>
                </a:lnTo>
                <a:lnTo>
                  <a:pt x="1472" y="21600"/>
                </a:lnTo>
                <a:lnTo>
                  <a:pt x="1472" y="12158"/>
                </a:lnTo>
                <a:cubicBezTo>
                  <a:pt x="1472" y="9198"/>
                  <a:pt x="6377" y="6799"/>
                  <a:pt x="12427" y="6799"/>
                </a:cubicBezTo>
                <a:lnTo>
                  <a:pt x="20117" y="6799"/>
                </a:lnTo>
                <a:lnTo>
                  <a:pt x="20117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 flipH="1">
            <a:off x="6096000" y="4419600"/>
            <a:ext cx="1752600" cy="685800"/>
          </a:xfrm>
          <a:custGeom>
            <a:avLst/>
            <a:gdLst>
              <a:gd name="G0" fmla="+- 20117 0 0"/>
              <a:gd name="G1" fmla="+- 5359 0 0"/>
              <a:gd name="G2" fmla="+- 12158 0 5359"/>
              <a:gd name="G3" fmla="+- G2 0 5359"/>
              <a:gd name="G4" fmla="*/ G3 32768 32059"/>
              <a:gd name="G5" fmla="*/ G4 1 2"/>
              <a:gd name="G6" fmla="+- 21600 0 20117"/>
              <a:gd name="G7" fmla="*/ G6 5359 6079"/>
              <a:gd name="G8" fmla="+- G7 20117 0"/>
              <a:gd name="T0" fmla="*/ 20117 w 21600"/>
              <a:gd name="T1" fmla="*/ 0 h 21600"/>
              <a:gd name="T2" fmla="*/ 20117 w 21600"/>
              <a:gd name="T3" fmla="*/ 12158 h 21600"/>
              <a:gd name="T4" fmla="*/ 73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20117" y="0"/>
                </a:lnTo>
                <a:lnTo>
                  <a:pt x="20117" y="5359"/>
                </a:lnTo>
                <a:lnTo>
                  <a:pt x="12427" y="5359"/>
                </a:lnTo>
                <a:cubicBezTo>
                  <a:pt x="5564" y="5359"/>
                  <a:pt x="0" y="8403"/>
                  <a:pt x="0" y="12158"/>
                </a:cubicBezTo>
                <a:lnTo>
                  <a:pt x="0" y="21600"/>
                </a:lnTo>
                <a:lnTo>
                  <a:pt x="1472" y="21600"/>
                </a:lnTo>
                <a:lnTo>
                  <a:pt x="1472" y="12158"/>
                </a:lnTo>
                <a:cubicBezTo>
                  <a:pt x="1472" y="9198"/>
                  <a:pt x="6377" y="6799"/>
                  <a:pt x="12427" y="6799"/>
                </a:cubicBezTo>
                <a:lnTo>
                  <a:pt x="20117" y="6799"/>
                </a:lnTo>
                <a:lnTo>
                  <a:pt x="20117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Florescimento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/>
              <a:t>Florescência da cana-de-açúcar pode causar perdas na produção: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/>
          </a:p>
          <a:p>
            <a:pPr lvl="1">
              <a:lnSpc>
                <a:spcPct val="90000"/>
              </a:lnSpc>
            </a:pPr>
            <a:r>
              <a:rPr lang="pt-BR"/>
              <a:t>Isoporização (parênquima sem caldo)</a:t>
            </a:r>
          </a:p>
          <a:p>
            <a:pPr lvl="1">
              <a:lnSpc>
                <a:spcPct val="90000"/>
              </a:lnSpc>
            </a:pPr>
            <a:r>
              <a:rPr lang="pt-BR"/>
              <a:t>Perdas na tonelagem devido à paralisação do crescimento (diminuição de auxinas)</a:t>
            </a:r>
          </a:p>
          <a:p>
            <a:pPr lvl="1">
              <a:lnSpc>
                <a:spcPct val="90000"/>
              </a:lnSpc>
            </a:pPr>
            <a:r>
              <a:rPr lang="pt-BR"/>
              <a:t>Perdas no teor de sacarose</a:t>
            </a:r>
          </a:p>
          <a:p>
            <a:pPr lvl="1">
              <a:lnSpc>
                <a:spcPct val="90000"/>
              </a:lnSpc>
            </a:pPr>
            <a:r>
              <a:rPr lang="pt-BR"/>
              <a:t>Período pós-florescimento ►emissão de uma brotação pela parte apical (dreno)</a:t>
            </a:r>
          </a:p>
          <a:p>
            <a:pPr>
              <a:lnSpc>
                <a:spcPct val="90000"/>
              </a:lnSpc>
            </a:pPr>
            <a:endParaRPr lang="pt-B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t-BR" sz="2800"/>
              <a:t>Utilização de variedades com baixo potencial de florescimento</a:t>
            </a:r>
          </a:p>
          <a:p>
            <a:pPr lvl="1"/>
            <a:endParaRPr lang="pt-BR" sz="2800"/>
          </a:p>
          <a:p>
            <a:pPr lvl="1"/>
            <a:r>
              <a:rPr lang="pt-BR" sz="2800"/>
              <a:t>Indução de estresse hídrico durante os três meses anteriores à iniciação floral</a:t>
            </a:r>
          </a:p>
          <a:p>
            <a:pPr lvl="1">
              <a:buFontTx/>
              <a:buNone/>
            </a:pPr>
            <a:endParaRPr lang="pt-BR" sz="2800"/>
          </a:p>
          <a:p>
            <a:pPr lvl="1"/>
            <a:r>
              <a:rPr lang="pt-BR" sz="2800"/>
              <a:t>Aplicação de reguladores vegetais </a:t>
            </a:r>
          </a:p>
          <a:p>
            <a:pPr>
              <a:buFont typeface="Wingdings" pitchFamily="2" charset="2"/>
              <a:buNone/>
            </a:pPr>
            <a:endParaRPr lang="pt-BR"/>
          </a:p>
        </p:txBody>
      </p:sp>
      <p:sp>
        <p:nvSpPr>
          <p:cNvPr id="522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Redução do florescimento da cana-de-açúcar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>
                <a:latin typeface="Arial" charset="0"/>
                <a:cs typeface="Arial" charset="0"/>
              </a:rPr>
              <a:t>Irrigação e florescimento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86868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1600" dirty="0">
                <a:latin typeface="Arial" charset="0"/>
                <a:cs typeface="Times New Roman" pitchFamily="18" charset="0"/>
              </a:rPr>
              <a:t>Efeito da irrigação na florescência da cana-de-açúcar. Plantas irrigadas a intervalos normais de </a:t>
            </a:r>
            <a:r>
              <a:rPr lang="pt-BR" sz="16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14 dias florescem fortemente,</a:t>
            </a:r>
            <a:r>
              <a:rPr lang="pt-BR" sz="1600" dirty="0">
                <a:latin typeface="Arial" charset="0"/>
                <a:cs typeface="Times New Roman" pitchFamily="18" charset="0"/>
              </a:rPr>
              <a:t> mas o florescimento é progressivamente </a:t>
            </a:r>
            <a:r>
              <a:rPr lang="pt-BR" sz="1600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restringido quando os intervalos de irrigação são aumentados</a:t>
            </a:r>
            <a:r>
              <a:rPr lang="pt-BR" sz="1600" dirty="0">
                <a:latin typeface="Arial" charset="0"/>
                <a:cs typeface="Times New Roman" pitchFamily="18" charset="0"/>
              </a:rPr>
              <a:t>.</a:t>
            </a:r>
            <a:r>
              <a:rPr lang="en-US" sz="1600" dirty="0"/>
              <a:t> </a:t>
            </a:r>
          </a:p>
        </p:txBody>
      </p:sp>
      <p:pic>
        <p:nvPicPr>
          <p:cNvPr id="70660" name="Picture 4" descr="57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00174"/>
            <a:ext cx="6400800" cy="4406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1.3. Partição e terminologia agroindustrial</a:t>
            </a:r>
            <a:endParaRPr lang="en-US" sz="2400"/>
          </a:p>
        </p:txBody>
      </p:sp>
      <p:grpSp>
        <p:nvGrpSpPr>
          <p:cNvPr id="2" name="Organization Chart 5"/>
          <p:cNvGrpSpPr>
            <a:grpSpLocks noChangeAspect="1"/>
          </p:cNvGrpSpPr>
          <p:nvPr/>
        </p:nvGrpSpPr>
        <p:grpSpPr bwMode="auto">
          <a:xfrm>
            <a:off x="684213" y="1700213"/>
            <a:ext cx="8135937" cy="4968875"/>
            <a:chOff x="-541" y="-294"/>
            <a:chExt cx="8212" cy="11108"/>
          </a:xfrm>
        </p:grpSpPr>
        <p:cxnSp>
          <p:nvCxnSpPr>
            <p:cNvPr id="2052" name="_s2052"/>
            <p:cNvCxnSpPr>
              <a:cxnSpLocks noChangeShapeType="1"/>
              <a:stCxn id="12" idx="1"/>
              <a:endCxn id="10" idx="2"/>
            </p:cNvCxnSpPr>
            <p:nvPr/>
          </p:nvCxnSpPr>
          <p:spPr bwMode="auto">
            <a:xfrm rot="10800000" flipH="1">
              <a:off x="5928" y="8401"/>
              <a:ext cx="762" cy="1930"/>
            </a:xfrm>
            <a:prstGeom prst="bentConnector4">
              <a:avLst>
                <a:gd name="adj1" fmla="val -15125"/>
                <a:gd name="adj2" fmla="val 7885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11" idx="1"/>
              <a:endCxn id="10" idx="2"/>
            </p:cNvCxnSpPr>
            <p:nvPr/>
          </p:nvCxnSpPr>
          <p:spPr bwMode="auto">
            <a:xfrm rot="10800000" flipH="1">
              <a:off x="5928" y="8401"/>
              <a:ext cx="762" cy="1110"/>
            </a:xfrm>
            <a:prstGeom prst="bentConnector4">
              <a:avLst>
                <a:gd name="adj1" fmla="val -15125"/>
                <a:gd name="adj2" fmla="val 635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/>
            <p:cNvCxnSpPr>
              <a:cxnSpLocks noChangeShapeType="1"/>
            </p:cNvCxnSpPr>
            <p:nvPr/>
          </p:nvCxnSpPr>
          <p:spPr bwMode="auto">
            <a:xfrm rot="5400000" flipH="1">
              <a:off x="5439" y="6344"/>
              <a:ext cx="1448" cy="105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5" name="_s2055"/>
            <p:cNvCxnSpPr>
              <a:cxnSpLocks noChangeShapeType="1"/>
            </p:cNvCxnSpPr>
            <p:nvPr/>
          </p:nvCxnSpPr>
          <p:spPr bwMode="auto">
            <a:xfrm rot="10800000" flipH="1">
              <a:off x="3165" y="5984"/>
              <a:ext cx="2471" cy="1930"/>
            </a:xfrm>
            <a:prstGeom prst="bentConnector4">
              <a:avLst>
                <a:gd name="adj1" fmla="val -4736"/>
                <a:gd name="adj2" fmla="val 674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6" name="_s2056"/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5400000" flipH="1">
              <a:off x="4979" y="4597"/>
              <a:ext cx="806" cy="364"/>
            </a:xfrm>
            <a:prstGeom prst="bentConnector3">
              <a:avLst>
                <a:gd name="adj1" fmla="val 3171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7" name="_s2057"/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16200000">
              <a:off x="3507" y="3489"/>
              <a:ext cx="806" cy="2580"/>
            </a:xfrm>
            <a:prstGeom prst="bentConnector3">
              <a:avLst>
                <a:gd name="adj1" fmla="val 3171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8" name="_s2058"/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>
              <a:off x="-371" y="5742"/>
              <a:ext cx="2417" cy="5"/>
            </a:xfrm>
            <a:prstGeom prst="bentConnector3">
              <a:avLst>
                <a:gd name="adj1" fmla="val 1057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9" name="_s2059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5400000" flipH="1">
              <a:off x="3718" y="1605"/>
              <a:ext cx="1512" cy="1453"/>
            </a:xfrm>
            <a:prstGeom prst="bentConnector3">
              <a:avLst>
                <a:gd name="adj1" fmla="val 169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0" name="_s2060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535" y="876"/>
              <a:ext cx="1512" cy="2912"/>
            </a:xfrm>
            <a:prstGeom prst="bentConnector3">
              <a:avLst>
                <a:gd name="adj1" fmla="val 169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61"/>
            <p:cNvSpPr>
              <a:spLocks noChangeArrowheads="1"/>
            </p:cNvSpPr>
            <p:nvPr/>
          </p:nvSpPr>
          <p:spPr bwMode="auto">
            <a:xfrm>
              <a:off x="2656" y="189"/>
              <a:ext cx="2180" cy="13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635" tIns="4817" rIns="9635" bIns="481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CANA</a:t>
              </a:r>
              <a:endParaRPr kumimoji="0" lang="en-US" altLang="pt-BR" sz="2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_s2062"/>
            <p:cNvSpPr>
              <a:spLocks noChangeArrowheads="1"/>
            </p:cNvSpPr>
            <p:nvPr/>
          </p:nvSpPr>
          <p:spPr bwMode="auto">
            <a:xfrm>
              <a:off x="-33" y="3088"/>
              <a:ext cx="1735" cy="144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635" tIns="4817" rIns="9635" bIns="481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FIBRA 10-18%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_s2063"/>
            <p:cNvSpPr>
              <a:spLocks noChangeArrowheads="1"/>
            </p:cNvSpPr>
            <p:nvPr/>
          </p:nvSpPr>
          <p:spPr bwMode="auto">
            <a:xfrm>
              <a:off x="3965" y="3088"/>
              <a:ext cx="2470" cy="1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635" tIns="4817" rIns="9635" bIns="481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CALDO 82-90%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_s2064"/>
            <p:cNvSpPr>
              <a:spLocks noChangeArrowheads="1"/>
            </p:cNvSpPr>
            <p:nvPr/>
          </p:nvSpPr>
          <p:spPr bwMode="auto">
            <a:xfrm>
              <a:off x="-469" y="6953"/>
              <a:ext cx="2617" cy="6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635" tIns="4817" rIns="9635" bIns="481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Celulose, hemicelulose, lignina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_s2065"/>
            <p:cNvSpPr>
              <a:spLocks noChangeArrowheads="1"/>
            </p:cNvSpPr>
            <p:nvPr/>
          </p:nvSpPr>
          <p:spPr bwMode="auto">
            <a:xfrm>
              <a:off x="1930" y="5182"/>
              <a:ext cx="1381" cy="96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434" tIns="5716" rIns="11434" bIns="571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ÁGUA 75-82%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_s2066"/>
            <p:cNvSpPr>
              <a:spLocks noChangeArrowheads="1"/>
            </p:cNvSpPr>
            <p:nvPr/>
          </p:nvSpPr>
          <p:spPr bwMode="auto">
            <a:xfrm>
              <a:off x="3965" y="5182"/>
              <a:ext cx="3198" cy="96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20058" tIns="10029" rIns="20058" bIns="1002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SÓLIDOS SOLÚVEIS (</a:t>
              </a:r>
              <a:r>
                <a:rPr kumimoji="0" lang="pt-BR" altLang="pt-BR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brix</a:t>
              </a: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 18-25%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_s2067"/>
            <p:cNvSpPr>
              <a:spLocks noChangeArrowheads="1"/>
            </p:cNvSpPr>
            <p:nvPr/>
          </p:nvSpPr>
          <p:spPr bwMode="auto">
            <a:xfrm>
              <a:off x="2220" y="7272"/>
              <a:ext cx="3490" cy="321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30391" tIns="15195" rIns="30391" bIns="1519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AÇÚCARES REDUTORES TOTAIS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SACAROSE</a:t>
              </a: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14-24% (S%)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GLICOSE  0,2-1,0%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FRUTOSE  0,0-0,5%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_s2068"/>
            <p:cNvSpPr>
              <a:spLocks noChangeArrowheads="1"/>
            </p:cNvSpPr>
            <p:nvPr/>
          </p:nvSpPr>
          <p:spPr bwMode="auto">
            <a:xfrm>
              <a:off x="5928" y="6789"/>
              <a:ext cx="1525" cy="161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39467" tIns="19734" rIns="39467" bIns="197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NÃO AÇÚCARES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1,0-2,0%</a:t>
              </a:r>
              <a:endParaRPr kumimoji="0" lang="en-US" alt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_s2069"/>
            <p:cNvSpPr>
              <a:spLocks noChangeArrowheads="1"/>
            </p:cNvSpPr>
            <p:nvPr/>
          </p:nvSpPr>
          <p:spPr bwMode="auto">
            <a:xfrm>
              <a:off x="5928" y="9206"/>
              <a:ext cx="1671" cy="6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161" tIns="29080" rIns="58161" bIns="2908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SAIS – INORGÂNICOS</a:t>
              </a:r>
              <a:endParaRPr kumimoji="0" lang="en-US" alt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_s2070"/>
            <p:cNvSpPr>
              <a:spLocks noChangeArrowheads="1"/>
            </p:cNvSpPr>
            <p:nvPr/>
          </p:nvSpPr>
          <p:spPr bwMode="auto">
            <a:xfrm>
              <a:off x="5928" y="10008"/>
              <a:ext cx="1671" cy="6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67629" tIns="33814" rIns="67629" bIns="3381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ORGÂNICOS</a:t>
              </a:r>
              <a:endParaRPr kumimoji="0" lang="en-US" alt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97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1.3. Terminologia agroindustrial</a:t>
            </a:r>
            <a:endParaRPr lang="en-US" sz="24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z="2400"/>
              <a:t>Fibra = f %</a:t>
            </a:r>
          </a:p>
          <a:p>
            <a:pPr eaLnBrk="1" hangingPunct="1"/>
            <a:r>
              <a:rPr lang="pt-BR" sz="2400"/>
              <a:t>Caldo extraído = c.e. %</a:t>
            </a:r>
          </a:p>
          <a:p>
            <a:pPr eaLnBrk="1" hangingPunct="1"/>
            <a:r>
              <a:rPr lang="pt-BR" sz="2400"/>
              <a:t>Brix = brix %</a:t>
            </a:r>
          </a:p>
          <a:p>
            <a:pPr eaLnBrk="1" hangingPunct="1"/>
            <a:r>
              <a:rPr lang="pt-BR" sz="2400"/>
              <a:t>Açúcares redutores totais = ART (% ou kg / t)</a:t>
            </a:r>
          </a:p>
          <a:p>
            <a:pPr lvl="1" eaLnBrk="1" hangingPunct="1"/>
            <a:r>
              <a:rPr lang="pt-BR" sz="2200"/>
              <a:t>Sacarose (oligossacarídeo) no caldo = S% ou SE%</a:t>
            </a:r>
          </a:p>
          <a:p>
            <a:pPr lvl="2" eaLnBrk="1" hangingPunct="1"/>
            <a:r>
              <a:rPr lang="pt-BR" sz="2100"/>
              <a:t>Determinada em sacarímetro por polarização</a:t>
            </a:r>
          </a:p>
          <a:p>
            <a:pPr lvl="2" eaLnBrk="1" hangingPunct="1"/>
            <a:r>
              <a:rPr lang="pt-BR" sz="2100"/>
              <a:t>POL = Porcentagem de oligossacarídeos</a:t>
            </a:r>
          </a:p>
          <a:p>
            <a:pPr lvl="2" eaLnBrk="1" hangingPunct="1"/>
            <a:r>
              <a:rPr lang="pt-BR" sz="2100"/>
              <a:t>PCC = Pol da cana corrigido (fibra, caldo extraído)</a:t>
            </a:r>
          </a:p>
          <a:p>
            <a:pPr lvl="1" eaLnBrk="1" hangingPunct="1"/>
            <a:r>
              <a:rPr lang="pt-BR" sz="2200"/>
              <a:t>Glicose e frutose (monossacarídeos)</a:t>
            </a:r>
          </a:p>
          <a:p>
            <a:pPr lvl="2" eaLnBrk="1" hangingPunct="1"/>
            <a:r>
              <a:rPr lang="pt-BR" sz="2100"/>
              <a:t>Açúcares redutores (AR) = %</a:t>
            </a:r>
          </a:p>
          <a:p>
            <a:pPr lvl="1" eaLnBrk="1" hangingPunct="1"/>
            <a:r>
              <a:rPr lang="pt-BR" sz="2200"/>
              <a:t>São açúcares fermentescíveis – melhor parâmetro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261296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689850" cy="4530725"/>
          </a:xfrm>
        </p:spPr>
        <p:txBody>
          <a:bodyPr/>
          <a:lstStyle/>
          <a:p>
            <a:pPr eaLnBrk="1" hangingPunct="1"/>
            <a:r>
              <a:rPr lang="pt-BR" sz="2400" dirty="0"/>
              <a:t>Sistema radicular – Touceira</a:t>
            </a:r>
          </a:p>
          <a:p>
            <a:pPr eaLnBrk="1" hangingPunct="1"/>
            <a:endParaRPr lang="en-US" sz="2400" dirty="0"/>
          </a:p>
        </p:txBody>
      </p:sp>
      <p:pic>
        <p:nvPicPr>
          <p:cNvPr id="8196" name="Picture 4" descr="Figura final 3-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86050" y="2060575"/>
            <a:ext cx="5673738" cy="4530725"/>
          </a:xfr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2500306"/>
            <a:ext cx="22098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Esquema de uma touceira de cana-de-açúcar em formação mostrando os dois tipos de raízes: do tolete e do rizoma, além do colmo primário e secundário (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Dillewijn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1952)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1.3. Terminologia agroindustrial</a:t>
            </a:r>
            <a:endParaRPr lang="en-US" sz="24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Pureza = P% </a:t>
            </a:r>
          </a:p>
          <a:p>
            <a:pPr lvl="1" eaLnBrk="1" hangingPunct="1"/>
            <a:r>
              <a:rPr lang="pt-BR"/>
              <a:t>Relação de S% no ART</a:t>
            </a:r>
          </a:p>
          <a:p>
            <a:pPr lvl="1" eaLnBrk="1" hangingPunct="1"/>
            <a:r>
              <a:rPr lang="pt-BR"/>
              <a:t>Aproximação prática: S*100/brix</a:t>
            </a:r>
          </a:p>
          <a:p>
            <a:pPr lvl="2" eaLnBrk="1" hangingPunct="1"/>
            <a:r>
              <a:rPr lang="pt-BR"/>
              <a:t>Uso importante no manejo de corte da cultura</a:t>
            </a:r>
          </a:p>
          <a:p>
            <a:pPr eaLnBrk="1" hangingPunct="1"/>
            <a:r>
              <a:rPr lang="pt-BR"/>
              <a:t>Açúcar total recuperável = ATR (kg/t cana)</a:t>
            </a:r>
          </a:p>
          <a:p>
            <a:pPr lvl="1" eaLnBrk="1" hangingPunct="1"/>
            <a:r>
              <a:rPr lang="pt-BR"/>
              <a:t>Medida de pagamento</a:t>
            </a:r>
          </a:p>
          <a:p>
            <a:pPr lvl="1" eaLnBrk="1" hangingPunct="1"/>
            <a:r>
              <a:rPr lang="pt-BR"/>
              <a:t>Valor calculado, considera parâmetros de eficiência de extração industrial, impurezas, fibra, pol, etc.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79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en-US" sz="3200"/>
              <a:t>ESTÁGIOS DE PRODUÇÃO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/>
              <a:t>Estágios</a:t>
            </a:r>
          </a:p>
          <a:p>
            <a:pPr lvl="1" eaLnBrk="1" hangingPunct="1">
              <a:lnSpc>
                <a:spcPct val="90000"/>
              </a:lnSpc>
            </a:pPr>
            <a:r>
              <a:rPr lang="pt-BR"/>
              <a:t>Cana planta: cana que atravessa o ano safra em formação</a:t>
            </a:r>
          </a:p>
          <a:p>
            <a:pPr lvl="1" eaLnBrk="1" hangingPunct="1">
              <a:lnSpc>
                <a:spcPct val="90000"/>
              </a:lnSpc>
            </a:pPr>
            <a:r>
              <a:rPr lang="pt-BR"/>
              <a:t>Cana de “n” corte: cana que dará enésimo corte </a:t>
            </a:r>
            <a:r>
              <a:rPr lang="pt-BR" i="1"/>
              <a:t>durante</a:t>
            </a:r>
            <a:r>
              <a:rPr lang="pt-BR"/>
              <a:t> o ano safra </a:t>
            </a:r>
          </a:p>
          <a:p>
            <a:pPr lvl="1" eaLnBrk="1" hangingPunct="1">
              <a:lnSpc>
                <a:spcPct val="90000"/>
              </a:lnSpc>
            </a:pPr>
            <a:r>
              <a:rPr lang="pt-BR"/>
              <a:t>Cana de ano e meio: cana plantada no início do ano civil, após as chuvas</a:t>
            </a:r>
          </a:p>
          <a:p>
            <a:pPr lvl="1" eaLnBrk="1" hangingPunct="1">
              <a:lnSpc>
                <a:spcPct val="90000"/>
              </a:lnSpc>
            </a:pPr>
            <a:r>
              <a:rPr lang="pt-BR"/>
              <a:t>Cana de ano: cana plantada no fim do ano civil, antes das chuvas</a:t>
            </a:r>
          </a:p>
          <a:p>
            <a:pPr lvl="1" eaLnBrk="1" hangingPunct="1">
              <a:lnSpc>
                <a:spcPct val="90000"/>
              </a:lnSpc>
            </a:pPr>
            <a:r>
              <a:rPr lang="pt-BR"/>
              <a:t>Cana soca: toda cana que já produziu pelo menos um corte</a:t>
            </a: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en-US" sz="3200"/>
              <a:t>CICLOS NO CENTRO-SUL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978775" cy="4530725"/>
          </a:xfrm>
        </p:spPr>
        <p:txBody>
          <a:bodyPr/>
          <a:lstStyle/>
          <a:p>
            <a:pPr eaLnBrk="1" hangingPunct="1"/>
            <a:r>
              <a:rPr lang="pt-BR" sz="2400"/>
              <a:t>Estágios</a:t>
            </a:r>
          </a:p>
          <a:p>
            <a:pPr eaLnBrk="1" hangingPunct="1">
              <a:buFont typeface="Wingdings" pitchFamily="2" charset="2"/>
              <a:buNone/>
            </a:pPr>
            <a:endParaRPr lang="pt-BR" sz="2400"/>
          </a:p>
          <a:p>
            <a:pPr eaLnBrk="1" hangingPunct="1"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36868" name="Picture 6" descr="gráfico ciclos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898650"/>
            <a:ext cx="3810000" cy="1592263"/>
          </a:xfrm>
          <a:noFill/>
        </p:spPr>
      </p:pic>
      <p:pic>
        <p:nvPicPr>
          <p:cNvPr id="36869" name="Picture 8" descr="gráfico ciclos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4240213"/>
            <a:ext cx="3810000" cy="1592262"/>
          </a:xfrm>
          <a:noFill/>
        </p:spPr>
      </p:pic>
      <p:pic>
        <p:nvPicPr>
          <p:cNvPr id="36870" name="Picture 10" descr="gráfico cicl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628775"/>
            <a:ext cx="8137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EDAFOLOGIA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Alta adaptabilidade e tolerância</a:t>
            </a:r>
          </a:p>
          <a:p>
            <a:r>
              <a:rPr lang="pt-BR" altLang="pt-BR"/>
              <a:t>Possibilidades de correção química - Custos</a:t>
            </a:r>
          </a:p>
          <a:p>
            <a:r>
              <a:rPr lang="pt-BR" altLang="pt-BR"/>
              <a:t>Utilização dos resíduos agroindustriais</a:t>
            </a:r>
          </a:p>
          <a:p>
            <a:r>
              <a:rPr lang="pt-BR" altLang="pt-BR"/>
              <a:t>Manejo: variedades e tratos culturais</a:t>
            </a:r>
          </a:p>
          <a:p>
            <a:r>
              <a:rPr lang="pt-BR" altLang="pt-BR"/>
              <a:t>Relação solo-planta: Vocação Técnica</a:t>
            </a:r>
          </a:p>
          <a:p>
            <a:r>
              <a:rPr lang="pt-BR" altLang="pt-BR"/>
              <a:t>Limites:</a:t>
            </a:r>
          </a:p>
          <a:p>
            <a:pPr lvl="1"/>
            <a:r>
              <a:rPr lang="pt-BR" altLang="pt-BR"/>
              <a:t>Armazenamento e fornecimento de água</a:t>
            </a:r>
          </a:p>
          <a:p>
            <a:pPr lvl="1"/>
            <a:r>
              <a:rPr lang="pt-BR" altLang="pt-BR"/>
              <a:t>Sistema radicular profundo x solos rasos</a:t>
            </a:r>
          </a:p>
        </p:txBody>
      </p:sp>
    </p:spTree>
    <p:extLst>
      <p:ext uri="{BB962C8B-B14F-4D97-AF65-F5344CB8AC3E}">
        <p14:creationId xmlns:p14="http://schemas.microsoft.com/office/powerpoint/2010/main" val="2096836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CLIMATOLOGIA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Cultura tropical – Latitudes 30</a:t>
            </a:r>
            <a:r>
              <a:rPr lang="pt-BR" altLang="pt-BR" u="sng" baseline="30000"/>
              <a:t>0</a:t>
            </a:r>
            <a:r>
              <a:rPr lang="pt-BR" altLang="pt-BR"/>
              <a:t> N a 30</a:t>
            </a:r>
            <a:r>
              <a:rPr lang="pt-BR" altLang="pt-BR" u="sng" baseline="30000"/>
              <a:t>0</a:t>
            </a:r>
            <a:r>
              <a:rPr lang="pt-BR" altLang="pt-BR"/>
              <a:t> S</a:t>
            </a:r>
          </a:p>
          <a:p>
            <a:pPr>
              <a:lnSpc>
                <a:spcPct val="90000"/>
              </a:lnSpc>
            </a:pPr>
            <a:r>
              <a:rPr lang="pt-BR" altLang="pt-BR"/>
              <a:t>Temperatura base 20 </a:t>
            </a:r>
            <a:r>
              <a:rPr lang="pt-BR" altLang="pt-BR" u="sng" baseline="30000"/>
              <a:t>0</a:t>
            </a:r>
            <a:r>
              <a:rPr lang="pt-BR" altLang="pt-BR"/>
              <a:t>C</a:t>
            </a:r>
          </a:p>
          <a:p>
            <a:pPr lvl="1">
              <a:lnSpc>
                <a:spcPct val="90000"/>
              </a:lnSpc>
            </a:pPr>
            <a:r>
              <a:rPr lang="pt-BR" altLang="pt-BR"/>
              <a:t>Processos de crescimento e desenvolvimento</a:t>
            </a:r>
          </a:p>
          <a:p>
            <a:pPr lvl="1">
              <a:lnSpc>
                <a:spcPct val="90000"/>
              </a:lnSpc>
            </a:pPr>
            <a:r>
              <a:rPr lang="pt-BR" altLang="pt-BR"/>
              <a:t>Estádios fenológicos</a:t>
            </a:r>
          </a:p>
          <a:p>
            <a:pPr lvl="2">
              <a:lnSpc>
                <a:spcPct val="90000"/>
              </a:lnSpc>
            </a:pPr>
            <a:r>
              <a:rPr lang="pt-BR" altLang="pt-BR"/>
              <a:t>Germinação e brotação</a:t>
            </a:r>
          </a:p>
          <a:p>
            <a:pPr lvl="2">
              <a:lnSpc>
                <a:spcPct val="90000"/>
              </a:lnSpc>
            </a:pPr>
            <a:r>
              <a:rPr lang="pt-BR" altLang="pt-BR"/>
              <a:t>Perfilhamento</a:t>
            </a:r>
          </a:p>
          <a:p>
            <a:pPr lvl="2">
              <a:lnSpc>
                <a:spcPct val="90000"/>
              </a:lnSpc>
            </a:pPr>
            <a:r>
              <a:rPr lang="pt-BR" altLang="pt-BR"/>
              <a:t>Crescimento e alongamento</a:t>
            </a:r>
          </a:p>
          <a:p>
            <a:pPr lvl="2">
              <a:lnSpc>
                <a:spcPct val="90000"/>
              </a:lnSpc>
            </a:pPr>
            <a:r>
              <a:rPr lang="pt-BR" altLang="pt-BR"/>
              <a:t>Maturação</a:t>
            </a:r>
          </a:p>
          <a:p>
            <a:pPr>
              <a:lnSpc>
                <a:spcPct val="90000"/>
              </a:lnSpc>
            </a:pPr>
            <a:r>
              <a:rPr lang="pt-BR" altLang="pt-BR"/>
              <a:t>Acúmulo de sacarose – saldo na fotossíntese</a:t>
            </a:r>
          </a:p>
          <a:p>
            <a:pPr>
              <a:lnSpc>
                <a:spcPct val="90000"/>
              </a:lnSpc>
            </a:pPr>
            <a:r>
              <a:rPr lang="pt-BR" altLang="pt-BR"/>
              <a:t>Água: transpiração e respiração</a:t>
            </a:r>
          </a:p>
          <a:p>
            <a:pPr>
              <a:lnSpc>
                <a:spcPct val="90000"/>
              </a:lnSpc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9404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CONSIDERAÇÕES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Cana tem estágios fenológicos simples que demonstram a sua rusticidade e alta adaptabilidade para condições tropicais</a:t>
            </a:r>
          </a:p>
          <a:p>
            <a:endParaRPr lang="pt-BR" dirty="0"/>
          </a:p>
          <a:p>
            <a:r>
              <a:rPr lang="pt-BR" dirty="0"/>
              <a:t>Tem uma </a:t>
            </a:r>
            <a:r>
              <a:rPr lang="pt-BR"/>
              <a:t>terminologia própria, definida </a:t>
            </a:r>
            <a:r>
              <a:rPr lang="pt-BR" dirty="0"/>
              <a:t>pelo manejo e acúmulo de açúcar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883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Sistema radicular</a:t>
            </a:r>
          </a:p>
          <a:p>
            <a:pPr eaLnBrk="1" hangingPunct="1"/>
            <a:endParaRPr lang="en-US" sz="2400"/>
          </a:p>
        </p:txBody>
      </p:sp>
      <p:pic>
        <p:nvPicPr>
          <p:cNvPr id="9220" name="Picture 4" descr="Figura final 3-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14612" y="2000240"/>
            <a:ext cx="6429388" cy="4632325"/>
          </a:xfr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2285992"/>
            <a:ext cx="2362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Sistema radicular de cana planta mostrando os três tipos característicos de raízes, a distribuição percentual em profundidade e a distância lateral atingida pelas raízes superficiais (Dillewijn, 1952).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Colmo</a:t>
            </a:r>
          </a:p>
          <a:p>
            <a:pPr eaLnBrk="1" hangingPunct="1"/>
            <a:endParaRPr lang="en-US" sz="2400"/>
          </a:p>
        </p:txBody>
      </p:sp>
      <p:pic>
        <p:nvPicPr>
          <p:cNvPr id="10244" name="Picture 7" descr="Figura final 3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060575"/>
            <a:ext cx="5545138" cy="453072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>
                <a:latin typeface="Arial" charset="0"/>
                <a:cs typeface="Times New Roman" pitchFamily="18" charset="0"/>
              </a:rPr>
              <a:t>Colmos</a:t>
            </a:r>
            <a:endParaRPr lang="en-US" sz="3600">
              <a:latin typeface="Arial" charset="0"/>
              <a:cs typeface="Times New Roman" pitchFamily="18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357298"/>
            <a:ext cx="8315324" cy="5500702"/>
          </a:xfrm>
        </p:spPr>
        <p:txBody>
          <a:bodyPr/>
          <a:lstStyle/>
          <a:p>
            <a:pPr algn="just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O colmo da cana é cilíndrico, ereto, fibroso e rico em açúcar. </a:t>
            </a: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A composição aproximada da cana-de-açúcar é a seguinte: possui 86 a 92% de caldo e 8 a 14% de fibras (matéria insolúvel em água).  </a:t>
            </a:r>
            <a:endParaRPr lang="pt-BR" sz="2800" dirty="0">
              <a:cs typeface="Times New Roman" pitchFamily="18" charset="0"/>
            </a:endParaRP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Arial" charset="0"/>
              </a:rPr>
              <a:t>O caldo é composto de água (75 a 82%) e 18 a 25% de sólidos solúveis (</a:t>
            </a:r>
            <a:r>
              <a:rPr lang="pt-BR" sz="2800" dirty="0" err="1">
                <a:latin typeface="Arial" charset="0"/>
                <a:cs typeface="Arial" charset="0"/>
              </a:rPr>
              <a:t>brix</a:t>
            </a:r>
            <a:r>
              <a:rPr lang="pt-BR" sz="2800" dirty="0">
                <a:latin typeface="Arial" charset="0"/>
                <a:cs typeface="Arial" charset="0"/>
              </a:rPr>
              <a:t>), correspondendo em maior parte aos açúcares (principalmente sacarose) e outros elementos.</a:t>
            </a: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pt-BR" sz="2800" dirty="0">
                <a:latin typeface="Arial" charset="0"/>
                <a:cs typeface="Times New Roman" pitchFamily="18" charset="0"/>
              </a:rPr>
              <a:t>O colmo é constituído de nós e entrenós, em cada nó existe uma gema, protegida pela bainha da folha.</a:t>
            </a:r>
            <a:endParaRPr lang="pt-BR"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>
              <a:buFontTx/>
              <a:buAutoNum type="arabicPeriod"/>
            </a:pPr>
            <a:r>
              <a:rPr lang="pt-BR"/>
              <a:t>Cana-de-açúcar</a:t>
            </a:r>
            <a:br>
              <a:rPr lang="pt-BR" sz="3800"/>
            </a:br>
            <a:r>
              <a:rPr lang="pt-BR" sz="2400"/>
              <a:t>1.1. Botânica</a:t>
            </a:r>
            <a:endParaRPr lang="en-US" sz="24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761288" cy="4530725"/>
          </a:xfrm>
        </p:spPr>
        <p:txBody>
          <a:bodyPr/>
          <a:lstStyle/>
          <a:p>
            <a:pPr eaLnBrk="1" hangingPunct="1"/>
            <a:r>
              <a:rPr lang="pt-BR" sz="2400"/>
              <a:t>Colmo e bainha</a:t>
            </a:r>
          </a:p>
          <a:p>
            <a:pPr eaLnBrk="1" hangingPunct="1"/>
            <a:endParaRPr lang="en-US" sz="2400"/>
          </a:p>
        </p:txBody>
      </p:sp>
      <p:pic>
        <p:nvPicPr>
          <p:cNvPr id="11268" name="Picture 4" descr="Figura final 3-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989138"/>
            <a:ext cx="4535488" cy="4530725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madas">
  <a:themeElements>
    <a:clrScheme name="Camada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amad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mada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Camadas</Template>
  <TotalTime>1072</TotalTime>
  <Words>1801</Words>
  <Application>Microsoft Office PowerPoint</Application>
  <PresentationFormat>Apresentação na tela (4:3)</PresentationFormat>
  <Paragraphs>276</Paragraphs>
  <Slides>55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Times New Roman</vt:lpstr>
      <vt:lpstr>Wingdings</vt:lpstr>
      <vt:lpstr>Camadas</vt:lpstr>
      <vt:lpstr>CONCEITOS GERAIS EM CANA-DE-AÇÚCAR -I</vt:lpstr>
      <vt:lpstr>Introdução</vt:lpstr>
      <vt:lpstr>Cana-de-açúcar 1.1. Botânica</vt:lpstr>
      <vt:lpstr>Cana-de-açúcar 1.1. Botânica</vt:lpstr>
      <vt:lpstr>Cana-de-açúcar 1.1. Botânica</vt:lpstr>
      <vt:lpstr>Cana-de-açúcar 1.1. Botânica</vt:lpstr>
      <vt:lpstr>Cana-de-açúcar 1.1. Botânica</vt:lpstr>
      <vt:lpstr>Colmos</vt:lpstr>
      <vt:lpstr>Cana-de-açúcar 1.1. Botânica</vt:lpstr>
      <vt:lpstr>Cana-de-açúcar 1.1. Botânica</vt:lpstr>
      <vt:lpstr>Folha</vt:lpstr>
      <vt:lpstr>Cana-de-açúcar 1.1. Botânica</vt:lpstr>
      <vt:lpstr>Fatores da produção vegetal</vt:lpstr>
      <vt:lpstr>Apresentação do PowerPoint</vt:lpstr>
      <vt:lpstr>Propagação</vt:lpstr>
      <vt:lpstr>Cana-de-açúcar 1.2. Fenologia</vt:lpstr>
      <vt:lpstr>Emergência e desenvolvimento inicial</vt:lpstr>
      <vt:lpstr>Cana-de-açúcar 1.2. Fenologia</vt:lpstr>
      <vt:lpstr>Cana-de-açúcar 1.2. Fenologia</vt:lpstr>
      <vt:lpstr>Cana-de-açúcar 1.2. Fenologia</vt:lpstr>
      <vt:lpstr>Cana-de-açúcar 1.2. Fenologia</vt:lpstr>
      <vt:lpstr>Pefilhamento</vt:lpstr>
      <vt:lpstr>Cana-de-açúcar 1.2. Fenologia</vt:lpstr>
      <vt:lpstr>Fatores que influem o Perfilhamento</vt:lpstr>
      <vt:lpstr>Cana-de-açúcar 1.2. Fenologia</vt:lpstr>
      <vt:lpstr>Cana-de-açúcar 1.2. Fenologia</vt:lpstr>
      <vt:lpstr>Cana-de-açúcar 1.2. Fenologia</vt:lpstr>
      <vt:lpstr>Crescimento</vt:lpstr>
      <vt:lpstr>Dominância Apical</vt:lpstr>
      <vt:lpstr>Apresentação do PowerPoint</vt:lpstr>
      <vt:lpstr>Cana-de-açúcar 1.2. Fenologia</vt:lpstr>
      <vt:lpstr>Cana-de-açúcar 1.2. Fenologia</vt:lpstr>
      <vt:lpstr>Cana-de-açúcar 1.2. Fenologia</vt:lpstr>
      <vt:lpstr>Características morfológicas associadas à produtividade da cana-de-açúcar</vt:lpstr>
      <vt:lpstr>Fotossíntese</vt:lpstr>
      <vt:lpstr>Ácido dicarboxílico</vt:lpstr>
      <vt:lpstr>Cana-de-açúcar 1.2. Fenologia</vt:lpstr>
      <vt:lpstr>Cana-de-açúcar 1.2. Fenologia</vt:lpstr>
      <vt:lpstr>Cana-de-açúcar 1.2. Fenologia</vt:lpstr>
      <vt:lpstr>Cana-de-açúcar 1.2. Fenologia</vt:lpstr>
      <vt:lpstr>Apresentação do PowerPoint</vt:lpstr>
      <vt:lpstr>Inflorescência</vt:lpstr>
      <vt:lpstr>Processo do florescimento</vt:lpstr>
      <vt:lpstr>Eventos que levam ao florescimento</vt:lpstr>
      <vt:lpstr>Florescimento</vt:lpstr>
      <vt:lpstr>Redução do florescimento da cana-de-açúcar</vt:lpstr>
      <vt:lpstr>Irrigação e florescimento</vt:lpstr>
      <vt:lpstr>Cana-de-açúcar 1.3. Partição e terminologia agroindustrial</vt:lpstr>
      <vt:lpstr>Cana-de-açúcar 1.3. Terminologia agroindustrial</vt:lpstr>
      <vt:lpstr>Cana-de-açúcar 1.3. Terminologia agroindustrial</vt:lpstr>
      <vt:lpstr>ESTÁGIOS DE PRODUÇÃO</vt:lpstr>
      <vt:lpstr>CICLOS NO CENTRO-SUL</vt:lpstr>
      <vt:lpstr>EDAFOLOGIA</vt:lpstr>
      <vt:lpstr>CLIMATOLOGIA</vt:lpstr>
      <vt:lpstr>CONSIDERAÇÕES</vt:lpstr>
    </vt:vector>
  </TitlesOfParts>
  <Company>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CANA-DE-AÇÚCAR</dc:title>
  <dc:creator>usuario</dc:creator>
  <cp:lastModifiedBy>Edgar Gomes Ferreira de Beauclair</cp:lastModifiedBy>
  <cp:revision>116</cp:revision>
  <dcterms:created xsi:type="dcterms:W3CDTF">2006-09-29T12:00:59Z</dcterms:created>
  <dcterms:modified xsi:type="dcterms:W3CDTF">2018-08-06T18:44:42Z</dcterms:modified>
</cp:coreProperties>
</file>