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7591A-3733-46D5-80BD-E0775286D7BF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6644B-4A67-4931-8A90-3159AF35BB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644B-4A67-4931-8A90-3159AF35BBFC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9E6B-862A-4375-8597-05A3F1F5635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0A3890-BF86-490B-BFFA-BE3179565DE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9E6B-862A-4375-8597-05A3F1F5635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3890-BF86-490B-BFFA-BE3179565D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F0A3890-BF86-490B-BFFA-BE3179565DE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9E6B-862A-4375-8597-05A3F1F5635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9E6B-862A-4375-8597-05A3F1F5635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F0A3890-BF86-490B-BFFA-BE3179565DE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9E6B-862A-4375-8597-05A3F1F5635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0A3890-BF86-490B-BFFA-BE3179565DE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929E6B-862A-4375-8597-05A3F1F5635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3890-BF86-490B-BFFA-BE3179565DE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9E6B-862A-4375-8597-05A3F1F5635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F0A3890-BF86-490B-BFFA-BE3179565DE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9E6B-862A-4375-8597-05A3F1F5635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F0A3890-BF86-490B-BFFA-BE3179565D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9E6B-862A-4375-8597-05A3F1F5635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A3890-BF86-490B-BFFA-BE3179565D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0A3890-BF86-490B-BFFA-BE3179565DE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9E6B-862A-4375-8597-05A3F1F5635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F0A3890-BF86-490B-BFFA-BE3179565DE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0929E6B-862A-4375-8597-05A3F1F5635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929E6B-862A-4375-8597-05A3F1F5635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0A3890-BF86-490B-BFFA-BE3179565DE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79712" y="2708920"/>
            <a:ext cx="6400800" cy="320188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Florianópolis, </a:t>
            </a:r>
          </a:p>
          <a:p>
            <a:r>
              <a:rPr lang="pt-BR" dirty="0" smtClean="0"/>
              <a:t>Campus da Universidade Federal de Santa Catarina - UFSC – 25 a 28 de maio de 2015</a:t>
            </a:r>
          </a:p>
          <a:p>
            <a:endParaRPr lang="pt-BR" dirty="0" smtClean="0"/>
          </a:p>
          <a:p>
            <a:r>
              <a:rPr lang="pt-BR" dirty="0" err="1" smtClean="0"/>
              <a:t>Marise</a:t>
            </a:r>
            <a:r>
              <a:rPr lang="pt-BR" dirty="0" smtClean="0"/>
              <a:t> Glória Barbosa </a:t>
            </a:r>
          </a:p>
          <a:p>
            <a:r>
              <a:rPr lang="pt-BR" dirty="0" smtClean="0"/>
              <a:t>ANAIS VII ENABET – 2015</a:t>
            </a:r>
          </a:p>
          <a:p>
            <a:endParaRPr lang="pt-BR" dirty="0" smtClean="0"/>
          </a:p>
          <a:p>
            <a:r>
              <a:rPr lang="pt-BR" dirty="0" smtClean="0"/>
              <a:t>PÁGINAS 26 À 41</a:t>
            </a:r>
          </a:p>
          <a:p>
            <a:endParaRPr lang="pt-BR" dirty="0" smtClean="0"/>
          </a:p>
          <a:p>
            <a:r>
              <a:rPr lang="pt-BR" dirty="0" smtClean="0"/>
              <a:t>ANA CAROLINA B. DE PAULA</a:t>
            </a:r>
          </a:p>
          <a:p>
            <a:r>
              <a:rPr lang="pt-BR" dirty="0" smtClean="0"/>
              <a:t>8527141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A MÚSICA DAS CAIXEIRAS DO DIVINO: DIÁLOGOS ENTRE ESTRUTURAS MUSICAIS E SOCIAIS </a:t>
            </a:r>
            <a:endParaRPr lang="pt-BR" sz="3200" dirty="0"/>
          </a:p>
        </p:txBody>
      </p:sp>
      <p:pic>
        <p:nvPicPr>
          <p:cNvPr id="13314" name="Picture 2" descr="Resultado de imagem para divino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3057525" cy="29908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Música: Canto, Ritmo, Dança.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Os conhecimentos que elas têm construído ao longo do tempo no universo da oralidade são complexos e sofisticados. Tocam e cantam em uníssono mantendo firmemente ritmos/Toques complexos e estreitamente relacionados aos diferentes tempos do roteiro ritual da Festa do Divino.</a:t>
            </a:r>
          </a:p>
          <a:p>
            <a:r>
              <a:rPr lang="pt-BR" dirty="0" smtClean="0"/>
              <a:t>Uma música que nos remete a um universo de grande densidade sonora e performática que inclui o uso de saias ou vestidos, e raramente calças compridas para tocarem. Tocam em cortejos integrados ao roteiro ritual, e também sentadas, com a caixa no colo, em semicírculo frente ao altar do Divino.</a:t>
            </a:r>
            <a:endParaRPr lang="pt-BR" dirty="0"/>
          </a:p>
        </p:txBody>
      </p:sp>
      <p:pic>
        <p:nvPicPr>
          <p:cNvPr id="23554" name="Picture 2" descr="Resultado de imagem para peace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4288" y="5013176"/>
            <a:ext cx="1808676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Música: Canto, Ritmo, Dança.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Cada momento do roteiro ritual possui repertório específico com um diálogo construído pelo discurso estruturado em quadras; versos de 7 (sete) sílabas tônicas, com rimas na segunda e quarta linhas. Essa é a referência para a criação, o improviso e o reconhecimento de perfeita métrica poética, e também referência de sua desobediência quando percebem e ou botam versos sem rima, chamados pé quebrado. </a:t>
            </a:r>
            <a:endParaRPr lang="pt-BR" sz="2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pt-BR" sz="1900" dirty="0" smtClean="0"/>
              <a:t>Quando tocam, a mão principal (direita para as destras, esquerda para as canhotas), toca com a baqueta no centro da caixa, intensificando o som. A mão de apoio toca próximo à borda, um toque mais suave. É transparente uma diferença nos timbres produzidos pelas acentuações e toques em lugares distintos. Essas nuances foram indicadas no exemplo pelo uso de sinais de acentuação. A transcrição em partitura a melodia e o texto poético para evidenciar a relação do canto com a percussão, onde a análise tem seu foco. </a:t>
            </a:r>
            <a:endParaRPr lang="pt-BR" sz="19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6734" r="39403" b="69485"/>
          <a:stretch>
            <a:fillRect/>
          </a:stretch>
        </p:blipFill>
        <p:spPr bwMode="auto">
          <a:xfrm>
            <a:off x="611560" y="476671"/>
            <a:ext cx="7272808" cy="188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48234" r="39403" b="33063"/>
          <a:stretch>
            <a:fillRect/>
          </a:stretch>
        </p:blipFill>
        <p:spPr bwMode="auto">
          <a:xfrm>
            <a:off x="683568" y="1772815"/>
            <a:ext cx="5328592" cy="253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31183" t="33266" r="26756" b="48031"/>
          <a:stretch>
            <a:fillRect/>
          </a:stretch>
        </p:blipFill>
        <p:spPr bwMode="auto">
          <a:xfrm>
            <a:off x="467544" y="4005064"/>
            <a:ext cx="83529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“Prece na voz, a batida do coração”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O canto solo do primeiro verso, ganha amplitude quando, no final da frase, outras Caixeiras cantam junto com a solista adensando a linha melódica cantada por ela, com terças paralelas acima e abaixo.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Nesse processo alternam-se a voz solo que canta a linha melódica adensada, e a resposta do grupo em coro, revelando em um movimento contínuo a estrutura de irmandade e cooperação presentes no canto. Essa estrutura é repetida até que todas tenham cantado seu verso, em uma reiterada alternância do lugar de solista. Durante a resposta do coro a solista canta no </a:t>
            </a:r>
            <a:r>
              <a:rPr lang="pt-BR" dirty="0" err="1" smtClean="0"/>
              <a:t>Baixão</a:t>
            </a:r>
            <a:r>
              <a:rPr lang="pt-BR" dirty="0" smtClean="0"/>
              <a:t>, destacando a melodia com essa voz.</a:t>
            </a:r>
          </a:p>
          <a:p>
            <a:endParaRPr lang="pt-BR" dirty="0" smtClean="0"/>
          </a:p>
          <a:p>
            <a:r>
              <a:rPr lang="pt-BR" dirty="0" smtClean="0"/>
              <a:t>https://www.youtube.com/watch?v=lfmOlqS8_e4</a:t>
            </a:r>
            <a:endParaRPr lang="pt-BR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music 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0000"/>
          </a:blip>
          <a:srcRect/>
          <a:stretch>
            <a:fillRect/>
          </a:stretch>
        </p:blipFill>
        <p:spPr bwMode="auto">
          <a:xfrm>
            <a:off x="1331640" y="0"/>
            <a:ext cx="6408712" cy="6525344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5536" y="1412776"/>
            <a:ext cx="8534400" cy="3927475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Universidade de São Paulo – USP</a:t>
            </a:r>
            <a:br>
              <a:rPr lang="pt-BR" sz="3600" b="1" dirty="0" smtClean="0"/>
            </a:br>
            <a:r>
              <a:rPr lang="pt-BR" sz="3600" b="1" dirty="0" smtClean="0"/>
              <a:t>Departamento de Música</a:t>
            </a:r>
            <a:br>
              <a:rPr lang="pt-BR" sz="3600" b="1" dirty="0" smtClean="0"/>
            </a:br>
            <a:r>
              <a:rPr lang="pt-BR" sz="3600" b="1" dirty="0" smtClean="0"/>
              <a:t>FFCLRP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err="1" smtClean="0"/>
              <a:t>Etnomusicologia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Setembro, 2016</a:t>
            </a:r>
            <a:endParaRPr lang="pt-BR" sz="36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Resultado de imagem para divino espirito santo pn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/>
          <a:stretch>
            <a:fillRect/>
          </a:stretch>
        </p:blipFill>
        <p:spPr bwMode="auto">
          <a:xfrm>
            <a:off x="4067944" y="1484784"/>
            <a:ext cx="4824536" cy="482453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OS FESTEJOS DO DIVINO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Os Festejos do Divino são conduzidos por suas Sacerdotisas, as Caixeiras, em um contexto cultural particular no qual mulheres cantando e tocando tambores são protagonistas na condução dos rituais, ocupando espaços de poder simbólico, o que não é frequente no Brasil. Além da grande capacidade de agregação das comunidades que o realizam, esses Festejos constituem-se patrimônio cultural com grande popularidade.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Esta música propiciatória estreitamente ligada aos roteiros rituais dos Festejos do Divino, tem sido mantida, recriada, ressignificada por muitas gerações de mulheres e homens, nos universos da oralidade em continuado e pujante dialogo com a contemporaneidade, em especial no estado do Maranhão.</a:t>
            </a:r>
            <a:endParaRPr lang="pt-BR" dirty="0"/>
          </a:p>
        </p:txBody>
      </p:sp>
      <p:sp>
        <p:nvSpPr>
          <p:cNvPr id="14342" name="AutoShape 6" descr="Resultado de imagem para divino espirito sant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sultado de imagem para pomba espírito santo 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2969568" cy="222717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... As caixeiras têm Seu nome.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sz="2600" dirty="0" smtClean="0"/>
              <a:t>A experiência das Caixeiras do Divino, instala um paradigma, uma referencia. Elas são mulheres e conduzem o culto festivo ao Divino Espírito Santo no Maranhão cantando e tocando tambores: caixas, e vem daí seu nome: Caixeiras. </a:t>
            </a:r>
            <a:endParaRPr lang="pt-BR" sz="2600" dirty="0"/>
          </a:p>
        </p:txBody>
      </p:sp>
      <p:pic>
        <p:nvPicPr>
          <p:cNvPr id="15362" name="Picture 2" descr="Resultado de imagem para caixeiras do divino maranhã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28800"/>
            <a:ext cx="4038600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Foliões da Divindade.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universo das Festas do Divino se constitui por práticas presentes no catolicismo popular, e no Maranhão, são realizadas por Terreiros de Cultos afro-brasileiros, quilombos ou cidades e povoados como Alcântara, Paço do </a:t>
            </a:r>
            <a:r>
              <a:rPr lang="pt-BR" dirty="0" err="1" smtClean="0"/>
              <a:t>Lumiar</a:t>
            </a:r>
            <a:r>
              <a:rPr lang="pt-BR" dirty="0" smtClean="0"/>
              <a:t>, </a:t>
            </a:r>
            <a:r>
              <a:rPr lang="pt-BR" dirty="0" err="1" smtClean="0"/>
              <a:t>Periá</a:t>
            </a:r>
            <a:r>
              <a:rPr lang="pt-BR" dirty="0" smtClean="0"/>
              <a:t>, </a:t>
            </a:r>
            <a:r>
              <a:rPr lang="pt-BR" dirty="0" err="1" smtClean="0"/>
              <a:t>Icatu</a:t>
            </a:r>
            <a:r>
              <a:rPr lang="pt-BR" dirty="0" smtClean="0"/>
              <a:t>, onde a Festa ocupa os espaços públicos com cortejos. </a:t>
            </a:r>
          </a:p>
          <a:p>
            <a:endParaRPr lang="pt-BR" dirty="0" smtClean="0"/>
          </a:p>
          <a:p>
            <a:r>
              <a:rPr lang="pt-BR" dirty="0" smtClean="0"/>
              <a:t>Paz, amor, fé, esperança, caridade. A Caixeira-Régia conduz todo o ritual, acompanhada pelo grupo que toca na festa.</a:t>
            </a:r>
            <a:endParaRPr lang="pt-BR" dirty="0"/>
          </a:p>
        </p:txBody>
      </p:sp>
      <p:pic>
        <p:nvPicPr>
          <p:cNvPr id="16386" name="Picture 2" descr="Resultado de imagem para divino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296143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m para caixeiras do divino maranh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3018512"/>
          </a:xfrm>
          <a:prstGeom prst="rect">
            <a:avLst/>
          </a:prstGeom>
          <a:noFill/>
        </p:spPr>
      </p:pic>
      <p:pic>
        <p:nvPicPr>
          <p:cNvPr id="17412" name="Picture 4" descr="Resultado de imagem para caixeiras do divino maranh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485692" cy="2788569"/>
          </a:xfrm>
          <a:prstGeom prst="rect">
            <a:avLst/>
          </a:prstGeom>
          <a:noFill/>
        </p:spPr>
      </p:pic>
      <p:pic>
        <p:nvPicPr>
          <p:cNvPr id="17414" name="Picture 6" descr="Resultado de imagem para caixeiras do divino maranhã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3888432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m para estandarte do divino espirito santo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81128"/>
            <a:ext cx="1944216" cy="1800200"/>
          </a:xfrm>
          <a:prstGeom prst="rect">
            <a:avLst/>
          </a:prstGeom>
          <a:noFill/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Eu olhei </a:t>
            </a:r>
            <a:r>
              <a:rPr lang="pt-BR" dirty="0" err="1" smtClean="0"/>
              <a:t>pr’os</a:t>
            </a:r>
            <a:r>
              <a:rPr lang="pt-BR" dirty="0" smtClean="0"/>
              <a:t> quatro cantos...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t-BR" dirty="0" smtClean="0"/>
              <a:t>Aqui mora um devoto do divino </a:t>
            </a:r>
            <a:r>
              <a:rPr lang="pt-BR" dirty="0" err="1" smtClean="0"/>
              <a:t>s’pirto</a:t>
            </a:r>
            <a:r>
              <a:rPr lang="pt-BR" dirty="0" smtClean="0"/>
              <a:t> santo!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Com os rituais de Abertura e Fechamento da Tribuna, as Caixeiras abrem e fecham uma dimensão no espaço dos Terreiros para a realização do culto festivo para o Divino. </a:t>
            </a:r>
            <a:r>
              <a:rPr lang="pt-BR" b="1" dirty="0" smtClean="0"/>
              <a:t>Sua música e repertório têm estruturas distintas do ponto de vista performático, cênico, musical e distintos conceitos rítmicos de organização no tempo.</a:t>
            </a:r>
            <a:r>
              <a:rPr lang="pt-BR" dirty="0" smtClean="0"/>
              <a:t> Com o término do Festejo do Divino, a Casa volta ao seu cotidiano dos cultos de Tambor de Mina, Candomblé.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música das Caixeiras permanece durante todo o tempo da festa, em um detalhado e prolongado roteiro ritual por dois fins de semana ou 13 dias.</a:t>
            </a:r>
          </a:p>
          <a:p>
            <a:r>
              <a:rPr lang="pt-BR" dirty="0" smtClean="0"/>
              <a:t>Os Toques e cantigas, estabelecem diálogos estreitos com o roteiro ritual. 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Quando cheguei nesta casa,</a:t>
            </a:r>
            <a:endParaRPr lang="pt-BR" sz="40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m para pomba da paz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4499992" y="2348880"/>
            <a:ext cx="4286435" cy="391157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E as caixeiras, quem são elas?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Caixeiras são sacerdotisas dos cultos festivos para o Divino Espírito Santo no estado do Maranhão, e em outros lugares, para onde a Festa foi levada por maranhenses. São costumeiramente mulheres negras; pretas ou pardas, com idades frequentemente superiores a quarenta anos.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Tocam Caixa por devoção e nesse processo, trabalham. Nesse trabalho sedimentam uma identidade respeitada que inclui seu agrado ou ganho.</a:t>
            </a:r>
            <a:endParaRPr lang="pt-BR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“Caixeira num é só </a:t>
            </a:r>
            <a:r>
              <a:rPr lang="pt-BR" dirty="0" err="1" smtClean="0"/>
              <a:t>tocá</a:t>
            </a:r>
            <a:r>
              <a:rPr lang="pt-BR" dirty="0" smtClean="0"/>
              <a:t> caixa, é uma pessoa pra </a:t>
            </a:r>
            <a:r>
              <a:rPr lang="pt-BR" dirty="0" err="1" smtClean="0"/>
              <a:t>enfrentá</a:t>
            </a:r>
            <a:r>
              <a:rPr lang="pt-BR" dirty="0" smtClean="0"/>
              <a:t> tudo como manda a lei.”</a:t>
            </a:r>
            <a:endParaRPr lang="pt-BR" dirty="0"/>
          </a:p>
        </p:txBody>
      </p:sp>
      <p:pic>
        <p:nvPicPr>
          <p:cNvPr id="22532" name="Picture 4" descr="Resultado de imagem para caixeiras do divino maranh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8352928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 smtClean="0"/>
              <a:t>Caixeira do Divino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Seu nome as relaciona estreitamente à sua função de tocar a caixa, mas seu ser é inseparável do canto, da potência de sua expressão vocal, da dimensão de seu repertório, dos conhecimentos das sequências rituais.</a:t>
            </a:r>
          </a:p>
          <a:p>
            <a:r>
              <a:rPr lang="pt-BR" dirty="0" smtClean="0"/>
              <a:t>As responsabilidades com relação ao Festejo estruturam o poder entre a Caixeira Régia, Caixeira </a:t>
            </a:r>
            <a:r>
              <a:rPr lang="pt-BR" dirty="0" err="1" smtClean="0"/>
              <a:t>Mór</a:t>
            </a:r>
            <a:r>
              <a:rPr lang="pt-BR" dirty="0" smtClean="0"/>
              <a:t> e o grupo.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A preparação de Caixeiras novas é feita durante as festas, seja em cortejos ou em cerimônias frente o altar do Divino. É no contexto que acontecem os ensinamentos, aprendizados, desenvolvimentos de repertórios e o aprendizado de sua relação com os roteiros rituais.</a:t>
            </a:r>
          </a:p>
          <a:p>
            <a:r>
              <a:rPr lang="pt-BR" sz="2000" dirty="0" smtClean="0"/>
              <a:t>O conhecimento musical e ritual das Caixeiras e sua forma de transmissão, transcendem a dimensão que os liga ao rito, constroem relações sociais, engendram um corpus de Caixeiras. Este é um grupo restrito, com regras próprias para reconhecimento, desafio, inclusão e rejeição de suas participantes. Uma irmandade cujo código de conduta, as exigências do conhecimento de suas participantes é claro, difundido e respeitado.</a:t>
            </a:r>
            <a:endParaRPr lang="pt-BR" sz="20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</TotalTime>
  <Words>1141</Words>
  <Application>Microsoft Office PowerPoint</Application>
  <PresentationFormat>Apresentação na tela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Cívico</vt:lpstr>
      <vt:lpstr>A MÚSICA DAS CAIXEIRAS DO DIVINO: DIÁLOGOS ENTRE ESTRUTURAS MUSICAIS E SOCIAIS </vt:lpstr>
      <vt:lpstr>OS FESTEJOS DO DIVINO</vt:lpstr>
      <vt:lpstr>... As caixeiras têm Seu nome.</vt:lpstr>
      <vt:lpstr>Foliões da Divindade.</vt:lpstr>
      <vt:lpstr>Slide 5</vt:lpstr>
      <vt:lpstr>Quando cheguei nesta casa,</vt:lpstr>
      <vt:lpstr>E as caixeiras, quem são elas?</vt:lpstr>
      <vt:lpstr>“Caixeira num é só tocá caixa, é uma pessoa pra enfrentá tudo como manda a lei.”</vt:lpstr>
      <vt:lpstr>Caixeira do Divino</vt:lpstr>
      <vt:lpstr>Música: Canto, Ritmo, Dança.</vt:lpstr>
      <vt:lpstr>Música: Canto, Ritmo, Dança.</vt:lpstr>
      <vt:lpstr>Slide 12</vt:lpstr>
      <vt:lpstr>“Prece na voz, a batida do coração”</vt:lpstr>
      <vt:lpstr>Universidade de São Paulo – USP Departamento de Música FFCLRP  Etnomusicologia  Setembro, 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MÚSICA DAS CAIXEIRAS DO DIVINO: DIÁLOGOS ENTRE ESTRUTURAS MUSICAIS E SOCIAIS</dc:title>
  <dc:creator>Ana Carolina</dc:creator>
  <cp:lastModifiedBy>Ana Carolina</cp:lastModifiedBy>
  <cp:revision>10</cp:revision>
  <dcterms:created xsi:type="dcterms:W3CDTF">2016-09-15T13:47:10Z</dcterms:created>
  <dcterms:modified xsi:type="dcterms:W3CDTF">2016-09-15T15:48:43Z</dcterms:modified>
</cp:coreProperties>
</file>