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6" r:id="rId5"/>
    <p:sldId id="259" r:id="rId6"/>
    <p:sldId id="267" r:id="rId7"/>
    <p:sldId id="268" r:id="rId8"/>
    <p:sldId id="269" r:id="rId9"/>
    <p:sldId id="270" r:id="rId10"/>
    <p:sldId id="271" r:id="rId11"/>
    <p:sldId id="262" r:id="rId12"/>
    <p:sldId id="261" r:id="rId13"/>
    <p:sldId id="260" r:id="rId14"/>
    <p:sldId id="263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-168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9442-96AD-4844-8EC5-9DE68C842499}" type="datetimeFigureOut">
              <a:rPr lang="pt-BR" smtClean="0"/>
              <a:t>09/05/2020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A8273-4A93-4EC4-B13C-4B850AA789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7163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9442-96AD-4844-8EC5-9DE68C842499}" type="datetimeFigureOut">
              <a:rPr lang="pt-BR" smtClean="0"/>
              <a:t>09/05/2020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A8273-4A93-4EC4-B13C-4B850AA789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3868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9442-96AD-4844-8EC5-9DE68C842499}" type="datetimeFigureOut">
              <a:rPr lang="pt-BR" smtClean="0"/>
              <a:t>09/05/2020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A8273-4A93-4EC4-B13C-4B850AA789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6870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9442-96AD-4844-8EC5-9DE68C842499}" type="datetimeFigureOut">
              <a:rPr lang="pt-BR" smtClean="0"/>
              <a:t>09/05/2020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A8273-4A93-4EC4-B13C-4B850AA789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7762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9442-96AD-4844-8EC5-9DE68C842499}" type="datetimeFigureOut">
              <a:rPr lang="pt-BR" smtClean="0"/>
              <a:t>09/05/2020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A8273-4A93-4EC4-B13C-4B850AA789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4721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9442-96AD-4844-8EC5-9DE68C842499}" type="datetimeFigureOut">
              <a:rPr lang="pt-BR" smtClean="0"/>
              <a:t>09/05/2020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A8273-4A93-4EC4-B13C-4B850AA789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8257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9442-96AD-4844-8EC5-9DE68C842499}" type="datetimeFigureOut">
              <a:rPr lang="pt-BR" smtClean="0"/>
              <a:t>09/05/2020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A8273-4A93-4EC4-B13C-4B850AA789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1844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9442-96AD-4844-8EC5-9DE68C842499}" type="datetimeFigureOut">
              <a:rPr lang="pt-BR" smtClean="0"/>
              <a:t>09/05/2020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A8273-4A93-4EC4-B13C-4B850AA789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9881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9442-96AD-4844-8EC5-9DE68C842499}" type="datetimeFigureOut">
              <a:rPr lang="pt-BR" smtClean="0"/>
              <a:t>09/05/2020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A8273-4A93-4EC4-B13C-4B850AA789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0686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9442-96AD-4844-8EC5-9DE68C842499}" type="datetimeFigureOut">
              <a:rPr lang="pt-BR" smtClean="0"/>
              <a:t>09/05/2020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A8273-4A93-4EC4-B13C-4B850AA789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9422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9442-96AD-4844-8EC5-9DE68C842499}" type="datetimeFigureOut">
              <a:rPr lang="pt-BR" smtClean="0"/>
              <a:t>09/05/2020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A8273-4A93-4EC4-B13C-4B850AA789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8159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09442-96AD-4844-8EC5-9DE68C842499}" type="datetimeFigureOut">
              <a:rPr lang="pt-BR" smtClean="0"/>
              <a:t>09/05/2020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A8273-4A93-4EC4-B13C-4B850AA789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6182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Gabarito Prova 1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t-BR" sz="3600" dirty="0" smtClean="0"/>
              <a:t>LES0187 – Finanças Aplicadas ao Agronegócio </a:t>
            </a:r>
          </a:p>
          <a:p>
            <a:endParaRPr lang="pt-BR" sz="3600" dirty="0"/>
          </a:p>
          <a:p>
            <a:endParaRPr lang="pt-BR" sz="3600" dirty="0" smtClean="0"/>
          </a:p>
          <a:p>
            <a:r>
              <a:rPr lang="pt-BR" sz="3600" dirty="0" smtClean="0"/>
              <a:t>Maio 2020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4014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0935" y="208744"/>
            <a:ext cx="11410130" cy="3780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07000"/>
              </a:lnSpc>
              <a:spcAft>
                <a:spcPts val="800"/>
              </a:spcAft>
              <a:buFont typeface="+mj-lt"/>
              <a:buAutoNum type="arabicParenR" startAt="3"/>
            </a:pPr>
            <a:r>
              <a:rPr lang="pt-B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[2,0 pontos] </a:t>
            </a:r>
            <a:r>
              <a:rPr lang="pt-BR" sz="2800" dirty="0" smtClean="0"/>
              <a:t>Um </a:t>
            </a:r>
            <a:r>
              <a:rPr lang="pt-BR" sz="2800" dirty="0"/>
              <a:t>produtor de certa commodity solicita ao fornecedor de insumo, no </a:t>
            </a:r>
            <a:r>
              <a:rPr lang="pt-BR" sz="2800" b="1" dirty="0">
                <a:solidFill>
                  <a:srgbClr val="FF0000"/>
                </a:solidFill>
              </a:rPr>
              <a:t>mês de dezembro</a:t>
            </a:r>
            <a:r>
              <a:rPr lang="pt-BR" sz="2800" dirty="0"/>
              <a:t>, insumos para pagamento em troca de sacas da commodity após a colheita, que ocorrerá em </a:t>
            </a:r>
            <a:r>
              <a:rPr lang="pt-BR" sz="2800" b="1" dirty="0">
                <a:solidFill>
                  <a:srgbClr val="FF0000"/>
                </a:solidFill>
              </a:rPr>
              <a:t>março do ano seguinte</a:t>
            </a:r>
            <a:r>
              <a:rPr lang="pt-BR" sz="2800" dirty="0"/>
              <a:t>. No mercado futuro, a commodity está cotada a </a:t>
            </a:r>
            <a:r>
              <a:rPr lang="pt-BR" sz="2800" b="1" dirty="0">
                <a:solidFill>
                  <a:srgbClr val="FF0000"/>
                </a:solidFill>
              </a:rPr>
              <a:t>R$ 45,00/</a:t>
            </a:r>
            <a:r>
              <a:rPr lang="pt-BR" sz="2800" b="1" dirty="0" err="1">
                <a:solidFill>
                  <a:srgbClr val="FF0000"/>
                </a:solidFill>
              </a:rPr>
              <a:t>sc</a:t>
            </a:r>
            <a:r>
              <a:rPr lang="pt-BR" sz="2800" b="1" dirty="0">
                <a:solidFill>
                  <a:srgbClr val="FF0000"/>
                </a:solidFill>
              </a:rPr>
              <a:t> </a:t>
            </a:r>
            <a:r>
              <a:rPr lang="pt-BR" sz="2800" dirty="0"/>
              <a:t>para o mês de março (época da colheita). No mês de dezembro (época do pré-plantio) o valor da saca da commodity é de R$ 40,00. A empresa vendedora de insumo trabalha com </a:t>
            </a:r>
            <a:r>
              <a:rPr lang="pt-BR" sz="2800" b="1" dirty="0">
                <a:solidFill>
                  <a:srgbClr val="FF0000"/>
                </a:solidFill>
              </a:rPr>
              <a:t>margem de lucro de (G+2)%, inadimplência de 1%, custo financeiro de 3% ao mês</a:t>
            </a:r>
            <a:r>
              <a:rPr lang="pt-BR" sz="2800" dirty="0"/>
              <a:t>. </a:t>
            </a:r>
            <a:endParaRPr lang="pt-BR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183910"/>
              </p:ext>
            </p:extLst>
          </p:nvPr>
        </p:nvGraphicFramePr>
        <p:xfrm>
          <a:off x="1295400" y="4069080"/>
          <a:ext cx="10312401" cy="2606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74554"/>
                <a:gridCol w="3274554"/>
                <a:gridCol w="3763293"/>
              </a:tblGrid>
              <a:tr h="182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 dirty="0" smtClean="0">
                          <a:effectLst/>
                        </a:rPr>
                        <a:t>Custo de produção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 smtClean="0">
                          <a:effectLst/>
                        </a:rPr>
                        <a:t>R$ 110.000,00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Margem de lucro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1,06</a:t>
                      </a:r>
                      <a:r>
                        <a:rPr lang="pt-BR" sz="2800" u="none" strike="noStrike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 x </a:t>
                      </a:r>
                      <a:r>
                        <a:rPr lang="pt-BR" sz="280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110.000</a:t>
                      </a:r>
                      <a:endParaRPr lang="pt-BR" sz="28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 smtClean="0">
                          <a:effectLst/>
                        </a:rPr>
                        <a:t>R$ 116.600,00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Inadimplência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1,01</a:t>
                      </a:r>
                      <a:r>
                        <a:rPr lang="pt-BR" sz="2800" u="none" strike="noStrike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pt-BR" sz="2800" u="none" strike="noStrike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x </a:t>
                      </a:r>
                      <a:r>
                        <a:rPr lang="pt-BR" sz="280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116.000</a:t>
                      </a:r>
                      <a:endParaRPr lang="pt-BR" sz="28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 smtClean="0">
                          <a:effectLst/>
                        </a:rPr>
                        <a:t>R$ </a:t>
                      </a:r>
                      <a:r>
                        <a:rPr lang="pt-BR" sz="2800" u="none" strike="noStrike" dirty="0" smtClean="0">
                          <a:effectLst/>
                        </a:rPr>
                        <a:t>117.766,00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Custo</a:t>
                      </a:r>
                      <a:r>
                        <a:rPr lang="pt-BR" sz="2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financeiro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(1,03</a:t>
                      </a:r>
                      <a:r>
                        <a:rPr lang="pt-BR" sz="2800" u="none" strike="noStrike" baseline="30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pt-BR" sz="280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)</a:t>
                      </a:r>
                      <a:r>
                        <a:rPr lang="pt-BR" sz="2800" u="none" strike="noStrike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 x </a:t>
                      </a:r>
                      <a:r>
                        <a:rPr lang="pt-BR" sz="280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117.766,00</a:t>
                      </a:r>
                      <a:endParaRPr lang="pt-BR" sz="28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 smtClean="0">
                          <a:effectLst/>
                        </a:rPr>
                        <a:t>R$</a:t>
                      </a:r>
                      <a:r>
                        <a:rPr lang="pt-BR" sz="2800" u="none" strike="noStrike" baseline="0" dirty="0" smtClean="0">
                          <a:effectLst/>
                        </a:rPr>
                        <a:t> </a:t>
                      </a:r>
                      <a:r>
                        <a:rPr lang="pt-BR" sz="2800" u="none" strike="noStrike" dirty="0" smtClean="0">
                          <a:effectLst/>
                        </a:rPr>
                        <a:t>128.686,088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8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 smtClean="0">
                          <a:effectLst/>
                        </a:rPr>
                        <a:t>R$</a:t>
                      </a:r>
                      <a:r>
                        <a:rPr lang="pt-BR" sz="2800" u="none" strike="noStrike" baseline="0" dirty="0" smtClean="0">
                          <a:effectLst/>
                        </a:rPr>
                        <a:t> </a:t>
                      </a:r>
                      <a:r>
                        <a:rPr lang="pt-BR" sz="2800" u="none" strike="noStrike" dirty="0" smtClean="0">
                          <a:effectLst/>
                        </a:rPr>
                        <a:t>128.686,09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 sacas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128.686,088 / 45</a:t>
                      </a:r>
                      <a:endParaRPr lang="pt-BR" sz="28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 dirty="0">
                          <a:effectLst/>
                        </a:rPr>
                        <a:t>           </a:t>
                      </a:r>
                      <a:r>
                        <a:rPr lang="pt-BR" sz="2800" u="none" strike="noStrike" dirty="0" smtClean="0">
                          <a:effectLst/>
                        </a:rPr>
                        <a:t>2.859,691 sacas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567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76672"/>
            <a:ext cx="1147223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arenR" startAt="4"/>
            </a:pPr>
            <a:r>
              <a:rPr lang="pt-BR" sz="2800" dirty="0"/>
              <a:t>[1,0 ponto] Um insumo está sendo vendido a prazo nas seguintes condições:</a:t>
            </a:r>
          </a:p>
          <a:p>
            <a:pPr lvl="2"/>
            <a:r>
              <a:rPr lang="pt-BR" sz="2800" dirty="0"/>
              <a:t>$</a:t>
            </a:r>
            <a:r>
              <a:rPr lang="pt-BR" sz="2800" dirty="0" smtClean="0"/>
              <a:t>1GG,00 </a:t>
            </a:r>
            <a:r>
              <a:rPr lang="pt-BR" sz="2800" dirty="0"/>
              <a:t>de entrada</a:t>
            </a:r>
          </a:p>
          <a:p>
            <a:pPr lvl="2"/>
            <a:r>
              <a:rPr lang="pt-BR" sz="2800" dirty="0"/>
              <a:t>$192,00 em 30 dias</a:t>
            </a:r>
          </a:p>
          <a:p>
            <a:pPr lvl="2"/>
            <a:r>
              <a:rPr lang="pt-BR" sz="2800" dirty="0"/>
              <a:t>$192,00 em 60 dias</a:t>
            </a:r>
          </a:p>
          <a:p>
            <a:r>
              <a:rPr lang="pt-BR" sz="2800" dirty="0"/>
              <a:t>Sendo de </a:t>
            </a:r>
            <a:r>
              <a:rPr lang="pt-BR" sz="2800" dirty="0" smtClean="0"/>
              <a:t>1,0% </a:t>
            </a:r>
            <a:r>
              <a:rPr lang="pt-BR" sz="2800" dirty="0"/>
              <a:t>ao mês a taxa de juros compostos, </a:t>
            </a:r>
            <a:r>
              <a:rPr lang="pt-BR" sz="2800" dirty="0" smtClean="0"/>
              <a:t>a partir de qual </a:t>
            </a:r>
            <a:r>
              <a:rPr lang="pt-BR" sz="2800" dirty="0"/>
              <a:t>preço é interessante comprar o insumo a </a:t>
            </a:r>
            <a:r>
              <a:rPr lang="pt-BR" sz="2800" dirty="0" smtClean="0"/>
              <a:t>prazo?</a:t>
            </a:r>
            <a:endParaRPr lang="pt-BR" sz="2800" dirty="0"/>
          </a:p>
        </p:txBody>
      </p:sp>
      <p:sp>
        <p:nvSpPr>
          <p:cNvPr id="3" name="Retângulo 2"/>
          <p:cNvSpPr/>
          <p:nvPr/>
        </p:nvSpPr>
        <p:spPr>
          <a:xfrm>
            <a:off x="179512" y="3682767"/>
            <a:ext cx="87849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3200" dirty="0" smtClean="0">
                <a:solidFill>
                  <a:srgbClr val="FF0000"/>
                </a:solidFill>
              </a:rPr>
              <a:t>Resposta:</a:t>
            </a:r>
          </a:p>
          <a:p>
            <a:pPr lvl="0"/>
            <a:r>
              <a:rPr lang="pt-BR" sz="3200" dirty="0" smtClean="0">
                <a:solidFill>
                  <a:srgbClr val="FF0000"/>
                </a:solidFill>
              </a:rPr>
              <a:t>VP = </a:t>
            </a:r>
            <a:r>
              <a:rPr lang="pt-BR" sz="3200" dirty="0" smtClean="0">
                <a:solidFill>
                  <a:srgbClr val="FF0000"/>
                </a:solidFill>
              </a:rPr>
              <a:t>144,00 </a:t>
            </a:r>
            <a:r>
              <a:rPr lang="pt-BR" sz="3200" dirty="0" smtClean="0">
                <a:solidFill>
                  <a:srgbClr val="FF0000"/>
                </a:solidFill>
              </a:rPr>
              <a:t>+ 192,00/1,01 + 192/1,01²</a:t>
            </a:r>
          </a:p>
          <a:p>
            <a:pPr lvl="0"/>
            <a:r>
              <a:rPr lang="pt-BR" sz="3200" dirty="0" smtClean="0">
                <a:solidFill>
                  <a:srgbClr val="FF0000"/>
                </a:solidFill>
              </a:rPr>
              <a:t>VP = </a:t>
            </a:r>
            <a:r>
              <a:rPr lang="pt-BR" sz="3200" dirty="0" smtClean="0">
                <a:solidFill>
                  <a:srgbClr val="FF0000"/>
                </a:solidFill>
              </a:rPr>
              <a:t>144,00 </a:t>
            </a:r>
            <a:r>
              <a:rPr lang="pt-BR" sz="3200" dirty="0" smtClean="0">
                <a:solidFill>
                  <a:srgbClr val="FF0000"/>
                </a:solidFill>
              </a:rPr>
              <a:t>+ 190,10 + 188,22</a:t>
            </a:r>
          </a:p>
          <a:p>
            <a:r>
              <a:rPr lang="pt-BR" sz="3200" dirty="0" smtClean="0">
                <a:solidFill>
                  <a:srgbClr val="FF0000"/>
                </a:solidFill>
              </a:rPr>
              <a:t>VP = </a:t>
            </a:r>
            <a:r>
              <a:rPr lang="pt-BR" sz="3200" dirty="0" smtClean="0">
                <a:solidFill>
                  <a:srgbClr val="FF0000"/>
                </a:solidFill>
              </a:rPr>
              <a:t>522,32</a:t>
            </a:r>
            <a:endParaRPr lang="pt-BR" sz="3200" dirty="0" smtClean="0">
              <a:solidFill>
                <a:srgbClr val="FF0000"/>
              </a:solidFill>
            </a:endParaRPr>
          </a:p>
          <a:p>
            <a:pPr lvl="0"/>
            <a:r>
              <a:rPr lang="pt-BR" sz="3200" b="1" dirty="0" smtClean="0">
                <a:solidFill>
                  <a:srgbClr val="FF0000"/>
                </a:solidFill>
              </a:rPr>
              <a:t>É interessante comprar a vista se o preço for inferior a $ </a:t>
            </a:r>
            <a:r>
              <a:rPr lang="pt-BR" sz="3200" b="1" dirty="0" smtClean="0">
                <a:solidFill>
                  <a:srgbClr val="FF0000"/>
                </a:solidFill>
              </a:rPr>
              <a:t>522,32</a:t>
            </a:r>
            <a:r>
              <a:rPr lang="pt-BR" sz="3200" b="1" dirty="0" smtClean="0">
                <a:solidFill>
                  <a:srgbClr val="FF0000"/>
                </a:solidFill>
              </a:rPr>
              <a:t>.</a:t>
            </a:r>
            <a:endParaRPr lang="pt-BR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096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76672"/>
            <a:ext cx="1129444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arenR" startAt="5"/>
            </a:pPr>
            <a:r>
              <a:rPr lang="pt-BR" sz="3200" dirty="0" smtClean="0"/>
              <a:t>[</a:t>
            </a:r>
            <a:r>
              <a:rPr lang="pt-BR" sz="3200" dirty="0"/>
              <a:t>1</a:t>
            </a:r>
            <a:r>
              <a:rPr lang="pt-BR" sz="3200" dirty="0" smtClean="0"/>
              <a:t>,0 </a:t>
            </a:r>
            <a:r>
              <a:rPr lang="pt-BR" sz="3200" dirty="0"/>
              <a:t>ponto] Um litro de defensivo é vendido por </a:t>
            </a:r>
            <a:r>
              <a:rPr lang="pt-BR" sz="3200" dirty="0" smtClean="0"/>
              <a:t>R$ 130 </a:t>
            </a:r>
            <a:r>
              <a:rPr lang="pt-BR" sz="3200" dirty="0"/>
              <a:t>a vista, ou nas seguintes condições: </a:t>
            </a:r>
            <a:r>
              <a:rPr lang="pt-BR" sz="3200" dirty="0" smtClean="0"/>
              <a:t>2G</a:t>
            </a:r>
            <a:r>
              <a:rPr lang="pt-BR" sz="3200" dirty="0" smtClean="0"/>
              <a:t>% </a:t>
            </a:r>
            <a:r>
              <a:rPr lang="pt-BR" sz="3200" dirty="0"/>
              <a:t>de entrada e um pagamento de </a:t>
            </a:r>
            <a:r>
              <a:rPr lang="pt-BR" sz="3200" dirty="0" smtClean="0"/>
              <a:t>R$ 110,00 </a:t>
            </a:r>
            <a:r>
              <a:rPr lang="pt-BR" sz="3200" dirty="0"/>
              <a:t>em </a:t>
            </a:r>
            <a:r>
              <a:rPr lang="pt-BR" sz="3200" dirty="0" smtClean="0"/>
              <a:t>45 </a:t>
            </a:r>
            <a:r>
              <a:rPr lang="pt-BR" sz="3200" dirty="0"/>
              <a:t>dias. Qual a </a:t>
            </a:r>
            <a:r>
              <a:rPr lang="pt-BR" sz="3200" b="1" dirty="0"/>
              <a:t>taxa mensal de juros </a:t>
            </a:r>
            <a:r>
              <a:rPr lang="pt-BR" sz="3200" b="1" dirty="0" smtClean="0"/>
              <a:t>compostos</a:t>
            </a:r>
            <a:r>
              <a:rPr lang="pt-BR" sz="3200" dirty="0" smtClean="0"/>
              <a:t> </a:t>
            </a:r>
            <a:r>
              <a:rPr lang="pt-BR" sz="3200" dirty="0"/>
              <a:t>que está sendo cobrada?</a:t>
            </a:r>
          </a:p>
        </p:txBody>
      </p:sp>
      <p:sp>
        <p:nvSpPr>
          <p:cNvPr id="3" name="Retângulo 2"/>
          <p:cNvSpPr/>
          <p:nvPr/>
        </p:nvSpPr>
        <p:spPr>
          <a:xfrm>
            <a:off x="755576" y="3394735"/>
            <a:ext cx="1064753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3200" dirty="0" smtClean="0">
                <a:solidFill>
                  <a:srgbClr val="FF0000"/>
                </a:solidFill>
              </a:rPr>
              <a:t>Resposta:</a:t>
            </a:r>
          </a:p>
          <a:p>
            <a:pPr lvl="0"/>
            <a:r>
              <a:rPr lang="pt-BR" sz="3200" dirty="0" smtClean="0">
                <a:solidFill>
                  <a:srgbClr val="FF0000"/>
                </a:solidFill>
              </a:rPr>
              <a:t>24% </a:t>
            </a:r>
            <a:r>
              <a:rPr lang="pt-BR" sz="3200" dirty="0" smtClean="0">
                <a:solidFill>
                  <a:srgbClr val="FF0000"/>
                </a:solidFill>
              </a:rPr>
              <a:t>de entrada = </a:t>
            </a:r>
            <a:r>
              <a:rPr lang="pt-BR" sz="3200" dirty="0" smtClean="0">
                <a:solidFill>
                  <a:srgbClr val="FF0000"/>
                </a:solidFill>
              </a:rPr>
              <a:t>0,24 </a:t>
            </a:r>
            <a:r>
              <a:rPr lang="pt-BR" sz="3200" dirty="0" smtClean="0">
                <a:solidFill>
                  <a:srgbClr val="FF0000"/>
                </a:solidFill>
              </a:rPr>
              <a:t>x </a:t>
            </a:r>
            <a:r>
              <a:rPr lang="pt-BR" sz="3200" dirty="0" smtClean="0">
                <a:solidFill>
                  <a:srgbClr val="FF0000"/>
                </a:solidFill>
              </a:rPr>
              <a:t>R$ 130,00 </a:t>
            </a:r>
            <a:r>
              <a:rPr lang="pt-BR" sz="3200" dirty="0" smtClean="0">
                <a:solidFill>
                  <a:srgbClr val="FF0000"/>
                </a:solidFill>
              </a:rPr>
              <a:t>= </a:t>
            </a:r>
            <a:r>
              <a:rPr lang="pt-BR" sz="3200" dirty="0" smtClean="0">
                <a:solidFill>
                  <a:srgbClr val="FF0000"/>
                </a:solidFill>
              </a:rPr>
              <a:t>R$ 31,20</a:t>
            </a:r>
            <a:endParaRPr lang="pt-BR" sz="3200" dirty="0" smtClean="0">
              <a:solidFill>
                <a:srgbClr val="FF0000"/>
              </a:solidFill>
            </a:endParaRPr>
          </a:p>
          <a:p>
            <a:pPr lvl="0"/>
            <a:r>
              <a:rPr lang="pt-BR" sz="3200" dirty="0" smtClean="0">
                <a:solidFill>
                  <a:srgbClr val="FF0000"/>
                </a:solidFill>
              </a:rPr>
              <a:t>Valor financiado: </a:t>
            </a:r>
            <a:r>
              <a:rPr lang="pt-BR" sz="3200" dirty="0" smtClean="0">
                <a:solidFill>
                  <a:srgbClr val="FF0000"/>
                </a:solidFill>
              </a:rPr>
              <a:t>R$ 130,00 </a:t>
            </a:r>
            <a:r>
              <a:rPr lang="pt-BR" sz="3200" dirty="0" smtClean="0">
                <a:solidFill>
                  <a:srgbClr val="FF0000"/>
                </a:solidFill>
              </a:rPr>
              <a:t>- </a:t>
            </a:r>
            <a:r>
              <a:rPr lang="pt-BR" sz="3200" dirty="0" smtClean="0">
                <a:solidFill>
                  <a:srgbClr val="FF0000"/>
                </a:solidFill>
              </a:rPr>
              <a:t>R$ 31,20 </a:t>
            </a:r>
            <a:r>
              <a:rPr lang="pt-BR" sz="3200" dirty="0" smtClean="0">
                <a:solidFill>
                  <a:srgbClr val="FF0000"/>
                </a:solidFill>
              </a:rPr>
              <a:t>= </a:t>
            </a:r>
            <a:r>
              <a:rPr lang="pt-BR" sz="3200" dirty="0" smtClean="0">
                <a:solidFill>
                  <a:srgbClr val="FF0000"/>
                </a:solidFill>
              </a:rPr>
              <a:t>R$ </a:t>
            </a:r>
            <a:r>
              <a:rPr lang="pt-BR" sz="3200" dirty="0" smtClean="0">
                <a:solidFill>
                  <a:srgbClr val="FF0000"/>
                </a:solidFill>
              </a:rPr>
              <a:t>9</a:t>
            </a:r>
            <a:r>
              <a:rPr lang="pt-BR" sz="3200" dirty="0" smtClean="0">
                <a:solidFill>
                  <a:srgbClr val="FF0000"/>
                </a:solidFill>
              </a:rPr>
              <a:t>8,80</a:t>
            </a:r>
            <a:endParaRPr lang="pt-BR" sz="3200" dirty="0" smtClean="0">
              <a:solidFill>
                <a:srgbClr val="FF0000"/>
              </a:solidFill>
            </a:endParaRPr>
          </a:p>
          <a:p>
            <a:pPr lvl="0"/>
            <a:r>
              <a:rPr lang="pt-BR" sz="3200" dirty="0" smtClean="0">
                <a:solidFill>
                  <a:srgbClr val="FF0000"/>
                </a:solidFill>
              </a:rPr>
              <a:t>Juros em 45 dias: R$ </a:t>
            </a:r>
            <a:r>
              <a:rPr lang="pt-BR" sz="3200" dirty="0" smtClean="0">
                <a:solidFill>
                  <a:srgbClr val="FF0000"/>
                </a:solidFill>
              </a:rPr>
              <a:t>110,00 / </a:t>
            </a:r>
            <a:r>
              <a:rPr lang="pt-BR" sz="3200" dirty="0">
                <a:solidFill>
                  <a:srgbClr val="FF0000"/>
                </a:solidFill>
              </a:rPr>
              <a:t>R</a:t>
            </a:r>
            <a:r>
              <a:rPr lang="pt-BR" sz="3200" dirty="0" smtClean="0">
                <a:solidFill>
                  <a:srgbClr val="FF0000"/>
                </a:solidFill>
              </a:rPr>
              <a:t>$ 98,80 </a:t>
            </a:r>
            <a:r>
              <a:rPr lang="pt-BR" sz="3200" dirty="0" smtClean="0">
                <a:solidFill>
                  <a:srgbClr val="FF0000"/>
                </a:solidFill>
              </a:rPr>
              <a:t>– 1 = </a:t>
            </a:r>
            <a:r>
              <a:rPr lang="pt-BR" sz="3200" dirty="0" smtClean="0">
                <a:solidFill>
                  <a:srgbClr val="FF0000"/>
                </a:solidFill>
              </a:rPr>
              <a:t>0,11336</a:t>
            </a:r>
          </a:p>
          <a:p>
            <a:pPr lvl="0"/>
            <a:r>
              <a:rPr lang="pt-BR" sz="3200" dirty="0" smtClean="0">
                <a:solidFill>
                  <a:srgbClr val="FF0000"/>
                </a:solidFill>
              </a:rPr>
              <a:t>Juros = (1,11336)</a:t>
            </a:r>
            <a:r>
              <a:rPr lang="pt-BR" sz="3200" baseline="30000" dirty="0" smtClean="0">
                <a:solidFill>
                  <a:srgbClr val="FF0000"/>
                </a:solidFill>
              </a:rPr>
              <a:t>(30/45)</a:t>
            </a:r>
            <a:r>
              <a:rPr lang="pt-BR" sz="3200" dirty="0" smtClean="0">
                <a:solidFill>
                  <a:srgbClr val="FF0000"/>
                </a:solidFill>
              </a:rPr>
              <a:t> – 1 = 7,42% a.m.</a:t>
            </a:r>
            <a:endParaRPr lang="pt-BR" sz="3200" dirty="0">
              <a:solidFill>
                <a:srgbClr val="FF000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391920" y="6085840"/>
            <a:ext cx="8148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Ao dia = [1,11336^(1/45)]^30 =1,11336^(30/45)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02065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332656"/>
            <a:ext cx="1125916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arenR" startAt="6"/>
            </a:pPr>
            <a:r>
              <a:rPr lang="pt-BR" sz="3200" dirty="0"/>
              <a:t>[1,0 ponto] </a:t>
            </a:r>
            <a:r>
              <a:rPr lang="pt-BR" sz="3200" dirty="0" smtClean="0"/>
              <a:t>Admita </a:t>
            </a:r>
            <a:r>
              <a:rPr lang="pt-BR" sz="3200" dirty="0"/>
              <a:t>que uma pessoa irá necessitar de </a:t>
            </a:r>
            <a:r>
              <a:rPr lang="pt-BR" sz="3200" dirty="0" smtClean="0"/>
              <a:t>               R</a:t>
            </a:r>
            <a:r>
              <a:rPr lang="pt-BR" sz="3200" dirty="0"/>
              <a:t>$ </a:t>
            </a:r>
            <a:r>
              <a:rPr lang="pt-BR" sz="3200" dirty="0" smtClean="0"/>
              <a:t>40.000,00 </a:t>
            </a:r>
            <a:r>
              <a:rPr lang="pt-BR" sz="3200" dirty="0"/>
              <a:t>em três meses. Quanto deverá depositar hoje numa alternativa de investimento que oferece uma rentabilidade de juros compostos de </a:t>
            </a:r>
            <a:r>
              <a:rPr lang="pt-BR" sz="3200" dirty="0" smtClean="0"/>
              <a:t>12% </a:t>
            </a:r>
            <a:r>
              <a:rPr lang="pt-BR" sz="3200" dirty="0"/>
              <a:t>ao ano? </a:t>
            </a:r>
          </a:p>
        </p:txBody>
      </p:sp>
      <p:sp>
        <p:nvSpPr>
          <p:cNvPr id="3" name="Retângulo 2"/>
          <p:cNvSpPr/>
          <p:nvPr/>
        </p:nvSpPr>
        <p:spPr>
          <a:xfrm>
            <a:off x="160130" y="3429000"/>
            <a:ext cx="87849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3200" dirty="0" smtClean="0">
                <a:solidFill>
                  <a:srgbClr val="FF0000"/>
                </a:solidFill>
              </a:rPr>
              <a:t>Resposta:</a:t>
            </a:r>
          </a:p>
          <a:p>
            <a:r>
              <a:rPr lang="pt-BR" sz="3200" dirty="0">
                <a:solidFill>
                  <a:srgbClr val="FF0000"/>
                </a:solidFill>
              </a:rPr>
              <a:t>4</a:t>
            </a:r>
            <a:r>
              <a:rPr lang="pt-BR" sz="3200" dirty="0" smtClean="0">
                <a:solidFill>
                  <a:srgbClr val="FF0000"/>
                </a:solidFill>
              </a:rPr>
              <a:t>0.000,00 = P x (1 + </a:t>
            </a:r>
            <a:r>
              <a:rPr lang="pt-BR" sz="3200" dirty="0" smtClean="0">
                <a:solidFill>
                  <a:srgbClr val="FF0000"/>
                </a:solidFill>
              </a:rPr>
              <a:t>0,12)</a:t>
            </a:r>
            <a:r>
              <a:rPr lang="pt-BR" sz="3200" baseline="30000" dirty="0" smtClean="0">
                <a:solidFill>
                  <a:srgbClr val="FF0000"/>
                </a:solidFill>
              </a:rPr>
              <a:t>(</a:t>
            </a:r>
            <a:r>
              <a:rPr lang="pt-BR" sz="3200" baseline="30000" dirty="0" smtClean="0">
                <a:solidFill>
                  <a:srgbClr val="FF0000"/>
                </a:solidFill>
              </a:rPr>
              <a:t>3/12)</a:t>
            </a:r>
            <a:r>
              <a:rPr lang="pt-BR" sz="32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pt-BR" sz="3200" dirty="0" smtClean="0">
                <a:solidFill>
                  <a:srgbClr val="FF0000"/>
                </a:solidFill>
              </a:rPr>
              <a:t>40.000,00 </a:t>
            </a:r>
            <a:r>
              <a:rPr lang="pt-BR" sz="3200" dirty="0">
                <a:solidFill>
                  <a:srgbClr val="FF0000"/>
                </a:solidFill>
              </a:rPr>
              <a:t>= P x </a:t>
            </a:r>
            <a:r>
              <a:rPr lang="pt-BR" sz="3200" dirty="0" smtClean="0">
                <a:solidFill>
                  <a:srgbClr val="FF0000"/>
                </a:solidFill>
              </a:rPr>
              <a:t>1,028737</a:t>
            </a:r>
            <a:endParaRPr lang="pt-BR" sz="3200" dirty="0" smtClean="0">
              <a:solidFill>
                <a:srgbClr val="FF0000"/>
              </a:solidFill>
            </a:endParaRPr>
          </a:p>
          <a:p>
            <a:r>
              <a:rPr lang="pt-BR" sz="3200" dirty="0" smtClean="0">
                <a:solidFill>
                  <a:srgbClr val="FF0000"/>
                </a:solidFill>
              </a:rPr>
              <a:t>P = 40.000,00 / </a:t>
            </a:r>
            <a:r>
              <a:rPr lang="pt-BR" sz="3200" dirty="0" smtClean="0">
                <a:solidFill>
                  <a:srgbClr val="FF0000"/>
                </a:solidFill>
              </a:rPr>
              <a:t>1,028737</a:t>
            </a:r>
            <a:endParaRPr lang="pt-BR" sz="3200" dirty="0" smtClean="0">
              <a:solidFill>
                <a:srgbClr val="FF0000"/>
              </a:solidFill>
            </a:endParaRPr>
          </a:p>
          <a:p>
            <a:r>
              <a:rPr lang="pt-BR" sz="3200" dirty="0" smtClean="0">
                <a:solidFill>
                  <a:srgbClr val="FF0000"/>
                </a:solidFill>
              </a:rPr>
              <a:t>P = </a:t>
            </a:r>
            <a:r>
              <a:rPr lang="pt-BR" sz="3200" dirty="0" smtClean="0">
                <a:solidFill>
                  <a:srgbClr val="FF0000"/>
                </a:solidFill>
              </a:rPr>
              <a:t>38.882,62</a:t>
            </a:r>
            <a:endParaRPr lang="pt-B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14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11480" y="373529"/>
            <a:ext cx="1126236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arenR" startAt="7"/>
            </a:pPr>
            <a:r>
              <a:rPr lang="pt-BR" sz="2800" dirty="0" smtClean="0"/>
              <a:t>[2,0 pontos] Um investimento produz um retorno líquido anual de R$ 10 mil em cada um dos próximos 2 anos e possui TIR de 2%. Sabe-se que a taxa de desconto é de G% a.a. Pergunta-se: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dirty="0" smtClean="0"/>
              <a:t>Qual o valor do investimento inicial (em R$)?</a:t>
            </a:r>
          </a:p>
          <a:p>
            <a:pPr lvl="1" indent="-9525"/>
            <a:r>
              <a:rPr lang="pt-BR" sz="2800" dirty="0" smtClean="0">
                <a:solidFill>
                  <a:srgbClr val="FF0000"/>
                </a:solidFill>
              </a:rPr>
              <a:t>	TIR = 2%, então (em R$ mil):</a:t>
            </a:r>
          </a:p>
          <a:p>
            <a:pPr lvl="1" indent="-9525"/>
            <a:r>
              <a:rPr lang="pt-BR" sz="2800" dirty="0" smtClean="0">
                <a:solidFill>
                  <a:srgbClr val="FF0000"/>
                </a:solidFill>
              </a:rPr>
              <a:t>	0 = VPL = -Investimento + 10/1,02 + 10/1,02²</a:t>
            </a:r>
          </a:p>
          <a:p>
            <a:pPr lvl="1"/>
            <a:r>
              <a:rPr lang="pt-BR" sz="2800" dirty="0" smtClean="0">
                <a:solidFill>
                  <a:srgbClr val="FF0000"/>
                </a:solidFill>
              </a:rPr>
              <a:t>Investimento = 9.803,92 + 9.611,69</a:t>
            </a:r>
          </a:p>
          <a:p>
            <a:pPr lvl="1"/>
            <a:r>
              <a:rPr lang="pt-BR" sz="2800" dirty="0" smtClean="0">
                <a:solidFill>
                  <a:srgbClr val="FF0000"/>
                </a:solidFill>
              </a:rPr>
              <a:t>Investimento = 19.415,61 </a:t>
            </a:r>
          </a:p>
          <a:p>
            <a:pPr marL="971550" lvl="1" indent="-514350">
              <a:buFont typeface="+mj-lt"/>
              <a:buAutoNum type="alphaLcParenR"/>
            </a:pPr>
            <a:endParaRPr lang="pt-BR" sz="2800" dirty="0" smtClean="0"/>
          </a:p>
          <a:p>
            <a:pPr marL="971550" lvl="1" indent="-514350">
              <a:buFont typeface="+mj-lt"/>
              <a:buAutoNum type="alphaLcParenR" startAt="2"/>
            </a:pPr>
            <a:r>
              <a:rPr lang="pt-BR" sz="2800" dirty="0" smtClean="0"/>
              <a:t>Qual o valor do VPL?</a:t>
            </a:r>
          </a:p>
          <a:p>
            <a:pPr lvl="1" indent="-9525"/>
            <a:r>
              <a:rPr lang="pt-BR" sz="2800" dirty="0" smtClean="0">
                <a:solidFill>
                  <a:srgbClr val="FF0000"/>
                </a:solidFill>
              </a:rPr>
              <a:t>Em R$ mil	</a:t>
            </a:r>
          </a:p>
          <a:p>
            <a:pPr lvl="1" indent="-9525"/>
            <a:r>
              <a:rPr lang="pt-BR" sz="2800" dirty="0" smtClean="0">
                <a:solidFill>
                  <a:srgbClr val="FF0000"/>
                </a:solidFill>
              </a:rPr>
              <a:t>VPL = - 19.415,61 + 10.000/1,04 + 10.000/1,04²</a:t>
            </a:r>
          </a:p>
          <a:p>
            <a:pPr lvl="1"/>
            <a:r>
              <a:rPr lang="pt-BR" sz="2800" dirty="0" smtClean="0">
                <a:solidFill>
                  <a:srgbClr val="FF0000"/>
                </a:solidFill>
              </a:rPr>
              <a:t>VPL = - 554,66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550595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09600" y="491293"/>
            <a:ext cx="10972800" cy="61247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</a:rPr>
              <a:t>Preencha o quadro a seguir com seu número USP, iniciando pela letra A (eventualmente as letras H e I podem ficar em branco)</a:t>
            </a:r>
            <a:endParaRPr kumimoji="0" lang="pt-BR" alt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</a:rPr>
              <a:t> </a:t>
            </a:r>
            <a:endParaRPr kumimoji="0" lang="pt-BR" alt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28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Open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pt-BR" sz="2800" dirty="0">
              <a:solidFill>
                <a:srgbClr val="333333"/>
              </a:solidFill>
              <a:latin typeface="Open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28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Open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pt-BR" sz="2800" dirty="0">
              <a:solidFill>
                <a:srgbClr val="333333"/>
              </a:solidFill>
              <a:latin typeface="Open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</a:rPr>
              <a:t/>
            </a:r>
            <a:b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</a:rPr>
            </a:br>
            <a:endParaRPr kumimoji="0" lang="pt-BR" alt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</a:rPr>
              <a:t>INSTRUÇÔES:</a:t>
            </a:r>
            <a:endParaRPr kumimoji="0" lang="pt-BR" alt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</a:rPr>
              <a:t>·       </a:t>
            </a:r>
            <a:r>
              <a:rPr kumimoji="0" lang="pt-BR" altLang="pt-BR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</a:rPr>
              <a:t>Nos valores percentuais, sempre que houver uma letra, substitua pela corresponde de seu número USP conforme quadro preenchido no início desta prova.</a:t>
            </a:r>
            <a:endParaRPr kumimoji="0" lang="pt-BR" alt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</a:rPr>
              <a:t>Exemplos, supondo que G = 4:      2G% = 24%      (G+1)% = 5%</a:t>
            </a:r>
            <a:endParaRPr kumimoji="0" lang="pt-BR" alt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062896"/>
              </p:ext>
            </p:extLst>
          </p:nvPr>
        </p:nvGraphicFramePr>
        <p:xfrm>
          <a:off x="3524432" y="2578310"/>
          <a:ext cx="5308848" cy="975360"/>
        </p:xfrm>
        <a:graphic>
          <a:graphicData uri="http://schemas.openxmlformats.org/drawingml/2006/table">
            <a:tbl>
              <a:tblPr/>
              <a:tblGrid>
                <a:gridCol w="589872"/>
                <a:gridCol w="589872"/>
                <a:gridCol w="589872"/>
                <a:gridCol w="589872"/>
                <a:gridCol w="589872"/>
                <a:gridCol w="589872"/>
                <a:gridCol w="589872"/>
                <a:gridCol w="589872"/>
                <a:gridCol w="589872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>
                          <a:effectLst/>
                        </a:rPr>
                        <a:t>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>
                          <a:effectLst/>
                        </a:rPr>
                        <a:t>B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>
                          <a:effectLst/>
                        </a:rPr>
                        <a:t>C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>
                          <a:effectLst/>
                        </a:rPr>
                        <a:t>D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>
                          <a:effectLst/>
                        </a:rPr>
                        <a:t>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>
                          <a:effectLst/>
                        </a:rPr>
                        <a:t>F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>
                          <a:effectLst/>
                        </a:rPr>
                        <a:t>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>
                          <a:effectLst/>
                        </a:rPr>
                        <a:t>H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>
                          <a:effectLst/>
                        </a:rPr>
                        <a:t>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t-BR" sz="320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320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320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32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320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320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320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320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32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083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87" y="188641"/>
            <a:ext cx="1145857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pt-BR" sz="2800" dirty="0"/>
              <a:t>[</a:t>
            </a:r>
            <a:r>
              <a:rPr lang="pt-BR" sz="2800" dirty="0" smtClean="0"/>
              <a:t>1,0 </a:t>
            </a:r>
            <a:r>
              <a:rPr lang="pt-BR" sz="2800" dirty="0"/>
              <a:t>ponto] Considere o Fluxo de Caixa abaixo e taxa de juros (custo de oportunidade) de </a:t>
            </a:r>
            <a:r>
              <a:rPr lang="pt-BR" sz="2800" dirty="0" smtClean="0"/>
              <a:t>10% </a:t>
            </a:r>
            <a:r>
              <a:rPr lang="pt-BR" sz="2800" dirty="0"/>
              <a:t>no período. </a:t>
            </a:r>
            <a:r>
              <a:rPr lang="pt-BR" sz="2800" dirty="0"/>
              <a:t>Calcule a TIR e o VPL (apresente o resultado com duas casas decimais). </a:t>
            </a:r>
            <a:endParaRPr lang="pt-BR" sz="2800" dirty="0">
              <a:solidFill>
                <a:srgbClr val="FF0000"/>
              </a:solidFill>
            </a:endParaRPr>
          </a:p>
          <a:p>
            <a:pPr marL="971550" lvl="1" indent="-514350">
              <a:buFont typeface="+mj-lt"/>
              <a:buAutoNum type="alphaLcParenR"/>
            </a:pPr>
            <a:endParaRPr lang="pt-BR" sz="2800" dirty="0">
              <a:solidFill>
                <a:srgbClr val="FF0000"/>
              </a:solidFill>
            </a:endParaRPr>
          </a:p>
          <a:p>
            <a:pPr marL="971550" lvl="1" indent="-514350">
              <a:buFont typeface="+mj-lt"/>
              <a:buAutoNum type="alphaLcParenR"/>
            </a:pPr>
            <a:endParaRPr lang="pt-BR" sz="2800" dirty="0">
              <a:solidFill>
                <a:srgbClr val="FF0000"/>
              </a:solidFill>
            </a:endParaRPr>
          </a:p>
          <a:p>
            <a:pPr lvl="1"/>
            <a:endParaRPr lang="pt-BR" sz="2800" dirty="0" smtClean="0">
              <a:solidFill>
                <a:srgbClr val="FF0000"/>
              </a:solidFill>
            </a:endParaRPr>
          </a:p>
          <a:p>
            <a:pPr lvl="1"/>
            <a:endParaRPr lang="pt-BR" sz="2800" dirty="0">
              <a:solidFill>
                <a:srgbClr val="FF0000"/>
              </a:solidFill>
            </a:endParaRPr>
          </a:p>
          <a:p>
            <a:pPr lvl="1"/>
            <a:endParaRPr lang="pt-BR" sz="2800" dirty="0" smtClean="0">
              <a:solidFill>
                <a:srgbClr val="FF0000"/>
              </a:solidFill>
            </a:endParaRPr>
          </a:p>
          <a:p>
            <a:pPr lvl="1"/>
            <a:endParaRPr lang="pt-BR" sz="2800" dirty="0">
              <a:solidFill>
                <a:srgbClr val="FF0000"/>
              </a:solidFill>
            </a:endParaRPr>
          </a:p>
          <a:p>
            <a:pPr lvl="1"/>
            <a:r>
              <a:rPr lang="pt-BR" sz="2800" dirty="0">
                <a:solidFill>
                  <a:srgbClr val="FF0000"/>
                </a:solidFill>
              </a:rPr>
              <a:t>a)  TIR	</a:t>
            </a:r>
          </a:p>
          <a:p>
            <a:pPr lvl="1" indent="-9525"/>
            <a:r>
              <a:rPr lang="pt-BR" sz="2800" dirty="0" smtClean="0">
                <a:solidFill>
                  <a:srgbClr val="FF0000"/>
                </a:solidFill>
              </a:rPr>
              <a:t>		VPL </a:t>
            </a:r>
            <a:r>
              <a:rPr lang="pt-BR" sz="2800" dirty="0">
                <a:solidFill>
                  <a:srgbClr val="FF0000"/>
                </a:solidFill>
              </a:rPr>
              <a:t>= 0 = - </a:t>
            </a:r>
            <a:r>
              <a:rPr lang="pt-BR" sz="2800" dirty="0" smtClean="0">
                <a:solidFill>
                  <a:srgbClr val="FF0000"/>
                </a:solidFill>
              </a:rPr>
              <a:t>900,00 + 1.040,00/(</a:t>
            </a:r>
            <a:r>
              <a:rPr lang="pt-BR" sz="2800" dirty="0">
                <a:solidFill>
                  <a:srgbClr val="FF0000"/>
                </a:solidFill>
              </a:rPr>
              <a:t>1 + TIR)</a:t>
            </a:r>
          </a:p>
          <a:p>
            <a:pPr lvl="1"/>
            <a:r>
              <a:rPr lang="pt-BR" sz="2800" dirty="0" smtClean="0">
                <a:solidFill>
                  <a:srgbClr val="FF0000"/>
                </a:solidFill>
              </a:rPr>
              <a:t>	900,00 </a:t>
            </a:r>
            <a:r>
              <a:rPr lang="pt-BR" sz="2800" dirty="0">
                <a:solidFill>
                  <a:srgbClr val="FF0000"/>
                </a:solidFill>
              </a:rPr>
              <a:t>= </a:t>
            </a:r>
            <a:r>
              <a:rPr lang="pt-BR" sz="2800" dirty="0" smtClean="0">
                <a:solidFill>
                  <a:srgbClr val="FF0000"/>
                </a:solidFill>
              </a:rPr>
              <a:t>1.040,00</a:t>
            </a:r>
            <a:r>
              <a:rPr lang="pt-BR" sz="2800" dirty="0">
                <a:solidFill>
                  <a:srgbClr val="FF0000"/>
                </a:solidFill>
              </a:rPr>
              <a:t>/(</a:t>
            </a:r>
            <a:r>
              <a:rPr lang="pt-BR" sz="2800" dirty="0">
                <a:solidFill>
                  <a:srgbClr val="FF0000"/>
                </a:solidFill>
              </a:rPr>
              <a:t>1 + TIR)</a:t>
            </a:r>
          </a:p>
          <a:p>
            <a:pPr lvl="1"/>
            <a:r>
              <a:rPr lang="pt-BR" sz="2800" dirty="0" smtClean="0">
                <a:solidFill>
                  <a:srgbClr val="FF0000"/>
                </a:solidFill>
              </a:rPr>
              <a:t> 	(</a:t>
            </a:r>
            <a:r>
              <a:rPr lang="pt-BR" sz="2800" dirty="0">
                <a:solidFill>
                  <a:srgbClr val="FF0000"/>
                </a:solidFill>
              </a:rPr>
              <a:t>1 </a:t>
            </a:r>
            <a:r>
              <a:rPr lang="pt-BR" sz="2800" dirty="0">
                <a:solidFill>
                  <a:srgbClr val="FF0000"/>
                </a:solidFill>
              </a:rPr>
              <a:t>+ TIR) = </a:t>
            </a:r>
            <a:r>
              <a:rPr lang="pt-BR" sz="2800" dirty="0" smtClean="0">
                <a:solidFill>
                  <a:srgbClr val="FF0000"/>
                </a:solidFill>
              </a:rPr>
              <a:t>1.040,00 </a:t>
            </a:r>
            <a:r>
              <a:rPr lang="pt-BR" sz="2800" dirty="0">
                <a:solidFill>
                  <a:srgbClr val="FF0000"/>
                </a:solidFill>
              </a:rPr>
              <a:t>/ </a:t>
            </a:r>
            <a:r>
              <a:rPr lang="pt-BR" sz="2800" dirty="0" smtClean="0">
                <a:solidFill>
                  <a:srgbClr val="FF0000"/>
                </a:solidFill>
              </a:rPr>
              <a:t>900,00 </a:t>
            </a:r>
            <a:r>
              <a:rPr lang="pt-BR" sz="2800" dirty="0">
                <a:solidFill>
                  <a:srgbClr val="FF0000"/>
                </a:solidFill>
              </a:rPr>
              <a:t>= </a:t>
            </a:r>
            <a:r>
              <a:rPr lang="pt-BR" sz="2800" dirty="0" smtClean="0">
                <a:solidFill>
                  <a:srgbClr val="FF0000"/>
                </a:solidFill>
              </a:rPr>
              <a:t>1,1556</a:t>
            </a:r>
            <a:endParaRPr lang="pt-BR" sz="2800" dirty="0">
              <a:solidFill>
                <a:srgbClr val="FF0000"/>
              </a:solidFill>
            </a:endParaRPr>
          </a:p>
          <a:p>
            <a:pPr lvl="1"/>
            <a:r>
              <a:rPr lang="pt-BR" sz="2800" dirty="0" smtClean="0">
                <a:solidFill>
                  <a:srgbClr val="FF0000"/>
                </a:solidFill>
              </a:rPr>
              <a:t>      TIR </a:t>
            </a:r>
            <a:r>
              <a:rPr lang="pt-BR" sz="2800" dirty="0">
                <a:solidFill>
                  <a:srgbClr val="FF0000"/>
                </a:solidFill>
              </a:rPr>
              <a:t>= </a:t>
            </a:r>
            <a:r>
              <a:rPr lang="pt-BR" sz="2800" dirty="0" smtClean="0">
                <a:solidFill>
                  <a:srgbClr val="FF0000"/>
                </a:solidFill>
              </a:rPr>
              <a:t>15,56%</a:t>
            </a:r>
            <a:endParaRPr lang="pt-BR" sz="28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553557"/>
              </p:ext>
            </p:extLst>
          </p:nvPr>
        </p:nvGraphicFramePr>
        <p:xfrm>
          <a:off x="4358531" y="2125980"/>
          <a:ext cx="3455888" cy="13030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5888"/>
              </a:tblGrid>
              <a:tr h="19812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Data           Valor</a:t>
                      </a:r>
                      <a:endParaRPr lang="pt-BR" sz="2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rgbClr val="0070C0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  Ano 0      </a:t>
                      </a:r>
                      <a:r>
                        <a:rPr lang="pt-BR" sz="2800" u="none" strike="noStrike" dirty="0" smtClean="0">
                          <a:effectLst/>
                        </a:rPr>
                        <a:t>-</a:t>
                      </a:r>
                      <a:r>
                        <a:rPr lang="pt-BR" sz="2800" u="none" strike="noStrike" baseline="0" dirty="0" smtClean="0">
                          <a:effectLst/>
                        </a:rPr>
                        <a:t> R$ 90</a:t>
                      </a:r>
                      <a:r>
                        <a:rPr lang="pt-BR" sz="2800" u="none" strike="noStrike" dirty="0" smtClean="0">
                          <a:effectLst/>
                        </a:rPr>
                        <a:t>0,00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19812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  Ano 1       </a:t>
                      </a:r>
                      <a:r>
                        <a:rPr lang="pt-BR" sz="2800" u="none" strike="noStrike" dirty="0" smtClean="0">
                          <a:effectLst/>
                        </a:rPr>
                        <a:t>1.0G0,00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110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87" y="188641"/>
            <a:ext cx="1145857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pt-BR" sz="2800" dirty="0"/>
              <a:t>[</a:t>
            </a:r>
            <a:r>
              <a:rPr lang="pt-BR" sz="2800" dirty="0" smtClean="0"/>
              <a:t>1,0 </a:t>
            </a:r>
            <a:r>
              <a:rPr lang="pt-BR" sz="2800" dirty="0"/>
              <a:t>ponto] Considere o Fluxo de Caixa abaixo e taxa de juros (custo de oportunidade) de </a:t>
            </a:r>
            <a:r>
              <a:rPr lang="pt-BR" sz="2800" dirty="0" smtClean="0"/>
              <a:t>10% </a:t>
            </a:r>
            <a:r>
              <a:rPr lang="pt-BR" sz="2800" dirty="0"/>
              <a:t>no período. </a:t>
            </a:r>
            <a:r>
              <a:rPr lang="pt-BR" sz="2800" dirty="0"/>
              <a:t>Calcule a TIR e o VPL (apresente o resultado com duas casas decimais). </a:t>
            </a:r>
            <a:endParaRPr lang="pt-BR" sz="2800" dirty="0">
              <a:solidFill>
                <a:srgbClr val="FF0000"/>
              </a:solidFill>
            </a:endParaRPr>
          </a:p>
          <a:p>
            <a:pPr marL="971550" lvl="1" indent="-514350">
              <a:buFont typeface="+mj-lt"/>
              <a:buAutoNum type="alphaLcParenR"/>
            </a:pPr>
            <a:endParaRPr lang="pt-BR" sz="2800" dirty="0">
              <a:solidFill>
                <a:srgbClr val="FF0000"/>
              </a:solidFill>
            </a:endParaRPr>
          </a:p>
          <a:p>
            <a:pPr marL="971550" lvl="1" indent="-514350">
              <a:buFont typeface="+mj-lt"/>
              <a:buAutoNum type="alphaLcParenR"/>
            </a:pPr>
            <a:endParaRPr lang="pt-BR" sz="2800" dirty="0">
              <a:solidFill>
                <a:srgbClr val="FF0000"/>
              </a:solidFill>
            </a:endParaRPr>
          </a:p>
          <a:p>
            <a:pPr lvl="1"/>
            <a:endParaRPr lang="pt-BR" sz="2800" dirty="0" smtClean="0">
              <a:solidFill>
                <a:srgbClr val="FF0000"/>
              </a:solidFill>
            </a:endParaRPr>
          </a:p>
          <a:p>
            <a:pPr lvl="1"/>
            <a:endParaRPr lang="pt-BR" sz="2800" dirty="0">
              <a:solidFill>
                <a:srgbClr val="FF0000"/>
              </a:solidFill>
            </a:endParaRPr>
          </a:p>
          <a:p>
            <a:pPr lvl="1"/>
            <a:endParaRPr lang="pt-BR" sz="2800" dirty="0" smtClean="0">
              <a:solidFill>
                <a:srgbClr val="FF0000"/>
              </a:solidFill>
            </a:endParaRPr>
          </a:p>
          <a:p>
            <a:pPr lvl="1"/>
            <a:endParaRPr lang="pt-BR" sz="2800" dirty="0">
              <a:solidFill>
                <a:srgbClr val="FF0000"/>
              </a:solidFill>
            </a:endParaRPr>
          </a:p>
          <a:p>
            <a:pPr marL="971550" lvl="1" indent="-514350">
              <a:buFont typeface="+mj-lt"/>
              <a:buAutoNum type="alphaLcParenR" startAt="2"/>
            </a:pPr>
            <a:r>
              <a:rPr lang="pt-BR" sz="2800" dirty="0" smtClean="0">
                <a:solidFill>
                  <a:srgbClr val="FF0000"/>
                </a:solidFill>
              </a:rPr>
              <a:t>VPL	</a:t>
            </a:r>
          </a:p>
          <a:p>
            <a:pPr lvl="1" indent="-9525"/>
            <a:r>
              <a:rPr lang="pt-BR" sz="2800" dirty="0" smtClean="0">
                <a:solidFill>
                  <a:srgbClr val="FF0000"/>
                </a:solidFill>
              </a:rPr>
              <a:t>			VPL = - 900,00 + 1.040/1,10</a:t>
            </a:r>
          </a:p>
          <a:p>
            <a:pPr lvl="1"/>
            <a:r>
              <a:rPr lang="pt-BR" sz="2800" dirty="0" smtClean="0">
                <a:solidFill>
                  <a:srgbClr val="FF0000"/>
                </a:solidFill>
              </a:rPr>
              <a:t>		VPL = - 900,00 + 945,45</a:t>
            </a:r>
          </a:p>
          <a:p>
            <a:pPr lvl="1"/>
            <a:r>
              <a:rPr lang="pt-BR" sz="2800" dirty="0" smtClean="0">
                <a:solidFill>
                  <a:srgbClr val="FF0000"/>
                </a:solidFill>
              </a:rPr>
              <a:t>		VPL =  45,45</a:t>
            </a:r>
            <a:endParaRPr lang="pt-BR" sz="2800" dirty="0" smtClean="0"/>
          </a:p>
          <a:p>
            <a:pPr lvl="1" indent="-9525"/>
            <a:endParaRPr lang="pt-BR" sz="28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553557"/>
              </p:ext>
            </p:extLst>
          </p:nvPr>
        </p:nvGraphicFramePr>
        <p:xfrm>
          <a:off x="4358531" y="2125980"/>
          <a:ext cx="3455888" cy="13030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5888"/>
              </a:tblGrid>
              <a:tr h="19812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Data           Valor</a:t>
                      </a:r>
                      <a:endParaRPr lang="pt-BR" sz="2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rgbClr val="0070C0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  Ano 0      </a:t>
                      </a:r>
                      <a:r>
                        <a:rPr lang="pt-BR" sz="2800" u="none" strike="noStrike" dirty="0" smtClean="0">
                          <a:effectLst/>
                        </a:rPr>
                        <a:t>-</a:t>
                      </a:r>
                      <a:r>
                        <a:rPr lang="pt-BR" sz="2800" u="none" strike="noStrike" baseline="0" dirty="0" smtClean="0">
                          <a:effectLst/>
                        </a:rPr>
                        <a:t> R$ 90</a:t>
                      </a:r>
                      <a:r>
                        <a:rPr lang="pt-BR" sz="2800" u="none" strike="noStrike" dirty="0" smtClean="0">
                          <a:effectLst/>
                        </a:rPr>
                        <a:t>0,00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19812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  Ano 1       </a:t>
                      </a:r>
                      <a:r>
                        <a:rPr lang="pt-BR" sz="2800" u="none" strike="noStrike" dirty="0" smtClean="0">
                          <a:effectLst/>
                        </a:rPr>
                        <a:t>1.0G0,00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737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70390" y="509286"/>
            <a:ext cx="11410130" cy="4682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arenR" startAt="2"/>
            </a:pPr>
            <a:r>
              <a:rPr lang="pt-B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[2,0 pontos] Um produtor de milho necessita de insumos para realizar um novo plantio. O custo de produção desses insumos, para indústria, corresponde a R$ 150.000,00. O produtor de milho financiou essa aquisição através de operação de </a:t>
            </a:r>
            <a:r>
              <a:rPr lang="pt-BR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barter</a:t>
            </a:r>
            <a:r>
              <a:rPr lang="pt-B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em maio de 2020, quando a saca estava a R$ 47,50. A operação será paga em março de 2021 com a saca cotada a R$ 50,00.  A empresa fornecedora dos insumos negociou uma margem de lucro de 3% a.m. e eliminou o risco de inadimplência por ser um cliente antigo, de confiança. Levando em conta um custo de oportunidade de (G+1)% durante todo o período qual o valor total a ser pago pelos insumos em reais? E em sacas?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26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70390" y="509286"/>
            <a:ext cx="11577770" cy="3253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arenR" startAt="2"/>
            </a:pPr>
            <a:r>
              <a:rPr lang="pt-B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[2,0 pontos] Um produtor de milho necessita de insumos para realizar um novo plantio. O custo de produção desses insumos, para indústria, corresponde a </a:t>
            </a:r>
            <a:r>
              <a:rPr lang="pt-BR" sz="2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R$ 150.000,00</a:t>
            </a:r>
            <a:r>
              <a:rPr lang="pt-B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O produtor de milho financiou essa aquisição através de operação de </a:t>
            </a:r>
            <a:r>
              <a:rPr lang="pt-B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barter</a:t>
            </a:r>
            <a:r>
              <a:rPr lang="pt-B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em maio de 2020, quando a saca estava a R$ 47,50. A operação será paga em março de 2021 com a saca cotada a </a:t>
            </a:r>
            <a:r>
              <a:rPr lang="pt-BR" sz="2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R$ 50,00</a:t>
            </a:r>
            <a:r>
              <a:rPr lang="pt-B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A empresa fornecedora dos insumos negociou uma margem de </a:t>
            </a:r>
            <a:r>
              <a:rPr lang="pt-BR" sz="2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lucro de 3% a.m. </a:t>
            </a:r>
            <a:r>
              <a:rPr lang="pt-B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pt-BR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eliminou o risco de inadimplência </a:t>
            </a:r>
            <a:r>
              <a:rPr lang="pt-B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ser um cliente antigo, de confiança. Levando em conta um </a:t>
            </a:r>
            <a:r>
              <a:rPr lang="pt-BR" sz="2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custo de oportunidade de (G+1)% durante todo o período </a:t>
            </a:r>
            <a:r>
              <a:rPr lang="pt-B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 o valor total a ser pago pelos insumos em reais? E em sacas?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539892"/>
              </p:ext>
            </p:extLst>
          </p:nvPr>
        </p:nvGraphicFramePr>
        <p:xfrm>
          <a:off x="1295400" y="4069080"/>
          <a:ext cx="10312401" cy="2171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74554"/>
                <a:gridCol w="3274554"/>
                <a:gridCol w="3763293"/>
              </a:tblGrid>
              <a:tr h="182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 dirty="0" smtClean="0">
                          <a:effectLst/>
                        </a:rPr>
                        <a:t>Custo de produção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 smtClean="0">
                          <a:effectLst/>
                        </a:rPr>
                        <a:t>R$ 150.000,00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Margem de lucro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(1,03</a:t>
                      </a:r>
                      <a:r>
                        <a:rPr lang="pt-BR" sz="2800" u="none" strike="noStrike" baseline="30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10</a:t>
                      </a:r>
                      <a:r>
                        <a:rPr lang="pt-BR" sz="280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)</a:t>
                      </a:r>
                      <a:r>
                        <a:rPr lang="pt-BR" sz="2800" u="none" strike="noStrike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 x </a:t>
                      </a:r>
                      <a:r>
                        <a:rPr lang="pt-BR" sz="280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150.000</a:t>
                      </a:r>
                      <a:endParaRPr lang="pt-BR" sz="28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 smtClean="0">
                          <a:effectLst/>
                        </a:rPr>
                        <a:t>R$ 201.587,4569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Custo</a:t>
                      </a:r>
                      <a:r>
                        <a:rPr lang="pt-BR" sz="2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financeiro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5% de</a:t>
                      </a:r>
                      <a:r>
                        <a:rPr lang="pt-BR" sz="2800" b="0" i="0" u="none" strike="noStrike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280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201.587,4569</a:t>
                      </a:r>
                      <a:endParaRPr lang="pt-BR" sz="28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 smtClean="0">
                          <a:effectLst/>
                        </a:rPr>
                        <a:t>R$</a:t>
                      </a:r>
                      <a:r>
                        <a:rPr lang="pt-BR" sz="2800" u="none" strike="noStrike" baseline="0" dirty="0" smtClean="0">
                          <a:effectLst/>
                        </a:rPr>
                        <a:t> </a:t>
                      </a:r>
                      <a:r>
                        <a:rPr lang="pt-BR" sz="2800" u="none" strike="noStrike" dirty="0" smtClean="0">
                          <a:effectLst/>
                        </a:rPr>
                        <a:t>10.089,373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8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</a:rPr>
                        <a:t>      </a:t>
                      </a:r>
                      <a:r>
                        <a:rPr lang="pt-BR" sz="2800" u="none" strike="noStrike" dirty="0" smtClean="0">
                          <a:effectLst/>
                        </a:rPr>
                        <a:t>           R$ 211.666,830 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 sacas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211.666,83 / 50</a:t>
                      </a:r>
                      <a:endParaRPr lang="pt-BR" sz="28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 dirty="0">
                          <a:effectLst/>
                        </a:rPr>
                        <a:t>           4.233,337 </a:t>
                      </a:r>
                      <a:r>
                        <a:rPr lang="pt-BR" sz="2800" u="none" strike="noStrike" dirty="0" smtClean="0">
                          <a:effectLst/>
                        </a:rPr>
                        <a:t>sacas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061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70390" y="509286"/>
            <a:ext cx="11577770" cy="3253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arenR" startAt="2"/>
            </a:pPr>
            <a:r>
              <a:rPr lang="pt-B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[2,0 pontos] Um produtor de milho necessita de insumos para realizar um novo plantio. O custo de produção desses insumos, para indústria, corresponde a </a:t>
            </a:r>
            <a:r>
              <a:rPr lang="pt-BR" sz="2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R$ 150.000,00</a:t>
            </a:r>
            <a:r>
              <a:rPr lang="pt-B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O produtor de milho financiou essa aquisição através de operação de </a:t>
            </a:r>
            <a:r>
              <a:rPr lang="pt-B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barter</a:t>
            </a:r>
            <a:r>
              <a:rPr lang="pt-B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em maio de 2020, quando a saca estava a R$ 47,50. A operação será paga em março de 2021 com a saca cotada a </a:t>
            </a:r>
            <a:r>
              <a:rPr lang="pt-BR" sz="2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R$ 50,00</a:t>
            </a:r>
            <a:r>
              <a:rPr lang="pt-B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A empresa fornecedora dos insumos negociou uma margem de </a:t>
            </a:r>
            <a:r>
              <a:rPr lang="pt-BR" sz="2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lucro de 3% a.m. </a:t>
            </a:r>
            <a:r>
              <a:rPr lang="pt-B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pt-BR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eliminou o risco de inadimplência </a:t>
            </a:r>
            <a:r>
              <a:rPr lang="pt-B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ser um cliente antigo, de confiança. Levando em conta um </a:t>
            </a:r>
            <a:r>
              <a:rPr lang="pt-BR" sz="2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custo de oportunidade de (G+1)% durante todo o período </a:t>
            </a:r>
            <a:r>
              <a:rPr lang="pt-B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 o valor total a ser pago pelos insumos em reais? E em sacas?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067857"/>
              </p:ext>
            </p:extLst>
          </p:nvPr>
        </p:nvGraphicFramePr>
        <p:xfrm>
          <a:off x="1295400" y="4069080"/>
          <a:ext cx="10312401" cy="2171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74554"/>
                <a:gridCol w="3274554"/>
                <a:gridCol w="3763293"/>
              </a:tblGrid>
              <a:tr h="182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 dirty="0" smtClean="0">
                          <a:effectLst/>
                        </a:rPr>
                        <a:t>Custo de produção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 smtClean="0">
                          <a:effectLst/>
                        </a:rPr>
                        <a:t>R$ 150.000,00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Margem de lucro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1,03</a:t>
                      </a:r>
                      <a:r>
                        <a:rPr lang="pt-BR" sz="2800" u="none" strike="noStrike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 x </a:t>
                      </a:r>
                      <a:r>
                        <a:rPr lang="pt-BR" sz="280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150.000</a:t>
                      </a:r>
                      <a:endParaRPr lang="pt-BR" sz="28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 smtClean="0">
                          <a:effectLst/>
                        </a:rPr>
                        <a:t>R$ 154.500,00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Custo</a:t>
                      </a:r>
                      <a:r>
                        <a:rPr lang="pt-BR" sz="2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financeiro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5% de</a:t>
                      </a:r>
                      <a:r>
                        <a:rPr lang="pt-BR" sz="2800" b="0" i="0" u="none" strike="noStrike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280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154.500,00</a:t>
                      </a:r>
                      <a:endParaRPr lang="pt-BR" sz="28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 smtClean="0">
                          <a:effectLst/>
                        </a:rPr>
                        <a:t>R$</a:t>
                      </a:r>
                      <a:r>
                        <a:rPr lang="pt-BR" sz="2800" u="none" strike="noStrike" baseline="0" dirty="0" smtClean="0">
                          <a:effectLst/>
                        </a:rPr>
                        <a:t> 7.725</a:t>
                      </a:r>
                      <a:r>
                        <a:rPr lang="pt-BR" sz="2800" u="none" strike="noStrike" dirty="0" smtClean="0">
                          <a:effectLst/>
                        </a:rPr>
                        <a:t>,00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8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</a:rPr>
                        <a:t>      </a:t>
                      </a:r>
                      <a:r>
                        <a:rPr lang="pt-BR" sz="2800" u="none" strike="noStrike" dirty="0" smtClean="0">
                          <a:effectLst/>
                        </a:rPr>
                        <a:t>           R$ 162.225,00 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 sacas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162.225,00 / 50</a:t>
                      </a:r>
                      <a:endParaRPr lang="pt-BR" sz="28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 dirty="0">
                          <a:effectLst/>
                        </a:rPr>
                        <a:t>           </a:t>
                      </a:r>
                      <a:r>
                        <a:rPr lang="pt-BR" sz="2800" u="none" strike="noStrike" dirty="0" smtClean="0">
                          <a:effectLst/>
                        </a:rPr>
                        <a:t>3.244,500 sacas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361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0935" y="208744"/>
            <a:ext cx="11410130" cy="6649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07000"/>
              </a:lnSpc>
              <a:spcAft>
                <a:spcPts val="800"/>
              </a:spcAft>
              <a:buFont typeface="+mj-lt"/>
              <a:buAutoNum type="arabicParenR" startAt="3"/>
            </a:pPr>
            <a:r>
              <a:rPr lang="pt-B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[2,0 pontos] </a:t>
            </a:r>
            <a:r>
              <a:rPr lang="pt-BR" sz="2800" dirty="0" smtClean="0"/>
              <a:t>Um </a:t>
            </a:r>
            <a:r>
              <a:rPr lang="pt-BR" sz="2800" dirty="0"/>
              <a:t>produtor de certa commodity solicita ao fornecedor de insumo, no mês de dezembro, insumos para pagamento em troca de sacas da commodity após a colheita, que ocorrerá em março do ano seguinte. No mercado futuro, a commodity está cotada a R$ 45,00/</a:t>
            </a:r>
            <a:r>
              <a:rPr lang="pt-BR" sz="2800" dirty="0" err="1"/>
              <a:t>sc</a:t>
            </a:r>
            <a:r>
              <a:rPr lang="pt-BR" sz="2800" dirty="0"/>
              <a:t> para o mês de março (época da colheita). No mês de dezembro (época do pré-plantio) o valor da saca da commodity é de R$ 40,00. A empresa vendedora de insumo trabalha com margem de lucro de (G+2)%, inadimplência de 1%, custo financeiro de 3% ao mês. A commodity comercializada na região possui 12% de umidade, 1,5% de impurezas, e 7% para grãos avariados (G% de ardidos) e 25% de grãos quebrados. O custo de produção dos insumos para indústria, na quantidade solicitada pelo produtor, é de R$ 110.000,00. Precifique a operação, ou seja, calcule a quantidade de sacas de commodity que será utilizada para a operação de </a:t>
            </a:r>
            <a:r>
              <a:rPr lang="pt-BR" sz="2800" dirty="0" err="1"/>
              <a:t>Barter</a:t>
            </a:r>
            <a:r>
              <a:rPr lang="pt-BR" sz="2800" dirty="0"/>
              <a:t>.</a:t>
            </a:r>
            <a:endParaRPr lang="pt-BR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79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0935" y="208744"/>
            <a:ext cx="11410130" cy="6649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07000"/>
              </a:lnSpc>
              <a:spcAft>
                <a:spcPts val="800"/>
              </a:spcAft>
              <a:buFont typeface="+mj-lt"/>
              <a:buAutoNum type="arabicParenR" startAt="3"/>
            </a:pPr>
            <a:r>
              <a:rPr lang="pt-B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[2,0 pontos] </a:t>
            </a:r>
            <a:r>
              <a:rPr lang="pt-BR" sz="2800" dirty="0" smtClean="0"/>
              <a:t>Um </a:t>
            </a:r>
            <a:r>
              <a:rPr lang="pt-BR" sz="2800" dirty="0"/>
              <a:t>produtor de certa commodity solicita ao fornecedor de insumo, no </a:t>
            </a:r>
            <a:r>
              <a:rPr lang="pt-BR" sz="2800" b="1" dirty="0">
                <a:solidFill>
                  <a:srgbClr val="FF0000"/>
                </a:solidFill>
              </a:rPr>
              <a:t>mês de dezembro</a:t>
            </a:r>
            <a:r>
              <a:rPr lang="pt-BR" sz="2800" dirty="0"/>
              <a:t>, insumos para pagamento em troca de sacas da commodity após a colheita, que ocorrerá em </a:t>
            </a:r>
            <a:r>
              <a:rPr lang="pt-BR" sz="2800" b="1" dirty="0">
                <a:solidFill>
                  <a:srgbClr val="FF0000"/>
                </a:solidFill>
              </a:rPr>
              <a:t>março do ano seguinte</a:t>
            </a:r>
            <a:r>
              <a:rPr lang="pt-BR" sz="2800" dirty="0"/>
              <a:t>. No mercado futuro, a commodity está cotada a </a:t>
            </a:r>
            <a:r>
              <a:rPr lang="pt-BR" sz="2800" b="1" dirty="0">
                <a:solidFill>
                  <a:srgbClr val="FF0000"/>
                </a:solidFill>
              </a:rPr>
              <a:t>R$ 45,00/</a:t>
            </a:r>
            <a:r>
              <a:rPr lang="pt-BR" sz="2800" b="1" dirty="0" err="1">
                <a:solidFill>
                  <a:srgbClr val="FF0000"/>
                </a:solidFill>
              </a:rPr>
              <a:t>sc</a:t>
            </a:r>
            <a:r>
              <a:rPr lang="pt-BR" sz="2800" b="1" dirty="0">
                <a:solidFill>
                  <a:srgbClr val="FF0000"/>
                </a:solidFill>
              </a:rPr>
              <a:t> </a:t>
            </a:r>
            <a:r>
              <a:rPr lang="pt-BR" sz="2800" dirty="0"/>
              <a:t>para o mês de março (época da colheita). No mês de dezembro (época do pré-plantio) o valor da saca da commodity é de R$ 40,00. A empresa vendedora de insumo trabalha com </a:t>
            </a:r>
            <a:r>
              <a:rPr lang="pt-BR" sz="2800" b="1" dirty="0">
                <a:solidFill>
                  <a:srgbClr val="FF0000"/>
                </a:solidFill>
              </a:rPr>
              <a:t>margem de lucro de (G+2)%, inadimplência de 1%, custo financeiro de 3% ao mês</a:t>
            </a:r>
            <a:r>
              <a:rPr lang="pt-BR" sz="2800" dirty="0"/>
              <a:t>. A commodity comercializada na região possui 12% de umidade, 1,5% de impurezas, e 7% para grãos avariados (G% de ardidos) e 25% de grãos quebrados. O custo de produção dos insumos para indústria, na quantidade solicitada pelo produtor, </a:t>
            </a:r>
            <a:r>
              <a:rPr lang="pt-BR" sz="2800" b="1" dirty="0">
                <a:solidFill>
                  <a:srgbClr val="FF0000"/>
                </a:solidFill>
              </a:rPr>
              <a:t>é de R$ 110.000,00</a:t>
            </a:r>
            <a:r>
              <a:rPr lang="pt-BR" sz="2800" dirty="0"/>
              <a:t>. Precifique a operação, ou seja, calcule a quantidade de sacas de commodity que será utilizada para a operação de </a:t>
            </a:r>
            <a:r>
              <a:rPr lang="pt-BR" sz="2800" dirty="0" err="1"/>
              <a:t>Barter</a:t>
            </a:r>
            <a:r>
              <a:rPr lang="pt-BR" sz="2800" dirty="0"/>
              <a:t>.</a:t>
            </a:r>
            <a:endParaRPr lang="pt-BR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96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4261</TotalTime>
  <Words>1503</Words>
  <Application>Microsoft Office PowerPoint</Application>
  <PresentationFormat>Widescreen</PresentationFormat>
  <Paragraphs>144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Open Sans</vt:lpstr>
      <vt:lpstr>Times New Roman</vt:lpstr>
      <vt:lpstr>Tema do Office</vt:lpstr>
      <vt:lpstr>Gabarito Prova 1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USP</dc:creator>
  <cp:lastModifiedBy>USP</cp:lastModifiedBy>
  <cp:revision>14</cp:revision>
  <dcterms:created xsi:type="dcterms:W3CDTF">2020-05-09T23:00:17Z</dcterms:created>
  <dcterms:modified xsi:type="dcterms:W3CDTF">2020-05-12T22:02:08Z</dcterms:modified>
</cp:coreProperties>
</file>