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79" r:id="rId2"/>
    <p:sldId id="340" r:id="rId3"/>
    <p:sldId id="341" r:id="rId4"/>
    <p:sldId id="325" r:id="rId5"/>
    <p:sldId id="336" r:id="rId6"/>
    <p:sldId id="327" r:id="rId7"/>
    <p:sldId id="33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8" r:id="rId16"/>
    <p:sldId id="339" r:id="rId17"/>
    <p:sldId id="33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01/06/2023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01/06/2023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01/06/2023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01/06/2023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01/06/2023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01/06/2023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01/06/2023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01/06/2023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01/06/2023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01/06/2023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01/06/2023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01/06/2023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01/06/2023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2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de uma cultura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uma calibração intuitiva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Realizar alguns testes de sensibilidade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81487" y="609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Executar o código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85D3CDA-49B9-4412-9F67-E602D3424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1762125" cy="18573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5C3BC0C-66D3-4EA7-9C08-004D6FA2F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42" y="3963628"/>
            <a:ext cx="1743075" cy="253365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E1F7586-1F92-45A8-9938-38CFF97C2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859" y="2362200"/>
            <a:ext cx="6112428" cy="358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7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 da SLA</a:t>
            </a:r>
          </a:p>
          <a:p>
            <a:r>
              <a:rPr lang="pt-BR" sz="20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Aumentar seu valor de 0,0012 para 0,0024 ha/kg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27B4F4C-9842-4E71-9683-406197669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53794"/>
            <a:ext cx="5135065" cy="90011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B93C227-0B6C-4349-A417-EE7C310DE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443377"/>
            <a:ext cx="2746203" cy="228186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835BB28-1988-4188-ACC1-83C8B6088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065" y="3401437"/>
            <a:ext cx="5334000" cy="33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1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612DABC-729A-4276-A7FE-6ADBD911D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695355"/>
            <a:ext cx="6496050" cy="4010025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4A83E59-9736-4792-A3A0-0F10047B8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6715125" cy="258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0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EBFD644-E017-432E-ACA9-FE15A02F3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6762"/>
            <a:ext cx="4305300" cy="19716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587514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Inserir uma SLA variável com DVS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15C1EA-9CB8-4F66-A3FE-BDB96A00B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5400"/>
            <a:ext cx="5467964" cy="816114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BBF23271-FCD7-4E89-AC70-AC7902E3C7E1}"/>
              </a:ext>
            </a:extLst>
          </p:cNvPr>
          <p:cNvSpPr/>
          <p:nvPr/>
        </p:nvSpPr>
        <p:spPr>
          <a:xfrm rot="10800000">
            <a:off x="5996969" y="1740015"/>
            <a:ext cx="139443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159CD72-73C8-465D-A29E-103883F63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543519"/>
            <a:ext cx="4248150" cy="1714500"/>
          </a:xfrm>
          <a:prstGeom prst="rect">
            <a:avLst/>
          </a:prstGeom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DB4E613E-4E0F-493A-BC07-8AC4D19B51D8}"/>
              </a:ext>
            </a:extLst>
          </p:cNvPr>
          <p:cNvSpPr/>
          <p:nvPr/>
        </p:nvSpPr>
        <p:spPr>
          <a:xfrm rot="10800000">
            <a:off x="3428999" y="5270705"/>
            <a:ext cx="2295507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A72A870-7725-4E00-B3CC-4AF67C208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199" y="2302326"/>
            <a:ext cx="4007857" cy="2498273"/>
          </a:xfrm>
          <a:prstGeom prst="rect">
            <a:avLst/>
          </a:prstGeom>
        </p:spPr>
      </p:pic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945D04E-8796-4BA5-BD28-9C066DB74BB1}"/>
              </a:ext>
            </a:extLst>
          </p:cNvPr>
          <p:cNvSpPr/>
          <p:nvPr/>
        </p:nvSpPr>
        <p:spPr>
          <a:xfrm rot="10800000">
            <a:off x="3200400" y="3600680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50D3D55-373D-4D1E-B95D-D4F527272FC2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CROPSIM5</a:t>
            </a:r>
          </a:p>
        </p:txBody>
      </p:sp>
    </p:spTree>
    <p:extLst>
      <p:ext uri="{BB962C8B-B14F-4D97-AF65-F5344CB8AC3E}">
        <p14:creationId xmlns:p14="http://schemas.microsoft.com/office/powerpoint/2010/main" val="42320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A20FAB7D-1539-40AC-A968-8DAB36BCF64C}"/>
              </a:ext>
            </a:extLst>
          </p:cNvPr>
          <p:cNvSpPr txBox="1"/>
          <p:nvPr/>
        </p:nvSpPr>
        <p:spPr>
          <a:xfrm>
            <a:off x="481149" y="4239055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Agora só falta incluir o tempo de vida das folhas no código.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838200" y="568995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 executar: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90B041F-90D8-4636-B1CA-F3BB8FA03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49" y="1654254"/>
            <a:ext cx="3276600" cy="233352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054B834-0E04-44C9-82CA-F9FE0D7AB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571" y="5449818"/>
            <a:ext cx="6481214" cy="117958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39231CD-935F-49ED-916C-9105DE519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641" y="829445"/>
            <a:ext cx="5060359" cy="3158329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C29A025-9C3C-405B-9E57-528FECA54A03}"/>
              </a:ext>
            </a:extLst>
          </p:cNvPr>
          <p:cNvSpPr/>
          <p:nvPr/>
        </p:nvSpPr>
        <p:spPr>
          <a:xfrm>
            <a:off x="1752601" y="5449818"/>
            <a:ext cx="6705600" cy="1179581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46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04F6374-992A-48AE-889F-313FBF482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44"/>
          <a:stretch/>
        </p:blipFill>
        <p:spPr>
          <a:xfrm>
            <a:off x="273771" y="3243164"/>
            <a:ext cx="5769433" cy="3082911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82AE39C-BF71-4E37-A200-CEFEDD3B7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48331"/>
            <a:ext cx="4395429" cy="1213462"/>
          </a:xfrm>
          <a:prstGeom prst="rect">
            <a:avLst/>
          </a:prstGeom>
        </p:spPr>
      </p:pic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61F38FDF-D329-4528-950C-8F49B093035B}"/>
              </a:ext>
            </a:extLst>
          </p:cNvPr>
          <p:cNvSpPr/>
          <p:nvPr/>
        </p:nvSpPr>
        <p:spPr>
          <a:xfrm rot="10800000">
            <a:off x="3968753" y="2005987"/>
            <a:ext cx="12954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C293C188-DAF9-4AEA-9B1C-9F84AAE9721A}"/>
              </a:ext>
            </a:extLst>
          </p:cNvPr>
          <p:cNvSpPr/>
          <p:nvPr/>
        </p:nvSpPr>
        <p:spPr>
          <a:xfrm rot="10166225">
            <a:off x="5368220" y="4447703"/>
            <a:ext cx="78112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12FCC08A-CA31-4CDC-B58E-E915469A1C5E}"/>
              </a:ext>
            </a:extLst>
          </p:cNvPr>
          <p:cNvSpPr/>
          <p:nvPr/>
        </p:nvSpPr>
        <p:spPr>
          <a:xfrm rot="10575033">
            <a:off x="4615945" y="5300888"/>
            <a:ext cx="176984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0B7B08AC-5BD6-48DF-B685-44AD07C4C07C}"/>
              </a:ext>
            </a:extLst>
          </p:cNvPr>
          <p:cNvSpPr/>
          <p:nvPr/>
        </p:nvSpPr>
        <p:spPr>
          <a:xfrm rot="10116511">
            <a:off x="5551181" y="5716568"/>
            <a:ext cx="907873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67778CD-0251-48CE-B2F4-681C1877A417}"/>
              </a:ext>
            </a:extLst>
          </p:cNvPr>
          <p:cNvSpPr txBox="1"/>
          <p:nvPr/>
        </p:nvSpPr>
        <p:spPr>
          <a:xfrm>
            <a:off x="228600" y="790766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Inserir o tempo de vida das folhas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FED840C-C616-44E1-873D-E0D1DDF8DDB2}"/>
              </a:ext>
            </a:extLst>
          </p:cNvPr>
          <p:cNvSpPr txBox="1"/>
          <p:nvPr/>
        </p:nvSpPr>
        <p:spPr>
          <a:xfrm>
            <a:off x="5460401" y="164741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Adicionar um contador de dias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6F5EBA9-F8DB-4950-8285-D5524E34CC0C}"/>
              </a:ext>
            </a:extLst>
          </p:cNvPr>
          <p:cNvSpPr txBox="1"/>
          <p:nvPr/>
        </p:nvSpPr>
        <p:spPr>
          <a:xfrm>
            <a:off x="6213481" y="3889195"/>
            <a:ext cx="2255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Registrar o </a:t>
            </a:r>
            <a:r>
              <a:rPr lang="pt-BR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IAF e </a:t>
            </a:r>
            <a:r>
              <a:rPr lang="pt-BR" sz="2400" b="1" dirty="0" err="1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pt-BR" sz="2400" b="1" dirty="0" err="1">
                <a:solidFill>
                  <a:srgbClr val="0070C0"/>
                </a:solidFill>
                <a:latin typeface="+mj-lt"/>
              </a:rPr>
              <a:t>Massa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[0] a cada dia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947660B-6C10-4714-B69A-7266445F9ED5}"/>
              </a:ext>
            </a:extLst>
          </p:cNvPr>
          <p:cNvSpPr txBox="1"/>
          <p:nvPr/>
        </p:nvSpPr>
        <p:spPr>
          <a:xfrm>
            <a:off x="6477000" y="5100834"/>
            <a:ext cx="263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Contabilizar os </a:t>
            </a:r>
            <a:r>
              <a:rPr lang="pt-BR" sz="2400" b="1" dirty="0">
                <a:solidFill>
                  <a:srgbClr val="0070C0"/>
                </a:solidFill>
                <a:latin typeface="Symbol" panose="05050102010706020507" pitchFamily="18" charset="2"/>
              </a:rPr>
              <a:t>D </a:t>
            </a:r>
            <a:r>
              <a:rPr lang="pt-BR" sz="2400" b="1" dirty="0">
                <a:solidFill>
                  <a:srgbClr val="0070C0"/>
                </a:solidFill>
                <a:latin typeface="+mj-lt"/>
              </a:rPr>
              <a:t>de (Vida) dias atrás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561E58B-00C2-4E47-A1DD-C2B276354128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CROPSIM6</a:t>
            </a:r>
          </a:p>
        </p:txBody>
      </p:sp>
    </p:spTree>
    <p:extLst>
      <p:ext uri="{BB962C8B-B14F-4D97-AF65-F5344CB8AC3E}">
        <p14:creationId xmlns:p14="http://schemas.microsoft.com/office/powerpoint/2010/main" val="257029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43619" y="812878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Executando ...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9462B4-AC7E-48E8-B12E-97FF99AE22B5}"/>
              </a:ext>
            </a:extLst>
          </p:cNvPr>
          <p:cNvSpPr txBox="1"/>
          <p:nvPr/>
        </p:nvSpPr>
        <p:spPr>
          <a:xfrm>
            <a:off x="1219200" y="1851768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B050"/>
                </a:solidFill>
                <a:latin typeface="+mj-lt"/>
              </a:rPr>
              <a:t>IAF</a:t>
            </a:r>
            <a:r>
              <a:rPr lang="pt-BR" sz="2000" b="1" dirty="0">
                <a:solidFill>
                  <a:srgbClr val="C00000"/>
                </a:solidFill>
                <a:latin typeface="+mj-lt"/>
              </a:rPr>
              <a:t>  Rendimento grãos (kg/ha) 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CD9CB44-0F08-44A1-84A6-29ED926E6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218" y="2236865"/>
            <a:ext cx="3638441" cy="284321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EAF69B4-DD40-45FF-B18E-65F234DB1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967979"/>
            <a:ext cx="5791200" cy="361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16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sensibilidades (S)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04B2E15-F68B-4E0F-BBA6-7666C67296F4}"/>
              </a:ext>
            </a:extLst>
          </p:cNvPr>
          <p:cNvSpPr txBox="1"/>
          <p:nvPr/>
        </p:nvSpPr>
        <p:spPr>
          <a:xfrm>
            <a:off x="3505200" y="2006263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R: Resposta (saída do modelo)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P: Parâmetro (entrada do modelo)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19FDD50-3284-45D8-888A-8D5D698F4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716186"/>
              </p:ext>
            </p:extLst>
          </p:nvPr>
        </p:nvGraphicFramePr>
        <p:xfrm>
          <a:off x="685800" y="1905000"/>
          <a:ext cx="23717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54080" imgH="583920" progId="Equation.DSMT4">
                  <p:embed/>
                </p:oleObj>
              </mc:Choice>
              <mc:Fallback>
                <p:oleObj name="Equation" r:id="rId3" imgW="10540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05000"/>
                        <a:ext cx="2371725" cy="1314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F1CFD59-4C5C-4795-821F-3AFBDEB8F266}"/>
              </a:ext>
            </a:extLst>
          </p:cNvPr>
          <p:cNvSpPr txBox="1"/>
          <p:nvPr/>
        </p:nvSpPr>
        <p:spPr>
          <a:xfrm>
            <a:off x="381000" y="3581400"/>
            <a:ext cx="701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Variar o parâmetro em 1%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= 0,01) e verificar quanto é a variação relativa da saída 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Parâmetros a testar: </a:t>
            </a:r>
          </a:p>
          <a:p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Vida, SLA1, RUE, Q10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Respostas a avaliar: </a:t>
            </a:r>
            <a:b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Massa[3] (grãos [sementes], valor no final do ciclo), </a:t>
            </a:r>
            <a:b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IAF (valor </a:t>
            </a:r>
            <a:r>
              <a:rPr lang="pt-BR" sz="20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máximo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no ciclo)</a:t>
            </a:r>
            <a:endParaRPr lang="pt-BR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aixaDeTexto 7">
            <a:extLst>
              <a:ext uri="{FF2B5EF4-FFF2-40B4-BE49-F238E27FC236}">
                <a16:creationId xmlns:a16="http://schemas.microsoft.com/office/drawing/2014/main" id="{414A03E7-1114-4EDA-89FC-254755F8669B}"/>
              </a:ext>
            </a:extLst>
          </p:cNvPr>
          <p:cNvSpPr txBox="1"/>
          <p:nvPr/>
        </p:nvSpPr>
        <p:spPr>
          <a:xfrm rot="655034">
            <a:off x="3270870" y="564202"/>
            <a:ext cx="5486400" cy="584775"/>
          </a:xfrm>
          <a:custGeom>
            <a:avLst/>
            <a:gdLst>
              <a:gd name="connsiteX0" fmla="*/ 0 w 5486400"/>
              <a:gd name="connsiteY0" fmla="*/ 0 h 584775"/>
              <a:gd name="connsiteX1" fmla="*/ 548640 w 5486400"/>
              <a:gd name="connsiteY1" fmla="*/ 0 h 584775"/>
              <a:gd name="connsiteX2" fmla="*/ 1097280 w 5486400"/>
              <a:gd name="connsiteY2" fmla="*/ 0 h 584775"/>
              <a:gd name="connsiteX3" fmla="*/ 1645920 w 5486400"/>
              <a:gd name="connsiteY3" fmla="*/ 0 h 584775"/>
              <a:gd name="connsiteX4" fmla="*/ 2304288 w 5486400"/>
              <a:gd name="connsiteY4" fmla="*/ 0 h 584775"/>
              <a:gd name="connsiteX5" fmla="*/ 2907792 w 5486400"/>
              <a:gd name="connsiteY5" fmla="*/ 0 h 584775"/>
              <a:gd name="connsiteX6" fmla="*/ 3291840 w 5486400"/>
              <a:gd name="connsiteY6" fmla="*/ 0 h 584775"/>
              <a:gd name="connsiteX7" fmla="*/ 3785616 w 5486400"/>
              <a:gd name="connsiteY7" fmla="*/ 0 h 584775"/>
              <a:gd name="connsiteX8" fmla="*/ 4443984 w 5486400"/>
              <a:gd name="connsiteY8" fmla="*/ 0 h 584775"/>
              <a:gd name="connsiteX9" fmla="*/ 4992624 w 5486400"/>
              <a:gd name="connsiteY9" fmla="*/ 0 h 584775"/>
              <a:gd name="connsiteX10" fmla="*/ 5486400 w 5486400"/>
              <a:gd name="connsiteY10" fmla="*/ 0 h 584775"/>
              <a:gd name="connsiteX11" fmla="*/ 5486400 w 5486400"/>
              <a:gd name="connsiteY11" fmla="*/ 584775 h 584775"/>
              <a:gd name="connsiteX12" fmla="*/ 5047488 w 5486400"/>
              <a:gd name="connsiteY12" fmla="*/ 584775 h 584775"/>
              <a:gd name="connsiteX13" fmla="*/ 4389120 w 5486400"/>
              <a:gd name="connsiteY13" fmla="*/ 584775 h 584775"/>
              <a:gd name="connsiteX14" fmla="*/ 3950208 w 5486400"/>
              <a:gd name="connsiteY14" fmla="*/ 584775 h 584775"/>
              <a:gd name="connsiteX15" fmla="*/ 3566160 w 5486400"/>
              <a:gd name="connsiteY15" fmla="*/ 584775 h 584775"/>
              <a:gd name="connsiteX16" fmla="*/ 3182112 w 5486400"/>
              <a:gd name="connsiteY16" fmla="*/ 584775 h 584775"/>
              <a:gd name="connsiteX17" fmla="*/ 2578608 w 5486400"/>
              <a:gd name="connsiteY17" fmla="*/ 584775 h 584775"/>
              <a:gd name="connsiteX18" fmla="*/ 2194560 w 5486400"/>
              <a:gd name="connsiteY18" fmla="*/ 584775 h 584775"/>
              <a:gd name="connsiteX19" fmla="*/ 1645920 w 5486400"/>
              <a:gd name="connsiteY19" fmla="*/ 584775 h 584775"/>
              <a:gd name="connsiteX20" fmla="*/ 1207008 w 5486400"/>
              <a:gd name="connsiteY20" fmla="*/ 584775 h 584775"/>
              <a:gd name="connsiteX21" fmla="*/ 658368 w 5486400"/>
              <a:gd name="connsiteY21" fmla="*/ 584775 h 584775"/>
              <a:gd name="connsiteX22" fmla="*/ 0 w 5486400"/>
              <a:gd name="connsiteY22" fmla="*/ 584775 h 584775"/>
              <a:gd name="connsiteX23" fmla="*/ 0 w 54864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86400" h="584775" fill="none" extrusionOk="0">
                <a:moveTo>
                  <a:pt x="0" y="0"/>
                </a:moveTo>
                <a:cubicBezTo>
                  <a:pt x="196447" y="-43810"/>
                  <a:pt x="364973" y="35839"/>
                  <a:pt x="548640" y="0"/>
                </a:cubicBezTo>
                <a:cubicBezTo>
                  <a:pt x="732307" y="-35839"/>
                  <a:pt x="983693" y="13318"/>
                  <a:pt x="1097280" y="0"/>
                </a:cubicBezTo>
                <a:cubicBezTo>
                  <a:pt x="1210867" y="-13318"/>
                  <a:pt x="1388562" y="62890"/>
                  <a:pt x="1645920" y="0"/>
                </a:cubicBezTo>
                <a:cubicBezTo>
                  <a:pt x="1903278" y="-62890"/>
                  <a:pt x="2172146" y="51520"/>
                  <a:pt x="2304288" y="0"/>
                </a:cubicBezTo>
                <a:cubicBezTo>
                  <a:pt x="2436430" y="-51520"/>
                  <a:pt x="2664507" y="750"/>
                  <a:pt x="2907792" y="0"/>
                </a:cubicBezTo>
                <a:cubicBezTo>
                  <a:pt x="3151077" y="-750"/>
                  <a:pt x="3115168" y="43465"/>
                  <a:pt x="3291840" y="0"/>
                </a:cubicBezTo>
                <a:cubicBezTo>
                  <a:pt x="3468512" y="-43465"/>
                  <a:pt x="3567070" y="1633"/>
                  <a:pt x="3785616" y="0"/>
                </a:cubicBezTo>
                <a:cubicBezTo>
                  <a:pt x="4004162" y="-1633"/>
                  <a:pt x="4276791" y="75887"/>
                  <a:pt x="4443984" y="0"/>
                </a:cubicBezTo>
                <a:cubicBezTo>
                  <a:pt x="4611177" y="-75887"/>
                  <a:pt x="4761097" y="16252"/>
                  <a:pt x="4992624" y="0"/>
                </a:cubicBezTo>
                <a:cubicBezTo>
                  <a:pt x="5224151" y="-16252"/>
                  <a:pt x="5345144" y="34176"/>
                  <a:pt x="5486400" y="0"/>
                </a:cubicBezTo>
                <a:cubicBezTo>
                  <a:pt x="5506419" y="158187"/>
                  <a:pt x="5440708" y="384425"/>
                  <a:pt x="5486400" y="584775"/>
                </a:cubicBezTo>
                <a:cubicBezTo>
                  <a:pt x="5300719" y="597231"/>
                  <a:pt x="5155154" y="539081"/>
                  <a:pt x="5047488" y="584775"/>
                </a:cubicBezTo>
                <a:cubicBezTo>
                  <a:pt x="4939822" y="630469"/>
                  <a:pt x="4546623" y="509894"/>
                  <a:pt x="4389120" y="584775"/>
                </a:cubicBezTo>
                <a:cubicBezTo>
                  <a:pt x="4231617" y="659656"/>
                  <a:pt x="4079390" y="581139"/>
                  <a:pt x="3950208" y="584775"/>
                </a:cubicBezTo>
                <a:cubicBezTo>
                  <a:pt x="3821026" y="588411"/>
                  <a:pt x="3705707" y="562346"/>
                  <a:pt x="3566160" y="584775"/>
                </a:cubicBezTo>
                <a:cubicBezTo>
                  <a:pt x="3426613" y="607204"/>
                  <a:pt x="3368370" y="577517"/>
                  <a:pt x="3182112" y="584775"/>
                </a:cubicBezTo>
                <a:cubicBezTo>
                  <a:pt x="2995854" y="592033"/>
                  <a:pt x="2865785" y="527552"/>
                  <a:pt x="2578608" y="584775"/>
                </a:cubicBezTo>
                <a:cubicBezTo>
                  <a:pt x="2291431" y="641998"/>
                  <a:pt x="2305157" y="568628"/>
                  <a:pt x="2194560" y="584775"/>
                </a:cubicBezTo>
                <a:cubicBezTo>
                  <a:pt x="2083963" y="600922"/>
                  <a:pt x="1903965" y="534837"/>
                  <a:pt x="1645920" y="584775"/>
                </a:cubicBezTo>
                <a:cubicBezTo>
                  <a:pt x="1387875" y="634713"/>
                  <a:pt x="1322566" y="533791"/>
                  <a:pt x="1207008" y="584775"/>
                </a:cubicBezTo>
                <a:cubicBezTo>
                  <a:pt x="1091450" y="635759"/>
                  <a:pt x="890478" y="535016"/>
                  <a:pt x="658368" y="584775"/>
                </a:cubicBezTo>
                <a:cubicBezTo>
                  <a:pt x="426258" y="634534"/>
                  <a:pt x="257587" y="549701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486400" h="584775" stroke="0" extrusionOk="0">
                <a:moveTo>
                  <a:pt x="0" y="0"/>
                </a:moveTo>
                <a:cubicBezTo>
                  <a:pt x="116403" y="-29435"/>
                  <a:pt x="379269" y="9082"/>
                  <a:pt x="493776" y="0"/>
                </a:cubicBezTo>
                <a:cubicBezTo>
                  <a:pt x="608283" y="-9082"/>
                  <a:pt x="750316" y="35281"/>
                  <a:pt x="877824" y="0"/>
                </a:cubicBezTo>
                <a:cubicBezTo>
                  <a:pt x="1005332" y="-35281"/>
                  <a:pt x="1209058" y="72662"/>
                  <a:pt x="1536192" y="0"/>
                </a:cubicBezTo>
                <a:cubicBezTo>
                  <a:pt x="1863326" y="-72662"/>
                  <a:pt x="1901425" y="24251"/>
                  <a:pt x="2029968" y="0"/>
                </a:cubicBezTo>
                <a:cubicBezTo>
                  <a:pt x="2158511" y="-24251"/>
                  <a:pt x="2419959" y="2695"/>
                  <a:pt x="2523744" y="0"/>
                </a:cubicBezTo>
                <a:cubicBezTo>
                  <a:pt x="2627529" y="-2695"/>
                  <a:pt x="3006929" y="56042"/>
                  <a:pt x="3182112" y="0"/>
                </a:cubicBezTo>
                <a:cubicBezTo>
                  <a:pt x="3357295" y="-56042"/>
                  <a:pt x="3463182" y="36194"/>
                  <a:pt x="3621024" y="0"/>
                </a:cubicBezTo>
                <a:cubicBezTo>
                  <a:pt x="3778866" y="-36194"/>
                  <a:pt x="4037187" y="67272"/>
                  <a:pt x="4279392" y="0"/>
                </a:cubicBezTo>
                <a:cubicBezTo>
                  <a:pt x="4521597" y="-67272"/>
                  <a:pt x="4728197" y="15862"/>
                  <a:pt x="4937760" y="0"/>
                </a:cubicBezTo>
                <a:cubicBezTo>
                  <a:pt x="5147323" y="-15862"/>
                  <a:pt x="5293583" y="17034"/>
                  <a:pt x="5486400" y="0"/>
                </a:cubicBezTo>
                <a:cubicBezTo>
                  <a:pt x="5498232" y="138318"/>
                  <a:pt x="5471673" y="373381"/>
                  <a:pt x="5486400" y="584775"/>
                </a:cubicBezTo>
                <a:cubicBezTo>
                  <a:pt x="5205368" y="611467"/>
                  <a:pt x="5169707" y="566193"/>
                  <a:pt x="4882896" y="584775"/>
                </a:cubicBezTo>
                <a:cubicBezTo>
                  <a:pt x="4596085" y="603357"/>
                  <a:pt x="4522007" y="539167"/>
                  <a:pt x="4224528" y="584775"/>
                </a:cubicBezTo>
                <a:cubicBezTo>
                  <a:pt x="3927049" y="630383"/>
                  <a:pt x="3794250" y="533180"/>
                  <a:pt x="3566160" y="584775"/>
                </a:cubicBezTo>
                <a:cubicBezTo>
                  <a:pt x="3338070" y="636370"/>
                  <a:pt x="3321552" y="574923"/>
                  <a:pt x="3127248" y="584775"/>
                </a:cubicBezTo>
                <a:cubicBezTo>
                  <a:pt x="2932944" y="594627"/>
                  <a:pt x="2841198" y="566734"/>
                  <a:pt x="2578608" y="584775"/>
                </a:cubicBezTo>
                <a:cubicBezTo>
                  <a:pt x="2316018" y="602816"/>
                  <a:pt x="2242922" y="545669"/>
                  <a:pt x="1920240" y="584775"/>
                </a:cubicBezTo>
                <a:cubicBezTo>
                  <a:pt x="1597558" y="623881"/>
                  <a:pt x="1568130" y="575023"/>
                  <a:pt x="1371600" y="584775"/>
                </a:cubicBezTo>
                <a:cubicBezTo>
                  <a:pt x="1175070" y="594527"/>
                  <a:pt x="1141688" y="560564"/>
                  <a:pt x="987552" y="584775"/>
                </a:cubicBezTo>
                <a:cubicBezTo>
                  <a:pt x="833416" y="608986"/>
                  <a:pt x="638117" y="535168"/>
                  <a:pt x="548640" y="584775"/>
                </a:cubicBezTo>
                <a:cubicBezTo>
                  <a:pt x="459163" y="634382"/>
                  <a:pt x="193886" y="535197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492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i="1" dirty="0">
                <a:solidFill>
                  <a:srgbClr val="7030A0"/>
                </a:solidFill>
                <a:latin typeface="+mj-lt"/>
              </a:rPr>
              <a:t>Tarefa para a semana que vem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46CC4C8-1C0C-4400-BA2C-F138E462C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44" y="990600"/>
            <a:ext cx="8172511" cy="576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6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4E6A9611-EC69-4CAD-A76A-B90E5546A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69048"/>
            <a:ext cx="7478820" cy="516563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EAB8E84E-1307-4A52-96D9-B4FC99D02AB6}"/>
              </a:ext>
            </a:extLst>
          </p:cNvPr>
          <p:cNvSpPr/>
          <p:nvPr/>
        </p:nvSpPr>
        <p:spPr>
          <a:xfrm>
            <a:off x="6078582" y="4573505"/>
            <a:ext cx="1600200" cy="533400"/>
          </a:xfrm>
          <a:prstGeom prst="ellipse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D9020AD-94BD-4F61-8948-C4E5B07EBA66}"/>
              </a:ext>
            </a:extLst>
          </p:cNvPr>
          <p:cNvSpPr txBox="1"/>
          <p:nvPr/>
        </p:nvSpPr>
        <p:spPr>
          <a:xfrm>
            <a:off x="7297782" y="499804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DVS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BA9A17F-5719-4B32-91EE-095C5B24C09C}"/>
              </a:ext>
            </a:extLst>
          </p:cNvPr>
          <p:cNvSpPr/>
          <p:nvPr/>
        </p:nvSpPr>
        <p:spPr>
          <a:xfrm>
            <a:off x="2158720" y="2407248"/>
            <a:ext cx="1060102" cy="819778"/>
          </a:xfrm>
          <a:prstGeom prst="ellipse">
            <a:avLst/>
          </a:prstGeom>
          <a:solidFill>
            <a:schemeClr val="accent4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EC28B9-7311-4646-A8D8-8D3602E2B436}"/>
              </a:ext>
            </a:extLst>
          </p:cNvPr>
          <p:cNvSpPr txBox="1"/>
          <p:nvPr/>
        </p:nvSpPr>
        <p:spPr>
          <a:xfrm>
            <a:off x="1447800" y="240724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rgbClr val="0070C0"/>
                </a:solidFill>
                <a:latin typeface="+mj-lt"/>
              </a:rPr>
              <a:t>BH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46E4CA7-3221-43BD-AA17-A369CE84A1DE}"/>
              </a:ext>
            </a:extLst>
          </p:cNvPr>
          <p:cNvSpPr txBox="1"/>
          <p:nvPr/>
        </p:nvSpPr>
        <p:spPr>
          <a:xfrm>
            <a:off x="287382" y="8877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C00000"/>
                </a:solidFill>
                <a:latin typeface="+mj-lt"/>
              </a:rPr>
              <a:t>Um modelo de crescimento de plantas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8D2C97D-3E08-45C4-8C0D-0CF216CBB50A}"/>
              </a:ext>
            </a:extLst>
          </p:cNvPr>
          <p:cNvSpPr txBox="1"/>
          <p:nvPr/>
        </p:nvSpPr>
        <p:spPr>
          <a:xfrm>
            <a:off x="-101740" y="2176415"/>
            <a:ext cx="2184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+mj-lt"/>
              </a:rPr>
              <a:t>Potencial</a:t>
            </a:r>
          </a:p>
          <a:p>
            <a:pPr algn="ctr"/>
            <a:r>
              <a:rPr lang="pt-BR" b="1" i="1" dirty="0">
                <a:solidFill>
                  <a:srgbClr val="0070C0"/>
                </a:solidFill>
                <a:latin typeface="+mj-lt"/>
              </a:rPr>
              <a:t>ou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+mj-lt"/>
              </a:rPr>
              <a:t>Limitado por água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4E9371F-29A1-428F-A964-3AB5B67B01B9}"/>
              </a:ext>
            </a:extLst>
          </p:cNvPr>
          <p:cNvSpPr/>
          <p:nvPr/>
        </p:nvSpPr>
        <p:spPr>
          <a:xfrm>
            <a:off x="-81862" y="2066223"/>
            <a:ext cx="2291662" cy="1362777"/>
          </a:xfrm>
          <a:prstGeom prst="ellipse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77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6858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653937" y="31951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990600" y="33528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249665"/>
              </p:ext>
            </p:extLst>
          </p:nvPr>
        </p:nvGraphicFramePr>
        <p:xfrm>
          <a:off x="3860800" y="39116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0800" y="39116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40241"/>
              </p:ext>
            </p:extLst>
          </p:nvPr>
        </p:nvGraphicFramePr>
        <p:xfrm>
          <a:off x="3860800" y="59238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0800" y="59238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990599" y="52655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7">
            <a:extLst>
              <a:ext uri="{FF2B5EF4-FFF2-40B4-BE49-F238E27FC236}">
                <a16:creationId xmlns:a16="http://schemas.microsoft.com/office/drawing/2014/main" id="{C8B32490-7FEA-40F7-9DF7-395864F113F6}"/>
              </a:ext>
            </a:extLst>
          </p:cNvPr>
          <p:cNvSpPr txBox="1"/>
          <p:nvPr/>
        </p:nvSpPr>
        <p:spPr>
          <a:xfrm>
            <a:off x="457200" y="519500"/>
            <a:ext cx="6172200" cy="584775"/>
          </a:xfrm>
          <a:custGeom>
            <a:avLst/>
            <a:gdLst>
              <a:gd name="connsiteX0" fmla="*/ 0 w 6172200"/>
              <a:gd name="connsiteY0" fmla="*/ 0 h 584775"/>
              <a:gd name="connsiteX1" fmla="*/ 375943 w 6172200"/>
              <a:gd name="connsiteY1" fmla="*/ 0 h 584775"/>
              <a:gd name="connsiteX2" fmla="*/ 1060496 w 6172200"/>
              <a:gd name="connsiteY2" fmla="*/ 0 h 584775"/>
              <a:gd name="connsiteX3" fmla="*/ 1683327 w 6172200"/>
              <a:gd name="connsiteY3" fmla="*/ 0 h 584775"/>
              <a:gd name="connsiteX4" fmla="*/ 2059270 w 6172200"/>
              <a:gd name="connsiteY4" fmla="*/ 0 h 584775"/>
              <a:gd name="connsiteX5" fmla="*/ 2558657 w 6172200"/>
              <a:gd name="connsiteY5" fmla="*/ 0 h 584775"/>
              <a:gd name="connsiteX6" fmla="*/ 3243211 w 6172200"/>
              <a:gd name="connsiteY6" fmla="*/ 0 h 584775"/>
              <a:gd name="connsiteX7" fmla="*/ 3804320 w 6172200"/>
              <a:gd name="connsiteY7" fmla="*/ 0 h 584775"/>
              <a:gd name="connsiteX8" fmla="*/ 4427151 w 6172200"/>
              <a:gd name="connsiteY8" fmla="*/ 0 h 584775"/>
              <a:gd name="connsiteX9" fmla="*/ 4926538 w 6172200"/>
              <a:gd name="connsiteY9" fmla="*/ 0 h 584775"/>
              <a:gd name="connsiteX10" fmla="*/ 5487647 w 6172200"/>
              <a:gd name="connsiteY10" fmla="*/ 0 h 584775"/>
              <a:gd name="connsiteX11" fmla="*/ 6172200 w 6172200"/>
              <a:gd name="connsiteY11" fmla="*/ 0 h 584775"/>
              <a:gd name="connsiteX12" fmla="*/ 6172200 w 6172200"/>
              <a:gd name="connsiteY12" fmla="*/ 584775 h 584775"/>
              <a:gd name="connsiteX13" fmla="*/ 5796257 w 6172200"/>
              <a:gd name="connsiteY13" fmla="*/ 584775 h 584775"/>
              <a:gd name="connsiteX14" fmla="*/ 5420314 w 6172200"/>
              <a:gd name="connsiteY14" fmla="*/ 584775 h 584775"/>
              <a:gd name="connsiteX15" fmla="*/ 4797483 w 6172200"/>
              <a:gd name="connsiteY15" fmla="*/ 584775 h 584775"/>
              <a:gd name="connsiteX16" fmla="*/ 4421540 w 6172200"/>
              <a:gd name="connsiteY16" fmla="*/ 584775 h 584775"/>
              <a:gd name="connsiteX17" fmla="*/ 3860431 w 6172200"/>
              <a:gd name="connsiteY17" fmla="*/ 584775 h 584775"/>
              <a:gd name="connsiteX18" fmla="*/ 3422765 w 6172200"/>
              <a:gd name="connsiteY18" fmla="*/ 584775 h 584775"/>
              <a:gd name="connsiteX19" fmla="*/ 2861656 w 6172200"/>
              <a:gd name="connsiteY19" fmla="*/ 584775 h 584775"/>
              <a:gd name="connsiteX20" fmla="*/ 2300547 w 6172200"/>
              <a:gd name="connsiteY20" fmla="*/ 584775 h 584775"/>
              <a:gd name="connsiteX21" fmla="*/ 1739438 w 6172200"/>
              <a:gd name="connsiteY21" fmla="*/ 584775 h 584775"/>
              <a:gd name="connsiteX22" fmla="*/ 1178329 w 6172200"/>
              <a:gd name="connsiteY22" fmla="*/ 584775 h 584775"/>
              <a:gd name="connsiteX23" fmla="*/ 678942 w 6172200"/>
              <a:gd name="connsiteY23" fmla="*/ 584775 h 584775"/>
              <a:gd name="connsiteX24" fmla="*/ 0 w 6172200"/>
              <a:gd name="connsiteY24" fmla="*/ 584775 h 584775"/>
              <a:gd name="connsiteX25" fmla="*/ 0 w 6172200"/>
              <a:gd name="connsiteY25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72200" h="584775" fill="none" extrusionOk="0">
                <a:moveTo>
                  <a:pt x="0" y="0"/>
                </a:moveTo>
                <a:cubicBezTo>
                  <a:pt x="183822" y="-2070"/>
                  <a:pt x="192499" y="3591"/>
                  <a:pt x="375943" y="0"/>
                </a:cubicBezTo>
                <a:cubicBezTo>
                  <a:pt x="559387" y="-3591"/>
                  <a:pt x="820415" y="19607"/>
                  <a:pt x="1060496" y="0"/>
                </a:cubicBezTo>
                <a:cubicBezTo>
                  <a:pt x="1300577" y="-19607"/>
                  <a:pt x="1470730" y="45031"/>
                  <a:pt x="1683327" y="0"/>
                </a:cubicBezTo>
                <a:cubicBezTo>
                  <a:pt x="1895924" y="-45031"/>
                  <a:pt x="1970239" y="40048"/>
                  <a:pt x="2059270" y="0"/>
                </a:cubicBezTo>
                <a:cubicBezTo>
                  <a:pt x="2148301" y="-40048"/>
                  <a:pt x="2450746" y="57178"/>
                  <a:pt x="2558657" y="0"/>
                </a:cubicBezTo>
                <a:cubicBezTo>
                  <a:pt x="2666568" y="-57178"/>
                  <a:pt x="2986086" y="15222"/>
                  <a:pt x="3243211" y="0"/>
                </a:cubicBezTo>
                <a:cubicBezTo>
                  <a:pt x="3500336" y="-15222"/>
                  <a:pt x="3567573" y="38784"/>
                  <a:pt x="3804320" y="0"/>
                </a:cubicBezTo>
                <a:cubicBezTo>
                  <a:pt x="4041067" y="-38784"/>
                  <a:pt x="4215346" y="40855"/>
                  <a:pt x="4427151" y="0"/>
                </a:cubicBezTo>
                <a:cubicBezTo>
                  <a:pt x="4638956" y="-40855"/>
                  <a:pt x="4695669" y="22146"/>
                  <a:pt x="4926538" y="0"/>
                </a:cubicBezTo>
                <a:cubicBezTo>
                  <a:pt x="5157407" y="-22146"/>
                  <a:pt x="5210053" y="12070"/>
                  <a:pt x="5487647" y="0"/>
                </a:cubicBezTo>
                <a:cubicBezTo>
                  <a:pt x="5765241" y="-12070"/>
                  <a:pt x="5964825" y="22886"/>
                  <a:pt x="6172200" y="0"/>
                </a:cubicBezTo>
                <a:cubicBezTo>
                  <a:pt x="6204350" y="218007"/>
                  <a:pt x="6165227" y="452031"/>
                  <a:pt x="6172200" y="584775"/>
                </a:cubicBezTo>
                <a:cubicBezTo>
                  <a:pt x="6038120" y="594102"/>
                  <a:pt x="5979062" y="545406"/>
                  <a:pt x="5796257" y="584775"/>
                </a:cubicBezTo>
                <a:cubicBezTo>
                  <a:pt x="5613452" y="624144"/>
                  <a:pt x="5510174" y="542397"/>
                  <a:pt x="5420314" y="584775"/>
                </a:cubicBezTo>
                <a:cubicBezTo>
                  <a:pt x="5330454" y="627153"/>
                  <a:pt x="4934954" y="529549"/>
                  <a:pt x="4797483" y="584775"/>
                </a:cubicBezTo>
                <a:cubicBezTo>
                  <a:pt x="4660012" y="640001"/>
                  <a:pt x="4549974" y="542658"/>
                  <a:pt x="4421540" y="584775"/>
                </a:cubicBezTo>
                <a:cubicBezTo>
                  <a:pt x="4293106" y="626892"/>
                  <a:pt x="4030227" y="520688"/>
                  <a:pt x="3860431" y="584775"/>
                </a:cubicBezTo>
                <a:cubicBezTo>
                  <a:pt x="3690635" y="648862"/>
                  <a:pt x="3527558" y="549092"/>
                  <a:pt x="3422765" y="584775"/>
                </a:cubicBezTo>
                <a:cubicBezTo>
                  <a:pt x="3317972" y="620458"/>
                  <a:pt x="3107154" y="573841"/>
                  <a:pt x="2861656" y="584775"/>
                </a:cubicBezTo>
                <a:cubicBezTo>
                  <a:pt x="2616158" y="595709"/>
                  <a:pt x="2529150" y="519941"/>
                  <a:pt x="2300547" y="584775"/>
                </a:cubicBezTo>
                <a:cubicBezTo>
                  <a:pt x="2071944" y="649609"/>
                  <a:pt x="1921520" y="572190"/>
                  <a:pt x="1739438" y="584775"/>
                </a:cubicBezTo>
                <a:cubicBezTo>
                  <a:pt x="1557356" y="597360"/>
                  <a:pt x="1348742" y="557909"/>
                  <a:pt x="1178329" y="584775"/>
                </a:cubicBezTo>
                <a:cubicBezTo>
                  <a:pt x="1007916" y="611641"/>
                  <a:pt x="851341" y="555882"/>
                  <a:pt x="678942" y="584775"/>
                </a:cubicBezTo>
                <a:cubicBezTo>
                  <a:pt x="506543" y="613668"/>
                  <a:pt x="171443" y="572491"/>
                  <a:pt x="0" y="584775"/>
                </a:cubicBezTo>
                <a:cubicBezTo>
                  <a:pt x="-20087" y="295372"/>
                  <a:pt x="46757" y="146145"/>
                  <a:pt x="0" y="0"/>
                </a:cubicBezTo>
                <a:close/>
              </a:path>
              <a:path w="6172200" h="584775" stroke="0" extrusionOk="0">
                <a:moveTo>
                  <a:pt x="0" y="0"/>
                </a:moveTo>
                <a:cubicBezTo>
                  <a:pt x="171714" y="-55426"/>
                  <a:pt x="271391" y="27074"/>
                  <a:pt x="499387" y="0"/>
                </a:cubicBezTo>
                <a:cubicBezTo>
                  <a:pt x="727383" y="-27074"/>
                  <a:pt x="743820" y="10621"/>
                  <a:pt x="875330" y="0"/>
                </a:cubicBezTo>
                <a:cubicBezTo>
                  <a:pt x="1006840" y="-10621"/>
                  <a:pt x="1333501" y="15655"/>
                  <a:pt x="1559883" y="0"/>
                </a:cubicBezTo>
                <a:cubicBezTo>
                  <a:pt x="1786265" y="-15655"/>
                  <a:pt x="1945125" y="22907"/>
                  <a:pt x="2059270" y="0"/>
                </a:cubicBezTo>
                <a:cubicBezTo>
                  <a:pt x="2173415" y="-22907"/>
                  <a:pt x="2383313" y="30110"/>
                  <a:pt x="2558657" y="0"/>
                </a:cubicBezTo>
                <a:cubicBezTo>
                  <a:pt x="2734001" y="-30110"/>
                  <a:pt x="3016391" y="18937"/>
                  <a:pt x="3243211" y="0"/>
                </a:cubicBezTo>
                <a:cubicBezTo>
                  <a:pt x="3470031" y="-18937"/>
                  <a:pt x="3574453" y="1877"/>
                  <a:pt x="3680876" y="0"/>
                </a:cubicBezTo>
                <a:cubicBezTo>
                  <a:pt x="3787299" y="-1877"/>
                  <a:pt x="4130135" y="65930"/>
                  <a:pt x="4365429" y="0"/>
                </a:cubicBezTo>
                <a:cubicBezTo>
                  <a:pt x="4600723" y="-65930"/>
                  <a:pt x="4878256" y="47393"/>
                  <a:pt x="5049982" y="0"/>
                </a:cubicBezTo>
                <a:cubicBezTo>
                  <a:pt x="5221708" y="-47393"/>
                  <a:pt x="5341710" y="4117"/>
                  <a:pt x="5611091" y="0"/>
                </a:cubicBezTo>
                <a:cubicBezTo>
                  <a:pt x="5880472" y="-4117"/>
                  <a:pt x="5992188" y="61448"/>
                  <a:pt x="6172200" y="0"/>
                </a:cubicBezTo>
                <a:cubicBezTo>
                  <a:pt x="6190955" y="159350"/>
                  <a:pt x="6153583" y="295152"/>
                  <a:pt x="6172200" y="584775"/>
                </a:cubicBezTo>
                <a:cubicBezTo>
                  <a:pt x="6095479" y="597173"/>
                  <a:pt x="5909325" y="553236"/>
                  <a:pt x="5796257" y="584775"/>
                </a:cubicBezTo>
                <a:cubicBezTo>
                  <a:pt x="5683189" y="616314"/>
                  <a:pt x="5393078" y="507517"/>
                  <a:pt x="5111704" y="584775"/>
                </a:cubicBezTo>
                <a:cubicBezTo>
                  <a:pt x="4830330" y="662033"/>
                  <a:pt x="4866628" y="541922"/>
                  <a:pt x="4674039" y="584775"/>
                </a:cubicBezTo>
                <a:cubicBezTo>
                  <a:pt x="4481451" y="627628"/>
                  <a:pt x="4249728" y="546651"/>
                  <a:pt x="4112930" y="584775"/>
                </a:cubicBezTo>
                <a:cubicBezTo>
                  <a:pt x="3976132" y="622899"/>
                  <a:pt x="3577478" y="572870"/>
                  <a:pt x="3428377" y="584775"/>
                </a:cubicBezTo>
                <a:cubicBezTo>
                  <a:pt x="3279276" y="596680"/>
                  <a:pt x="3145016" y="542377"/>
                  <a:pt x="2867267" y="584775"/>
                </a:cubicBezTo>
                <a:cubicBezTo>
                  <a:pt x="2589518" y="627173"/>
                  <a:pt x="2656682" y="540053"/>
                  <a:pt x="2491324" y="584775"/>
                </a:cubicBezTo>
                <a:cubicBezTo>
                  <a:pt x="2325966" y="629497"/>
                  <a:pt x="2214550" y="561377"/>
                  <a:pt x="2053659" y="584775"/>
                </a:cubicBezTo>
                <a:cubicBezTo>
                  <a:pt x="1892768" y="608173"/>
                  <a:pt x="1549556" y="559872"/>
                  <a:pt x="1369106" y="584775"/>
                </a:cubicBezTo>
                <a:cubicBezTo>
                  <a:pt x="1188656" y="609678"/>
                  <a:pt x="1008526" y="576282"/>
                  <a:pt x="807997" y="584775"/>
                </a:cubicBezTo>
                <a:cubicBezTo>
                  <a:pt x="607468" y="593268"/>
                  <a:pt x="299816" y="578680"/>
                  <a:pt x="0" y="584775"/>
                </a:cubicBezTo>
                <a:cubicBezTo>
                  <a:pt x="-49048" y="430913"/>
                  <a:pt x="56844" y="241707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Último passo da semana passada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756E035-6FFE-4B79-8679-69B20113C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43200"/>
            <a:ext cx="7055827" cy="1285875"/>
          </a:xfrm>
          <a:prstGeom prst="rect">
            <a:avLst/>
          </a:prstGeom>
          <a:ln w="1016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61919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0" y="526491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respiração de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685800" y="2005390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</a:t>
            </a:r>
            <a:r>
              <a:rPr lang="pt-BR" sz="3200" b="1" i="1" u="sng" dirty="0">
                <a:solidFill>
                  <a:srgbClr val="7030A0"/>
                </a:solidFill>
                <a:latin typeface="+mj-lt"/>
              </a:rPr>
              <a:t>para cada componente</a:t>
            </a: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, por exemplo para as folhas: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62856"/>
              </p:ext>
            </p:extLst>
          </p:nvPr>
        </p:nvGraphicFramePr>
        <p:xfrm>
          <a:off x="3040063" y="3167288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0063" y="3167288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684721"/>
              </p:ext>
            </p:extLst>
          </p:nvPr>
        </p:nvGraphicFramePr>
        <p:xfrm>
          <a:off x="3124200" y="4584736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584736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7">
            <a:extLst>
              <a:ext uri="{FF2B5EF4-FFF2-40B4-BE49-F238E27FC236}">
                <a16:creationId xmlns:a16="http://schemas.microsoft.com/office/drawing/2014/main" id="{5165B545-5AA2-42F8-8982-7E872283E79E}"/>
              </a:ext>
            </a:extLst>
          </p:cNvPr>
          <p:cNvSpPr txBox="1"/>
          <p:nvPr/>
        </p:nvSpPr>
        <p:spPr>
          <a:xfrm>
            <a:off x="146649" y="0"/>
            <a:ext cx="2971800" cy="584775"/>
          </a:xfrm>
          <a:custGeom>
            <a:avLst/>
            <a:gdLst>
              <a:gd name="connsiteX0" fmla="*/ 0 w 2971800"/>
              <a:gd name="connsiteY0" fmla="*/ 0 h 584775"/>
              <a:gd name="connsiteX1" fmla="*/ 564642 w 2971800"/>
              <a:gd name="connsiteY1" fmla="*/ 0 h 584775"/>
              <a:gd name="connsiteX2" fmla="*/ 1159002 w 2971800"/>
              <a:gd name="connsiteY2" fmla="*/ 0 h 584775"/>
              <a:gd name="connsiteX3" fmla="*/ 1783080 w 2971800"/>
              <a:gd name="connsiteY3" fmla="*/ 0 h 584775"/>
              <a:gd name="connsiteX4" fmla="*/ 2407158 w 2971800"/>
              <a:gd name="connsiteY4" fmla="*/ 0 h 584775"/>
              <a:gd name="connsiteX5" fmla="*/ 2971800 w 2971800"/>
              <a:gd name="connsiteY5" fmla="*/ 0 h 584775"/>
              <a:gd name="connsiteX6" fmla="*/ 2971800 w 2971800"/>
              <a:gd name="connsiteY6" fmla="*/ 584775 h 584775"/>
              <a:gd name="connsiteX7" fmla="*/ 2318004 w 2971800"/>
              <a:gd name="connsiteY7" fmla="*/ 584775 h 584775"/>
              <a:gd name="connsiteX8" fmla="*/ 1664208 w 2971800"/>
              <a:gd name="connsiteY8" fmla="*/ 584775 h 584775"/>
              <a:gd name="connsiteX9" fmla="*/ 1069848 w 2971800"/>
              <a:gd name="connsiteY9" fmla="*/ 584775 h 584775"/>
              <a:gd name="connsiteX10" fmla="*/ 0 w 2971800"/>
              <a:gd name="connsiteY10" fmla="*/ 584775 h 584775"/>
              <a:gd name="connsiteX11" fmla="*/ 0 w 2971800"/>
              <a:gd name="connsiteY11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800" h="584775" fill="none" extrusionOk="0">
                <a:moveTo>
                  <a:pt x="0" y="0"/>
                </a:moveTo>
                <a:cubicBezTo>
                  <a:pt x="140766" y="-23115"/>
                  <a:pt x="401543" y="24034"/>
                  <a:pt x="564642" y="0"/>
                </a:cubicBezTo>
                <a:cubicBezTo>
                  <a:pt x="727741" y="-24034"/>
                  <a:pt x="916615" y="21106"/>
                  <a:pt x="1159002" y="0"/>
                </a:cubicBezTo>
                <a:cubicBezTo>
                  <a:pt x="1401389" y="-21106"/>
                  <a:pt x="1509426" y="21917"/>
                  <a:pt x="1783080" y="0"/>
                </a:cubicBezTo>
                <a:cubicBezTo>
                  <a:pt x="2056734" y="-21917"/>
                  <a:pt x="2240509" y="24753"/>
                  <a:pt x="2407158" y="0"/>
                </a:cubicBezTo>
                <a:cubicBezTo>
                  <a:pt x="2573807" y="-24753"/>
                  <a:pt x="2832691" y="7997"/>
                  <a:pt x="2971800" y="0"/>
                </a:cubicBezTo>
                <a:cubicBezTo>
                  <a:pt x="2999432" y="164407"/>
                  <a:pt x="2963480" y="364833"/>
                  <a:pt x="2971800" y="584775"/>
                </a:cubicBezTo>
                <a:cubicBezTo>
                  <a:pt x="2819440" y="598291"/>
                  <a:pt x="2501294" y="529374"/>
                  <a:pt x="2318004" y="584775"/>
                </a:cubicBezTo>
                <a:cubicBezTo>
                  <a:pt x="2134714" y="640176"/>
                  <a:pt x="1926971" y="510482"/>
                  <a:pt x="1664208" y="584775"/>
                </a:cubicBezTo>
                <a:cubicBezTo>
                  <a:pt x="1401445" y="659068"/>
                  <a:pt x="1307381" y="562749"/>
                  <a:pt x="1069848" y="584775"/>
                </a:cubicBezTo>
                <a:cubicBezTo>
                  <a:pt x="832315" y="606801"/>
                  <a:pt x="227744" y="564438"/>
                  <a:pt x="0" y="584775"/>
                </a:cubicBezTo>
                <a:cubicBezTo>
                  <a:pt x="-50961" y="345112"/>
                  <a:pt x="5040" y="227422"/>
                  <a:pt x="0" y="0"/>
                </a:cubicBezTo>
                <a:close/>
              </a:path>
              <a:path w="2971800" h="584775" stroke="0" extrusionOk="0">
                <a:moveTo>
                  <a:pt x="0" y="0"/>
                </a:moveTo>
                <a:cubicBezTo>
                  <a:pt x="277709" y="-63725"/>
                  <a:pt x="411272" y="24170"/>
                  <a:pt x="564642" y="0"/>
                </a:cubicBezTo>
                <a:cubicBezTo>
                  <a:pt x="718012" y="-24170"/>
                  <a:pt x="826015" y="19096"/>
                  <a:pt x="1069848" y="0"/>
                </a:cubicBezTo>
                <a:cubicBezTo>
                  <a:pt x="1313681" y="-19096"/>
                  <a:pt x="1437147" y="33160"/>
                  <a:pt x="1723644" y="0"/>
                </a:cubicBezTo>
                <a:cubicBezTo>
                  <a:pt x="2010141" y="-33160"/>
                  <a:pt x="2078206" y="51958"/>
                  <a:pt x="2288286" y="0"/>
                </a:cubicBezTo>
                <a:cubicBezTo>
                  <a:pt x="2498366" y="-51958"/>
                  <a:pt x="2832667" y="14491"/>
                  <a:pt x="2971800" y="0"/>
                </a:cubicBezTo>
                <a:cubicBezTo>
                  <a:pt x="3034169" y="176031"/>
                  <a:pt x="2937370" y="314926"/>
                  <a:pt x="2971800" y="584775"/>
                </a:cubicBezTo>
                <a:cubicBezTo>
                  <a:pt x="2718834" y="593174"/>
                  <a:pt x="2662970" y="516256"/>
                  <a:pt x="2377440" y="584775"/>
                </a:cubicBezTo>
                <a:cubicBezTo>
                  <a:pt x="2091910" y="653294"/>
                  <a:pt x="1931070" y="549207"/>
                  <a:pt x="1723644" y="584775"/>
                </a:cubicBezTo>
                <a:cubicBezTo>
                  <a:pt x="1516218" y="620343"/>
                  <a:pt x="1422234" y="575784"/>
                  <a:pt x="1218438" y="584775"/>
                </a:cubicBezTo>
                <a:cubicBezTo>
                  <a:pt x="1014642" y="593766"/>
                  <a:pt x="904771" y="523859"/>
                  <a:pt x="624078" y="584775"/>
                </a:cubicBezTo>
                <a:cubicBezTo>
                  <a:pt x="343385" y="645691"/>
                  <a:pt x="176529" y="545538"/>
                  <a:pt x="0" y="584775"/>
                </a:cubicBezTo>
                <a:cubicBezTo>
                  <a:pt x="-44627" y="367636"/>
                  <a:pt x="9051" y="13732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hoje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08EA715-E194-4DFE-8233-55B926CFA5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0592" y="47445"/>
            <a:ext cx="58769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E3371B25-FF93-41A8-B910-9F2FC625D5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048381"/>
              </p:ext>
            </p:extLst>
          </p:nvPr>
        </p:nvGraphicFramePr>
        <p:xfrm>
          <a:off x="2895600" y="861002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861002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464C9AC9-E11E-4D59-B930-3C0AA7164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369802"/>
              </p:ext>
            </p:extLst>
          </p:nvPr>
        </p:nvGraphicFramePr>
        <p:xfrm>
          <a:off x="2895600" y="1750921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CB6DC10-0DB0-4770-B75A-9B040F0AE8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1750921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C66BC7E-52A9-42B8-B816-9D82CA53A343}"/>
              </a:ext>
            </a:extLst>
          </p:cNvPr>
          <p:cNvSpPr txBox="1"/>
          <p:nvPr/>
        </p:nvSpPr>
        <p:spPr>
          <a:xfrm>
            <a:off x="6382364" y="6044051"/>
            <a:ext cx="25146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CROPSIM4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4E74E8A-01E6-4DB3-8FE7-4D7EED420F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424" y="3429000"/>
            <a:ext cx="8158887" cy="2133600"/>
          </a:xfrm>
          <a:prstGeom prst="rect">
            <a:avLst/>
          </a:prstGeom>
          <a:ln w="1016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68066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7D63B6C-45E1-451B-BE20-EECD0EC54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76600"/>
            <a:ext cx="7056606" cy="109426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5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Particionar fotossíntese e subtrair a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7901107">
            <a:off x="3771902" y="427239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4906226" y="4287716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5033604" y="4721468"/>
            <a:ext cx="4241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latin typeface="+mj-lt"/>
              </a:rPr>
              <a:t>Eficiência de conversão (respiração de crescimento)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049523" y="4659025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Fator de partição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666FD16-6DCE-419C-85B1-5947A7A1690E}"/>
              </a:ext>
            </a:extLst>
          </p:cNvPr>
          <p:cNvSpPr/>
          <p:nvPr/>
        </p:nvSpPr>
        <p:spPr>
          <a:xfrm rot="7630455">
            <a:off x="3095087" y="3111473"/>
            <a:ext cx="1346032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77B8515-FCE0-415A-9EA4-64A21961D1E2}"/>
              </a:ext>
            </a:extLst>
          </p:cNvPr>
          <p:cNvSpPr txBox="1"/>
          <p:nvPr/>
        </p:nvSpPr>
        <p:spPr>
          <a:xfrm>
            <a:off x="4211428" y="232250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F. Líquida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0C08A86-91DC-459D-8446-70AB63C2F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97" y="4656506"/>
            <a:ext cx="2172180" cy="182049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1CBAC2C-452F-4313-B2E2-6C4772F1D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5614766"/>
            <a:ext cx="4086225" cy="828675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7622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525094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6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novo IAF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8766014D-4C26-48CC-9F4C-EDE71151767E}"/>
              </a:ext>
            </a:extLst>
          </p:cNvPr>
          <p:cNvSpPr/>
          <p:nvPr/>
        </p:nvSpPr>
        <p:spPr>
          <a:xfrm rot="15363247">
            <a:off x="737449" y="3121805"/>
            <a:ext cx="713743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5E822415-85DF-4669-B8A0-29DD47F45205}"/>
              </a:ext>
            </a:extLst>
          </p:cNvPr>
          <p:cNvSpPr/>
          <p:nvPr/>
        </p:nvSpPr>
        <p:spPr>
          <a:xfrm rot="15564178">
            <a:off x="3512225" y="3286438"/>
            <a:ext cx="533398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4002FF-6A60-48D5-83FE-1CAE66CEFB5A}"/>
              </a:ext>
            </a:extLst>
          </p:cNvPr>
          <p:cNvSpPr txBox="1"/>
          <p:nvPr/>
        </p:nvSpPr>
        <p:spPr>
          <a:xfrm>
            <a:off x="3136662" y="3664846"/>
            <a:ext cx="3133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70C0"/>
                </a:solidFill>
                <a:latin typeface="+mj-lt"/>
              </a:rPr>
              <a:t>Produtividade de folhas = massa seca de folhas por área, kg/ha</a:t>
            </a:r>
            <a:endParaRPr lang="pt-B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86841C7-047B-407A-A4A5-5FA7577C1128}"/>
              </a:ext>
            </a:extLst>
          </p:cNvPr>
          <p:cNvSpPr txBox="1"/>
          <p:nvPr/>
        </p:nvSpPr>
        <p:spPr>
          <a:xfrm>
            <a:off x="304800" y="3657600"/>
            <a:ext cx="2889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Specific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Leaf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+mj-lt"/>
              </a:rPr>
              <a:t>Area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 </a:t>
            </a:r>
            <a:br>
              <a:rPr lang="pt-BR" sz="2000" b="1" dirty="0">
                <a:solidFill>
                  <a:srgbClr val="0070C0"/>
                </a:solidFill>
                <a:latin typeface="+mj-lt"/>
              </a:rPr>
            </a:br>
            <a:r>
              <a:rPr lang="pt-BR" sz="2000" b="1" dirty="0">
                <a:solidFill>
                  <a:srgbClr val="0070C0"/>
                </a:solidFill>
                <a:latin typeface="+mj-lt"/>
              </a:rPr>
              <a:t>Área Foliar Específica</a:t>
            </a:r>
          </a:p>
          <a:p>
            <a:pPr algn="ctr"/>
            <a:r>
              <a:rPr lang="pt-BR" sz="2000" b="1" dirty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ha/kg</a:t>
            </a:r>
            <a:endParaRPr lang="pt-BR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1C631F7-F409-45C3-8653-E74AC0DBFA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54461"/>
              </p:ext>
            </p:extLst>
          </p:nvPr>
        </p:nvGraphicFramePr>
        <p:xfrm>
          <a:off x="584200" y="1795463"/>
          <a:ext cx="3500438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795463"/>
                        <a:ext cx="3500438" cy="155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D265934-CA95-4717-A139-E9A38C09F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024726"/>
              </p:ext>
            </p:extLst>
          </p:nvPr>
        </p:nvGraphicFramePr>
        <p:xfrm>
          <a:off x="4968875" y="2290763"/>
          <a:ext cx="22764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68875" y="2290763"/>
                        <a:ext cx="2276475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6BF0618D-36CB-48D6-B3C7-88E7D62494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8311" y="2942665"/>
            <a:ext cx="5545317" cy="77658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2732702-B0ED-48EF-AC88-BBB111F38C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22" y="5405209"/>
            <a:ext cx="7060783" cy="11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2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28783</TotalTime>
  <Words>314</Words>
  <Application>Microsoft Office PowerPoint</Application>
  <PresentationFormat>Apresentação na tela (4:3)</PresentationFormat>
  <Paragraphs>69</Paragraphs>
  <Slides>17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6" baseType="lpstr">
      <vt:lpstr>Calibri</vt:lpstr>
      <vt:lpstr>Consolas</vt:lpstr>
      <vt:lpstr>Constantia</vt:lpstr>
      <vt:lpstr>Courier New</vt:lpstr>
      <vt:lpstr>Symbol</vt:lpstr>
      <vt:lpstr>Wingdings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1115</cp:revision>
  <dcterms:created xsi:type="dcterms:W3CDTF">2011-10-26T11:01:36Z</dcterms:created>
  <dcterms:modified xsi:type="dcterms:W3CDTF">2023-06-01T16:53:12Z</dcterms:modified>
</cp:coreProperties>
</file>