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F8D8-7003-4902-A3C5-0526222714D0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60D20-0ED9-4047-95ED-391707EA16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60D20-0ED9-4047-95ED-391707EA16F6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AC32-95FE-4891-AE18-2DEA553A1046}" type="datetimeFigureOut">
              <a:rPr lang="pt-BR" smtClean="0"/>
              <a:pPr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99F7-070C-4228-97C6-403B6169BE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frgs.br/snote/wiki/links.php?id_link=207121086710057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Aula 5 – DOCUMENTO ARQUIVÍSTICO, INFORMAÇÃO ARQUIVÍSTICA E ARQUIVO: </a:t>
            </a:r>
            <a:r>
              <a:rPr lang="pt-BR" b="1" dirty="0" err="1" smtClean="0"/>
              <a:t>ideias</a:t>
            </a:r>
            <a:r>
              <a:rPr lang="pt-BR" b="1" dirty="0" smtClean="0"/>
              <a:t> centrais e variações conceituais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500" dirty="0">
                <a:solidFill>
                  <a:schemeClr val="tx1"/>
                </a:solidFill>
                <a:cs typeface="WenQuanYi Micro Hei" charset="0"/>
              </a:rPr>
              <a:t>Elaborado por </a:t>
            </a:r>
            <a:r>
              <a:rPr lang="pt-BR" sz="3500" b="1" dirty="0" smtClean="0">
                <a:solidFill>
                  <a:schemeClr val="tx1"/>
                </a:solidFill>
                <a:cs typeface="WenQuanYi Micro Hei" charset="0"/>
              </a:rPr>
              <a:t>Cibele </a:t>
            </a:r>
            <a:r>
              <a:rPr lang="pt-BR" sz="3500" b="1" dirty="0">
                <a:solidFill>
                  <a:schemeClr val="tx1"/>
                </a:solidFill>
                <a:cs typeface="WenQuanYi Micro Hei" charset="0"/>
              </a:rPr>
              <a:t>A. C. Marques dos </a:t>
            </a:r>
            <a:r>
              <a:rPr lang="pt-BR" sz="3500" b="1" dirty="0" smtClean="0">
                <a:solidFill>
                  <a:schemeClr val="tx1"/>
                </a:solidFill>
                <a:cs typeface="WenQuanYi Micro Hei" charset="0"/>
              </a:rPr>
              <a:t>Santos, Marcos Cavalheiro </a:t>
            </a:r>
            <a:r>
              <a:rPr lang="pt-BR" sz="3500" dirty="0" smtClean="0">
                <a:solidFill>
                  <a:schemeClr val="tx1"/>
                </a:solidFill>
                <a:cs typeface="WenQuanYi Micro Hei" charset="0"/>
              </a:rPr>
              <a:t>e</a:t>
            </a:r>
            <a:r>
              <a:rPr lang="pt-BR" sz="3500" b="1" dirty="0" smtClean="0">
                <a:solidFill>
                  <a:schemeClr val="tx1"/>
                </a:solidFill>
                <a:cs typeface="WenQuanYi Micro Hei" charset="0"/>
              </a:rPr>
              <a:t> </a:t>
            </a:r>
            <a:r>
              <a:rPr lang="pt-BR" sz="3500" b="1" dirty="0" err="1" smtClean="0">
                <a:solidFill>
                  <a:schemeClr val="tx1"/>
                </a:solidFill>
                <a:cs typeface="WenQuanYi Micro Hei" charset="0"/>
              </a:rPr>
              <a:t>Charlley</a:t>
            </a:r>
            <a:r>
              <a:rPr lang="pt-BR" sz="3500" b="1" dirty="0" smtClean="0">
                <a:solidFill>
                  <a:schemeClr val="tx1"/>
                </a:solidFill>
                <a:cs typeface="WenQuanYi Micro Hei" charset="0"/>
              </a:rPr>
              <a:t> Luz </a:t>
            </a:r>
            <a:r>
              <a:rPr lang="pt-BR" sz="3500" dirty="0">
                <a:solidFill>
                  <a:schemeClr val="tx1"/>
                </a:solidFill>
                <a:cs typeface="WenQuanYi Micro Hei" charset="0"/>
              </a:rPr>
              <a:t>para a disciplina CBD0164 – </a:t>
            </a:r>
            <a:r>
              <a:rPr lang="pt-BR" sz="3500" b="1" dirty="0">
                <a:solidFill>
                  <a:schemeClr val="tx1"/>
                </a:solidFill>
                <a:cs typeface="WenQuanYi Micro Hei" charset="0"/>
              </a:rPr>
              <a:t>Introdução à Organização de Arquivos </a:t>
            </a:r>
            <a:r>
              <a:rPr lang="pt-BR" sz="3500" dirty="0">
                <a:solidFill>
                  <a:schemeClr val="tx1"/>
                </a:solidFill>
                <a:cs typeface="WenQuanYi Micro Hei" charset="0"/>
              </a:rPr>
              <a:t>no Departamento de Informação e Cultura - ECA/USP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Conceitos-chave da Teoria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o </a:t>
            </a:r>
            <a:r>
              <a:rPr lang="pt-BR" b="1" dirty="0" smtClean="0"/>
              <a:t>gênero</a:t>
            </a:r>
            <a:r>
              <a:rPr lang="pt-BR" dirty="0" smtClean="0"/>
              <a:t> </a:t>
            </a:r>
            <a:r>
              <a:rPr lang="pt-BR" b="1" dirty="0" smtClean="0"/>
              <a:t>documental</a:t>
            </a:r>
            <a:r>
              <a:rPr lang="pt-BR" dirty="0" smtClean="0"/>
              <a:t>?</a:t>
            </a:r>
          </a:p>
          <a:p>
            <a:pPr algn="ctr"/>
            <a:r>
              <a:rPr lang="pt-BR" dirty="0" smtClean="0"/>
              <a:t>O que é a </a:t>
            </a:r>
            <a:r>
              <a:rPr lang="pt-BR" b="1" dirty="0" smtClean="0"/>
              <a:t>espécie</a:t>
            </a:r>
            <a:r>
              <a:rPr lang="pt-BR" dirty="0" smtClean="0"/>
              <a:t> </a:t>
            </a:r>
            <a:r>
              <a:rPr lang="pt-BR" b="1" dirty="0" smtClean="0"/>
              <a:t>documental</a:t>
            </a:r>
            <a:r>
              <a:rPr lang="pt-BR" dirty="0" smtClean="0"/>
              <a:t>?</a:t>
            </a:r>
          </a:p>
          <a:p>
            <a:pPr algn="ctr"/>
            <a:r>
              <a:rPr lang="pt-BR" dirty="0" smtClean="0"/>
              <a:t>O que é o </a:t>
            </a:r>
            <a:r>
              <a:rPr lang="pt-BR" b="1" dirty="0" smtClean="0"/>
              <a:t>tipo</a:t>
            </a:r>
            <a:r>
              <a:rPr lang="pt-BR" dirty="0" smtClean="0"/>
              <a:t> </a:t>
            </a:r>
            <a:r>
              <a:rPr lang="pt-BR" b="1" dirty="0" smtClean="0"/>
              <a:t>documental</a:t>
            </a:r>
            <a:r>
              <a:rPr lang="pt-BR" dirty="0" smtClean="0"/>
              <a:t>?</a:t>
            </a:r>
          </a:p>
          <a:p>
            <a:pPr algn="just">
              <a:buNone/>
            </a:pPr>
            <a:endParaRPr lang="pt-BR" dirty="0"/>
          </a:p>
        </p:txBody>
      </p:sp>
      <p:pic>
        <p:nvPicPr>
          <p:cNvPr id="19458" name="Picture 2" descr="Resultado de imagem para meme naz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5857916" cy="329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Recapitulando...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Gênero documental</a:t>
            </a:r>
            <a:r>
              <a:rPr lang="pt-BR" dirty="0" smtClean="0"/>
              <a:t>: textual, audiovisual, fotográfico, sonoro, digital etc. </a:t>
            </a:r>
          </a:p>
          <a:p>
            <a:pPr algn="just"/>
            <a:r>
              <a:rPr lang="pt-BR" b="1" dirty="0" smtClean="0"/>
              <a:t>Espécie documental</a:t>
            </a:r>
            <a:r>
              <a:rPr lang="pt-BR" dirty="0" smtClean="0"/>
              <a:t>: forma documental (atestado, certificado, edital, ofício </a:t>
            </a:r>
            <a:r>
              <a:rPr lang="pt-BR" dirty="0" err="1" smtClean="0"/>
              <a:t>etc</a:t>
            </a:r>
            <a:r>
              <a:rPr lang="pt-BR" dirty="0" smtClean="0"/>
              <a:t>);</a:t>
            </a:r>
          </a:p>
          <a:p>
            <a:pPr algn="just"/>
            <a:r>
              <a:rPr lang="pt-BR" b="1" dirty="0" smtClean="0"/>
              <a:t>Tipo documental</a:t>
            </a:r>
            <a:r>
              <a:rPr lang="pt-BR" dirty="0" smtClean="0"/>
              <a:t>: espécie + atividade (atestado de matrícula, certificado de conclusão, edital de abertura de concurso, ofício de solicitação </a:t>
            </a:r>
            <a:r>
              <a:rPr lang="pt-BR" dirty="0" err="1" smtClean="0"/>
              <a:t>etc</a:t>
            </a:r>
            <a:r>
              <a:rPr lang="pt-BR" dirty="0" smtClean="0"/>
              <a:t>). </a:t>
            </a:r>
          </a:p>
          <a:p>
            <a:pPr algn="just"/>
            <a:r>
              <a:rPr lang="pt-BR" dirty="0" smtClean="0"/>
              <a:t>Fórmula para identificar o tipo documental: </a:t>
            </a:r>
            <a:r>
              <a:rPr lang="pt-BR" b="1" dirty="0" smtClean="0"/>
              <a:t>ESPÉCIE  + DE + ATIVIDADE </a:t>
            </a:r>
            <a:r>
              <a:rPr lang="pt-BR" dirty="0" smtClean="0"/>
              <a:t>(BELLOTTO, 2004).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3-08-10 às 18.07.5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" t="15433" r="25539" b="18980"/>
          <a:stretch/>
        </p:blipFill>
        <p:spPr>
          <a:xfrm>
            <a:off x="0" y="785794"/>
            <a:ext cx="9144000" cy="53092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Componentes do Documento Arquivístico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Conteúdo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Suporte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Contexto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Forma (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Forma </a:t>
            </a:r>
            <a:r>
              <a:rPr lang="en-US" sz="2400" dirty="0" err="1" smtClean="0"/>
              <a:t>física</a:t>
            </a:r>
            <a:r>
              <a:rPr lang="en-US" sz="2400" dirty="0" smtClean="0"/>
              <a:t> (</a:t>
            </a:r>
            <a:r>
              <a:rPr lang="en-US" sz="2400" dirty="0" err="1" smtClean="0"/>
              <a:t>elementos</a:t>
            </a:r>
            <a:r>
              <a:rPr lang="en-US" sz="2400" dirty="0" smtClean="0"/>
              <a:t> </a:t>
            </a:r>
            <a:r>
              <a:rPr lang="en-US" sz="2400" dirty="0" err="1" smtClean="0"/>
              <a:t>extrínsecos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Forma </a:t>
            </a:r>
            <a:r>
              <a:rPr lang="en-US" sz="2400" dirty="0" err="1"/>
              <a:t>i</a:t>
            </a:r>
            <a:r>
              <a:rPr lang="en-US" sz="2400" dirty="0" err="1" smtClean="0"/>
              <a:t>ntelectual</a:t>
            </a:r>
            <a:r>
              <a:rPr lang="en-US" sz="2400" dirty="0" smtClean="0"/>
              <a:t> (</a:t>
            </a:r>
            <a:r>
              <a:rPr lang="en-US" sz="2400" dirty="0" err="1" smtClean="0"/>
              <a:t>elementos</a:t>
            </a:r>
            <a:r>
              <a:rPr lang="en-US" sz="2400" dirty="0" smtClean="0"/>
              <a:t> </a:t>
            </a:r>
            <a:r>
              <a:rPr lang="en-US" sz="2400" dirty="0" err="1" smtClean="0"/>
              <a:t>intrínsecos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Articulação do </a:t>
            </a:r>
            <a:r>
              <a:rPr lang="en-US" sz="2400" dirty="0" err="1" smtClean="0"/>
              <a:t>Conteúdo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 Anotações, </a:t>
            </a:r>
            <a:r>
              <a:rPr lang="en-US" sz="2400" dirty="0" err="1" smtClean="0"/>
              <a:t>Acréscimos</a:t>
            </a:r>
            <a:r>
              <a:rPr lang="en-US" sz="2400" dirty="0" smtClean="0"/>
              <a:t>, Metadados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Ação</a:t>
            </a:r>
            <a:r>
              <a:rPr lang="en-US" sz="2400" dirty="0" smtClean="0"/>
              <a:t> (</a:t>
            </a:r>
            <a:r>
              <a:rPr lang="en-US" sz="2400" dirty="0" err="1" smtClean="0"/>
              <a:t>dispositivo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Pessoas</a:t>
            </a:r>
            <a:r>
              <a:rPr lang="en-US" sz="2400" dirty="0" smtClean="0"/>
              <a:t> (</a:t>
            </a:r>
            <a:r>
              <a:rPr lang="en-US" sz="2400" dirty="0" err="1" smtClean="0"/>
              <a:t>agentes</a:t>
            </a:r>
            <a:r>
              <a:rPr lang="en-US" sz="2400" dirty="0"/>
              <a:t>)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Relação</a:t>
            </a:r>
            <a:r>
              <a:rPr lang="en-US" sz="2400" dirty="0" smtClean="0"/>
              <a:t> </a:t>
            </a:r>
            <a:r>
              <a:rPr lang="en-US" sz="2400" dirty="0" err="1" smtClean="0"/>
              <a:t>orgânica</a:t>
            </a:r>
            <a:endParaRPr lang="en-US" sz="2400" dirty="0" smtClean="0"/>
          </a:p>
          <a:p>
            <a:endParaRPr lang="pt-BR" dirty="0"/>
          </a:p>
        </p:txBody>
      </p:sp>
      <p:pic>
        <p:nvPicPr>
          <p:cNvPr id="23554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0771">
            <a:off x="6324038" y="1072403"/>
            <a:ext cx="2173346" cy="2644238"/>
          </a:xfrm>
          <a:prstGeom prst="rect">
            <a:avLst/>
          </a:prstGeom>
          <a:noFill/>
        </p:spPr>
      </p:pic>
      <p:sp>
        <p:nvSpPr>
          <p:cNvPr id="23556" name="AutoShape 4" descr="Resultado de imagem para document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Resultado de imagem para document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0" name="AutoShape 8" descr="Resultado de imagem para document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2" name="AutoShape 10" descr="Resultado de imagem para document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4" name="AutoShape 12" descr="Resultado de imagem para document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66" name="Picture 1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3239">
            <a:off x="5912063" y="4604202"/>
            <a:ext cx="3113669" cy="2064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Recapitulando....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são </a:t>
            </a:r>
            <a:r>
              <a:rPr lang="pt-BR" b="1" dirty="0" smtClean="0"/>
              <a:t>conteúdo</a:t>
            </a:r>
            <a:r>
              <a:rPr lang="pt-BR" dirty="0" smtClean="0"/>
              <a:t>,</a:t>
            </a:r>
            <a:r>
              <a:rPr lang="pt-BR" b="1" dirty="0" smtClean="0"/>
              <a:t> suporte </a:t>
            </a:r>
            <a:r>
              <a:rPr lang="pt-BR" dirty="0" smtClean="0"/>
              <a:t>e </a:t>
            </a:r>
            <a:r>
              <a:rPr lang="pt-BR" b="1" dirty="0" smtClean="0"/>
              <a:t>contexto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Captura de Tela 2013-10-01 às 21.23.58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" t="20119" b="15842"/>
          <a:stretch/>
        </p:blipFill>
        <p:spPr>
          <a:xfrm>
            <a:off x="0" y="3130049"/>
            <a:ext cx="9144000" cy="37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/>
          <p:nvPr/>
        </p:nvSpPr>
        <p:spPr>
          <a:xfrm>
            <a:off x="2928926" y="2571744"/>
            <a:ext cx="2815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TIPOS DE CONTEXTO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Em </a:t>
            </a:r>
            <a:r>
              <a:rPr lang="pt-BR" b="1" dirty="0" err="1" smtClean="0"/>
              <a:t>Arquivologia</a:t>
            </a:r>
            <a:r>
              <a:rPr lang="pt-BR" b="1" dirty="0" smtClean="0"/>
              <a:t>, TUDO é uma questão de CONTEXTO!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CONTEXTO</a:t>
            </a:r>
            <a:r>
              <a:rPr lang="pt-BR" dirty="0" smtClean="0"/>
              <a:t>: O elemento que se traduz no </a:t>
            </a:r>
            <a:r>
              <a:rPr lang="pt-BR" b="1" dirty="0" smtClean="0"/>
              <a:t>ambiente</a:t>
            </a:r>
            <a:r>
              <a:rPr lang="pt-BR" dirty="0" smtClean="0"/>
              <a:t> no qual a </a:t>
            </a:r>
            <a:r>
              <a:rPr lang="pt-BR" b="1" dirty="0" smtClean="0"/>
              <a:t>ação geradora </a:t>
            </a:r>
            <a:r>
              <a:rPr lang="pt-BR" dirty="0" smtClean="0"/>
              <a:t>do documento acontece  (RONDINELLI, 2002). </a:t>
            </a:r>
          </a:p>
          <a:p>
            <a:pPr algn="just"/>
            <a:r>
              <a:rPr lang="pt-BR" b="1" dirty="0" smtClean="0"/>
              <a:t>CONTEXTO</a:t>
            </a:r>
            <a:r>
              <a:rPr lang="pt-BR" dirty="0" smtClean="0"/>
              <a:t>: A </a:t>
            </a:r>
            <a:r>
              <a:rPr lang="pt-BR" b="1" dirty="0" smtClean="0"/>
              <a:t>estrutura da ação </a:t>
            </a:r>
            <a:r>
              <a:rPr lang="pt-BR" dirty="0" smtClean="0"/>
              <a:t>na qual o documento participa (DURANTI, 2005). </a:t>
            </a:r>
          </a:p>
          <a:p>
            <a:pPr algn="just"/>
            <a:r>
              <a:rPr lang="pt-BR" b="1" dirty="0" smtClean="0"/>
              <a:t>Informação arquivística é “informação contextual”</a:t>
            </a:r>
            <a:r>
              <a:rPr lang="pt-BR" dirty="0" smtClean="0"/>
              <a:t>. </a:t>
            </a:r>
            <a:r>
              <a:rPr lang="pt-BR" u="sng" dirty="0" smtClean="0"/>
              <a:t>Essa informação relaciona os documentos de arquivo com o ambiente administrativo e funcional</a:t>
            </a:r>
            <a:r>
              <a:rPr lang="pt-BR" dirty="0" smtClean="0"/>
              <a:t> (atividades, processos de trabalho) </a:t>
            </a:r>
            <a:r>
              <a:rPr lang="pt-BR" u="sng" dirty="0" smtClean="0"/>
              <a:t>em que foram produzidos e com outros documentos de arquivo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300" dirty="0" smtClean="0"/>
              <a:t>O contexto pode ser preservado através de </a:t>
            </a:r>
            <a:r>
              <a:rPr lang="pt-BR" sz="3300" b="1" dirty="0" smtClean="0"/>
              <a:t>elementos internos </a:t>
            </a:r>
            <a:r>
              <a:rPr lang="pt-BR" sz="3300" dirty="0" smtClean="0"/>
              <a:t>(por exemplo, documentos ou informação anexa, ligações, números e códigos de referência) ou </a:t>
            </a:r>
            <a:r>
              <a:rPr lang="pt-BR" sz="3300" b="1" dirty="0" smtClean="0"/>
              <a:t>externos</a:t>
            </a:r>
            <a:r>
              <a:rPr lang="pt-BR" sz="3300" dirty="0" smtClean="0"/>
              <a:t> (por exemplo, meta-informação) dos documentos de arquivo.</a:t>
            </a:r>
          </a:p>
          <a:p>
            <a:pPr algn="just"/>
            <a:endParaRPr lang="pt-BR" dirty="0" smtClean="0"/>
          </a:p>
          <a:p>
            <a:pPr algn="just"/>
            <a:r>
              <a:rPr lang="pt-BR" sz="3300" dirty="0" smtClean="0"/>
              <a:t>A informação contextual também tem em consideração a necessidade de </a:t>
            </a:r>
            <a:r>
              <a:rPr lang="pt-BR" sz="3300" b="1" dirty="0" smtClean="0"/>
              <a:t>provar a autenticidade</a:t>
            </a:r>
            <a:r>
              <a:rPr lang="pt-BR" sz="3300" dirty="0" smtClean="0"/>
              <a:t>, </a:t>
            </a:r>
            <a:r>
              <a:rPr lang="pt-BR" sz="3300" b="1" dirty="0" smtClean="0"/>
              <a:t>fidedignidade</a:t>
            </a:r>
            <a:r>
              <a:rPr lang="pt-BR" sz="3300" dirty="0" smtClean="0"/>
              <a:t> e </a:t>
            </a:r>
            <a:r>
              <a:rPr lang="pt-BR" sz="3300" b="1" dirty="0" smtClean="0"/>
              <a:t>integridade</a:t>
            </a:r>
            <a:r>
              <a:rPr lang="pt-BR" sz="3300" dirty="0" smtClean="0"/>
              <a:t> dos documentos de arquivo. Isto é de particular importância para os </a:t>
            </a:r>
            <a:r>
              <a:rPr lang="pt-BR" sz="3300" b="1" dirty="0" smtClean="0"/>
              <a:t>documentos de arquivo </a:t>
            </a:r>
            <a:r>
              <a:rPr lang="pt-BR" sz="3300" b="1" dirty="0" smtClean="0"/>
              <a:t>eletrônico</a:t>
            </a:r>
            <a:r>
              <a:rPr lang="pt-BR" sz="3300" dirty="0" smtClean="0"/>
              <a:t>. </a:t>
            </a:r>
            <a:r>
              <a:rPr lang="pt-BR" sz="3300" dirty="0" smtClean="0"/>
              <a:t>As funções e processos de negócio, bem como o sistema de arquivo de uma entidade produtora são parte do contexto dos seus documentos (ICA, 2005).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Sobre as </a:t>
            </a:r>
            <a:r>
              <a:rPr lang="pt-BR" b="1" i="1" dirty="0" smtClean="0"/>
              <a:t>formas</a:t>
            </a:r>
            <a:r>
              <a:rPr lang="pt-BR" b="1" dirty="0" smtClean="0"/>
              <a:t> e </a:t>
            </a:r>
            <a:r>
              <a:rPr lang="pt-BR" b="1" i="1" dirty="0" smtClean="0"/>
              <a:t>estruturas</a:t>
            </a:r>
            <a:r>
              <a:rPr lang="pt-BR" b="1" dirty="0" smtClean="0"/>
              <a:t> do documento arquivístico...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 err="1" smtClean="0"/>
              <a:t>Regras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representação</a:t>
            </a:r>
            <a:r>
              <a:rPr lang="en-US" sz="2600" dirty="0" smtClean="0"/>
              <a:t>, de </a:t>
            </a:r>
            <a:r>
              <a:rPr lang="en-US" sz="2600" dirty="0" err="1" smtClean="0"/>
              <a:t>acordo</a:t>
            </a:r>
            <a:r>
              <a:rPr lang="en-US" sz="2600" dirty="0" smtClean="0"/>
              <a:t> com as </a:t>
            </a:r>
            <a:r>
              <a:rPr lang="en-US" sz="2600" dirty="0" err="1" smtClean="0"/>
              <a:t>quais</a:t>
            </a:r>
            <a:r>
              <a:rPr lang="en-US" sz="2600" dirty="0" smtClean="0"/>
              <a:t> o </a:t>
            </a:r>
            <a:r>
              <a:rPr lang="en-US" sz="2600" b="1" dirty="0" err="1" smtClean="0"/>
              <a:t>conteúdo</a:t>
            </a:r>
            <a:r>
              <a:rPr lang="en-US" sz="2600" dirty="0" smtClean="0"/>
              <a:t> de um </a:t>
            </a:r>
            <a:r>
              <a:rPr lang="en-US" sz="2600" dirty="0" err="1" smtClean="0"/>
              <a:t>documento</a:t>
            </a:r>
            <a:r>
              <a:rPr lang="en-US" sz="2600" dirty="0" smtClean="0"/>
              <a:t> </a:t>
            </a:r>
            <a:r>
              <a:rPr lang="en-US" sz="2600" dirty="0" err="1" smtClean="0"/>
              <a:t>arquivístico</a:t>
            </a:r>
            <a:r>
              <a:rPr lang="en-US" sz="2600" dirty="0" smtClean="0"/>
              <a:t>, </a:t>
            </a:r>
            <a:r>
              <a:rPr lang="en-US" sz="2600" dirty="0" err="1" smtClean="0"/>
              <a:t>seu</a:t>
            </a:r>
            <a:r>
              <a:rPr lang="en-US" sz="2600" dirty="0" smtClean="0"/>
              <a:t> </a:t>
            </a:r>
            <a:r>
              <a:rPr lang="en-US" sz="2600" b="1" dirty="0" err="1" smtClean="0"/>
              <a:t>contexto</a:t>
            </a:r>
            <a:r>
              <a:rPr lang="en-US" sz="2600" dirty="0" smtClean="0"/>
              <a:t> documental e </a:t>
            </a:r>
            <a:r>
              <a:rPr lang="en-US" sz="2600" dirty="0" err="1" smtClean="0"/>
              <a:t>administrativo</a:t>
            </a:r>
            <a:r>
              <a:rPr lang="en-US" sz="2600" dirty="0" smtClean="0"/>
              <a:t>, e </a:t>
            </a:r>
            <a:r>
              <a:rPr lang="en-US" sz="2600" dirty="0" err="1" smtClean="0"/>
              <a:t>sua</a:t>
            </a:r>
            <a:r>
              <a:rPr lang="en-US" sz="2600" dirty="0" smtClean="0"/>
              <a:t> </a:t>
            </a:r>
            <a:r>
              <a:rPr lang="en-US" sz="2600" b="1" dirty="0" err="1" smtClean="0"/>
              <a:t>autoridade</a:t>
            </a:r>
            <a:r>
              <a:rPr lang="en-US" sz="2600" dirty="0" smtClean="0"/>
              <a:t> </a:t>
            </a:r>
            <a:r>
              <a:rPr lang="en-US" sz="2600" dirty="0" err="1" smtClean="0"/>
              <a:t>são</a:t>
            </a:r>
            <a:r>
              <a:rPr lang="en-US" sz="2600" dirty="0" smtClean="0"/>
              <a:t> </a:t>
            </a:r>
            <a:r>
              <a:rPr lang="en-US" sz="2600" dirty="0" err="1" smtClean="0"/>
              <a:t>comunicados</a:t>
            </a:r>
            <a:r>
              <a:rPr lang="en-US" sz="2600" dirty="0"/>
              <a:t> </a:t>
            </a:r>
            <a:r>
              <a:rPr lang="en-US" sz="2600" dirty="0" smtClean="0"/>
              <a:t>(DURANTI, 2005).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600" b="1" dirty="0" err="1" smtClean="0"/>
              <a:t>Elementos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intrínsecos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elementos</a:t>
            </a:r>
            <a:r>
              <a:rPr lang="en-US" sz="2600" dirty="0" smtClean="0"/>
              <a:t> de um </a:t>
            </a:r>
            <a:r>
              <a:rPr lang="en-US" sz="2600" dirty="0" err="1" smtClean="0"/>
              <a:t>documento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transmitem</a:t>
            </a:r>
            <a:r>
              <a:rPr lang="en-US" sz="2600" dirty="0" smtClean="0"/>
              <a:t> a </a:t>
            </a:r>
            <a:r>
              <a:rPr lang="en-US" sz="2600" dirty="0" err="1" smtClean="0"/>
              <a:t>ação</a:t>
            </a:r>
            <a:r>
              <a:rPr lang="en-US" sz="2600" dirty="0" smtClean="0"/>
              <a:t> </a:t>
            </a:r>
            <a:r>
              <a:rPr lang="en-US" sz="2600" dirty="0" err="1"/>
              <a:t>d</a:t>
            </a:r>
            <a:r>
              <a:rPr lang="en-US" sz="2600" dirty="0" err="1" smtClean="0"/>
              <a:t>a</a:t>
            </a:r>
            <a:r>
              <a:rPr lang="en-US" sz="2600" dirty="0" smtClean="0"/>
              <a:t> </a:t>
            </a:r>
            <a:r>
              <a:rPr lang="en-US" sz="2600" dirty="0" err="1" smtClean="0"/>
              <a:t>qual</a:t>
            </a:r>
            <a:r>
              <a:rPr lang="en-US" sz="2600" dirty="0" smtClean="0"/>
              <a:t> </a:t>
            </a:r>
            <a:r>
              <a:rPr lang="en-US" sz="2600" dirty="0" err="1" smtClean="0"/>
              <a:t>participa</a:t>
            </a:r>
            <a:r>
              <a:rPr lang="en-US" sz="2600" dirty="0" smtClean="0"/>
              <a:t> e </a:t>
            </a:r>
            <a:r>
              <a:rPr lang="en-US" sz="2600" dirty="0" err="1" smtClean="0"/>
              <a:t>seu</a:t>
            </a:r>
            <a:r>
              <a:rPr lang="en-US" sz="2600" dirty="0" smtClean="0"/>
              <a:t> </a:t>
            </a:r>
            <a:r>
              <a:rPr lang="en-US" sz="2600" dirty="0" err="1" smtClean="0"/>
              <a:t>contexto</a:t>
            </a:r>
            <a:r>
              <a:rPr lang="en-US" sz="2600" dirty="0" smtClean="0"/>
              <a:t> </a:t>
            </a:r>
            <a:r>
              <a:rPr lang="en-US" sz="2600" dirty="0" err="1" smtClean="0"/>
              <a:t>imediato</a:t>
            </a:r>
            <a:r>
              <a:rPr lang="en-US" sz="26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600" b="1" dirty="0" err="1" smtClean="0"/>
              <a:t>Elementos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extrínsecos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elementos</a:t>
            </a:r>
            <a:r>
              <a:rPr lang="en-US" sz="2600" dirty="0" smtClean="0"/>
              <a:t> de um </a:t>
            </a:r>
            <a:r>
              <a:rPr lang="en-US" sz="2600" dirty="0" err="1" smtClean="0"/>
              <a:t>documento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constituem</a:t>
            </a:r>
            <a:r>
              <a:rPr lang="en-US" sz="2600" dirty="0" smtClean="0"/>
              <a:t> </a:t>
            </a:r>
            <a:r>
              <a:rPr lang="en-US" sz="2600" dirty="0" err="1" smtClean="0"/>
              <a:t>sua</a:t>
            </a:r>
            <a:r>
              <a:rPr lang="en-US" sz="2600" dirty="0" smtClean="0"/>
              <a:t> </a:t>
            </a:r>
            <a:r>
              <a:rPr lang="en-US" sz="2600" dirty="0" err="1" smtClean="0"/>
              <a:t>aparência</a:t>
            </a:r>
            <a:r>
              <a:rPr lang="en-US" sz="2600" dirty="0" smtClean="0"/>
              <a:t> </a:t>
            </a:r>
            <a:r>
              <a:rPr lang="en-US" sz="2600" dirty="0" err="1" smtClean="0"/>
              <a:t>externa</a:t>
            </a:r>
            <a:r>
              <a:rPr lang="en-US" sz="2600" dirty="0" smtClean="0"/>
              <a:t>.  </a:t>
            </a:r>
          </a:p>
          <a:p>
            <a:pPr algn="just"/>
            <a:r>
              <a:rPr lang="en-US" sz="2600" dirty="0" err="1" smtClean="0"/>
              <a:t>Trata</a:t>
            </a:r>
            <a:r>
              <a:rPr lang="en-US" sz="2600" dirty="0" smtClean="0"/>
              <a:t>-se de </a:t>
            </a:r>
            <a:r>
              <a:rPr lang="en-US" sz="2600" b="1" dirty="0" err="1" smtClean="0"/>
              <a:t>regras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apresentação</a:t>
            </a:r>
            <a:r>
              <a:rPr lang="en-US" sz="2600" b="1" dirty="0" smtClean="0"/>
              <a:t> do </a:t>
            </a:r>
            <a:r>
              <a:rPr lang="en-US" sz="2600" b="1" dirty="0" err="1" smtClean="0"/>
              <a:t>conteúdo</a:t>
            </a:r>
            <a:r>
              <a:rPr lang="en-US" sz="2600" b="1" dirty="0" smtClean="0"/>
              <a:t> </a:t>
            </a:r>
            <a:r>
              <a:rPr lang="en-US" sz="2600" dirty="0" smtClean="0"/>
              <a:t>do </a:t>
            </a:r>
            <a:r>
              <a:rPr lang="en-US" sz="2600" dirty="0" err="1" smtClean="0"/>
              <a:t>documento</a:t>
            </a:r>
            <a:r>
              <a:rPr lang="en-US" sz="2600" dirty="0" smtClean="0"/>
              <a:t> </a:t>
            </a:r>
            <a:r>
              <a:rPr lang="en-US" sz="2600" dirty="0" err="1" smtClean="0"/>
              <a:t>arquivístico</a:t>
            </a:r>
            <a:r>
              <a:rPr lang="en-US" sz="2600" dirty="0" smtClean="0"/>
              <a:t>, as </a:t>
            </a:r>
            <a:r>
              <a:rPr lang="en-US" sz="2600" dirty="0" err="1" smtClean="0"/>
              <a:t>quais</a:t>
            </a:r>
            <a:r>
              <a:rPr lang="en-US" sz="2600" dirty="0" smtClean="0"/>
              <a:t> se </a:t>
            </a:r>
            <a:r>
              <a:rPr lang="en-US" sz="2600" dirty="0" err="1" smtClean="0"/>
              <a:t>manifestam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sua</a:t>
            </a:r>
            <a:r>
              <a:rPr lang="en-US" sz="2600" dirty="0" smtClean="0"/>
              <a:t> forma </a:t>
            </a:r>
            <a:r>
              <a:rPr lang="en-US" sz="2600" dirty="0" err="1" smtClean="0"/>
              <a:t>física</a:t>
            </a:r>
            <a:r>
              <a:rPr lang="en-US" sz="2600" dirty="0" smtClean="0"/>
              <a:t> e </a:t>
            </a:r>
            <a:r>
              <a:rPr lang="en-US" sz="2600" dirty="0" err="1" smtClean="0"/>
              <a:t>intelectual</a:t>
            </a:r>
            <a:r>
              <a:rPr lang="en-US" sz="2600" dirty="0"/>
              <a:t> </a:t>
            </a:r>
            <a:r>
              <a:rPr lang="en-US" sz="2600" dirty="0" smtClean="0"/>
              <a:t>(RONDINELLI, 2002).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371475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dirty="0" err="1" smtClean="0"/>
              <a:t>estrutura</a:t>
            </a:r>
            <a:r>
              <a:rPr lang="en-US" sz="2800" dirty="0" smtClean="0"/>
              <a:t> </a:t>
            </a:r>
            <a:r>
              <a:rPr lang="en-US" sz="2800" dirty="0" err="1" smtClean="0"/>
              <a:t>física</a:t>
            </a:r>
            <a:r>
              <a:rPr lang="en-US" sz="2800" dirty="0" smtClean="0"/>
              <a:t> de um </a:t>
            </a:r>
            <a:r>
              <a:rPr lang="en-US" sz="2800" b="1" dirty="0" err="1" smtClean="0"/>
              <a:t>documento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arquivo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tradicional</a:t>
            </a:r>
            <a:r>
              <a:rPr lang="en-US" sz="2800" dirty="0" smtClean="0"/>
              <a:t> é </a:t>
            </a:r>
            <a:r>
              <a:rPr lang="en-US" sz="2800" dirty="0" err="1" smtClean="0"/>
              <a:t>visível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utilizador</a:t>
            </a:r>
            <a:r>
              <a:rPr lang="en-US" sz="2800" dirty="0" smtClean="0"/>
              <a:t>, </a:t>
            </a:r>
            <a:r>
              <a:rPr lang="en-US" sz="2800" dirty="0" err="1" smtClean="0"/>
              <a:t>mas</a:t>
            </a:r>
            <a:r>
              <a:rPr lang="en-US" sz="2800" dirty="0" smtClean="0"/>
              <a:t>, </a:t>
            </a:r>
            <a:r>
              <a:rPr lang="en-US" sz="2800" dirty="0" err="1" smtClean="0"/>
              <a:t>não</a:t>
            </a:r>
            <a:r>
              <a:rPr lang="en-US" sz="2800" dirty="0" smtClean="0"/>
              <a:t> é </a:t>
            </a:r>
            <a:r>
              <a:rPr lang="en-US" sz="2800" dirty="0" err="1" smtClean="0"/>
              <a:t>esse</a:t>
            </a:r>
            <a:r>
              <a:rPr lang="en-US" sz="2800" dirty="0" smtClean="0"/>
              <a:t> o </a:t>
            </a:r>
            <a:r>
              <a:rPr lang="en-US" sz="2800" dirty="0" err="1" smtClean="0"/>
              <a:t>caso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documentos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arquivo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eletrônicos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A </a:t>
            </a:r>
            <a:r>
              <a:rPr lang="en-US" sz="2800" b="1" dirty="0" err="1" smtClean="0"/>
              <a:t>estrutura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física</a:t>
            </a:r>
            <a:r>
              <a:rPr lang="en-US" sz="2800" b="1" dirty="0" smtClean="0"/>
              <a:t> </a:t>
            </a:r>
            <a:r>
              <a:rPr lang="en-US" sz="2800" dirty="0" smtClean="0"/>
              <a:t>de um </a:t>
            </a:r>
            <a:r>
              <a:rPr lang="en-US" sz="2800" dirty="0" err="1" smtClean="0"/>
              <a:t>documento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arquivo</a:t>
            </a:r>
            <a:r>
              <a:rPr lang="en-US" sz="2800" dirty="0" smtClean="0"/>
              <a:t> </a:t>
            </a:r>
            <a:r>
              <a:rPr lang="en-US" sz="2800" dirty="0" err="1" smtClean="0"/>
              <a:t>eletrônico</a:t>
            </a:r>
            <a:r>
              <a:rPr lang="en-US" sz="2800" dirty="0" smtClean="0"/>
              <a:t> é </a:t>
            </a:r>
            <a:r>
              <a:rPr lang="en-US" sz="2800" dirty="0" err="1" smtClean="0"/>
              <a:t>variável</a:t>
            </a:r>
            <a:r>
              <a:rPr lang="en-US" sz="2800" dirty="0" smtClean="0"/>
              <a:t> e </a:t>
            </a:r>
            <a:r>
              <a:rPr lang="en-US" sz="2800" dirty="0" err="1" smtClean="0"/>
              <a:t>dependente</a:t>
            </a:r>
            <a:r>
              <a:rPr lang="en-US" sz="2800" dirty="0" smtClean="0"/>
              <a:t> do </a:t>
            </a:r>
            <a:r>
              <a:rPr lang="en-US" sz="2800" i="1" dirty="0" smtClean="0"/>
              <a:t>hardware</a:t>
            </a:r>
            <a:r>
              <a:rPr lang="en-US" sz="2800" dirty="0" smtClean="0"/>
              <a:t> e do </a:t>
            </a:r>
            <a:r>
              <a:rPr lang="en-US" sz="2800" i="1" dirty="0" smtClean="0"/>
              <a:t>software</a:t>
            </a:r>
            <a:r>
              <a:rPr lang="en-US" sz="2800" dirty="0" smtClean="0"/>
              <a:t>; a </a:t>
            </a:r>
            <a:r>
              <a:rPr lang="en-US" sz="2800" b="1" dirty="0" err="1" smtClean="0"/>
              <a:t>estrutura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lógica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isto</a:t>
            </a:r>
            <a:r>
              <a:rPr lang="en-US" sz="2800" dirty="0" smtClean="0"/>
              <a:t> é, a </a:t>
            </a:r>
            <a:r>
              <a:rPr lang="en-US" sz="2800" dirty="0" err="1" smtClean="0"/>
              <a:t>relação</a:t>
            </a:r>
            <a:r>
              <a:rPr lang="en-US" sz="2800" dirty="0" smtClean="0"/>
              <a:t> entre as </a:t>
            </a:r>
            <a:r>
              <a:rPr lang="en-US" sz="2800" dirty="0" err="1" smtClean="0"/>
              <a:t>partes</a:t>
            </a:r>
            <a:r>
              <a:rPr lang="en-US" sz="2800" dirty="0" smtClean="0"/>
              <a:t> </a:t>
            </a:r>
            <a:r>
              <a:rPr lang="en-US" sz="2800" dirty="0" err="1" smtClean="0"/>
              <a:t>componentes</a:t>
            </a:r>
            <a:r>
              <a:rPr lang="en-US" sz="2800" dirty="0" smtClean="0"/>
              <a:t>) </a:t>
            </a:r>
            <a:r>
              <a:rPr lang="en-US" sz="2800" dirty="0" err="1" smtClean="0"/>
              <a:t>torna</a:t>
            </a:r>
            <a:r>
              <a:rPr lang="en-US" sz="2800" dirty="0" smtClean="0"/>
              <a:t>-o inteligível</a:t>
            </a:r>
            <a:r>
              <a:rPr lang="en-US" sz="2800" dirty="0"/>
              <a:t> </a:t>
            </a:r>
            <a:r>
              <a:rPr lang="en-US" sz="2800" dirty="0" smtClean="0"/>
              <a:t>(ICA, 2005). </a:t>
            </a:r>
          </a:p>
        </p:txBody>
      </p:sp>
      <p:pic>
        <p:nvPicPr>
          <p:cNvPr id="26626" name="Picture 2" descr="Resultado de imagem para documento 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838575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Forma física do documento de arquivo...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b="1" dirty="0" err="1" smtClean="0"/>
              <a:t>atributos</a:t>
            </a:r>
            <a:r>
              <a:rPr lang="en-US" b="1" dirty="0" smtClean="0"/>
              <a:t> </a:t>
            </a:r>
            <a:r>
              <a:rPr lang="en-US" b="1" dirty="0" err="1" smtClean="0"/>
              <a:t>presentes</a:t>
            </a:r>
            <a:r>
              <a:rPr lang="en-US" b="1" dirty="0" smtClean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arquivístico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determinam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b="1" dirty="0" smtClean="0"/>
              <a:t>forma </a:t>
            </a:r>
            <a:r>
              <a:rPr lang="en-US" b="1" dirty="0" err="1" smtClean="0"/>
              <a:t>externa</a:t>
            </a:r>
            <a:r>
              <a:rPr lang="en-US" b="1" dirty="0"/>
              <a:t> </a:t>
            </a:r>
            <a:r>
              <a:rPr lang="en-US" dirty="0" smtClean="0"/>
              <a:t>(RONDINELLI, 2002). </a:t>
            </a:r>
            <a:endParaRPr lang="pt-BR" dirty="0" smtClean="0"/>
          </a:p>
          <a:p>
            <a:pPr algn="just"/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do </a:t>
            </a:r>
            <a:r>
              <a:rPr lang="en-US" b="1" dirty="0" err="1" smtClean="0"/>
              <a:t>documento</a:t>
            </a:r>
            <a:r>
              <a:rPr lang="en-US" b="1" dirty="0" smtClean="0"/>
              <a:t> </a:t>
            </a:r>
            <a:r>
              <a:rPr lang="en-US" b="1" dirty="0" err="1" smtClean="0"/>
              <a:t>arquivístico</a:t>
            </a:r>
            <a:r>
              <a:rPr lang="en-US" b="1" dirty="0" smtClean="0"/>
              <a:t> </a:t>
            </a:r>
            <a:r>
              <a:rPr lang="en-US" b="1" dirty="0" err="1" smtClean="0"/>
              <a:t>eletrônico</a:t>
            </a:r>
            <a:r>
              <a:rPr lang="en-US" dirty="0" smtClean="0"/>
              <a:t>,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: o </a:t>
            </a:r>
            <a:r>
              <a:rPr lang="en-US" b="1" dirty="0" err="1" smtClean="0"/>
              <a:t>texto</a:t>
            </a:r>
            <a:r>
              <a:rPr lang="en-US" b="1" dirty="0" smtClean="0"/>
              <a:t> </a:t>
            </a:r>
            <a:r>
              <a:rPr lang="en-US" dirty="0" err="1" smtClean="0"/>
              <a:t>propriamente</a:t>
            </a:r>
            <a:r>
              <a:rPr lang="en-US" dirty="0" smtClean="0"/>
              <a:t> </a:t>
            </a:r>
            <a:r>
              <a:rPr lang="en-US" dirty="0" err="1" smtClean="0"/>
              <a:t>dito</a:t>
            </a:r>
            <a:r>
              <a:rPr lang="en-US" dirty="0" smtClean="0"/>
              <a:t> (</a:t>
            </a:r>
            <a:r>
              <a:rPr lang="en-US" dirty="0" err="1" smtClean="0"/>
              <a:t>tipo</a:t>
            </a:r>
            <a:r>
              <a:rPr lang="en-US" dirty="0" smtClean="0"/>
              <a:t> e </a:t>
            </a:r>
            <a:r>
              <a:rPr lang="en-US" dirty="0" err="1" smtClean="0"/>
              <a:t>tamanho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, </a:t>
            </a:r>
            <a:r>
              <a:rPr lang="en-US" dirty="0" err="1" smtClean="0"/>
              <a:t>formato</a:t>
            </a:r>
            <a:r>
              <a:rPr lang="en-US" dirty="0" smtClean="0"/>
              <a:t>, cores); o </a:t>
            </a:r>
            <a:r>
              <a:rPr lang="en-US" b="1" dirty="0" err="1" smtClean="0"/>
              <a:t>idioma</a:t>
            </a:r>
            <a:r>
              <a:rPr lang="en-US" dirty="0" smtClean="0"/>
              <a:t>;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sinais</a:t>
            </a:r>
            <a:r>
              <a:rPr lang="en-US" b="1" dirty="0" smtClean="0"/>
              <a:t> </a:t>
            </a:r>
            <a:r>
              <a:rPr lang="en-US" b="1" dirty="0" err="1" smtClean="0"/>
              <a:t>especiais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o </a:t>
            </a:r>
            <a:r>
              <a:rPr lang="en-US" dirty="0" err="1" smtClean="0"/>
              <a:t>símbolo</a:t>
            </a:r>
            <a:r>
              <a:rPr lang="en-US" dirty="0" smtClean="0"/>
              <a:t> </a:t>
            </a:r>
            <a:r>
              <a:rPr lang="en-US" dirty="0" err="1" smtClean="0"/>
              <a:t>indicando</a:t>
            </a:r>
            <a:r>
              <a:rPr lang="en-US" dirty="0" smtClean="0"/>
              <a:t> a </a:t>
            </a:r>
            <a:r>
              <a:rPr lang="en-US" dirty="0" err="1" smtClean="0"/>
              <a:t>existência</a:t>
            </a:r>
            <a:r>
              <a:rPr lang="en-US" dirty="0" smtClean="0"/>
              <a:t> de </a:t>
            </a:r>
            <a:r>
              <a:rPr lang="en-US" dirty="0" err="1" smtClean="0"/>
              <a:t>anexos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 </a:t>
            </a:r>
            <a:r>
              <a:rPr lang="en-US" dirty="0" err="1" smtClean="0"/>
              <a:t>logomarca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instituição</a:t>
            </a:r>
            <a:r>
              <a:rPr lang="en-US" dirty="0" smtClean="0"/>
              <a:t>; a </a:t>
            </a:r>
            <a:r>
              <a:rPr lang="en-US" b="1" dirty="0" err="1" smtClean="0"/>
              <a:t>assinatura</a:t>
            </a:r>
            <a:r>
              <a:rPr lang="en-US" b="1" dirty="0" smtClean="0"/>
              <a:t> digital</a:t>
            </a:r>
            <a:r>
              <a:rPr lang="en-US" dirty="0" smtClean="0"/>
              <a:t>; </a:t>
            </a:r>
            <a:r>
              <a:rPr lang="en-US" dirty="0" err="1" smtClean="0"/>
              <a:t>além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b="1" dirty="0" err="1" smtClean="0"/>
              <a:t>contexto</a:t>
            </a:r>
            <a:r>
              <a:rPr lang="en-US" b="1" dirty="0" smtClean="0"/>
              <a:t> </a:t>
            </a:r>
            <a:r>
              <a:rPr lang="en-US" b="1" dirty="0" err="1" smtClean="0"/>
              <a:t>tecnológico</a:t>
            </a:r>
            <a:r>
              <a:rPr lang="en-US" b="1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permeia</a:t>
            </a:r>
            <a:r>
              <a:rPr lang="en-US" dirty="0" smtClean="0"/>
              <a:t> o </a:t>
            </a:r>
            <a:r>
              <a:rPr lang="en-US" dirty="0" err="1" smtClean="0"/>
              <a:t>documento</a:t>
            </a:r>
            <a:r>
              <a:rPr lang="en-US" dirty="0" smtClean="0"/>
              <a:t>, o </a:t>
            </a:r>
            <a:r>
              <a:rPr lang="en-US" dirty="0" err="1" smtClean="0"/>
              <a:t>qual</a:t>
            </a:r>
            <a:r>
              <a:rPr lang="en-US" dirty="0" smtClean="0"/>
              <a:t> é </a:t>
            </a:r>
            <a:r>
              <a:rPr lang="en-US" dirty="0" err="1" smtClean="0"/>
              <a:t>invisível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Debate!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Quais as convergências e divergências do “</a:t>
            </a:r>
            <a:r>
              <a:rPr lang="pt-BR" b="1" dirty="0" smtClean="0"/>
              <a:t>documento de arquivo</a:t>
            </a:r>
            <a:r>
              <a:rPr lang="pt-BR" dirty="0" smtClean="0"/>
              <a:t>” em relação ao “</a:t>
            </a:r>
            <a:r>
              <a:rPr lang="pt-BR" b="1" dirty="0" smtClean="0"/>
              <a:t>documento</a:t>
            </a:r>
            <a:r>
              <a:rPr lang="pt-BR" dirty="0" smtClean="0"/>
              <a:t>” na Biblioteconomia e na Ciência da Informação?</a:t>
            </a:r>
          </a:p>
          <a:p>
            <a:pPr algn="just"/>
            <a:r>
              <a:rPr lang="pt-BR" dirty="0" smtClean="0"/>
              <a:t>O que difere a “</a:t>
            </a:r>
            <a:r>
              <a:rPr lang="pt-BR" b="1" dirty="0" smtClean="0"/>
              <a:t>informação</a:t>
            </a:r>
            <a:r>
              <a:rPr lang="pt-BR" dirty="0" smtClean="0"/>
              <a:t>” na Ciência da Informação em relação à “</a:t>
            </a:r>
            <a:r>
              <a:rPr lang="pt-BR" b="1" dirty="0" smtClean="0"/>
              <a:t>Informação Arquivística</a:t>
            </a:r>
            <a:r>
              <a:rPr lang="pt-BR" dirty="0" smtClean="0"/>
              <a:t>”? </a:t>
            </a:r>
          </a:p>
          <a:p>
            <a:pPr algn="just"/>
            <a:r>
              <a:rPr lang="pt-BR" dirty="0" smtClean="0"/>
              <a:t>O que é um </a:t>
            </a:r>
            <a:r>
              <a:rPr lang="pt-BR" b="1" dirty="0" smtClean="0"/>
              <a:t>arquivo</a:t>
            </a:r>
            <a:r>
              <a:rPr lang="pt-BR" dirty="0" smtClean="0"/>
              <a:t>? O que é um </a:t>
            </a:r>
            <a:r>
              <a:rPr lang="pt-BR" b="1" dirty="0" smtClean="0"/>
              <a:t>fundo</a:t>
            </a:r>
            <a:r>
              <a:rPr lang="pt-BR" dirty="0" smtClean="0"/>
              <a:t>? O que é um </a:t>
            </a:r>
            <a:r>
              <a:rPr lang="pt-BR" b="1" dirty="0" smtClean="0"/>
              <a:t>acervo</a:t>
            </a:r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Forma intelectual do documento de arquivo...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300" dirty="0" err="1" smtClean="0"/>
              <a:t>Consiste</a:t>
            </a:r>
            <a:r>
              <a:rPr lang="en-US" sz="3300" dirty="0" smtClean="0"/>
              <a:t> </a:t>
            </a:r>
            <a:r>
              <a:rPr lang="en-US" sz="3300" dirty="0" err="1" smtClean="0"/>
              <a:t>nos</a:t>
            </a:r>
            <a:r>
              <a:rPr lang="en-US" sz="3300" dirty="0" smtClean="0"/>
              <a:t> </a:t>
            </a:r>
            <a:r>
              <a:rPr lang="en-US" sz="3300" u="sng" dirty="0" err="1" smtClean="0"/>
              <a:t>atributos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que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representam</a:t>
            </a:r>
            <a:r>
              <a:rPr lang="en-US" sz="3300" u="sng" dirty="0" smtClean="0"/>
              <a:t> e </a:t>
            </a:r>
            <a:r>
              <a:rPr lang="en-US" sz="3300" u="sng" dirty="0" err="1" smtClean="0"/>
              <a:t>comunicam</a:t>
            </a:r>
            <a:r>
              <a:rPr lang="en-US" sz="3300" u="sng" dirty="0" smtClean="0"/>
              <a:t> </a:t>
            </a:r>
            <a:r>
              <a:rPr lang="en-US" sz="3300" dirty="0" err="1" smtClean="0"/>
              <a:t>tanto</a:t>
            </a:r>
            <a:r>
              <a:rPr lang="en-US" sz="3300" dirty="0" smtClean="0"/>
              <a:t> </a:t>
            </a:r>
            <a:r>
              <a:rPr lang="en-US" sz="3300" dirty="0" err="1" smtClean="0"/>
              <a:t>os</a:t>
            </a:r>
            <a:r>
              <a:rPr lang="en-US" sz="3300" dirty="0" smtClean="0"/>
              <a:t> </a:t>
            </a:r>
            <a:r>
              <a:rPr lang="en-US" sz="3300" u="sng" dirty="0" err="1" smtClean="0"/>
              <a:t>elementos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da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ação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que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geram</a:t>
            </a:r>
            <a:r>
              <a:rPr lang="en-US" sz="3300" u="sng" dirty="0" smtClean="0"/>
              <a:t> o </a:t>
            </a:r>
            <a:r>
              <a:rPr lang="en-US" sz="3300" u="sng" dirty="0" err="1" smtClean="0"/>
              <a:t>documento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arquivístico</a:t>
            </a:r>
            <a:r>
              <a:rPr lang="en-US" sz="3300" dirty="0" smtClean="0"/>
              <a:t> </a:t>
            </a:r>
            <a:r>
              <a:rPr lang="en-US" sz="3300" dirty="0" err="1" smtClean="0"/>
              <a:t>como</a:t>
            </a:r>
            <a:r>
              <a:rPr lang="en-US" sz="3300" dirty="0" smtClean="0"/>
              <a:t> </a:t>
            </a:r>
            <a:r>
              <a:rPr lang="en-US" sz="3300" dirty="0" err="1" smtClean="0"/>
              <a:t>seu</a:t>
            </a:r>
            <a:r>
              <a:rPr lang="en-US" sz="3300" dirty="0" smtClean="0"/>
              <a:t> </a:t>
            </a:r>
            <a:r>
              <a:rPr lang="en-US" sz="3300" u="sng" dirty="0" err="1" smtClean="0"/>
              <a:t>contexto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administrativo</a:t>
            </a:r>
            <a:r>
              <a:rPr lang="en-US" sz="3300" u="sng" dirty="0" smtClean="0"/>
              <a:t> e </a:t>
            </a:r>
            <a:r>
              <a:rPr lang="en-US" sz="3300" u="sng" dirty="0" err="1" smtClean="0"/>
              <a:t>documentário</a:t>
            </a:r>
            <a:r>
              <a:rPr lang="en-US" sz="3300" dirty="0" smtClean="0"/>
              <a:t>. </a:t>
            </a:r>
          </a:p>
          <a:p>
            <a:pPr algn="just"/>
            <a:r>
              <a:rPr lang="en-US" sz="3300" dirty="0" err="1" smtClean="0"/>
              <a:t>Atributos</a:t>
            </a:r>
            <a:r>
              <a:rPr lang="en-US" sz="3300" dirty="0" smtClean="0"/>
              <a:t> </a:t>
            </a:r>
            <a:r>
              <a:rPr lang="en-US" sz="3300" dirty="0" err="1" smtClean="0"/>
              <a:t>da</a:t>
            </a:r>
            <a:r>
              <a:rPr lang="en-US" sz="3300" dirty="0" smtClean="0"/>
              <a:t> forma </a:t>
            </a:r>
            <a:r>
              <a:rPr lang="en-US" sz="3300" dirty="0" err="1" smtClean="0"/>
              <a:t>intelectual</a:t>
            </a:r>
            <a:r>
              <a:rPr lang="en-US" sz="3300" dirty="0" smtClean="0"/>
              <a:t>…</a:t>
            </a:r>
          </a:p>
          <a:p>
            <a:pPr algn="just"/>
            <a:r>
              <a:rPr lang="en-US" sz="3300" b="1" dirty="0" smtClean="0"/>
              <a:t>Articulação do </a:t>
            </a:r>
            <a:r>
              <a:rPr lang="en-US" sz="3300" b="1" dirty="0" err="1" smtClean="0"/>
              <a:t>conteúdo</a:t>
            </a:r>
            <a:r>
              <a:rPr lang="en-US" sz="3300" dirty="0" smtClean="0"/>
              <a:t>: </a:t>
            </a:r>
            <a:r>
              <a:rPr lang="en-US" sz="3300" dirty="0" err="1" smtClean="0"/>
              <a:t>elementos</a:t>
            </a:r>
            <a:r>
              <a:rPr lang="en-US" sz="3300" dirty="0" smtClean="0"/>
              <a:t> do </a:t>
            </a:r>
            <a:r>
              <a:rPr lang="en-US" sz="3300" dirty="0" err="1" smtClean="0"/>
              <a:t>discurso</a:t>
            </a:r>
            <a:r>
              <a:rPr lang="en-US" sz="3300" dirty="0" smtClean="0"/>
              <a:t>, </a:t>
            </a:r>
            <a:r>
              <a:rPr lang="en-US" sz="3300" dirty="0" err="1" smtClean="0"/>
              <a:t>tais</a:t>
            </a:r>
            <a:r>
              <a:rPr lang="en-US" sz="3300" dirty="0" smtClean="0"/>
              <a:t> </a:t>
            </a:r>
            <a:r>
              <a:rPr lang="en-US" sz="3300" dirty="0" err="1" smtClean="0"/>
              <a:t>como</a:t>
            </a:r>
            <a:r>
              <a:rPr lang="en-US" sz="3300" dirty="0" smtClean="0"/>
              <a:t> </a:t>
            </a:r>
            <a:r>
              <a:rPr lang="en-US" sz="3300" dirty="0" err="1" smtClean="0"/>
              <a:t>saudação</a:t>
            </a:r>
            <a:r>
              <a:rPr lang="en-US" sz="3300" dirty="0" smtClean="0"/>
              <a:t>, data, </a:t>
            </a:r>
            <a:r>
              <a:rPr lang="en-US" sz="3300" dirty="0" err="1" smtClean="0"/>
              <a:t>exposição</a:t>
            </a:r>
            <a:r>
              <a:rPr lang="en-US" sz="3300" dirty="0" smtClean="0"/>
              <a:t> do </a:t>
            </a:r>
            <a:r>
              <a:rPr lang="en-US" sz="3300" dirty="0" err="1" smtClean="0"/>
              <a:t>assunto</a:t>
            </a:r>
            <a:r>
              <a:rPr lang="en-US" sz="3300" dirty="0" smtClean="0"/>
              <a:t>, </a:t>
            </a:r>
            <a:r>
              <a:rPr lang="en-US" sz="3300" dirty="0" err="1" smtClean="0"/>
              <a:t>bem</a:t>
            </a:r>
            <a:r>
              <a:rPr lang="en-US" sz="3300" dirty="0" smtClean="0"/>
              <a:t> </a:t>
            </a:r>
            <a:r>
              <a:rPr lang="en-US" sz="3300" dirty="0" err="1" smtClean="0"/>
              <a:t>como</a:t>
            </a:r>
            <a:r>
              <a:rPr lang="en-US" sz="3300" dirty="0" smtClean="0"/>
              <a:t> </a:t>
            </a:r>
            <a:r>
              <a:rPr lang="en-US" sz="3300" dirty="0" err="1" smtClean="0"/>
              <a:t>arranjo</a:t>
            </a:r>
            <a:r>
              <a:rPr lang="en-US" sz="3300" dirty="0" smtClean="0"/>
              <a:t> </a:t>
            </a:r>
            <a:r>
              <a:rPr lang="en-US" sz="3300" dirty="0" err="1" smtClean="0"/>
              <a:t>desses</a:t>
            </a:r>
            <a:r>
              <a:rPr lang="en-US" sz="3300" dirty="0" smtClean="0"/>
              <a:t> </a:t>
            </a:r>
            <a:r>
              <a:rPr lang="en-US" sz="3300" dirty="0" err="1" smtClean="0"/>
              <a:t>elementos</a:t>
            </a:r>
            <a:r>
              <a:rPr lang="en-US" sz="3300" dirty="0" smtClean="0"/>
              <a:t> no </a:t>
            </a:r>
            <a:r>
              <a:rPr lang="en-US" sz="3300" dirty="0" err="1" smtClean="0"/>
              <a:t>documento</a:t>
            </a:r>
            <a:r>
              <a:rPr lang="en-US" sz="3300" dirty="0" smtClean="0"/>
              <a:t>.</a:t>
            </a:r>
          </a:p>
          <a:p>
            <a:pPr algn="just"/>
            <a:r>
              <a:rPr lang="en-US" sz="3300" b="1" dirty="0" smtClean="0"/>
              <a:t>Anotações/</a:t>
            </a:r>
            <a:r>
              <a:rPr lang="en-US" sz="3300" b="1" dirty="0" err="1" smtClean="0"/>
              <a:t>Acréscimos</a:t>
            </a:r>
            <a:r>
              <a:rPr lang="en-US" sz="3300" b="1" dirty="0" smtClean="0"/>
              <a:t> (metadados)</a:t>
            </a:r>
            <a:r>
              <a:rPr lang="en-US" sz="3300" dirty="0" smtClean="0"/>
              <a:t>: </a:t>
            </a:r>
            <a:r>
              <a:rPr lang="en-US" sz="3300" dirty="0" err="1" smtClean="0"/>
              <a:t>acréscimos</a:t>
            </a:r>
            <a:r>
              <a:rPr lang="en-US" sz="3300" dirty="0" smtClean="0"/>
              <a:t> </a:t>
            </a:r>
            <a:r>
              <a:rPr lang="en-US" sz="3300" dirty="0" err="1" smtClean="0"/>
              <a:t>feitos</a:t>
            </a:r>
            <a:r>
              <a:rPr lang="en-US" sz="3300" dirty="0" smtClean="0"/>
              <a:t> </a:t>
            </a:r>
            <a:r>
              <a:rPr lang="en-US" sz="3300" dirty="0" err="1" smtClean="0"/>
              <a:t>ao</a:t>
            </a:r>
            <a:r>
              <a:rPr lang="en-US" sz="3300" dirty="0" smtClean="0"/>
              <a:t> </a:t>
            </a:r>
            <a:r>
              <a:rPr lang="en-US" sz="3300" dirty="0" err="1" smtClean="0"/>
              <a:t>documento</a:t>
            </a:r>
            <a:r>
              <a:rPr lang="en-US" sz="3300" dirty="0" smtClean="0"/>
              <a:t> </a:t>
            </a:r>
            <a:r>
              <a:rPr lang="en-US" sz="3300" dirty="0" err="1" smtClean="0"/>
              <a:t>ao</a:t>
            </a:r>
            <a:r>
              <a:rPr lang="en-US" sz="3300" dirty="0" smtClean="0"/>
              <a:t> </a:t>
            </a:r>
            <a:r>
              <a:rPr lang="en-US" sz="3300" dirty="0" err="1" smtClean="0"/>
              <a:t>longo</a:t>
            </a:r>
            <a:r>
              <a:rPr lang="en-US" sz="3300" dirty="0" smtClean="0"/>
              <a:t> das </a:t>
            </a:r>
            <a:r>
              <a:rPr lang="en-US" sz="3300" dirty="0" err="1" smtClean="0"/>
              <a:t>diferentes</a:t>
            </a:r>
            <a:r>
              <a:rPr lang="en-US" sz="3300" dirty="0" smtClean="0"/>
              <a:t> </a:t>
            </a:r>
            <a:r>
              <a:rPr lang="en-US" sz="3300" dirty="0" err="1" smtClean="0"/>
              <a:t>fases</a:t>
            </a:r>
            <a:r>
              <a:rPr lang="en-US" sz="3300" dirty="0" smtClean="0"/>
              <a:t> </a:t>
            </a:r>
            <a:r>
              <a:rPr lang="en-US" sz="3300" dirty="0" err="1" smtClean="0"/>
              <a:t>da</a:t>
            </a:r>
            <a:r>
              <a:rPr lang="en-US" sz="3300" dirty="0" smtClean="0"/>
              <a:t> </a:t>
            </a:r>
            <a:r>
              <a:rPr lang="en-US" sz="3300" dirty="0" err="1" smtClean="0"/>
              <a:t>ação</a:t>
            </a:r>
            <a:r>
              <a:rPr lang="en-US" sz="3300" dirty="0" smtClean="0"/>
              <a:t> </a:t>
            </a:r>
            <a:r>
              <a:rPr lang="en-US" sz="3300" dirty="0" err="1" smtClean="0"/>
              <a:t>que</a:t>
            </a:r>
            <a:r>
              <a:rPr lang="en-US" sz="3300" dirty="0" smtClean="0"/>
              <a:t> o </a:t>
            </a:r>
            <a:r>
              <a:rPr lang="en-US" sz="3300" dirty="0" err="1" smtClean="0"/>
              <a:t>gera</a:t>
            </a:r>
            <a:r>
              <a:rPr lang="en-US" sz="33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Elementos de articulação do conteúdo do documento de arquivo...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 err="1" smtClean="0"/>
              <a:t>Titulação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emissor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título</a:t>
            </a:r>
            <a:r>
              <a:rPr lang="en-US" sz="2800" dirty="0" smtClean="0"/>
              <a:t> (</a:t>
            </a:r>
            <a:r>
              <a:rPr lang="en-US" sz="2800" dirty="0" err="1" smtClean="0"/>
              <a:t>documento</a:t>
            </a:r>
            <a:r>
              <a:rPr lang="en-US" sz="2800" dirty="0" smtClean="0"/>
              <a:t>), </a:t>
            </a:r>
            <a:r>
              <a:rPr lang="en-US" sz="2800" b="1" dirty="0" smtClean="0"/>
              <a:t>data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sobrescrito</a:t>
            </a:r>
            <a:r>
              <a:rPr lang="en-US" sz="2800" dirty="0" smtClean="0"/>
              <a:t> (</a:t>
            </a:r>
            <a:r>
              <a:rPr lang="en-US" sz="2800" dirty="0" err="1" smtClean="0"/>
              <a:t>nome</a:t>
            </a:r>
            <a:r>
              <a:rPr lang="en-US" sz="2800" dirty="0" smtClean="0"/>
              <a:t> do </a:t>
            </a:r>
            <a:r>
              <a:rPr lang="en-US" sz="2800" dirty="0" err="1" smtClean="0"/>
              <a:t>autor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direção</a:t>
            </a:r>
            <a:r>
              <a:rPr lang="en-US" sz="2800" dirty="0" smtClean="0"/>
              <a:t> (</a:t>
            </a:r>
            <a:r>
              <a:rPr lang="en-US" sz="2800" dirty="0" err="1" smtClean="0"/>
              <a:t>destinatário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saudação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assuntos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função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preâmbulo</a:t>
            </a:r>
            <a:r>
              <a:rPr lang="en-US" sz="2800" dirty="0" smtClean="0"/>
              <a:t> (</a:t>
            </a:r>
            <a:r>
              <a:rPr lang="en-US" sz="2800" dirty="0" err="1" smtClean="0"/>
              <a:t>motivação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justificativa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exposição</a:t>
            </a:r>
            <a:r>
              <a:rPr lang="en-US" sz="2800" dirty="0" smtClean="0"/>
              <a:t> (</a:t>
            </a:r>
            <a:r>
              <a:rPr lang="en-US" sz="2800" dirty="0" err="1" smtClean="0"/>
              <a:t>causas</a:t>
            </a:r>
            <a:r>
              <a:rPr lang="en-US" sz="2800" dirty="0" smtClean="0"/>
              <a:t> e </a:t>
            </a:r>
            <a:r>
              <a:rPr lang="en-US" sz="2800" dirty="0" err="1" smtClean="0"/>
              <a:t>necessidades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dispositivo</a:t>
            </a:r>
            <a:r>
              <a:rPr lang="en-US" sz="2800" dirty="0" smtClean="0"/>
              <a:t> (</a:t>
            </a:r>
            <a:r>
              <a:rPr lang="en-US" sz="2800" dirty="0" err="1" smtClean="0"/>
              <a:t>desejo</a:t>
            </a:r>
            <a:r>
              <a:rPr lang="en-US" sz="2800" dirty="0" smtClean="0"/>
              <a:t> do </a:t>
            </a:r>
            <a:r>
              <a:rPr lang="en-US" sz="2800" dirty="0" err="1" smtClean="0"/>
              <a:t>autor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precação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reitera</a:t>
            </a:r>
            <a:r>
              <a:rPr lang="en-US" sz="2800" dirty="0" smtClean="0"/>
              <a:t> o </a:t>
            </a:r>
            <a:r>
              <a:rPr lang="en-US" sz="2800" dirty="0" err="1" smtClean="0"/>
              <a:t>desejo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cumprimentos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atestação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assinatura</a:t>
            </a:r>
            <a:r>
              <a:rPr lang="en-US" sz="2800" dirty="0" smtClean="0"/>
              <a:t> do </a:t>
            </a:r>
            <a:r>
              <a:rPr lang="en-US" sz="2800" dirty="0" err="1" smtClean="0"/>
              <a:t>autor</a:t>
            </a:r>
            <a:r>
              <a:rPr lang="en-US" sz="2800" dirty="0" smtClean="0"/>
              <a:t>, </a:t>
            </a:r>
            <a:r>
              <a:rPr lang="en-US" sz="2800" dirty="0" err="1" smtClean="0"/>
              <a:t>escritor</a:t>
            </a:r>
            <a:r>
              <a:rPr lang="en-US" sz="2800" dirty="0" smtClean="0"/>
              <a:t>, </a:t>
            </a:r>
            <a:r>
              <a:rPr lang="en-US" sz="2800" dirty="0" err="1" smtClean="0"/>
              <a:t>testemunhas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qualificação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subscrição</a:t>
            </a:r>
            <a:r>
              <a:rPr lang="en-US" sz="2800" dirty="0" smtClean="0"/>
              <a:t> (dos </a:t>
            </a:r>
            <a:r>
              <a:rPr lang="en-US" sz="2800" dirty="0" err="1" smtClean="0"/>
              <a:t>subscritores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notas</a:t>
            </a:r>
            <a:r>
              <a:rPr lang="en-US" sz="2800" dirty="0" smtClean="0"/>
              <a:t> etc.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OUTROS ELEMENTOS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Invocação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notificação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dar</a:t>
            </a:r>
            <a:r>
              <a:rPr lang="en-US" sz="2800" dirty="0" smtClean="0"/>
              <a:t> a </a:t>
            </a:r>
            <a:r>
              <a:rPr lang="en-US" sz="2800" dirty="0" err="1" smtClean="0"/>
              <a:t>entender</a:t>
            </a:r>
            <a:r>
              <a:rPr lang="en-US" sz="2800" dirty="0" smtClean="0"/>
              <a:t> o </a:t>
            </a:r>
            <a:r>
              <a:rPr lang="en-US" sz="2800" dirty="0" err="1" smtClean="0"/>
              <a:t>que</a:t>
            </a:r>
            <a:r>
              <a:rPr lang="en-US" sz="2800" dirty="0" smtClean="0"/>
              <a:t> é), </a:t>
            </a:r>
            <a:r>
              <a:rPr lang="en-US" sz="2800" b="1" dirty="0" err="1" smtClean="0"/>
              <a:t>corroboração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meios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asseguram</a:t>
            </a:r>
            <a:r>
              <a:rPr lang="en-US" sz="2800" dirty="0" smtClean="0"/>
              <a:t> a </a:t>
            </a:r>
            <a:r>
              <a:rPr lang="en-US" sz="2800" dirty="0" err="1" smtClean="0"/>
              <a:t>execução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dispositivo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injunção</a:t>
            </a:r>
            <a:r>
              <a:rPr lang="en-US" sz="2800" dirty="0" smtClean="0"/>
              <a:t> (</a:t>
            </a:r>
            <a:r>
              <a:rPr lang="en-US" sz="2800" dirty="0" err="1" smtClean="0"/>
              <a:t>expressão</a:t>
            </a:r>
            <a:r>
              <a:rPr lang="en-US" sz="2800" dirty="0" smtClean="0"/>
              <a:t> de </a:t>
            </a:r>
            <a:r>
              <a:rPr lang="en-US" sz="2800" dirty="0" err="1" smtClean="0"/>
              <a:t>obrigação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proibição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derrogação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revogação</a:t>
            </a:r>
            <a:r>
              <a:rPr lang="en-US" sz="2800" dirty="0" smtClean="0"/>
              <a:t>),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exceção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renúncia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obrigação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advertência</a:t>
            </a:r>
            <a:r>
              <a:rPr lang="en-US" sz="2800" dirty="0" smtClean="0"/>
              <a:t>, </a:t>
            </a:r>
            <a:r>
              <a:rPr lang="en-US" sz="2800" b="1" dirty="0" err="1" smtClean="0"/>
              <a:t>cláusula</a:t>
            </a:r>
            <a:r>
              <a:rPr lang="en-US" sz="2800" dirty="0" smtClean="0"/>
              <a:t> </a:t>
            </a:r>
            <a:r>
              <a:rPr lang="en-US" sz="2800" b="1" dirty="0" smtClean="0"/>
              <a:t>de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gratificação</a:t>
            </a:r>
            <a:r>
              <a:rPr lang="en-US" sz="2800" dirty="0" smtClean="0"/>
              <a:t> etc.</a:t>
            </a:r>
            <a:r>
              <a:rPr lang="en-US" sz="3400" dirty="0" smtClean="0"/>
              <a:t>	</a:t>
            </a:r>
          </a:p>
          <a:p>
            <a:endParaRPr lang="pt-B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Anotações de um documento arquivístico...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Acréscimos feitos aos documentos </a:t>
            </a:r>
            <a:r>
              <a:rPr lang="pt-BR" b="1" dirty="0" smtClean="0"/>
              <a:t>após sua elaboração como parte de sua execução </a:t>
            </a:r>
            <a:r>
              <a:rPr lang="pt-BR" dirty="0" smtClean="0"/>
              <a:t>(prioridade de transmissão, data de compilação, data de transmissão por correio eletrônico, a indicação de anexos).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</a:t>
            </a:r>
            <a:r>
              <a:rPr lang="pt-BR" dirty="0" smtClean="0"/>
              <a:t>créscimos feitos ao documento no </a:t>
            </a:r>
            <a:r>
              <a:rPr lang="pt-BR" b="1" dirty="0" smtClean="0"/>
              <a:t>curso da ação para qual foi criado </a:t>
            </a:r>
            <a:r>
              <a:rPr lang="pt-BR" dirty="0" smtClean="0"/>
              <a:t>(data e hora do recebimento, ação tomada, nome do setor que fez a anotação).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Acréscimos próprios da </a:t>
            </a:r>
            <a:r>
              <a:rPr lang="pt-BR" b="1" dirty="0" smtClean="0"/>
              <a:t>gestão arquivística de documentos </a:t>
            </a:r>
            <a:r>
              <a:rPr lang="pt-BR" dirty="0" smtClean="0"/>
              <a:t>(data de arquivamento, código de classificação, número de registro) (DURANTI, 2005).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pt-BR" sz="3600" b="1" dirty="0" smtClean="0"/>
              <a:t>Anotações adicionadas na EXECUÇÃO:	</a:t>
            </a:r>
          </a:p>
          <a:p>
            <a:pPr marL="285750" indent="-285750">
              <a:buNone/>
            </a:pPr>
            <a:r>
              <a:rPr lang="pt-BR" dirty="0" smtClean="0"/>
              <a:t>     Autenticação;</a:t>
            </a:r>
          </a:p>
          <a:p>
            <a:pPr marL="285750" indent="-285750">
              <a:buNone/>
            </a:pPr>
            <a:r>
              <a:rPr lang="pt-BR" dirty="0" smtClean="0"/>
              <a:t>     Registro.</a:t>
            </a:r>
          </a:p>
          <a:p>
            <a:pPr marL="285750" indent="-285750">
              <a:buNone/>
            </a:pPr>
            <a:r>
              <a:rPr lang="pt-BR" dirty="0" smtClean="0"/>
              <a:t>	</a:t>
            </a:r>
          </a:p>
          <a:p>
            <a:pPr marL="285750" indent="-285750">
              <a:buFont typeface="Arial"/>
              <a:buChar char="•"/>
            </a:pPr>
            <a:r>
              <a:rPr lang="pt-BR" sz="3600" b="1" dirty="0" smtClean="0"/>
              <a:t>Anotações adicionadas na MANIPULAÇÃO:	</a:t>
            </a:r>
          </a:p>
          <a:p>
            <a:pPr marL="285750" indent="-285750">
              <a:buNone/>
            </a:pPr>
            <a:r>
              <a:rPr lang="pt-BR" dirty="0" smtClean="0"/>
              <a:t>     Instruções (menção a ações, direções de transmissão, descarte, classificação etc.);</a:t>
            </a:r>
          </a:p>
          <a:p>
            <a:pPr marL="285750" indent="-285750">
              <a:buNone/>
            </a:pPr>
            <a:r>
              <a:rPr lang="pt-BR" dirty="0" smtClean="0"/>
              <a:t>     Datas de audição ou leitura;</a:t>
            </a:r>
          </a:p>
          <a:p>
            <a:pPr marL="285750" indent="-285750">
              <a:buNone/>
            </a:pPr>
            <a:r>
              <a:rPr lang="pt-BR" dirty="0" smtClean="0"/>
              <a:t>     Sinais junto ao texto.</a:t>
            </a:r>
          </a:p>
          <a:p>
            <a:pPr marL="285750" indent="-285750">
              <a:buFont typeface="Arial"/>
              <a:buChar char="•"/>
            </a:pPr>
            <a:endParaRPr lang="pt-BR" dirty="0"/>
          </a:p>
          <a:p>
            <a:pPr marL="285750" indent="-285750">
              <a:buFont typeface="Arial"/>
              <a:buChar char="•"/>
            </a:pPr>
            <a:r>
              <a:rPr lang="pt-BR" sz="3600" b="1" dirty="0" smtClean="0"/>
              <a:t>Anotações adicionadas na  GESTÃO DOCUMENTAL:</a:t>
            </a:r>
          </a:p>
          <a:p>
            <a:pPr marL="285750" indent="-285750">
              <a:buNone/>
            </a:pPr>
            <a:r>
              <a:rPr lang="pt-BR" dirty="0" smtClean="0"/>
              <a:t>     Número de registro; </a:t>
            </a:r>
          </a:p>
          <a:p>
            <a:pPr marL="285750" indent="-285750">
              <a:buNone/>
            </a:pPr>
            <a:r>
              <a:rPr lang="pt-BR" dirty="0" smtClean="0"/>
              <a:t>     Código de classificação;</a:t>
            </a:r>
          </a:p>
          <a:p>
            <a:pPr marL="285750" indent="-285750">
              <a:buNone/>
            </a:pPr>
            <a:r>
              <a:rPr lang="pt-BR" dirty="0" smtClean="0"/>
              <a:t>     Referência cruzada;</a:t>
            </a:r>
          </a:p>
          <a:p>
            <a:pPr marL="285750" indent="-285750">
              <a:buNone/>
            </a:pPr>
            <a:r>
              <a:rPr lang="pt-BR" dirty="0" smtClean="0"/>
              <a:t>     Data de recebimento;</a:t>
            </a:r>
          </a:p>
          <a:p>
            <a:pPr marL="285750" indent="-285750">
              <a:buNone/>
            </a:pPr>
            <a:r>
              <a:rPr lang="pt-BR" dirty="0" smtClean="0"/>
              <a:t>     Nome do destinatário. </a:t>
            </a:r>
          </a:p>
          <a:p>
            <a:pPr marL="285750" indent="-285750">
              <a:buFont typeface="Arial"/>
              <a:buChar char="•"/>
            </a:pPr>
            <a:endParaRPr lang="pt-BR" dirty="0"/>
          </a:p>
        </p:txBody>
      </p:sp>
      <p:pic>
        <p:nvPicPr>
          <p:cNvPr id="31746" name="Picture 2" descr="Resultado de imagem para tramite docum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4682">
            <a:off x="4490896" y="3674315"/>
            <a:ext cx="4100042" cy="228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Os metadados e o documento de arquivo eletrônico...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Para documentos de arquivo eletrônicos, a meta-informação é particularmente importante porque estabelece a </a:t>
            </a:r>
            <a:r>
              <a:rPr lang="pt-BR" b="1" dirty="0" smtClean="0"/>
              <a:t>relação entre um documento de arquivo e o seu contexto funcional e administrativo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Os documentos de arquivo eletrônicos são fortemente dependentes não apenas de um </a:t>
            </a:r>
            <a:r>
              <a:rPr lang="pt-BR" u="sng" dirty="0" smtClean="0"/>
              <a:t>contexto administrativo </a:t>
            </a:r>
            <a:r>
              <a:rPr lang="pt-BR" dirty="0" smtClean="0"/>
              <a:t>bem documentado, mas também da </a:t>
            </a:r>
            <a:r>
              <a:rPr lang="pt-BR" u="sng" dirty="0" smtClean="0"/>
              <a:t>meta-informação</a:t>
            </a:r>
            <a:r>
              <a:rPr lang="pt-BR" dirty="0" smtClean="0"/>
              <a:t> que descreve como foi registrada a informação (ICA, 2005). 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Ação do documento arquivístico...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O </a:t>
            </a:r>
            <a:r>
              <a:rPr lang="en-US" sz="2600" dirty="0" err="1" smtClean="0"/>
              <a:t>componente</a:t>
            </a:r>
            <a:r>
              <a:rPr lang="en-US" sz="2600" dirty="0" smtClean="0"/>
              <a:t> central de um </a:t>
            </a:r>
            <a:r>
              <a:rPr lang="en-US" sz="2600" dirty="0" err="1" smtClean="0"/>
              <a:t>documento</a:t>
            </a:r>
            <a:r>
              <a:rPr lang="en-US" sz="2600" dirty="0" smtClean="0"/>
              <a:t> </a:t>
            </a:r>
            <a:r>
              <a:rPr lang="en-US" sz="2600" dirty="0" err="1" smtClean="0"/>
              <a:t>arquivístico</a:t>
            </a:r>
            <a:r>
              <a:rPr lang="en-US" sz="2600" dirty="0" smtClean="0"/>
              <a:t> é </a:t>
            </a:r>
            <a:r>
              <a:rPr lang="en-US" sz="2600" b="1" dirty="0" smtClean="0"/>
              <a:t>o </a:t>
            </a:r>
            <a:r>
              <a:rPr lang="en-US" sz="2600" b="1" dirty="0" err="1" smtClean="0"/>
              <a:t>ato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ou</a:t>
            </a:r>
            <a:r>
              <a:rPr lang="en-US" sz="2600" b="1" dirty="0" smtClean="0"/>
              <a:t> a </a:t>
            </a:r>
            <a:r>
              <a:rPr lang="en-US" sz="2600" b="1" dirty="0" err="1" smtClean="0"/>
              <a:t>ação</a:t>
            </a:r>
            <a:r>
              <a:rPr lang="en-US" sz="2600" b="1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o </a:t>
            </a:r>
            <a:r>
              <a:rPr lang="en-US" sz="2600" dirty="0" err="1" smtClean="0"/>
              <a:t>origina</a:t>
            </a:r>
            <a:r>
              <a:rPr lang="en-US" sz="2600" dirty="0" smtClean="0"/>
              <a:t>. </a:t>
            </a:r>
            <a:r>
              <a:rPr lang="en-US" sz="2600" dirty="0" err="1" smtClean="0"/>
              <a:t>Ações</a:t>
            </a:r>
            <a:r>
              <a:rPr lang="en-US" sz="2600" dirty="0" smtClean="0"/>
              <a:t> </a:t>
            </a:r>
            <a:r>
              <a:rPr lang="en-US" sz="2600" dirty="0" err="1" smtClean="0"/>
              <a:t>são</a:t>
            </a:r>
            <a:r>
              <a:rPr lang="en-US" sz="2600" dirty="0" smtClean="0"/>
              <a:t> </a:t>
            </a:r>
            <a:r>
              <a:rPr lang="en-US" sz="2600" b="1" dirty="0" err="1" smtClean="0"/>
              <a:t>movimentos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vontade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visando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criar</a:t>
            </a:r>
            <a:r>
              <a:rPr lang="en-US" sz="2600" u="sng" dirty="0" smtClean="0"/>
              <a:t>, </a:t>
            </a:r>
            <a:r>
              <a:rPr lang="en-US" sz="2600" u="sng" dirty="0" err="1" smtClean="0"/>
              <a:t>manter</a:t>
            </a:r>
            <a:r>
              <a:rPr lang="en-US" sz="2600" u="sng" dirty="0" smtClean="0"/>
              <a:t>, </a:t>
            </a:r>
            <a:r>
              <a:rPr lang="en-US" sz="2600" u="sng" dirty="0" err="1" smtClean="0"/>
              <a:t>modificar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ou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extinguir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situações</a:t>
            </a:r>
            <a:r>
              <a:rPr lang="en-US" sz="2600" dirty="0" smtClean="0"/>
              <a:t>. </a:t>
            </a:r>
          </a:p>
          <a:p>
            <a:endParaRPr lang="en-US" sz="2600" dirty="0" smtClean="0"/>
          </a:p>
          <a:p>
            <a:r>
              <a:rPr lang="en-US" sz="2600" b="1" dirty="0" smtClean="0"/>
              <a:t>AÇÕES </a:t>
            </a:r>
            <a:r>
              <a:rPr lang="en-US" sz="2600" b="1" dirty="0" err="1" smtClean="0"/>
              <a:t>geram</a:t>
            </a:r>
            <a:r>
              <a:rPr lang="en-US" sz="2600" b="1" dirty="0" smtClean="0"/>
              <a:t> DOCUMENTOS</a:t>
            </a:r>
            <a:r>
              <a:rPr lang="en-US" sz="2600" dirty="0" smtClean="0"/>
              <a:t>:</a:t>
            </a:r>
          </a:p>
          <a:p>
            <a:pPr marL="285750" indent="-285750">
              <a:buNone/>
            </a:pPr>
            <a:r>
              <a:rPr lang="en-US" sz="2600" dirty="0" smtClean="0"/>
              <a:t>     </a:t>
            </a:r>
            <a:r>
              <a:rPr lang="en-US" sz="2600" b="1" dirty="0" smtClean="0"/>
              <a:t>DISPOSITIVO</a:t>
            </a:r>
            <a:r>
              <a:rPr lang="en-US" sz="2600" dirty="0" smtClean="0"/>
              <a:t> (</a:t>
            </a:r>
            <a:r>
              <a:rPr lang="en-US" sz="2600" dirty="0" err="1" smtClean="0"/>
              <a:t>fundamenta</a:t>
            </a:r>
            <a:r>
              <a:rPr lang="en-US" sz="2600" dirty="0" smtClean="0"/>
              <a:t>  o </a:t>
            </a:r>
            <a:r>
              <a:rPr lang="en-US" sz="2600" dirty="0" err="1" smtClean="0"/>
              <a:t>ato</a:t>
            </a:r>
            <a:r>
              <a:rPr lang="en-US" sz="2600" dirty="0" smtClean="0"/>
              <a:t> – </a:t>
            </a:r>
            <a:r>
              <a:rPr lang="en-US" sz="2600" dirty="0" err="1" smtClean="0"/>
              <a:t>contrato</a:t>
            </a:r>
            <a:r>
              <a:rPr lang="en-US" sz="2600" dirty="0" smtClean="0"/>
              <a:t> )</a:t>
            </a:r>
          </a:p>
          <a:p>
            <a:pPr marL="285750" indent="-285750">
              <a:buNone/>
            </a:pPr>
            <a:r>
              <a:rPr lang="en-US" sz="2600" dirty="0" smtClean="0"/>
              <a:t>     </a:t>
            </a:r>
            <a:r>
              <a:rPr lang="en-US" sz="2600" b="1" dirty="0" smtClean="0"/>
              <a:t>PROBATIVO</a:t>
            </a:r>
            <a:r>
              <a:rPr lang="en-US" sz="2600" dirty="0" smtClean="0"/>
              <a:t> (</a:t>
            </a:r>
            <a:r>
              <a:rPr lang="en-US" sz="2600" dirty="0" err="1" smtClean="0"/>
              <a:t>evidência</a:t>
            </a:r>
            <a:r>
              <a:rPr lang="en-US" sz="2600" dirty="0" smtClean="0"/>
              <a:t> posterior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existência</a:t>
            </a:r>
            <a:r>
              <a:rPr lang="en-US" sz="2600" dirty="0" smtClean="0"/>
              <a:t> do  </a:t>
            </a:r>
            <a:r>
              <a:rPr lang="en-US" sz="2600" dirty="0" err="1" smtClean="0"/>
              <a:t>ato</a:t>
            </a:r>
            <a:r>
              <a:rPr lang="en-US" sz="2600" dirty="0" smtClean="0"/>
              <a:t> – </a:t>
            </a:r>
            <a:r>
              <a:rPr lang="en-US" sz="2600" dirty="0" err="1" smtClean="0"/>
              <a:t>certidão</a:t>
            </a:r>
            <a:r>
              <a:rPr lang="en-US" sz="2600" dirty="0" smtClean="0"/>
              <a:t>)</a:t>
            </a:r>
          </a:p>
          <a:p>
            <a:pPr marL="285750" indent="-28575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b="1" dirty="0" smtClean="0"/>
              <a:t>SUPORTE</a:t>
            </a:r>
            <a:r>
              <a:rPr lang="en-US" sz="2600" dirty="0" smtClean="0"/>
              <a:t> (</a:t>
            </a:r>
            <a:r>
              <a:rPr lang="en-US" sz="2600" dirty="0" err="1" smtClean="0"/>
              <a:t>suporte</a:t>
            </a:r>
            <a:r>
              <a:rPr lang="en-US" sz="2600" dirty="0" smtClean="0"/>
              <a:t> </a:t>
            </a:r>
            <a:r>
              <a:rPr lang="en-US" sz="2600" dirty="0" err="1" smtClean="0"/>
              <a:t>escrito</a:t>
            </a:r>
            <a:r>
              <a:rPr lang="en-US" sz="2600" dirty="0" smtClean="0"/>
              <a:t> a </a:t>
            </a:r>
            <a:r>
              <a:rPr lang="en-US" sz="2600" dirty="0" err="1" smtClean="0"/>
              <a:t>uma</a:t>
            </a:r>
            <a:r>
              <a:rPr lang="en-US" sz="2600" dirty="0" smtClean="0"/>
              <a:t> </a:t>
            </a:r>
            <a:r>
              <a:rPr lang="en-US" sz="2600" dirty="0" err="1" smtClean="0"/>
              <a:t>atividade</a:t>
            </a:r>
            <a:r>
              <a:rPr lang="en-US" sz="2600" dirty="0" smtClean="0"/>
              <a:t> oral, </a:t>
            </a:r>
            <a:r>
              <a:rPr lang="en-US" sz="2600" dirty="0" err="1" smtClean="0"/>
              <a:t>não</a:t>
            </a:r>
            <a:r>
              <a:rPr lang="en-US" sz="2600" dirty="0" smtClean="0"/>
              <a:t> </a:t>
            </a:r>
            <a:r>
              <a:rPr lang="en-US" sz="2600" dirty="0" err="1" smtClean="0"/>
              <a:t>jurídico</a:t>
            </a:r>
            <a:r>
              <a:rPr lang="en-US" sz="2600" dirty="0" smtClean="0"/>
              <a:t>)</a:t>
            </a:r>
          </a:p>
          <a:p>
            <a:pPr marL="285750" indent="-285750">
              <a:buNone/>
            </a:pPr>
            <a:r>
              <a:rPr lang="en-US" sz="2600" dirty="0" smtClean="0"/>
              <a:t>     </a:t>
            </a:r>
            <a:r>
              <a:rPr lang="en-US" sz="2600" b="1" dirty="0" smtClean="0"/>
              <a:t>NARRATIVO</a:t>
            </a:r>
            <a:r>
              <a:rPr lang="en-US" sz="2600" dirty="0" smtClean="0"/>
              <a:t> (</a:t>
            </a:r>
            <a:r>
              <a:rPr lang="en-US" sz="2600" dirty="0" err="1" smtClean="0"/>
              <a:t>gerado</a:t>
            </a:r>
            <a:r>
              <a:rPr lang="en-US" sz="2600" dirty="0" smtClean="0"/>
              <a:t> no </a:t>
            </a:r>
            <a:r>
              <a:rPr lang="en-US" sz="2600" dirty="0" err="1" smtClean="0"/>
              <a:t>decurso</a:t>
            </a:r>
            <a:r>
              <a:rPr lang="en-US" sz="2600" dirty="0" smtClean="0"/>
              <a:t> de </a:t>
            </a:r>
            <a:r>
              <a:rPr lang="en-US" sz="2600" dirty="0" err="1" smtClean="0"/>
              <a:t>atividades</a:t>
            </a:r>
            <a:r>
              <a:rPr lang="en-US" sz="2600" dirty="0" smtClean="0"/>
              <a:t> </a:t>
            </a:r>
            <a:r>
              <a:rPr lang="en-US" sz="2600" dirty="0" err="1" smtClean="0"/>
              <a:t>não-jurídicas</a:t>
            </a:r>
            <a:r>
              <a:rPr lang="en-US" sz="2600" dirty="0" smtClean="0"/>
              <a:t>).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3-10-01 às 21.36.58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" t="22870" b="10825"/>
          <a:stretch/>
        </p:blipFill>
        <p:spPr>
          <a:xfrm>
            <a:off x="214282" y="1500174"/>
            <a:ext cx="895353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Relações orgânicas do documento de arquivo...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dirty="0" err="1" smtClean="0"/>
              <a:t>Relação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documentos</a:t>
            </a:r>
            <a:r>
              <a:rPr lang="en-US" sz="3000" dirty="0" smtClean="0"/>
              <a:t> </a:t>
            </a:r>
            <a:r>
              <a:rPr lang="en-US" sz="3000" dirty="0" err="1" smtClean="0"/>
              <a:t>arquivísticos</a:t>
            </a:r>
            <a:r>
              <a:rPr lang="en-US" sz="3000" dirty="0" smtClean="0"/>
              <a:t> </a:t>
            </a:r>
            <a:r>
              <a:rPr lang="en-US" sz="3000" dirty="0" err="1" smtClean="0"/>
              <a:t>possuem</a:t>
            </a:r>
            <a:r>
              <a:rPr lang="en-US" sz="3000" dirty="0" smtClean="0"/>
              <a:t>, </a:t>
            </a:r>
            <a:r>
              <a:rPr lang="en-US" sz="3000" dirty="0" err="1" smtClean="0"/>
              <a:t>devido</a:t>
            </a:r>
            <a:r>
              <a:rPr lang="en-US" sz="3000" dirty="0" smtClean="0"/>
              <a:t> </a:t>
            </a:r>
            <a:r>
              <a:rPr lang="en-US" sz="3000" dirty="0" err="1" smtClean="0"/>
              <a:t>às</a:t>
            </a:r>
            <a:r>
              <a:rPr lang="en-US" sz="3000" dirty="0" smtClean="0"/>
              <a:t> </a:t>
            </a:r>
            <a:r>
              <a:rPr lang="en-US" sz="3000" b="1" dirty="0" err="1" smtClean="0"/>
              <a:t>circunstâncias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sua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criação</a:t>
            </a:r>
            <a:r>
              <a:rPr lang="en-US" sz="3000" dirty="0" smtClean="0"/>
              <a:t>,  com </a:t>
            </a:r>
            <a:r>
              <a:rPr lang="en-US" sz="3000" dirty="0" err="1" smtClean="0"/>
              <a:t>seus</a:t>
            </a:r>
            <a:r>
              <a:rPr lang="en-US" sz="3000" dirty="0" smtClean="0"/>
              <a:t> </a:t>
            </a:r>
            <a:r>
              <a:rPr lang="en-US" sz="3000" dirty="0" err="1" smtClean="0"/>
              <a:t>criadores</a:t>
            </a:r>
            <a:r>
              <a:rPr lang="en-US" sz="3000" dirty="0" smtClean="0"/>
              <a:t>, com a </a:t>
            </a:r>
            <a:r>
              <a:rPr lang="en-US" sz="3000" dirty="0" err="1" smtClean="0"/>
              <a:t>atividade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participam</a:t>
            </a:r>
            <a:r>
              <a:rPr lang="en-US" sz="3000" dirty="0" smtClean="0"/>
              <a:t> e entre </a:t>
            </a:r>
            <a:r>
              <a:rPr lang="en-US" sz="3000" dirty="0" err="1" smtClean="0"/>
              <a:t>si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Cada</a:t>
            </a:r>
            <a:r>
              <a:rPr lang="en-US" sz="3000" dirty="0" smtClean="0"/>
              <a:t> </a:t>
            </a:r>
            <a:r>
              <a:rPr lang="en-US" sz="3000" dirty="0" err="1" smtClean="0"/>
              <a:t>documento</a:t>
            </a:r>
            <a:r>
              <a:rPr lang="en-US" sz="3000" dirty="0" smtClean="0"/>
              <a:t> </a:t>
            </a:r>
            <a:r>
              <a:rPr lang="en-US" sz="3000" b="1" dirty="0" err="1" smtClean="0"/>
              <a:t>está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ligado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ao</a:t>
            </a:r>
            <a:r>
              <a:rPr lang="en-US" sz="3000" b="1" dirty="0" smtClean="0"/>
              <a:t> anterior e </a:t>
            </a:r>
            <a:r>
              <a:rPr lang="en-US" sz="3000" b="1" dirty="0" err="1" smtClean="0"/>
              <a:t>ao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subsequente</a:t>
            </a:r>
            <a:r>
              <a:rPr lang="en-US" sz="3000" b="1" dirty="0" smtClean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medida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resulta</a:t>
            </a:r>
            <a:r>
              <a:rPr lang="en-US" sz="3000" dirty="0" smtClean="0"/>
              <a:t> de </a:t>
            </a:r>
            <a:r>
              <a:rPr lang="en-US" sz="3000" dirty="0" err="1" smtClean="0"/>
              <a:t>uma</a:t>
            </a:r>
            <a:r>
              <a:rPr lang="en-US" sz="3000" dirty="0" smtClean="0"/>
              <a:t> </a:t>
            </a:r>
            <a:r>
              <a:rPr lang="en-US" sz="3000" dirty="0" err="1" smtClean="0"/>
              <a:t>mesma</a:t>
            </a:r>
            <a:r>
              <a:rPr lang="en-US" sz="3000" dirty="0" smtClean="0"/>
              <a:t> </a:t>
            </a:r>
            <a:r>
              <a:rPr lang="en-US" sz="3000" dirty="0" err="1" smtClean="0"/>
              <a:t>atividade</a:t>
            </a:r>
            <a:r>
              <a:rPr lang="en-US" sz="3000" dirty="0" smtClean="0"/>
              <a:t>, </a:t>
            </a:r>
            <a:r>
              <a:rPr lang="en-US" sz="3000" dirty="0" err="1" smtClean="0"/>
              <a:t>constituindo</a:t>
            </a:r>
            <a:r>
              <a:rPr lang="en-US" sz="3000" dirty="0" smtClean="0"/>
              <a:t> o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vem</a:t>
            </a:r>
            <a:r>
              <a:rPr lang="en-US" sz="3000" dirty="0" smtClean="0"/>
              <a:t> </a:t>
            </a:r>
            <a:r>
              <a:rPr lang="en-US" sz="3000" dirty="0" err="1" smtClean="0"/>
              <a:t>sendo</a:t>
            </a:r>
            <a:r>
              <a:rPr lang="en-US" sz="3000" dirty="0" smtClean="0"/>
              <a:t> </a:t>
            </a:r>
            <a:r>
              <a:rPr lang="en-US" sz="3000" dirty="0" err="1" smtClean="0"/>
              <a:t>chamado</a:t>
            </a:r>
            <a:r>
              <a:rPr lang="en-US" sz="3000" dirty="0" smtClean="0"/>
              <a:t> de </a:t>
            </a:r>
            <a:r>
              <a:rPr lang="en-US" sz="3000" dirty="0" err="1" smtClean="0"/>
              <a:t>compromisso</a:t>
            </a:r>
            <a:r>
              <a:rPr lang="en-US" sz="3000" dirty="0" smtClean="0"/>
              <a:t> </a:t>
            </a:r>
            <a:r>
              <a:rPr lang="en-US" sz="3000" dirty="0" err="1" smtClean="0"/>
              <a:t>arquivístico</a:t>
            </a:r>
            <a:r>
              <a:rPr lang="en-US" sz="3000" dirty="0" smtClean="0"/>
              <a:t>. </a:t>
            </a:r>
          </a:p>
          <a:p>
            <a:pPr algn="just"/>
            <a:r>
              <a:rPr lang="en-US" sz="3000" dirty="0" smtClean="0"/>
              <a:t>A </a:t>
            </a:r>
            <a:r>
              <a:rPr lang="en-US" sz="3000" dirty="0" err="1" smtClean="0"/>
              <a:t>relação</a:t>
            </a:r>
            <a:r>
              <a:rPr lang="en-US" sz="3000" dirty="0" smtClean="0"/>
              <a:t> </a:t>
            </a:r>
            <a:r>
              <a:rPr lang="en-US" sz="3000" dirty="0" err="1" smtClean="0"/>
              <a:t>orgânica</a:t>
            </a:r>
            <a:r>
              <a:rPr lang="en-US" sz="3000" dirty="0" smtClean="0"/>
              <a:t> se </a:t>
            </a:r>
            <a:r>
              <a:rPr lang="en-US" sz="3000" dirty="0" err="1" smtClean="0"/>
              <a:t>manifesta</a:t>
            </a:r>
            <a:r>
              <a:rPr lang="en-US" sz="3000" dirty="0" smtClean="0"/>
              <a:t> no </a:t>
            </a:r>
            <a:r>
              <a:rPr lang="en-US" sz="3000" b="1" dirty="0" err="1" smtClean="0"/>
              <a:t>arranjo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físico</a:t>
            </a:r>
            <a:r>
              <a:rPr lang="en-US" sz="3000" b="1" dirty="0" smtClean="0"/>
              <a:t>, no </a:t>
            </a:r>
            <a:r>
              <a:rPr lang="en-US" sz="3000" b="1" dirty="0" err="1" smtClean="0"/>
              <a:t>protocolo</a:t>
            </a:r>
            <a:r>
              <a:rPr lang="en-US" sz="3000" b="1" dirty="0" smtClean="0"/>
              <a:t> e no </a:t>
            </a:r>
            <a:r>
              <a:rPr lang="en-US" sz="3000" b="1" dirty="0" err="1" smtClean="0"/>
              <a:t>código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classificação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documentos</a:t>
            </a:r>
            <a:r>
              <a:rPr lang="en-US" sz="3000" dirty="0" smtClean="0"/>
              <a:t>, o </a:t>
            </a:r>
            <a:r>
              <a:rPr lang="en-US" sz="3000" dirty="0" err="1" smtClean="0"/>
              <a:t>qual</a:t>
            </a:r>
            <a:r>
              <a:rPr lang="en-US" sz="3000" dirty="0" smtClean="0"/>
              <a:t> </a:t>
            </a:r>
            <a:r>
              <a:rPr lang="en-US" sz="3000" dirty="0" err="1" smtClean="0"/>
              <a:t>torna</a:t>
            </a:r>
            <a:r>
              <a:rPr lang="en-US" sz="3000" dirty="0" smtClean="0"/>
              <a:t> </a:t>
            </a:r>
            <a:r>
              <a:rPr lang="en-US" sz="3000" dirty="0" err="1" smtClean="0"/>
              <a:t>explícita</a:t>
            </a:r>
            <a:r>
              <a:rPr lang="en-US" sz="3000" dirty="0" smtClean="0"/>
              <a:t> a </a:t>
            </a:r>
            <a:r>
              <a:rPr lang="en-US" sz="3000" dirty="0" err="1" smtClean="0"/>
              <a:t>relação</a:t>
            </a:r>
            <a:r>
              <a:rPr lang="en-US" sz="3000" dirty="0" smtClean="0"/>
              <a:t> entre o </a:t>
            </a:r>
            <a:r>
              <a:rPr lang="en-US" sz="3000" dirty="0" err="1" smtClean="0"/>
              <a:t>documento</a:t>
            </a:r>
            <a:r>
              <a:rPr lang="en-US" sz="3000" dirty="0" smtClean="0"/>
              <a:t> e a </a:t>
            </a:r>
            <a:r>
              <a:rPr lang="en-US" sz="3000" dirty="0" err="1" smtClean="0"/>
              <a:t>ação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o </a:t>
            </a:r>
            <a:r>
              <a:rPr lang="en-US" sz="3000" dirty="0" err="1" smtClean="0"/>
              <a:t>gera</a:t>
            </a:r>
            <a:r>
              <a:rPr lang="en-US" sz="3000" dirty="0"/>
              <a:t> </a:t>
            </a:r>
            <a:r>
              <a:rPr lang="en-US" sz="3000" dirty="0" smtClean="0"/>
              <a:t>(RONDINELLI, 2002). </a:t>
            </a:r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Exemplos de código de classificação:</a:t>
            </a:r>
            <a:endParaRPr lang="pt-B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4482385" cy="45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14554"/>
            <a:ext cx="4038964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Outras características do documento de arquivo...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Completude;</a:t>
            </a:r>
            <a:endParaRPr lang="en-US" sz="3000" dirty="0" smtClean="0"/>
          </a:p>
          <a:p>
            <a:pPr algn="just"/>
            <a:r>
              <a:rPr lang="en-US" sz="3000" dirty="0" err="1" smtClean="0"/>
              <a:t>Confiabilidade</a:t>
            </a:r>
            <a:r>
              <a:rPr lang="en-US" sz="3000" dirty="0" smtClean="0"/>
              <a:t>/</a:t>
            </a:r>
            <a:r>
              <a:rPr lang="en-US" sz="3000" dirty="0" err="1" smtClean="0"/>
              <a:t>Fidedignidade</a:t>
            </a:r>
            <a:r>
              <a:rPr lang="en-US" sz="3000" dirty="0" smtClean="0"/>
              <a:t>; </a:t>
            </a:r>
          </a:p>
          <a:p>
            <a:pPr algn="just"/>
            <a:r>
              <a:rPr lang="en-US" sz="3000" dirty="0" err="1" smtClean="0"/>
              <a:t>Integridade</a:t>
            </a:r>
            <a:r>
              <a:rPr lang="en-US" sz="3000" dirty="0"/>
              <a:t>;</a:t>
            </a:r>
            <a:endParaRPr lang="en-US" sz="3000" dirty="0" smtClean="0"/>
          </a:p>
          <a:p>
            <a:pPr algn="just"/>
            <a:r>
              <a:rPr lang="en-US" sz="3000" dirty="0" err="1" smtClean="0"/>
              <a:t>Identidade</a:t>
            </a:r>
            <a:r>
              <a:rPr lang="en-US" sz="3000" dirty="0"/>
              <a:t>;</a:t>
            </a:r>
            <a:endParaRPr lang="en-US" sz="3000" dirty="0" smtClean="0"/>
          </a:p>
          <a:p>
            <a:pPr algn="just"/>
            <a:r>
              <a:rPr lang="en-US" sz="3000" dirty="0" err="1" smtClean="0"/>
              <a:t>Autenticidade</a:t>
            </a:r>
            <a:r>
              <a:rPr lang="en-US" sz="3000" dirty="0" smtClean="0"/>
              <a:t> (</a:t>
            </a:r>
            <a:r>
              <a:rPr lang="en-US" sz="3000" dirty="0" err="1" smtClean="0"/>
              <a:t>depende</a:t>
            </a:r>
            <a:r>
              <a:rPr lang="en-US" sz="3000" dirty="0" smtClean="0"/>
              <a:t> </a:t>
            </a:r>
            <a:r>
              <a:rPr lang="en-US" sz="3000" dirty="0" err="1" smtClean="0"/>
              <a:t>da</a:t>
            </a:r>
            <a:r>
              <a:rPr lang="en-US" sz="3000" dirty="0" smtClean="0"/>
              <a:t> </a:t>
            </a:r>
            <a:r>
              <a:rPr lang="en-US" sz="3000" dirty="0" err="1" smtClean="0"/>
              <a:t>identidade</a:t>
            </a:r>
            <a:r>
              <a:rPr lang="en-US" sz="3000" dirty="0" smtClean="0"/>
              <a:t> e </a:t>
            </a:r>
            <a:r>
              <a:rPr lang="en-US" sz="3000" dirty="0" err="1" smtClean="0"/>
              <a:t>integridade</a:t>
            </a:r>
            <a:r>
              <a:rPr lang="en-US" sz="3000" dirty="0" smtClean="0"/>
              <a:t>);</a:t>
            </a:r>
          </a:p>
          <a:p>
            <a:pPr algn="just"/>
            <a:r>
              <a:rPr lang="en-US" sz="3000" dirty="0" err="1" smtClean="0"/>
              <a:t>Organicidade</a:t>
            </a:r>
            <a:r>
              <a:rPr lang="en-US" sz="3000" dirty="0" smtClean="0"/>
              <a:t>, </a:t>
            </a:r>
            <a:r>
              <a:rPr lang="en-US" sz="3000" dirty="0" err="1" smtClean="0"/>
              <a:t>naturalidade</a:t>
            </a:r>
            <a:r>
              <a:rPr lang="en-US" sz="3000" dirty="0" smtClean="0"/>
              <a:t>, inter-</a:t>
            </a:r>
            <a:r>
              <a:rPr lang="en-US" sz="3000" dirty="0" err="1" smtClean="0"/>
              <a:t>relacionamento</a:t>
            </a:r>
            <a:r>
              <a:rPr lang="en-US" sz="3000" dirty="0"/>
              <a:t>;</a:t>
            </a:r>
            <a:endParaRPr lang="en-US" sz="3000" dirty="0" smtClean="0"/>
          </a:p>
          <a:p>
            <a:pPr algn="just"/>
            <a:r>
              <a:rPr lang="en-US" sz="3000" dirty="0" err="1" smtClean="0"/>
              <a:t>Acessibilidade</a:t>
            </a:r>
            <a:r>
              <a:rPr lang="en-US" sz="3000" dirty="0" smtClean="0"/>
              <a:t>, </a:t>
            </a:r>
            <a:r>
              <a:rPr lang="en-US" sz="3000" dirty="0" err="1" smtClean="0"/>
              <a:t>usabilidade</a:t>
            </a:r>
            <a:r>
              <a:rPr lang="en-US" sz="3000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Recapitulando...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Documento</a:t>
            </a:r>
            <a:r>
              <a:rPr lang="pt-BR" dirty="0" smtClean="0"/>
              <a:t>: </a:t>
            </a:r>
            <a:r>
              <a:rPr lang="pt-BR" u="sng" dirty="0" smtClean="0"/>
              <a:t>Qualquer informação </a:t>
            </a:r>
            <a:r>
              <a:rPr lang="pt-BR" dirty="0" smtClean="0"/>
              <a:t>sobre </a:t>
            </a:r>
            <a:r>
              <a:rPr lang="pt-BR" u="sng" dirty="0" smtClean="0"/>
              <a:t>qualquer suporte </a:t>
            </a:r>
            <a:r>
              <a:rPr lang="pt-BR" dirty="0" smtClean="0"/>
              <a:t>material.</a:t>
            </a:r>
          </a:p>
          <a:p>
            <a:pPr algn="just"/>
            <a:r>
              <a:rPr lang="pt-BR" b="1" dirty="0" smtClean="0"/>
              <a:t>Documento de Arquivo</a:t>
            </a:r>
            <a:r>
              <a:rPr lang="pt-BR" dirty="0" smtClean="0"/>
              <a:t>: </a:t>
            </a:r>
            <a:r>
              <a:rPr lang="pt-BR" u="sng" dirty="0" smtClean="0"/>
              <a:t>informação registrada</a:t>
            </a:r>
            <a:r>
              <a:rPr lang="pt-BR" dirty="0" smtClean="0"/>
              <a:t>, independente da forma ou do suporte, </a:t>
            </a:r>
            <a:r>
              <a:rPr lang="pt-BR" u="sng" dirty="0" smtClean="0"/>
              <a:t>produzida ou recebida no decorrer das atividades de uma instituição ou pessoa</a:t>
            </a:r>
            <a:r>
              <a:rPr lang="pt-BR" dirty="0" smtClean="0"/>
              <a:t>, </a:t>
            </a:r>
            <a:r>
              <a:rPr lang="pt-BR" u="sng" dirty="0" smtClean="0"/>
              <a:t>dotada de organicidade</a:t>
            </a:r>
            <a:r>
              <a:rPr lang="pt-BR" dirty="0" smtClean="0"/>
              <a:t>, que possui elementos constitutivos suficientes para </a:t>
            </a:r>
            <a:r>
              <a:rPr lang="pt-BR" u="sng" dirty="0" smtClean="0"/>
              <a:t>servir de prova </a:t>
            </a:r>
            <a:r>
              <a:rPr lang="pt-BR" dirty="0" smtClean="0"/>
              <a:t>dessas atividades (CONARQ, 2005).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Completude: </a:t>
            </a:r>
            <a:r>
              <a:rPr lang="pt-BR" b="1" i="1" dirty="0" smtClean="0"/>
              <a:t>Complete Record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 algn="just"/>
            <a:r>
              <a:rPr lang="pt-BR" sz="3000" b="1" dirty="0" smtClean="0"/>
              <a:t>Completude</a:t>
            </a:r>
            <a:r>
              <a:rPr lang="pt-BR" sz="3000" dirty="0" smtClean="0"/>
              <a:t>: Um “documento completo” é o </a:t>
            </a:r>
            <a:r>
              <a:rPr lang="pt-BR" sz="3000" dirty="0"/>
              <a:t>d</a:t>
            </a:r>
            <a:r>
              <a:rPr lang="en-US" sz="3000" dirty="0" err="1" smtClean="0"/>
              <a:t>ocumento</a:t>
            </a:r>
            <a:r>
              <a:rPr lang="en-US" sz="3000" dirty="0" smtClean="0"/>
              <a:t> </a:t>
            </a:r>
            <a:r>
              <a:rPr lang="en-US" sz="3000" dirty="0" err="1" smtClean="0"/>
              <a:t>arquivístico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possui</a:t>
            </a:r>
            <a:r>
              <a:rPr lang="en-US" sz="3000" dirty="0" smtClean="0"/>
              <a:t> </a:t>
            </a:r>
            <a:r>
              <a:rPr lang="en-US" sz="3000" dirty="0" err="1" smtClean="0"/>
              <a:t>todos</a:t>
            </a:r>
            <a:r>
              <a:rPr lang="en-US" sz="3000" dirty="0" smtClean="0"/>
              <a:t> </a:t>
            </a:r>
            <a:r>
              <a:rPr lang="en-US" sz="3000" dirty="0" err="1" smtClean="0"/>
              <a:t>os</a:t>
            </a:r>
            <a:r>
              <a:rPr lang="en-US" sz="3000" dirty="0" smtClean="0"/>
              <a:t> </a:t>
            </a:r>
            <a:r>
              <a:rPr lang="en-US" sz="3000" dirty="0" err="1" smtClean="0"/>
              <a:t>elementos</a:t>
            </a:r>
            <a:r>
              <a:rPr lang="en-US" sz="3000" dirty="0" smtClean="0"/>
              <a:t> </a:t>
            </a:r>
            <a:r>
              <a:rPr lang="en-US" sz="3000" dirty="0" err="1" smtClean="0"/>
              <a:t>da</a:t>
            </a:r>
            <a:r>
              <a:rPr lang="en-US" sz="3000" dirty="0" smtClean="0"/>
              <a:t> forma </a:t>
            </a:r>
            <a:r>
              <a:rPr lang="en-US" sz="3000" dirty="0" err="1" smtClean="0"/>
              <a:t>requerida</a:t>
            </a:r>
            <a:r>
              <a:rPr lang="en-US" sz="3000" dirty="0" smtClean="0"/>
              <a:t> </a:t>
            </a:r>
            <a:r>
              <a:rPr lang="en-US" sz="3000" dirty="0" err="1" smtClean="0"/>
              <a:t>pelo</a:t>
            </a:r>
            <a:r>
              <a:rPr lang="en-US" sz="3000" dirty="0" smtClean="0"/>
              <a:t> </a:t>
            </a:r>
            <a:r>
              <a:rPr lang="en-US" sz="3000" dirty="0" err="1" smtClean="0"/>
              <a:t>sistema</a:t>
            </a:r>
            <a:r>
              <a:rPr lang="en-US" sz="3000" dirty="0" smtClean="0"/>
              <a:t> </a:t>
            </a:r>
            <a:r>
              <a:rPr lang="en-US" sz="3000" dirty="0" err="1" smtClean="0"/>
              <a:t>jurídico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  é </a:t>
            </a:r>
            <a:r>
              <a:rPr lang="en-US" sz="3000" dirty="0" err="1" smtClean="0"/>
              <a:t>criado</a:t>
            </a:r>
            <a:r>
              <a:rPr lang="en-US" sz="3000" dirty="0" smtClean="0"/>
              <a:t>. </a:t>
            </a:r>
          </a:p>
          <a:p>
            <a:pPr algn="just"/>
            <a:r>
              <a:rPr lang="en-US" sz="3000" dirty="0" smtClean="0"/>
              <a:t>A </a:t>
            </a:r>
            <a:r>
              <a:rPr lang="en-US" sz="3000" dirty="0" err="1" smtClean="0"/>
              <a:t>completude</a:t>
            </a:r>
            <a:r>
              <a:rPr lang="en-US" sz="3000" dirty="0" smtClean="0"/>
              <a:t> é </a:t>
            </a:r>
            <a:r>
              <a:rPr lang="en-US" sz="3000" dirty="0" err="1" smtClean="0"/>
              <a:t>conferida</a:t>
            </a:r>
            <a:r>
              <a:rPr lang="en-US" sz="3000" dirty="0" smtClean="0"/>
              <a:t> a um </a:t>
            </a:r>
            <a:r>
              <a:rPr lang="en-US" sz="3000" dirty="0" err="1" smtClean="0"/>
              <a:t>documento</a:t>
            </a:r>
            <a:r>
              <a:rPr lang="en-US" sz="3000" dirty="0" smtClean="0"/>
              <a:t> </a:t>
            </a:r>
            <a:r>
              <a:rPr lang="en-US" sz="3000" dirty="0" err="1" smtClean="0"/>
              <a:t>arquivístico</a:t>
            </a:r>
            <a:r>
              <a:rPr lang="en-US" sz="3000" dirty="0" smtClean="0"/>
              <a:t> </a:t>
            </a:r>
            <a:r>
              <a:rPr lang="en-US" sz="3000" dirty="0" err="1" smtClean="0"/>
              <a:t>pela</a:t>
            </a:r>
            <a:r>
              <a:rPr lang="en-US" sz="3000" dirty="0" smtClean="0"/>
              <a:t> </a:t>
            </a:r>
            <a:r>
              <a:rPr lang="en-US" sz="3000" b="1" dirty="0" err="1" smtClean="0"/>
              <a:t>presença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todos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elementos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requeridos</a:t>
            </a:r>
            <a:r>
              <a:rPr lang="en-US" sz="3000" b="1" dirty="0" smtClean="0"/>
              <a:t> </a:t>
            </a:r>
            <a:r>
              <a:rPr lang="en-US" sz="3000" dirty="0" smtClean="0"/>
              <a:t>de </a:t>
            </a:r>
            <a:r>
              <a:rPr lang="en-US" sz="3000" dirty="0" err="1" smtClean="0"/>
              <a:t>sua</a:t>
            </a:r>
            <a:r>
              <a:rPr lang="en-US" sz="3000" dirty="0" smtClean="0"/>
              <a:t> forma </a:t>
            </a:r>
            <a:r>
              <a:rPr lang="en-US" sz="3000" dirty="0" err="1" smtClean="0"/>
              <a:t>intelectual</a:t>
            </a:r>
            <a:r>
              <a:rPr lang="en-US" sz="3000" dirty="0" smtClean="0"/>
              <a:t>, </a:t>
            </a:r>
            <a:r>
              <a:rPr lang="en-US" sz="3000" dirty="0" err="1" smtClean="0"/>
              <a:t>mais</a:t>
            </a:r>
            <a:r>
              <a:rPr lang="en-US" sz="3000" dirty="0" smtClean="0"/>
              <a:t> </a:t>
            </a:r>
            <a:r>
              <a:rPr lang="en-US" sz="3000" dirty="0" err="1" smtClean="0"/>
              <a:t>especificamente</a:t>
            </a:r>
            <a:r>
              <a:rPr lang="en-US" sz="3000" dirty="0" smtClean="0"/>
              <a:t> características de articulação de </a:t>
            </a:r>
            <a:r>
              <a:rPr lang="en-US" sz="3000" dirty="0" err="1" smtClean="0"/>
              <a:t>conteúdo</a:t>
            </a:r>
            <a:r>
              <a:rPr lang="en-US" sz="3000" dirty="0" smtClean="0"/>
              <a:t> e anotações (INTERPARES, 2005). </a:t>
            </a:r>
            <a:endParaRPr lang="en-US" sz="3000" dirty="0" smtClean="0">
              <a:hlinkClick r:id="rId2"/>
            </a:endParaRPr>
          </a:p>
          <a:p>
            <a:endParaRPr lang="en-US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Pessoas envolvidas no </a:t>
            </a:r>
            <a:r>
              <a:rPr lang="pt-BR" b="1" i="1" dirty="0" smtClean="0"/>
              <a:t>complete </a:t>
            </a:r>
            <a:r>
              <a:rPr lang="pt-BR" b="1" i="1" dirty="0" err="1" smtClean="0"/>
              <a:t>record</a:t>
            </a:r>
            <a:r>
              <a:rPr lang="pt-BR" b="1" dirty="0" smtClean="0"/>
              <a:t>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400" dirty="0" err="1" smtClean="0"/>
              <a:t>Apenas</a:t>
            </a:r>
            <a:r>
              <a:rPr lang="en-US" sz="3400" dirty="0" smtClean="0"/>
              <a:t> </a:t>
            </a:r>
            <a:r>
              <a:rPr lang="en-US" sz="3400" dirty="0" err="1" smtClean="0"/>
              <a:t>três</a:t>
            </a:r>
            <a:r>
              <a:rPr lang="en-US" sz="3400" dirty="0" smtClean="0"/>
              <a:t> </a:t>
            </a:r>
            <a:r>
              <a:rPr lang="en-US" sz="3400" dirty="0" err="1" smtClean="0"/>
              <a:t>pessoas</a:t>
            </a:r>
            <a:r>
              <a:rPr lang="en-US" sz="3400" dirty="0" smtClean="0"/>
              <a:t> </a:t>
            </a:r>
            <a:r>
              <a:rPr lang="en-US" sz="3400" dirty="0" err="1" smtClean="0"/>
              <a:t>são</a:t>
            </a:r>
            <a:r>
              <a:rPr lang="en-US" sz="3400" dirty="0" smtClean="0"/>
              <a:t> </a:t>
            </a:r>
            <a:r>
              <a:rPr lang="en-US" sz="3400" dirty="0" err="1" smtClean="0"/>
              <a:t>necessárias</a:t>
            </a:r>
            <a:r>
              <a:rPr lang="en-US" sz="3400" dirty="0" smtClean="0"/>
              <a:t> </a:t>
            </a:r>
            <a:r>
              <a:rPr lang="en-US" sz="3400" dirty="0" err="1" smtClean="0"/>
              <a:t>para</a:t>
            </a:r>
            <a:r>
              <a:rPr lang="en-US" sz="3400" dirty="0" smtClean="0"/>
              <a:t> a </a:t>
            </a:r>
            <a:r>
              <a:rPr lang="en-US" sz="3400" dirty="0" err="1" smtClean="0"/>
              <a:t>criação</a:t>
            </a:r>
            <a:r>
              <a:rPr lang="en-US" sz="3400" dirty="0" smtClean="0"/>
              <a:t> de um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: </a:t>
            </a:r>
            <a:r>
              <a:rPr lang="en-US" sz="3400" b="1" dirty="0" smtClean="0"/>
              <a:t>o </a:t>
            </a:r>
            <a:r>
              <a:rPr lang="en-US" sz="3400" b="1" dirty="0" err="1" smtClean="0"/>
              <a:t>autor</a:t>
            </a:r>
            <a:r>
              <a:rPr lang="en-US" sz="3400" b="1" dirty="0" smtClean="0"/>
              <a:t> </a:t>
            </a:r>
            <a:r>
              <a:rPr lang="en-US" sz="3400" dirty="0" smtClean="0"/>
              <a:t>(</a:t>
            </a:r>
            <a:r>
              <a:rPr lang="en-US" sz="3400" dirty="0" err="1" smtClean="0"/>
              <a:t>autoridade</a:t>
            </a:r>
            <a:r>
              <a:rPr lang="en-US" sz="3400" dirty="0" smtClean="0"/>
              <a:t> </a:t>
            </a:r>
            <a:r>
              <a:rPr lang="en-US" sz="3400" dirty="0" err="1" smtClean="0"/>
              <a:t>competente</a:t>
            </a:r>
            <a:r>
              <a:rPr lang="en-US" sz="3400" dirty="0" smtClean="0"/>
              <a:t> </a:t>
            </a:r>
            <a:r>
              <a:rPr lang="en-US" sz="3400" dirty="0" err="1" smtClean="0"/>
              <a:t>para</a:t>
            </a:r>
            <a:r>
              <a:rPr lang="en-US" sz="3400" dirty="0" smtClean="0"/>
              <a:t> </a:t>
            </a:r>
            <a:r>
              <a:rPr lang="en-US" sz="3400" dirty="0" err="1" smtClean="0"/>
              <a:t>criar</a:t>
            </a:r>
            <a:r>
              <a:rPr lang="en-US" sz="3400" dirty="0" smtClean="0"/>
              <a:t> 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); </a:t>
            </a:r>
            <a:r>
              <a:rPr lang="en-US" sz="3400" b="1" dirty="0" smtClean="0"/>
              <a:t>o </a:t>
            </a:r>
            <a:r>
              <a:rPr lang="en-US" sz="3400" b="1" dirty="0" err="1" smtClean="0"/>
              <a:t>destinatário</a:t>
            </a:r>
            <a:r>
              <a:rPr lang="en-US" sz="3400" b="1" dirty="0" smtClean="0"/>
              <a:t> </a:t>
            </a:r>
            <a:r>
              <a:rPr lang="en-US" sz="3400" dirty="0" smtClean="0"/>
              <a:t>(</a:t>
            </a:r>
            <a:r>
              <a:rPr lang="en-US" sz="3400" dirty="0" err="1" smtClean="0"/>
              <a:t>pessoa</a:t>
            </a:r>
            <a:r>
              <a:rPr lang="en-US" sz="3400" dirty="0" smtClean="0"/>
              <a:t> à </a:t>
            </a:r>
            <a:r>
              <a:rPr lang="en-US" sz="3400" dirty="0" err="1" smtClean="0"/>
              <a:t>qual</a:t>
            </a:r>
            <a:r>
              <a:rPr lang="en-US" sz="3400" dirty="0" smtClean="0"/>
              <a:t> 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 se </a:t>
            </a:r>
            <a:r>
              <a:rPr lang="en-US" sz="3400" dirty="0" err="1" smtClean="0"/>
              <a:t>destina</a:t>
            </a:r>
            <a:r>
              <a:rPr lang="en-US" sz="3400" dirty="0" smtClean="0"/>
              <a:t>); </a:t>
            </a:r>
            <a:r>
              <a:rPr lang="en-US" sz="3400" b="1" dirty="0" smtClean="0"/>
              <a:t>o </a:t>
            </a:r>
            <a:r>
              <a:rPr lang="en-US" sz="3400" b="1" dirty="0" err="1" smtClean="0"/>
              <a:t>escritor</a:t>
            </a:r>
            <a:r>
              <a:rPr lang="en-US" sz="3400" b="1" dirty="0" smtClean="0"/>
              <a:t> </a:t>
            </a:r>
            <a:r>
              <a:rPr lang="en-US" sz="3400" dirty="0" smtClean="0"/>
              <a:t>(</a:t>
            </a:r>
            <a:r>
              <a:rPr lang="en-US" sz="3400" dirty="0" err="1" smtClean="0"/>
              <a:t>pessoa</a:t>
            </a:r>
            <a:r>
              <a:rPr lang="en-US" sz="3400" dirty="0" smtClean="0"/>
              <a:t> </a:t>
            </a:r>
            <a:r>
              <a:rPr lang="en-US" sz="3400" dirty="0" err="1" smtClean="0"/>
              <a:t>autorizada</a:t>
            </a:r>
            <a:r>
              <a:rPr lang="en-US" sz="3400" dirty="0" smtClean="0"/>
              <a:t> a </a:t>
            </a:r>
            <a:r>
              <a:rPr lang="en-US" sz="3400" dirty="0" err="1" smtClean="0"/>
              <a:t>redigir</a:t>
            </a:r>
            <a:r>
              <a:rPr lang="en-US" sz="3400" dirty="0" smtClean="0"/>
              <a:t> 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). </a:t>
            </a:r>
          </a:p>
          <a:p>
            <a:pPr algn="just"/>
            <a:r>
              <a:rPr lang="en-US" sz="3400" dirty="0" smtClean="0"/>
              <a:t>No </a:t>
            </a:r>
            <a:r>
              <a:rPr lang="en-US" sz="3400" dirty="0" err="1" smtClean="0"/>
              <a:t>caso</a:t>
            </a:r>
            <a:r>
              <a:rPr lang="en-US" sz="3400" dirty="0" smtClean="0"/>
              <a:t> do </a:t>
            </a:r>
            <a:r>
              <a:rPr lang="en-US" sz="3400" b="1" dirty="0" err="1" smtClean="0"/>
              <a:t>documento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eletrônico</a:t>
            </a:r>
            <a:r>
              <a:rPr lang="en-US" sz="3400" dirty="0" smtClean="0"/>
              <a:t>, é </a:t>
            </a:r>
            <a:r>
              <a:rPr lang="en-US" sz="3400" dirty="0" err="1" smtClean="0"/>
              <a:t>preciso</a:t>
            </a:r>
            <a:r>
              <a:rPr lang="en-US" sz="3400" dirty="0" smtClean="0"/>
              <a:t> </a:t>
            </a:r>
            <a:r>
              <a:rPr lang="en-US" sz="3400" dirty="0" err="1" smtClean="0"/>
              <a:t>que</a:t>
            </a:r>
            <a:r>
              <a:rPr lang="en-US" sz="3400" dirty="0" smtClean="0"/>
              <a:t> </a:t>
            </a:r>
            <a:r>
              <a:rPr lang="en-US" sz="3400" dirty="0" err="1" smtClean="0"/>
              <a:t>haja</a:t>
            </a:r>
            <a:r>
              <a:rPr lang="en-US" sz="3400" dirty="0" smtClean="0"/>
              <a:t> </a:t>
            </a:r>
            <a:r>
              <a:rPr lang="en-US" sz="3400" dirty="0" err="1" smtClean="0"/>
              <a:t>mais</a:t>
            </a:r>
            <a:r>
              <a:rPr lang="en-US" sz="3400" dirty="0" smtClean="0"/>
              <a:t> </a:t>
            </a:r>
            <a:r>
              <a:rPr lang="en-US" sz="3400" dirty="0" err="1" smtClean="0"/>
              <a:t>duas</a:t>
            </a:r>
            <a:r>
              <a:rPr lang="en-US" sz="3400" dirty="0" smtClean="0"/>
              <a:t> </a:t>
            </a:r>
            <a:r>
              <a:rPr lang="en-US" sz="3400" dirty="0" err="1" smtClean="0"/>
              <a:t>pessoas</a:t>
            </a:r>
            <a:r>
              <a:rPr lang="en-US" sz="3400" dirty="0" smtClean="0"/>
              <a:t>: o </a:t>
            </a:r>
            <a:r>
              <a:rPr lang="en-US" sz="3400" b="1" dirty="0" err="1" smtClean="0"/>
              <a:t>criador</a:t>
            </a:r>
            <a:r>
              <a:rPr lang="en-US" sz="3400" dirty="0" smtClean="0"/>
              <a:t>, </a:t>
            </a:r>
            <a:r>
              <a:rPr lang="en-US" sz="3400" dirty="0" err="1" smtClean="0"/>
              <a:t>isto</a:t>
            </a:r>
            <a:r>
              <a:rPr lang="en-US" sz="3400" dirty="0" smtClean="0"/>
              <a:t> é, a </a:t>
            </a:r>
            <a:r>
              <a:rPr lang="en-US" sz="3400" dirty="0" err="1" smtClean="0"/>
              <a:t>pessoa</a:t>
            </a:r>
            <a:r>
              <a:rPr lang="en-US" sz="3400" dirty="0" smtClean="0"/>
              <a:t> </a:t>
            </a:r>
            <a:r>
              <a:rPr lang="en-US" sz="3400" dirty="0" err="1" smtClean="0"/>
              <a:t>jurídica</a:t>
            </a:r>
            <a:r>
              <a:rPr lang="en-US" sz="3400" dirty="0" smtClean="0"/>
              <a:t> </a:t>
            </a:r>
            <a:r>
              <a:rPr lang="en-US" sz="3400" dirty="0" err="1" smtClean="0"/>
              <a:t>que</a:t>
            </a:r>
            <a:r>
              <a:rPr lang="en-US" sz="3400" dirty="0" smtClean="0"/>
              <a:t> se </a:t>
            </a:r>
            <a:r>
              <a:rPr lang="en-US" sz="3400" dirty="0" err="1" smtClean="0"/>
              <a:t>constitui</a:t>
            </a:r>
            <a:r>
              <a:rPr lang="en-US" sz="3400" dirty="0" smtClean="0"/>
              <a:t> no </a:t>
            </a:r>
            <a:r>
              <a:rPr lang="en-US" sz="3400" dirty="0" err="1" smtClean="0"/>
              <a:t>fundo</a:t>
            </a:r>
            <a:r>
              <a:rPr lang="en-US" sz="3400" dirty="0" smtClean="0"/>
              <a:t> </a:t>
            </a:r>
            <a:r>
              <a:rPr lang="en-US" sz="3400" dirty="0" err="1" smtClean="0"/>
              <a:t>arquivístico</a:t>
            </a:r>
            <a:r>
              <a:rPr lang="en-US" sz="3400" dirty="0" smtClean="0"/>
              <a:t> </a:t>
            </a:r>
            <a:r>
              <a:rPr lang="en-US" sz="3400" dirty="0" err="1" smtClean="0"/>
              <a:t>ao</a:t>
            </a:r>
            <a:r>
              <a:rPr lang="en-US" sz="3400" dirty="0" smtClean="0"/>
              <a:t> </a:t>
            </a:r>
            <a:r>
              <a:rPr lang="en-US" sz="3400" dirty="0" err="1" smtClean="0"/>
              <a:t>qual</a:t>
            </a:r>
            <a:r>
              <a:rPr lang="en-US" sz="3400" dirty="0" smtClean="0"/>
              <a:t> 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 </a:t>
            </a:r>
            <a:r>
              <a:rPr lang="en-US" sz="3400" dirty="0" err="1" smtClean="0"/>
              <a:t>pertence</a:t>
            </a:r>
            <a:r>
              <a:rPr lang="en-US" sz="3400" dirty="0" smtClean="0"/>
              <a:t> e </a:t>
            </a:r>
            <a:r>
              <a:rPr lang="en-US" sz="3400" dirty="0" err="1" smtClean="0"/>
              <a:t>que</a:t>
            </a:r>
            <a:r>
              <a:rPr lang="en-US" sz="3400" dirty="0" smtClean="0"/>
              <a:t> é fundamental </a:t>
            </a:r>
            <a:r>
              <a:rPr lang="en-US" sz="3400" dirty="0" err="1" smtClean="0"/>
              <a:t>para</a:t>
            </a:r>
            <a:r>
              <a:rPr lang="en-US" sz="3400" dirty="0" smtClean="0"/>
              <a:t> a </a:t>
            </a:r>
            <a:r>
              <a:rPr lang="en-US" sz="3400" dirty="0" err="1" smtClean="0"/>
              <a:t>preservação</a:t>
            </a:r>
            <a:r>
              <a:rPr lang="en-US" sz="3400" dirty="0" smtClean="0"/>
              <a:t> </a:t>
            </a:r>
            <a:r>
              <a:rPr lang="en-US" sz="3400" dirty="0" err="1" smtClean="0"/>
              <a:t>da</a:t>
            </a:r>
            <a:r>
              <a:rPr lang="en-US" sz="3400" dirty="0" smtClean="0"/>
              <a:t> </a:t>
            </a:r>
            <a:r>
              <a:rPr lang="en-US" sz="3400" dirty="0" err="1" smtClean="0"/>
              <a:t>proveniência</a:t>
            </a:r>
            <a:r>
              <a:rPr lang="en-US" sz="3400" dirty="0" smtClean="0"/>
              <a:t> do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 e; o </a:t>
            </a:r>
            <a:r>
              <a:rPr lang="en-US" sz="3400" b="1" dirty="0" err="1" smtClean="0"/>
              <a:t>originador</a:t>
            </a:r>
            <a:r>
              <a:rPr lang="en-US" sz="3400" dirty="0" smtClean="0"/>
              <a:t>, </a:t>
            </a:r>
            <a:r>
              <a:rPr lang="en-US" sz="3400" dirty="0" err="1" smtClean="0"/>
              <a:t>ou</a:t>
            </a:r>
            <a:r>
              <a:rPr lang="en-US" sz="3400" dirty="0" smtClean="0"/>
              <a:t> </a:t>
            </a:r>
            <a:r>
              <a:rPr lang="en-US" sz="3400" dirty="0" err="1" smtClean="0"/>
              <a:t>seja</a:t>
            </a:r>
            <a:r>
              <a:rPr lang="en-US" sz="3400" dirty="0" smtClean="0"/>
              <a:t>, o </a:t>
            </a:r>
            <a:r>
              <a:rPr lang="en-US" sz="3400" dirty="0" err="1" smtClean="0"/>
              <a:t>proprietário</a:t>
            </a:r>
            <a:r>
              <a:rPr lang="en-US" sz="3400" dirty="0" smtClean="0"/>
              <a:t> do </a:t>
            </a:r>
            <a:r>
              <a:rPr lang="en-US" sz="3400" dirty="0" err="1" smtClean="0"/>
              <a:t>endereço</a:t>
            </a:r>
            <a:r>
              <a:rPr lang="en-US" sz="3400" dirty="0" smtClean="0"/>
              <a:t> </a:t>
            </a:r>
            <a:r>
              <a:rPr lang="en-US" sz="3400" dirty="0" err="1" smtClean="0"/>
              <a:t>ou</a:t>
            </a:r>
            <a:r>
              <a:rPr lang="en-US" sz="3400" dirty="0" smtClean="0"/>
              <a:t> </a:t>
            </a:r>
            <a:r>
              <a:rPr lang="en-US" sz="3400" dirty="0" err="1" smtClean="0"/>
              <a:t>espaço</a:t>
            </a:r>
            <a:r>
              <a:rPr lang="en-US" sz="3400" dirty="0" smtClean="0"/>
              <a:t> </a:t>
            </a:r>
            <a:r>
              <a:rPr lang="en-US" sz="3400" dirty="0" err="1" smtClean="0"/>
              <a:t>eletrônico</a:t>
            </a:r>
            <a:r>
              <a:rPr lang="en-US" sz="3400" dirty="0" smtClean="0"/>
              <a:t> a </a:t>
            </a:r>
            <a:r>
              <a:rPr lang="en-US" sz="3400" dirty="0" err="1" smtClean="0"/>
              <a:t>partir</a:t>
            </a:r>
            <a:r>
              <a:rPr lang="en-US" sz="3400" dirty="0" smtClean="0"/>
              <a:t> do </a:t>
            </a:r>
            <a:r>
              <a:rPr lang="en-US" sz="3400" dirty="0" err="1" smtClean="0"/>
              <a:t>qual</a:t>
            </a:r>
            <a:r>
              <a:rPr lang="en-US" sz="3400" dirty="0" smtClean="0"/>
              <a:t> 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 é </a:t>
            </a:r>
            <a:r>
              <a:rPr lang="en-US" sz="3400" dirty="0" err="1" smtClean="0"/>
              <a:t>transmitido</a:t>
            </a:r>
            <a:r>
              <a:rPr lang="en-US" sz="3400" dirty="0" smtClean="0"/>
              <a:t>, </a:t>
            </a:r>
            <a:r>
              <a:rPr lang="en-US" sz="3400" dirty="0" err="1" smtClean="0"/>
              <a:t>ou</a:t>
            </a:r>
            <a:r>
              <a:rPr lang="en-US" sz="3400" dirty="0" smtClean="0"/>
              <a:t> </a:t>
            </a:r>
            <a:r>
              <a:rPr lang="en-US" sz="3400" dirty="0" err="1" smtClean="0"/>
              <a:t>ainda</a:t>
            </a:r>
            <a:r>
              <a:rPr lang="en-US" sz="3400" dirty="0" smtClean="0"/>
              <a:t> </a:t>
            </a:r>
            <a:r>
              <a:rPr lang="en-US" sz="3400" dirty="0" err="1" smtClean="0"/>
              <a:t>compilado</a:t>
            </a:r>
            <a:r>
              <a:rPr lang="en-US" sz="3400" dirty="0" smtClean="0"/>
              <a:t> e salvo, no </a:t>
            </a:r>
            <a:r>
              <a:rPr lang="en-US" sz="3400" dirty="0" err="1" smtClean="0"/>
              <a:t>caso</a:t>
            </a:r>
            <a:r>
              <a:rPr lang="en-US" sz="3400" dirty="0" smtClean="0"/>
              <a:t> de </a:t>
            </a:r>
            <a:r>
              <a:rPr lang="en-US" sz="3400" dirty="0" err="1" smtClean="0"/>
              <a:t>essa</a:t>
            </a:r>
            <a:r>
              <a:rPr lang="en-US" sz="3400" dirty="0" smtClean="0"/>
              <a:t> </a:t>
            </a:r>
            <a:r>
              <a:rPr lang="en-US" sz="3400" dirty="0" err="1" smtClean="0"/>
              <a:t>pessoa</a:t>
            </a:r>
            <a:r>
              <a:rPr lang="en-US" sz="3400" dirty="0" smtClean="0"/>
              <a:t> ser </a:t>
            </a:r>
            <a:r>
              <a:rPr lang="en-US" sz="3400" dirty="0" err="1" smtClean="0"/>
              <a:t>diferente</a:t>
            </a:r>
            <a:r>
              <a:rPr lang="en-US" sz="3400" dirty="0" smtClean="0"/>
              <a:t> do </a:t>
            </a:r>
            <a:r>
              <a:rPr lang="en-US" sz="3400" dirty="0" err="1" smtClean="0"/>
              <a:t>autor</a:t>
            </a:r>
            <a:r>
              <a:rPr lang="en-US" sz="3400" dirty="0" smtClean="0"/>
              <a:t> </a:t>
            </a:r>
            <a:r>
              <a:rPr lang="en-US" sz="3400" dirty="0" err="1" smtClean="0"/>
              <a:t>ou</a:t>
            </a:r>
            <a:r>
              <a:rPr lang="en-US" sz="3400" dirty="0" smtClean="0"/>
              <a:t> </a:t>
            </a:r>
            <a:r>
              <a:rPr lang="en-US" sz="3400" dirty="0" err="1" smtClean="0"/>
              <a:t>escritor</a:t>
            </a:r>
            <a:r>
              <a:rPr lang="en-US" sz="3400" dirty="0" smtClean="0"/>
              <a:t> do </a:t>
            </a:r>
            <a:r>
              <a:rPr lang="en-US" sz="3400" dirty="0" err="1" smtClean="0"/>
              <a:t>documento</a:t>
            </a:r>
            <a:r>
              <a:rPr lang="en-US" sz="3400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Fidedignidade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Fidedignidade</a:t>
            </a:r>
            <a:r>
              <a:rPr lang="pt-BR" dirty="0" smtClean="0"/>
              <a:t> é o grau de </a:t>
            </a:r>
            <a:r>
              <a:rPr lang="pt-BR" b="1" dirty="0" smtClean="0"/>
              <a:t>confiabilidade</a:t>
            </a:r>
            <a:r>
              <a:rPr lang="pt-BR" dirty="0" smtClean="0"/>
              <a:t> de um documento como declaração de um fato, isto é, sua capacidade de representar os fatos tratados (DURANTI, 2005). </a:t>
            </a:r>
          </a:p>
          <a:p>
            <a:pPr algn="just"/>
            <a:r>
              <a:rPr lang="pt-BR" dirty="0" smtClean="0"/>
              <a:t>A confiabilidade está relacionada ao </a:t>
            </a:r>
            <a:r>
              <a:rPr lang="pt-BR" b="1" dirty="0" smtClean="0"/>
              <a:t>momento em que o documento é produzido </a:t>
            </a:r>
            <a:r>
              <a:rPr lang="pt-BR" dirty="0" smtClean="0"/>
              <a:t>e à </a:t>
            </a:r>
            <a:r>
              <a:rPr lang="pt-BR" b="1" dirty="0" smtClean="0"/>
              <a:t>veracidade do seu conteúdo</a:t>
            </a:r>
            <a:r>
              <a:rPr lang="pt-BR" dirty="0" smtClean="0"/>
              <a:t>. Para tanto há que ser </a:t>
            </a:r>
            <a:r>
              <a:rPr lang="pt-BR" b="1" dirty="0" smtClean="0"/>
              <a:t>dotado de completude </a:t>
            </a:r>
            <a:r>
              <a:rPr lang="pt-BR" dirty="0" smtClean="0"/>
              <a:t>e ter seus </a:t>
            </a:r>
            <a:r>
              <a:rPr lang="pt-BR" b="1" dirty="0" smtClean="0"/>
              <a:t>procedimentos de criação bem controlados</a:t>
            </a:r>
            <a:r>
              <a:rPr lang="pt-BR" b="1" dirty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E-Arq</a:t>
            </a:r>
            <a:r>
              <a:rPr lang="pt-BR" dirty="0" smtClean="0"/>
              <a:t>, 2009).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Integridade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Um </a:t>
            </a:r>
            <a:r>
              <a:rPr lang="en-US" dirty="0" err="1" smtClean="0"/>
              <a:t>documento</a:t>
            </a:r>
            <a:r>
              <a:rPr lang="en-US" dirty="0" smtClean="0"/>
              <a:t> tem </a:t>
            </a:r>
            <a:r>
              <a:rPr lang="en-US" b="1" dirty="0" err="1" smtClean="0"/>
              <a:t>integridade</a:t>
            </a:r>
            <a:r>
              <a:rPr lang="en-US" dirty="0" smtClean="0"/>
              <a:t> se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intacto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corrompido</a:t>
            </a:r>
            <a:r>
              <a:rPr lang="en-US" dirty="0" smtClean="0"/>
              <a:t>, </a:t>
            </a:r>
            <a:r>
              <a:rPr lang="en-US" dirty="0" err="1" smtClean="0"/>
              <a:t>isto</a:t>
            </a:r>
            <a:r>
              <a:rPr lang="en-US" dirty="0" smtClean="0"/>
              <a:t> é, se a </a:t>
            </a:r>
            <a:r>
              <a:rPr lang="en-US" dirty="0" err="1" smtClean="0"/>
              <a:t>mensagem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comunicar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atingir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inalterada</a:t>
            </a:r>
            <a:r>
              <a:rPr lang="en-US" sz="2000" dirty="0" smtClean="0"/>
              <a:t>. 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integridade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demonstrada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b="1" dirty="0" err="1" smtClean="0"/>
              <a:t>evidência</a:t>
            </a:r>
            <a:r>
              <a:rPr lang="en-US" b="1" dirty="0" smtClean="0"/>
              <a:t> </a:t>
            </a:r>
            <a:r>
              <a:rPr lang="en-US" b="1" dirty="0" err="1" smtClean="0"/>
              <a:t>encontrada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aparência</a:t>
            </a:r>
            <a:r>
              <a:rPr lang="en-US" b="1" dirty="0" smtClean="0"/>
              <a:t> do </a:t>
            </a:r>
            <a:r>
              <a:rPr lang="en-US" b="1" dirty="0" err="1" smtClean="0"/>
              <a:t>documento</a:t>
            </a:r>
            <a:r>
              <a:rPr lang="en-US" dirty="0" smtClean="0"/>
              <a:t>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b="1" dirty="0" smtClean="0"/>
              <a:t>metadados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a </a:t>
            </a:r>
            <a:r>
              <a:rPr lang="en-US" dirty="0" err="1" smtClean="0"/>
              <a:t>ele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b="1" dirty="0" err="1" smtClean="0"/>
              <a:t>conceitos</a:t>
            </a:r>
            <a:r>
              <a:rPr lang="en-US" dirty="0" smtClean="0"/>
              <a:t> (DURANTI, 2005). </a:t>
            </a:r>
          </a:p>
          <a:p>
            <a:pPr algn="just"/>
            <a:r>
              <a:rPr lang="en-US" dirty="0" err="1" smtClean="0"/>
              <a:t>Políticas</a:t>
            </a:r>
            <a:r>
              <a:rPr lang="en-US" dirty="0" smtClean="0"/>
              <a:t> e </a:t>
            </a:r>
            <a:r>
              <a:rPr lang="en-US" dirty="0" err="1" smtClean="0"/>
              <a:t>procedimentos</a:t>
            </a:r>
            <a:r>
              <a:rPr lang="en-US" dirty="0" smtClean="0"/>
              <a:t>  de </a:t>
            </a:r>
            <a:r>
              <a:rPr lang="en-US" b="1" dirty="0" err="1" smtClean="0"/>
              <a:t>gestão</a:t>
            </a:r>
            <a:r>
              <a:rPr lang="en-US" b="1" dirty="0" smtClean="0"/>
              <a:t> documental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especificar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adições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anotações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feitas</a:t>
            </a:r>
            <a:r>
              <a:rPr lang="en-US" dirty="0" smtClean="0"/>
              <a:t> a um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, </a:t>
            </a:r>
            <a:r>
              <a:rPr lang="en-US" dirty="0" err="1" smtClean="0"/>
              <a:t>sobre</a:t>
            </a:r>
            <a:r>
              <a:rPr lang="en-US" dirty="0" smtClean="0"/>
              <a:t> 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circunstâncias</a:t>
            </a:r>
            <a:r>
              <a:rPr lang="en-US" dirty="0" smtClean="0"/>
              <a:t> </a:t>
            </a:r>
            <a:r>
              <a:rPr lang="en-US" dirty="0" err="1" smtClean="0"/>
              <a:t>adições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anotações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autorizadas</a:t>
            </a:r>
            <a:r>
              <a:rPr lang="en-US" dirty="0" smtClean="0"/>
              <a:t>, e </a:t>
            </a:r>
            <a:r>
              <a:rPr lang="en-US" dirty="0" err="1" smtClean="0"/>
              <a:t>quem</a:t>
            </a:r>
            <a:r>
              <a:rPr lang="en-US" dirty="0" smtClean="0"/>
              <a:t> é </a:t>
            </a:r>
            <a:r>
              <a:rPr lang="en-US" dirty="0" err="1" smtClean="0"/>
              <a:t>autorizado</a:t>
            </a:r>
            <a:r>
              <a:rPr lang="en-US" dirty="0" smtClean="0"/>
              <a:t> a </a:t>
            </a:r>
            <a:r>
              <a:rPr lang="en-US" dirty="0" err="1" smtClean="0"/>
              <a:t>fazê-las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anotação</a:t>
            </a:r>
            <a:r>
              <a:rPr lang="en-US" dirty="0" smtClean="0"/>
              <a:t>, </a:t>
            </a:r>
            <a:r>
              <a:rPr lang="en-US" dirty="0" err="1" smtClean="0"/>
              <a:t>adição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remoção</a:t>
            </a:r>
            <a:r>
              <a:rPr lang="en-US" dirty="0" smtClean="0"/>
              <a:t> </a:t>
            </a:r>
            <a:r>
              <a:rPr lang="en-US" dirty="0" err="1" smtClean="0"/>
              <a:t>autorizada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explicitamente</a:t>
            </a:r>
            <a:r>
              <a:rPr lang="en-US" dirty="0" smtClean="0"/>
              <a:t> </a:t>
            </a:r>
            <a:r>
              <a:rPr lang="en-US" dirty="0" err="1" smtClean="0"/>
              <a:t>indicada</a:t>
            </a:r>
            <a:r>
              <a:rPr lang="en-US" dirty="0" smtClean="0"/>
              <a:t> e </a:t>
            </a:r>
            <a:r>
              <a:rPr lang="en-US" dirty="0" err="1" smtClean="0"/>
              <a:t>reastreável</a:t>
            </a:r>
            <a:r>
              <a:rPr lang="en-US" dirty="0"/>
              <a:t> </a:t>
            </a:r>
            <a:r>
              <a:rPr lang="en-US" dirty="0" smtClean="0"/>
              <a:t>(ISO 15489). 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Identidade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Refere</a:t>
            </a:r>
            <a:r>
              <a:rPr lang="en-US" dirty="0" smtClean="0"/>
              <a:t>-se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de um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caracterizam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único</a:t>
            </a:r>
            <a:r>
              <a:rPr lang="en-US" dirty="0" smtClean="0"/>
              <a:t> e o </a:t>
            </a:r>
            <a:r>
              <a:rPr lang="en-US" dirty="0" err="1" smtClean="0"/>
              <a:t>distinguem</a:t>
            </a:r>
            <a:r>
              <a:rPr lang="en-US" dirty="0" smtClean="0"/>
              <a:t> de </a:t>
            </a:r>
            <a:r>
              <a:rPr lang="en-US" dirty="0" err="1" smtClean="0"/>
              <a:t>outros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garantir</a:t>
            </a:r>
            <a:r>
              <a:rPr lang="en-US" dirty="0" smtClean="0"/>
              <a:t> a </a:t>
            </a:r>
            <a:r>
              <a:rPr lang="en-US" dirty="0" err="1" smtClean="0"/>
              <a:t>identidade</a:t>
            </a:r>
            <a:r>
              <a:rPr lang="en-US" dirty="0" smtClean="0"/>
              <a:t>, </a:t>
            </a:r>
            <a:r>
              <a:rPr lang="en-US" dirty="0" err="1" smtClean="0"/>
              <a:t>sinônimo</a:t>
            </a:r>
            <a:r>
              <a:rPr lang="en-US" dirty="0" smtClean="0"/>
              <a:t> de </a:t>
            </a:r>
            <a:r>
              <a:rPr lang="en-US" dirty="0" err="1" smtClean="0"/>
              <a:t>unicidade</a:t>
            </a:r>
            <a:r>
              <a:rPr lang="en-US" dirty="0" smtClean="0"/>
              <a:t>, o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arquivística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prever</a:t>
            </a:r>
            <a:r>
              <a:rPr lang="en-US" dirty="0" smtClean="0"/>
              <a:t> a </a:t>
            </a:r>
            <a:r>
              <a:rPr lang="en-US" b="1" dirty="0" err="1" smtClean="0"/>
              <a:t>identificação</a:t>
            </a:r>
            <a:r>
              <a:rPr lang="en-US" b="1" dirty="0" smtClean="0"/>
              <a:t> de </a:t>
            </a:r>
            <a:r>
              <a:rPr lang="en-US" b="1" dirty="0" err="1" smtClean="0"/>
              <a:t>cada</a:t>
            </a:r>
            <a:r>
              <a:rPr lang="en-US" b="1" dirty="0" smtClean="0"/>
              <a:t> </a:t>
            </a:r>
            <a:r>
              <a:rPr lang="en-US" b="1" dirty="0" err="1" smtClean="0"/>
              <a:t>documento</a:t>
            </a:r>
            <a:r>
              <a:rPr lang="en-US" b="1" dirty="0" smtClean="0"/>
              <a:t> </a:t>
            </a:r>
            <a:r>
              <a:rPr lang="en-US" b="1" dirty="0" err="1" smtClean="0"/>
              <a:t>individualmente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perder</a:t>
            </a:r>
            <a:r>
              <a:rPr lang="en-US" dirty="0" smtClean="0"/>
              <a:t> de vista o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envolve</a:t>
            </a:r>
            <a:r>
              <a:rPr lang="en-US" dirty="0" smtClean="0"/>
              <a:t> (E-</a:t>
            </a:r>
            <a:r>
              <a:rPr lang="en-US" dirty="0" err="1" smtClean="0"/>
              <a:t>Arq</a:t>
            </a:r>
            <a:r>
              <a:rPr lang="en-US" dirty="0" smtClean="0"/>
              <a:t>, 2009). </a:t>
            </a:r>
          </a:p>
          <a:p>
            <a:pPr algn="just"/>
            <a:r>
              <a:rPr lang="en-US" b="1" dirty="0" err="1" smtClean="0"/>
              <a:t>Identidade</a:t>
            </a:r>
            <a:r>
              <a:rPr lang="en-US" dirty="0" smtClean="0"/>
              <a:t> e </a:t>
            </a:r>
            <a:r>
              <a:rPr lang="en-US" b="1" dirty="0" err="1" smtClean="0"/>
              <a:t>integridade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 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implícitos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definição</a:t>
            </a:r>
            <a:r>
              <a:rPr lang="en-US" dirty="0" smtClean="0"/>
              <a:t> de </a:t>
            </a:r>
            <a:r>
              <a:rPr lang="en-US" b="1" dirty="0" err="1" smtClean="0"/>
              <a:t>autenticidade</a:t>
            </a:r>
            <a:r>
              <a:rPr lang="en-US" dirty="0" smtClean="0"/>
              <a:t> (DURANTI, 2005).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Autenticidade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100" dirty="0" err="1" smtClean="0"/>
              <a:t>Capacidade</a:t>
            </a:r>
            <a:r>
              <a:rPr lang="en-US" sz="3100" dirty="0" smtClean="0"/>
              <a:t> de </a:t>
            </a:r>
            <a:r>
              <a:rPr lang="en-US" sz="3100" dirty="0" err="1" smtClean="0"/>
              <a:t>provar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um </a:t>
            </a:r>
            <a:r>
              <a:rPr lang="en-US" sz="3100" dirty="0" err="1" smtClean="0"/>
              <a:t>documento</a:t>
            </a:r>
            <a:r>
              <a:rPr lang="en-US" sz="3100" dirty="0" smtClean="0"/>
              <a:t> </a:t>
            </a:r>
            <a:r>
              <a:rPr lang="en-US" sz="3100" dirty="0" err="1" smtClean="0"/>
              <a:t>arquivístico</a:t>
            </a:r>
            <a:r>
              <a:rPr lang="en-US" sz="3100" dirty="0" smtClean="0"/>
              <a:t> é o </a:t>
            </a:r>
            <a:r>
              <a:rPr lang="en-US" sz="3100" dirty="0" err="1" smtClean="0"/>
              <a:t>que</a:t>
            </a:r>
            <a:r>
              <a:rPr lang="en-US" sz="3100" dirty="0" smtClean="0"/>
              <a:t> </a:t>
            </a:r>
            <a:r>
              <a:rPr lang="en-US" sz="3100" dirty="0" err="1" smtClean="0"/>
              <a:t>diz</a:t>
            </a:r>
            <a:r>
              <a:rPr lang="en-US" sz="3100" dirty="0" smtClean="0"/>
              <a:t> ser (MAC NAIL </a:t>
            </a:r>
            <a:r>
              <a:rPr lang="en-US" sz="3100" dirty="0" err="1" smtClean="0"/>
              <a:t>apud</a:t>
            </a:r>
            <a:r>
              <a:rPr lang="en-US" sz="3100" dirty="0" smtClean="0"/>
              <a:t> RONDINELLI, 2002). </a:t>
            </a:r>
          </a:p>
          <a:p>
            <a:pPr algn="just"/>
            <a:r>
              <a:rPr lang="en-US" sz="3100" dirty="0" smtClean="0"/>
              <a:t>Um </a:t>
            </a:r>
            <a:r>
              <a:rPr lang="en-US" sz="3100" b="1" dirty="0" err="1" smtClean="0"/>
              <a:t>documento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autêntico</a:t>
            </a:r>
            <a:r>
              <a:rPr lang="en-US" sz="3100" b="1" dirty="0" smtClean="0"/>
              <a:t> </a:t>
            </a:r>
            <a:r>
              <a:rPr lang="en-US" sz="3100" dirty="0" smtClean="0"/>
              <a:t>é </a:t>
            </a:r>
            <a:r>
              <a:rPr lang="en-US" sz="3100" dirty="0" err="1" smtClean="0"/>
              <a:t>aquele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se </a:t>
            </a:r>
            <a:r>
              <a:rPr lang="en-US" sz="3100" dirty="0" err="1" smtClean="0"/>
              <a:t>mantém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mesma</a:t>
            </a:r>
            <a:r>
              <a:rPr lang="en-US" sz="3100" dirty="0" smtClean="0"/>
              <a:t> forma </a:t>
            </a:r>
            <a:r>
              <a:rPr lang="en-US" sz="3100" dirty="0" err="1" smtClean="0"/>
              <a:t>como</a:t>
            </a:r>
            <a:r>
              <a:rPr lang="en-US" sz="3100" dirty="0" smtClean="0"/>
              <a:t> </a:t>
            </a:r>
            <a:r>
              <a:rPr lang="en-US" sz="3100" dirty="0" err="1" smtClean="0"/>
              <a:t>foi</a:t>
            </a:r>
            <a:r>
              <a:rPr lang="en-US" sz="3100" dirty="0" smtClean="0"/>
              <a:t> </a:t>
            </a:r>
            <a:r>
              <a:rPr lang="en-US" sz="3100" dirty="0" err="1" smtClean="0"/>
              <a:t>produzido</a:t>
            </a:r>
            <a:r>
              <a:rPr lang="en-US" sz="3100" dirty="0" smtClean="0"/>
              <a:t> e, </a:t>
            </a:r>
            <a:r>
              <a:rPr lang="en-US" sz="3100" dirty="0" err="1" smtClean="0"/>
              <a:t>portanto</a:t>
            </a:r>
            <a:r>
              <a:rPr lang="en-US" sz="3100" dirty="0" smtClean="0"/>
              <a:t>, </a:t>
            </a:r>
            <a:r>
              <a:rPr lang="en-US" sz="3100" dirty="0" err="1" smtClean="0"/>
              <a:t>apresenta</a:t>
            </a:r>
            <a:r>
              <a:rPr lang="en-US" sz="3100" dirty="0" smtClean="0"/>
              <a:t> o </a:t>
            </a:r>
            <a:r>
              <a:rPr lang="en-US" sz="3100" dirty="0" err="1" smtClean="0"/>
              <a:t>mesmo</a:t>
            </a:r>
            <a:r>
              <a:rPr lang="en-US" sz="3100" dirty="0" smtClean="0"/>
              <a:t> </a:t>
            </a:r>
            <a:r>
              <a:rPr lang="en-US" sz="3100" b="1" dirty="0" err="1" smtClean="0"/>
              <a:t>grau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confiabilidade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</a:t>
            </a:r>
            <a:r>
              <a:rPr lang="en-US" sz="3100" dirty="0" err="1" smtClean="0"/>
              <a:t>tinha</a:t>
            </a:r>
            <a:r>
              <a:rPr lang="en-US" sz="3100" dirty="0" smtClean="0"/>
              <a:t> no </a:t>
            </a:r>
            <a:r>
              <a:rPr lang="en-US" sz="3100" dirty="0" err="1" smtClean="0"/>
              <a:t>momento</a:t>
            </a:r>
            <a:r>
              <a:rPr lang="en-US" sz="3100" dirty="0" smtClean="0"/>
              <a:t> de </a:t>
            </a:r>
            <a:r>
              <a:rPr lang="en-US" sz="3100" dirty="0" err="1" smtClean="0"/>
              <a:t>sua</a:t>
            </a:r>
            <a:r>
              <a:rPr lang="en-US" sz="3100" dirty="0" smtClean="0"/>
              <a:t> </a:t>
            </a:r>
            <a:r>
              <a:rPr lang="en-US" sz="3100" dirty="0" err="1" smtClean="0"/>
              <a:t>produção</a:t>
            </a:r>
            <a:r>
              <a:rPr lang="en-US" sz="3100" dirty="0"/>
              <a:t> </a:t>
            </a:r>
            <a:r>
              <a:rPr lang="en-US" sz="3100" dirty="0" smtClean="0"/>
              <a:t>(E-</a:t>
            </a:r>
            <a:r>
              <a:rPr lang="en-US" sz="3100" dirty="0" err="1" smtClean="0"/>
              <a:t>Arq</a:t>
            </a:r>
            <a:r>
              <a:rPr lang="en-US" sz="3100" dirty="0" smtClean="0"/>
              <a:t>, 2009). </a:t>
            </a:r>
          </a:p>
          <a:p>
            <a:pPr algn="just"/>
            <a:r>
              <a:rPr lang="en-US" sz="3100" dirty="0" smtClean="0"/>
              <a:t>A </a:t>
            </a:r>
            <a:r>
              <a:rPr lang="en-US" sz="3100" b="1" dirty="0" err="1" smtClean="0"/>
              <a:t>autenticidade</a:t>
            </a:r>
            <a:r>
              <a:rPr lang="en-US" sz="3100" dirty="0" smtClean="0"/>
              <a:t> de um </a:t>
            </a:r>
            <a:r>
              <a:rPr lang="en-US" sz="3100" dirty="0" err="1" smtClean="0"/>
              <a:t>documento</a:t>
            </a:r>
            <a:r>
              <a:rPr lang="en-US" sz="3100" dirty="0" smtClean="0"/>
              <a:t> de </a:t>
            </a:r>
            <a:r>
              <a:rPr lang="en-US" sz="3100" dirty="0" err="1" smtClean="0"/>
              <a:t>arquivo</a:t>
            </a:r>
            <a:r>
              <a:rPr lang="en-US" sz="3100" dirty="0" smtClean="0"/>
              <a:t> </a:t>
            </a:r>
            <a:r>
              <a:rPr lang="en-US" sz="3100" dirty="0" err="1" smtClean="0"/>
              <a:t>está</a:t>
            </a:r>
            <a:r>
              <a:rPr lang="en-US" sz="3100" dirty="0" smtClean="0"/>
              <a:t> </a:t>
            </a:r>
            <a:r>
              <a:rPr lang="en-US" sz="3100" dirty="0" err="1" smtClean="0"/>
              <a:t>diretamente</a:t>
            </a:r>
            <a:r>
              <a:rPr lang="en-US" sz="3100" dirty="0" smtClean="0"/>
              <a:t> </a:t>
            </a:r>
            <a:r>
              <a:rPr lang="en-US" sz="3100" dirty="0" err="1" smtClean="0"/>
              <a:t>ligada</a:t>
            </a:r>
            <a:r>
              <a:rPr lang="en-US" sz="3100" dirty="0" smtClean="0"/>
              <a:t> </a:t>
            </a:r>
            <a:r>
              <a:rPr lang="en-US" sz="3100" dirty="0" err="1" smtClean="0"/>
              <a:t>ao</a:t>
            </a:r>
            <a:r>
              <a:rPr lang="en-US" sz="3100" dirty="0" smtClean="0"/>
              <a:t> </a:t>
            </a:r>
            <a:r>
              <a:rPr lang="en-US" sz="3100" dirty="0" err="1" smtClean="0"/>
              <a:t>modo</a:t>
            </a:r>
            <a:r>
              <a:rPr lang="en-US" sz="3100" dirty="0" smtClean="0"/>
              <a:t>, </a:t>
            </a:r>
            <a:r>
              <a:rPr lang="en-US" sz="3100" b="1" dirty="0" smtClean="0"/>
              <a:t>à forma e </a:t>
            </a:r>
            <a:r>
              <a:rPr lang="en-US" sz="3100" b="1" dirty="0" err="1" smtClean="0"/>
              <a:t>ao</a:t>
            </a:r>
            <a:r>
              <a:rPr lang="en-US" sz="3100" b="1" dirty="0" smtClean="0"/>
              <a:t> status de </a:t>
            </a:r>
            <a:r>
              <a:rPr lang="en-US" sz="3100" b="1" dirty="0" err="1" smtClean="0"/>
              <a:t>transmissão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deste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documento</a:t>
            </a:r>
            <a:r>
              <a:rPr lang="en-US" sz="3100" dirty="0" smtClean="0"/>
              <a:t>, </a:t>
            </a:r>
            <a:r>
              <a:rPr lang="en-US" sz="3100" dirty="0" err="1" smtClean="0"/>
              <a:t>bem</a:t>
            </a:r>
            <a:r>
              <a:rPr lang="en-US" sz="3100" dirty="0" smtClean="0"/>
              <a:t> </a:t>
            </a:r>
            <a:r>
              <a:rPr lang="en-US" sz="3100" dirty="0" err="1" smtClean="0"/>
              <a:t>como</a:t>
            </a:r>
            <a:r>
              <a:rPr lang="en-US" sz="3100" dirty="0" smtClean="0"/>
              <a:t> </a:t>
            </a:r>
            <a:r>
              <a:rPr lang="en-US" sz="3100" b="1" dirty="0" err="1" smtClean="0"/>
              <a:t>às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condições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sua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preservação</a:t>
            </a:r>
            <a:r>
              <a:rPr lang="en-US" sz="3100" b="1" dirty="0" smtClean="0"/>
              <a:t> e </a:t>
            </a:r>
            <a:r>
              <a:rPr lang="en-US" sz="3100" b="1" dirty="0" err="1" smtClean="0"/>
              <a:t>custódia</a:t>
            </a:r>
            <a:r>
              <a:rPr lang="en-US" sz="3100" dirty="0" smtClean="0"/>
              <a:t>. </a:t>
            </a:r>
            <a:r>
              <a:rPr lang="en-US" sz="3100" dirty="0" err="1" smtClean="0"/>
              <a:t>Isso</a:t>
            </a:r>
            <a:r>
              <a:rPr lang="en-US" sz="3100" dirty="0" smtClean="0"/>
              <a:t> </a:t>
            </a:r>
            <a:r>
              <a:rPr lang="en-US" sz="3100" dirty="0" err="1" smtClean="0"/>
              <a:t>quer</a:t>
            </a:r>
            <a:r>
              <a:rPr lang="en-US" sz="3100" dirty="0" smtClean="0"/>
              <a:t> </a:t>
            </a:r>
            <a:r>
              <a:rPr lang="en-US" sz="3100" dirty="0" err="1" smtClean="0"/>
              <a:t>dizer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o </a:t>
            </a:r>
            <a:r>
              <a:rPr lang="en-US" sz="3100" dirty="0" err="1" smtClean="0"/>
              <a:t>conceito</a:t>
            </a:r>
            <a:r>
              <a:rPr lang="en-US" sz="3100" dirty="0" smtClean="0"/>
              <a:t> de </a:t>
            </a:r>
            <a:r>
              <a:rPr lang="en-US" sz="3100" dirty="0" err="1" smtClean="0"/>
              <a:t>autenticidade</a:t>
            </a:r>
            <a:r>
              <a:rPr lang="en-US" sz="3100" dirty="0" smtClean="0"/>
              <a:t> </a:t>
            </a:r>
            <a:r>
              <a:rPr lang="en-US" sz="3100" dirty="0" err="1" smtClean="0"/>
              <a:t>refere</a:t>
            </a:r>
            <a:r>
              <a:rPr lang="en-US" sz="3100" dirty="0" smtClean="0"/>
              <a:t>-se à </a:t>
            </a:r>
            <a:r>
              <a:rPr lang="en-US" sz="3100" b="1" dirty="0" err="1" smtClean="0"/>
              <a:t>adoção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métodos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que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garantem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que</a:t>
            </a:r>
            <a:r>
              <a:rPr lang="en-US" sz="3100" b="1" dirty="0" smtClean="0"/>
              <a:t> o </a:t>
            </a:r>
            <a:r>
              <a:rPr lang="en-US" sz="3100" b="1" dirty="0" err="1" smtClean="0"/>
              <a:t>documento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não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foi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adulterado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após</a:t>
            </a:r>
            <a:r>
              <a:rPr lang="en-US" sz="3100" b="1" dirty="0" smtClean="0"/>
              <a:t> a </a:t>
            </a:r>
            <a:r>
              <a:rPr lang="en-US" sz="3100" b="1" dirty="0" err="1" smtClean="0"/>
              <a:t>sua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criação</a:t>
            </a:r>
            <a:r>
              <a:rPr lang="en-US" sz="3100" b="1" dirty="0" smtClean="0"/>
              <a:t> </a:t>
            </a:r>
            <a:r>
              <a:rPr lang="en-US" sz="3100" dirty="0" smtClean="0"/>
              <a:t>e </a:t>
            </a:r>
            <a:r>
              <a:rPr lang="en-US" sz="3100" dirty="0" err="1" smtClean="0"/>
              <a:t>que</a:t>
            </a:r>
            <a:r>
              <a:rPr lang="en-US" sz="3100" dirty="0" smtClean="0"/>
              <a:t>, </a:t>
            </a:r>
            <a:r>
              <a:rPr lang="en-US" sz="3100" dirty="0" err="1" smtClean="0"/>
              <a:t>portanto</a:t>
            </a:r>
            <a:r>
              <a:rPr lang="en-US" sz="3100" dirty="0" smtClean="0"/>
              <a:t>, </a:t>
            </a:r>
            <a:r>
              <a:rPr lang="en-US" sz="3100" b="1" dirty="0" smtClean="0"/>
              <a:t>continua </a:t>
            </a:r>
            <a:r>
              <a:rPr lang="en-US" sz="3100" b="1" dirty="0" err="1" smtClean="0"/>
              <a:t>sendo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tão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fidedigno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quanto</a:t>
            </a:r>
            <a:r>
              <a:rPr lang="en-US" sz="3100" b="1" dirty="0" smtClean="0"/>
              <a:t> era no </a:t>
            </a:r>
            <a:r>
              <a:rPr lang="en-US" sz="3100" b="1" dirty="0" err="1" smtClean="0"/>
              <a:t>momento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em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que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foi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criado</a:t>
            </a:r>
            <a:r>
              <a:rPr lang="en-US" sz="3100" b="1" dirty="0"/>
              <a:t> </a:t>
            </a:r>
            <a:r>
              <a:rPr lang="en-US" sz="3100" dirty="0" smtClean="0"/>
              <a:t>(RONDINELLI, 2002).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Assegurando a autenticidade do documento de arquivo...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assegurar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autenticidade</a:t>
            </a:r>
            <a:r>
              <a:rPr lang="en-US" dirty="0" smtClean="0"/>
              <a:t> </a:t>
            </a:r>
            <a:r>
              <a:rPr lang="en-US" dirty="0" err="1" smtClean="0"/>
              <a:t>possa</a:t>
            </a:r>
            <a:r>
              <a:rPr lang="en-US" dirty="0" smtClean="0"/>
              <a:t> ser </a:t>
            </a:r>
            <a:r>
              <a:rPr lang="en-US" dirty="0" err="1" smtClean="0"/>
              <a:t>presumida</a:t>
            </a:r>
            <a:r>
              <a:rPr lang="en-US" dirty="0" smtClean="0"/>
              <a:t> e </a:t>
            </a:r>
            <a:r>
              <a:rPr lang="en-US" dirty="0" err="1" smtClean="0"/>
              <a:t>mantida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tempo, </a:t>
            </a:r>
            <a:r>
              <a:rPr lang="en-US" dirty="0" err="1" smtClean="0"/>
              <a:t>deve</a:t>
            </a:r>
            <a:r>
              <a:rPr lang="en-US" dirty="0" smtClean="0"/>
              <a:t>-se </a:t>
            </a:r>
            <a:r>
              <a:rPr lang="en-US" b="1" dirty="0" err="1" smtClean="0"/>
              <a:t>definir</a:t>
            </a:r>
            <a:r>
              <a:rPr lang="en-US" b="1" dirty="0" smtClean="0"/>
              <a:t> e </a:t>
            </a:r>
            <a:r>
              <a:rPr lang="en-US" b="1" dirty="0" err="1" smtClean="0"/>
              <a:t>conservar</a:t>
            </a:r>
            <a:r>
              <a:rPr lang="en-US" b="1" dirty="0" smtClean="0"/>
              <a:t> a </a:t>
            </a:r>
            <a:r>
              <a:rPr lang="en-US" b="1" dirty="0" err="1" smtClean="0"/>
              <a:t>identidade</a:t>
            </a:r>
            <a:r>
              <a:rPr lang="en-US" b="1" dirty="0" smtClean="0"/>
              <a:t> dos </a:t>
            </a:r>
            <a:r>
              <a:rPr lang="en-US" b="1" dirty="0" err="1" smtClean="0"/>
              <a:t>documentos</a:t>
            </a:r>
            <a:r>
              <a:rPr lang="en-US" b="1" dirty="0" smtClean="0"/>
              <a:t> </a:t>
            </a:r>
            <a:r>
              <a:rPr lang="en-US" b="1" dirty="0" err="1" smtClean="0"/>
              <a:t>arquivísticos</a:t>
            </a:r>
            <a:r>
              <a:rPr lang="en-US" b="1" dirty="0" smtClean="0"/>
              <a:t> </a:t>
            </a:r>
            <a:r>
              <a:rPr lang="en-US" dirty="0" smtClean="0"/>
              <a:t>e </a:t>
            </a:r>
            <a:r>
              <a:rPr lang="en-US" b="1" dirty="0" err="1" smtClean="0"/>
              <a:t>proteger</a:t>
            </a:r>
            <a:r>
              <a:rPr lang="en-US" b="1" dirty="0" smtClean="0"/>
              <a:t> </a:t>
            </a:r>
            <a:r>
              <a:rPr lang="en-US" b="1" dirty="0" err="1" smtClean="0"/>
              <a:t>sua</a:t>
            </a:r>
            <a:r>
              <a:rPr lang="en-US" b="1" dirty="0" smtClean="0"/>
              <a:t> </a:t>
            </a:r>
            <a:r>
              <a:rPr lang="en-US" b="1" dirty="0" err="1" smtClean="0"/>
              <a:t>integridade</a:t>
            </a:r>
            <a:r>
              <a:rPr lang="en-US" dirty="0" smtClean="0"/>
              <a:t>. A </a:t>
            </a:r>
            <a:r>
              <a:rPr lang="en-US" dirty="0" err="1" smtClean="0"/>
              <a:t>autenticidade</a:t>
            </a:r>
            <a:r>
              <a:rPr lang="en-US" dirty="0" smtClean="0"/>
              <a:t> é </a:t>
            </a:r>
            <a:r>
              <a:rPr lang="en-US" dirty="0" err="1" smtClean="0"/>
              <a:t>colocada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arquivísticos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transmitidos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do tempo e do </a:t>
            </a:r>
            <a:r>
              <a:rPr lang="en-US" dirty="0" err="1" smtClean="0"/>
              <a:t>espaço</a:t>
            </a:r>
            <a:r>
              <a:rPr lang="en-US" dirty="0" smtClean="0"/>
              <a:t>.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tempo, a 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autenticidade</a:t>
            </a:r>
            <a:r>
              <a:rPr lang="en-US" dirty="0" smtClean="0"/>
              <a:t> é </a:t>
            </a:r>
            <a:r>
              <a:rPr lang="en-US" dirty="0" err="1" smtClean="0"/>
              <a:t>passada</a:t>
            </a:r>
            <a:r>
              <a:rPr lang="en-US" dirty="0" smtClean="0"/>
              <a:t> do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manutenção</a:t>
            </a:r>
            <a:r>
              <a:rPr lang="en-US" dirty="0" smtClean="0"/>
              <a:t> (</a:t>
            </a:r>
            <a:r>
              <a:rPr lang="en-US" i="1" dirty="0" smtClean="0"/>
              <a:t>keeper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preservador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</a:t>
            </a:r>
            <a:r>
              <a:rPr lang="en-US" dirty="0" err="1" smtClean="0"/>
              <a:t>prazo</a:t>
            </a:r>
            <a:r>
              <a:rPr lang="en-US" dirty="0" smtClean="0"/>
              <a:t> dos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arquivísticos</a:t>
            </a:r>
            <a:r>
              <a:rPr lang="en-US" dirty="0"/>
              <a:t> </a:t>
            </a:r>
            <a:r>
              <a:rPr lang="en-US" dirty="0" smtClean="0"/>
              <a:t> (DURANTI, 2005).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Autenticidade x Confiabilidade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Um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confiável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transmitido</a:t>
            </a:r>
            <a:r>
              <a:rPr lang="en-US" dirty="0" smtClean="0"/>
              <a:t> e </a:t>
            </a:r>
            <a:r>
              <a:rPr lang="en-US" dirty="0" err="1" smtClean="0"/>
              <a:t>preservado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adulteração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outro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corrupção</a:t>
            </a:r>
            <a:r>
              <a:rPr lang="en-US" dirty="0" smtClean="0"/>
              <a:t>, é </a:t>
            </a:r>
            <a:r>
              <a:rPr lang="en-US" dirty="0" err="1" smtClean="0"/>
              <a:t>autêntico</a:t>
            </a:r>
            <a:r>
              <a:rPr lang="en-US" dirty="0"/>
              <a:t> </a:t>
            </a:r>
            <a:r>
              <a:rPr lang="en-US" dirty="0" smtClean="0"/>
              <a:t>(E-</a:t>
            </a:r>
            <a:r>
              <a:rPr lang="en-US" dirty="0" err="1" smtClean="0"/>
              <a:t>Arq</a:t>
            </a:r>
            <a:r>
              <a:rPr lang="en-US" dirty="0" smtClean="0"/>
              <a:t>, 2009).</a:t>
            </a:r>
          </a:p>
          <a:p>
            <a:pPr algn="just"/>
            <a:r>
              <a:rPr lang="en-US" dirty="0" err="1" smtClean="0"/>
              <a:t>Enquanto</a:t>
            </a:r>
            <a:r>
              <a:rPr lang="en-US" dirty="0" smtClean="0"/>
              <a:t> a </a:t>
            </a:r>
            <a:r>
              <a:rPr lang="en-US" b="1" dirty="0" err="1" smtClean="0"/>
              <a:t>confiabilidade</a:t>
            </a:r>
            <a:r>
              <a:rPr lang="en-US" b="1" dirty="0" smtClean="0"/>
              <a:t> </a:t>
            </a: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relacionada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momento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produção</a:t>
            </a:r>
            <a:r>
              <a:rPr lang="en-US" dirty="0" smtClean="0"/>
              <a:t>, a </a:t>
            </a:r>
            <a:r>
              <a:rPr lang="en-US" b="1" dirty="0" err="1" smtClean="0"/>
              <a:t>autenticidade</a:t>
            </a:r>
            <a:r>
              <a:rPr lang="en-US" b="1" dirty="0" smtClean="0"/>
              <a:t> </a:t>
            </a: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ligada</a:t>
            </a:r>
            <a:r>
              <a:rPr lang="en-US" b="1" dirty="0" smtClean="0"/>
              <a:t> à </a:t>
            </a:r>
            <a:r>
              <a:rPr lang="en-US" b="1" dirty="0" err="1" smtClean="0"/>
              <a:t>transmissão</a:t>
            </a:r>
            <a:r>
              <a:rPr lang="en-US" b="1" dirty="0" smtClean="0"/>
              <a:t> do </a:t>
            </a:r>
            <a:r>
              <a:rPr lang="en-US" b="1" dirty="0" err="1" smtClean="0"/>
              <a:t>documento</a:t>
            </a:r>
            <a:r>
              <a:rPr lang="en-US" b="1" dirty="0" smtClean="0"/>
              <a:t> e à </a:t>
            </a:r>
            <a:r>
              <a:rPr lang="en-US" b="1" dirty="0" err="1" smtClean="0"/>
              <a:t>sua</a:t>
            </a:r>
            <a:r>
              <a:rPr lang="en-US" b="1" dirty="0" smtClean="0"/>
              <a:t> </a:t>
            </a:r>
            <a:r>
              <a:rPr lang="en-US" b="1" dirty="0" err="1" smtClean="0"/>
              <a:t>preservação</a:t>
            </a:r>
            <a:r>
              <a:rPr lang="en-US" b="1" dirty="0" smtClean="0"/>
              <a:t> e </a:t>
            </a:r>
            <a:r>
              <a:rPr lang="en-US" b="1" dirty="0" err="1" smtClean="0"/>
              <a:t>custódia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Autenticidade x Autenticação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Autenticidade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 do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acompanha</a:t>
            </a:r>
            <a:r>
              <a:rPr lang="en-US" dirty="0" smtClean="0"/>
              <a:t> </a:t>
            </a:r>
            <a:r>
              <a:rPr lang="en-US" dirty="0" err="1" smtClean="0"/>
              <a:t>enquanto</a:t>
            </a:r>
            <a:r>
              <a:rPr lang="en-US" dirty="0" smtClean="0"/>
              <a:t> </a:t>
            </a:r>
            <a:r>
              <a:rPr lang="en-US" dirty="0" err="1" smtClean="0"/>
              <a:t>existir</a:t>
            </a:r>
            <a:r>
              <a:rPr lang="en-US" dirty="0" smtClean="0"/>
              <a:t>, e </a:t>
            </a:r>
            <a:r>
              <a:rPr lang="en-US" dirty="0" err="1" smtClean="0"/>
              <a:t>autenticação</a:t>
            </a:r>
            <a:r>
              <a:rPr lang="en-US" dirty="0" smtClean="0"/>
              <a:t> é um </a:t>
            </a:r>
            <a:r>
              <a:rPr lang="en-US" dirty="0" err="1" smtClean="0"/>
              <a:t>meio</a:t>
            </a:r>
            <a:r>
              <a:rPr lang="en-US" dirty="0" smtClean="0"/>
              <a:t> de </a:t>
            </a:r>
            <a:r>
              <a:rPr lang="en-US" dirty="0" err="1" smtClean="0"/>
              <a:t>provar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documento</a:t>
            </a:r>
            <a:r>
              <a:rPr lang="en-US" dirty="0" smtClean="0"/>
              <a:t> é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parece</a:t>
            </a:r>
            <a:r>
              <a:rPr lang="en-US" dirty="0" smtClean="0"/>
              <a:t> ser num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  (DURANTI, 2005). </a:t>
            </a:r>
          </a:p>
          <a:p>
            <a:pPr algn="just"/>
            <a:r>
              <a:rPr lang="en-US" b="1" dirty="0" err="1" smtClean="0"/>
              <a:t>Autenticação</a:t>
            </a:r>
            <a:r>
              <a:rPr lang="en-US" b="1" dirty="0" smtClean="0"/>
              <a:t> é a </a:t>
            </a:r>
            <a:r>
              <a:rPr lang="en-US" b="1" dirty="0" err="1" smtClean="0"/>
              <a:t>declaração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autenticidade</a:t>
            </a:r>
            <a:r>
              <a:rPr lang="en-US" dirty="0" smtClean="0"/>
              <a:t>, </a:t>
            </a:r>
            <a:r>
              <a:rPr lang="en-US" dirty="0" err="1" smtClean="0"/>
              <a:t>resultante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inserção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afirmações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arquivísticos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r>
              <a:rPr lang="en-US" dirty="0" smtClean="0"/>
              <a:t>, e as </a:t>
            </a:r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regulam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estabelecidas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legislação</a:t>
            </a:r>
            <a:r>
              <a:rPr lang="en-US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Acessibilidade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300" dirty="0" smtClean="0"/>
              <a:t>Define a </a:t>
            </a:r>
            <a:r>
              <a:rPr lang="en-US" sz="3300" b="1" dirty="0" err="1" smtClean="0"/>
              <a:t>capacidade</a:t>
            </a:r>
            <a:r>
              <a:rPr lang="en-US" sz="3300" b="1" dirty="0" smtClean="0"/>
              <a:t> de </a:t>
            </a:r>
            <a:r>
              <a:rPr lang="en-US" sz="3300" b="1" dirty="0" err="1" smtClean="0"/>
              <a:t>localizar</a:t>
            </a:r>
            <a:r>
              <a:rPr lang="en-US" sz="3300" b="1" dirty="0" smtClean="0"/>
              <a:t>, </a:t>
            </a:r>
            <a:r>
              <a:rPr lang="en-US" sz="3300" b="1" dirty="0" err="1" smtClean="0"/>
              <a:t>recuperar</a:t>
            </a:r>
            <a:r>
              <a:rPr lang="en-US" sz="3300" b="1" dirty="0" smtClean="0"/>
              <a:t>, </a:t>
            </a:r>
            <a:r>
              <a:rPr lang="en-US" sz="3300" b="1" dirty="0" err="1" smtClean="0"/>
              <a:t>apresentar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interpretar</a:t>
            </a:r>
            <a:r>
              <a:rPr lang="en-US" sz="3300" b="1" dirty="0" smtClean="0"/>
              <a:t> </a:t>
            </a:r>
            <a:r>
              <a:rPr lang="en-US" sz="3300" dirty="0" smtClean="0"/>
              <a:t>um </a:t>
            </a:r>
            <a:r>
              <a:rPr lang="en-US" sz="3300" dirty="0" err="1" smtClean="0"/>
              <a:t>documento</a:t>
            </a:r>
            <a:r>
              <a:rPr lang="en-US" sz="3300" dirty="0" smtClean="0"/>
              <a:t> de </a:t>
            </a:r>
            <a:r>
              <a:rPr lang="en-US" sz="3300" dirty="0" err="1" smtClean="0"/>
              <a:t>arquivo</a:t>
            </a:r>
            <a:r>
              <a:rPr lang="en-US" sz="3300" dirty="0" smtClean="0"/>
              <a:t>. </a:t>
            </a:r>
          </a:p>
          <a:p>
            <a:pPr algn="just"/>
            <a:endParaRPr lang="en-US" sz="3300" dirty="0" smtClean="0"/>
          </a:p>
          <a:p>
            <a:pPr algn="just"/>
            <a:r>
              <a:rPr lang="en-US" sz="3300" dirty="0" smtClean="0"/>
              <a:t>Para </a:t>
            </a:r>
            <a:r>
              <a:rPr lang="en-US" sz="3300" dirty="0" err="1" smtClean="0"/>
              <a:t>assegurar</a:t>
            </a:r>
            <a:r>
              <a:rPr lang="en-US" sz="3300" dirty="0" smtClean="0"/>
              <a:t> a </a:t>
            </a:r>
            <a:r>
              <a:rPr lang="en-US" sz="3300" dirty="0" err="1" smtClean="0"/>
              <a:t>acessibilidade</a:t>
            </a:r>
            <a:r>
              <a:rPr lang="en-US" sz="3300" dirty="0" smtClean="0"/>
              <a:t>, </a:t>
            </a:r>
            <a:r>
              <a:rPr lang="en-US" sz="3300" u="sng" dirty="0" smtClean="0"/>
              <a:t>o </a:t>
            </a:r>
            <a:r>
              <a:rPr lang="en-US" sz="3300" u="sng" dirty="0" err="1" smtClean="0"/>
              <a:t>programa</a:t>
            </a:r>
            <a:r>
              <a:rPr lang="en-US" sz="3300" u="sng" dirty="0" smtClean="0"/>
              <a:t> de </a:t>
            </a:r>
            <a:r>
              <a:rPr lang="en-US" sz="3300" u="sng" dirty="0" err="1" smtClean="0"/>
              <a:t>gestão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arquivística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deve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garantir</a:t>
            </a:r>
            <a:r>
              <a:rPr lang="en-US" sz="3300" u="sng" dirty="0" smtClean="0"/>
              <a:t> a </a:t>
            </a:r>
            <a:r>
              <a:rPr lang="en-US" sz="3300" u="sng" dirty="0" err="1" smtClean="0"/>
              <a:t>transmissão</a:t>
            </a:r>
            <a:r>
              <a:rPr lang="en-US" sz="3300" u="sng" dirty="0" smtClean="0"/>
              <a:t> de </a:t>
            </a:r>
            <a:r>
              <a:rPr lang="en-US" sz="3300" u="sng" dirty="0" err="1" smtClean="0"/>
              <a:t>documentos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para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outros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sistemas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sem</a:t>
            </a:r>
            <a:r>
              <a:rPr lang="en-US" sz="3300" u="sng" dirty="0" smtClean="0"/>
              <a:t> </a:t>
            </a:r>
            <a:r>
              <a:rPr lang="en-US" sz="3300" u="sng" dirty="0" err="1" smtClean="0"/>
              <a:t>perda</a:t>
            </a:r>
            <a:r>
              <a:rPr lang="en-US" sz="3300" u="sng" dirty="0" smtClean="0"/>
              <a:t> de </a:t>
            </a:r>
            <a:r>
              <a:rPr lang="en-US" sz="3300" u="sng" dirty="0" err="1" smtClean="0"/>
              <a:t>informação</a:t>
            </a:r>
            <a:r>
              <a:rPr lang="en-US" sz="3300" u="sng" dirty="0" smtClean="0"/>
              <a:t> e de </a:t>
            </a:r>
            <a:r>
              <a:rPr lang="en-US" sz="3300" u="sng" dirty="0" err="1" smtClean="0"/>
              <a:t>funcionalidade</a:t>
            </a:r>
            <a:r>
              <a:rPr lang="en-US" sz="3300" dirty="0" smtClean="0"/>
              <a:t>. </a:t>
            </a:r>
          </a:p>
          <a:p>
            <a:pPr algn="just"/>
            <a:endParaRPr lang="en-US" sz="3300" dirty="0" smtClean="0"/>
          </a:p>
          <a:p>
            <a:pPr algn="just"/>
            <a:r>
              <a:rPr lang="en-US" sz="3300" dirty="0" smtClean="0"/>
              <a:t>O </a:t>
            </a:r>
            <a:r>
              <a:rPr lang="en-US" sz="3300" dirty="0" err="1" smtClean="0"/>
              <a:t>sistema</a:t>
            </a:r>
            <a:r>
              <a:rPr lang="en-US" sz="3300" dirty="0" smtClean="0"/>
              <a:t> </a:t>
            </a:r>
            <a:r>
              <a:rPr lang="en-US" sz="3300" dirty="0" err="1" smtClean="0"/>
              <a:t>deve</a:t>
            </a:r>
            <a:r>
              <a:rPr lang="en-US" sz="3300" dirty="0" smtClean="0"/>
              <a:t> ser </a:t>
            </a:r>
            <a:r>
              <a:rPr lang="en-US" sz="3300" dirty="0" err="1" smtClean="0"/>
              <a:t>capaz</a:t>
            </a:r>
            <a:r>
              <a:rPr lang="en-US" sz="3300" dirty="0" smtClean="0"/>
              <a:t> de </a:t>
            </a:r>
            <a:r>
              <a:rPr lang="en-US" sz="3300" dirty="0" err="1" smtClean="0"/>
              <a:t>recuperar</a:t>
            </a:r>
            <a:r>
              <a:rPr lang="en-US" sz="3300" dirty="0" smtClean="0"/>
              <a:t> </a:t>
            </a:r>
            <a:r>
              <a:rPr lang="en-US" sz="3300" dirty="0" err="1" smtClean="0"/>
              <a:t>qualquer</a:t>
            </a:r>
            <a:r>
              <a:rPr lang="en-US" sz="3300" dirty="0" smtClean="0"/>
              <a:t> </a:t>
            </a:r>
            <a:r>
              <a:rPr lang="en-US" sz="3300" dirty="0" err="1" smtClean="0"/>
              <a:t>documento</a:t>
            </a:r>
            <a:r>
              <a:rPr lang="en-US" sz="3300" dirty="0" smtClean="0"/>
              <a:t>, </a:t>
            </a:r>
            <a:r>
              <a:rPr lang="en-US" sz="3300" dirty="0" err="1" smtClean="0"/>
              <a:t>em</a:t>
            </a:r>
            <a:r>
              <a:rPr lang="en-US" sz="3300" dirty="0" smtClean="0"/>
              <a:t> </a:t>
            </a:r>
            <a:r>
              <a:rPr lang="en-US" sz="3300" dirty="0" err="1" smtClean="0"/>
              <a:t>qualquer</a:t>
            </a:r>
            <a:r>
              <a:rPr lang="en-US" sz="3300" dirty="0" smtClean="0"/>
              <a:t> tempo e de </a:t>
            </a:r>
            <a:r>
              <a:rPr lang="en-US" sz="3300" dirty="0" err="1" smtClean="0"/>
              <a:t>apresentá</a:t>
            </a:r>
            <a:r>
              <a:rPr lang="en-US" sz="3300" dirty="0" smtClean="0"/>
              <a:t>-lo com a </a:t>
            </a:r>
            <a:r>
              <a:rPr lang="en-US" sz="3300" dirty="0" err="1" smtClean="0"/>
              <a:t>mesma</a:t>
            </a:r>
            <a:r>
              <a:rPr lang="en-US" sz="3300" dirty="0" smtClean="0"/>
              <a:t> forma </a:t>
            </a:r>
            <a:r>
              <a:rPr lang="en-US" sz="3300" dirty="0" err="1" smtClean="0"/>
              <a:t>que</a:t>
            </a:r>
            <a:r>
              <a:rPr lang="en-US" sz="3300" dirty="0" smtClean="0"/>
              <a:t> </a:t>
            </a:r>
            <a:r>
              <a:rPr lang="en-US" sz="3300" dirty="0" err="1" smtClean="0"/>
              <a:t>tinha</a:t>
            </a:r>
            <a:r>
              <a:rPr lang="en-US" sz="3300" dirty="0" smtClean="0"/>
              <a:t> no </a:t>
            </a:r>
            <a:r>
              <a:rPr lang="en-US" sz="3300" dirty="0" err="1" smtClean="0"/>
              <a:t>momento</a:t>
            </a:r>
            <a:r>
              <a:rPr lang="en-US" sz="3300" dirty="0" smtClean="0"/>
              <a:t> </a:t>
            </a:r>
            <a:r>
              <a:rPr lang="en-US" sz="3300" dirty="0" err="1" smtClean="0"/>
              <a:t>da</a:t>
            </a:r>
            <a:r>
              <a:rPr lang="en-US" sz="3300" dirty="0" smtClean="0"/>
              <a:t> </a:t>
            </a:r>
            <a:r>
              <a:rPr lang="en-US" sz="3300" dirty="0" err="1" smtClean="0"/>
              <a:t>sua</a:t>
            </a:r>
            <a:r>
              <a:rPr lang="en-US" sz="3300" dirty="0" smtClean="0"/>
              <a:t> </a:t>
            </a:r>
            <a:r>
              <a:rPr lang="en-US" sz="3300" dirty="0" err="1" smtClean="0"/>
              <a:t>criação</a:t>
            </a:r>
            <a:r>
              <a:rPr lang="en-US" sz="3300" dirty="0"/>
              <a:t> </a:t>
            </a:r>
            <a:r>
              <a:rPr lang="en-US" sz="3300" dirty="0" smtClean="0"/>
              <a:t>(E-</a:t>
            </a:r>
            <a:r>
              <a:rPr lang="en-US" sz="3300" dirty="0" err="1" smtClean="0"/>
              <a:t>Arq</a:t>
            </a:r>
            <a:r>
              <a:rPr lang="en-US" sz="3300" dirty="0" smtClean="0"/>
              <a:t>, 2009).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arquivo está vivo!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/>
              <a:t>"arquivo" diz respeito a uma </a:t>
            </a:r>
            <a:r>
              <a:rPr lang="pt-BR" sz="2800" u="sng" dirty="0" smtClean="0"/>
              <a:t>reunião orgânica </a:t>
            </a:r>
            <a:r>
              <a:rPr lang="pt-BR" sz="2800" u="sng" dirty="0"/>
              <a:t>de documentos acumulados</a:t>
            </a:r>
            <a:r>
              <a:rPr lang="pt-BR" sz="2800" dirty="0"/>
              <a:t>, produzidos e recebidos, por uma </a:t>
            </a:r>
            <a:r>
              <a:rPr lang="pt-BR" sz="2800" u="sng" dirty="0"/>
              <a:t>pessoa </a:t>
            </a:r>
            <a:r>
              <a:rPr lang="pt-BR" sz="2800" u="sng" dirty="0" smtClean="0"/>
              <a:t>jurídica </a:t>
            </a:r>
            <a:r>
              <a:rPr lang="pt-BR" sz="2800" u="sng" dirty="0"/>
              <a:t>ou </a:t>
            </a:r>
            <a:r>
              <a:rPr lang="pt-BR" sz="2800" u="sng" dirty="0" smtClean="0"/>
              <a:t>física </a:t>
            </a:r>
            <a:r>
              <a:rPr lang="pt-BR" sz="2800" dirty="0"/>
              <a:t>no cumprimento de suas </a:t>
            </a:r>
            <a:r>
              <a:rPr lang="pt-BR" sz="2800" u="sng" dirty="0"/>
              <a:t>funções e atividades </a:t>
            </a:r>
            <a:r>
              <a:rPr lang="pt-BR" sz="2800" dirty="0"/>
              <a:t>(dos processos de trabalho, como diria Theo Thomassem), essencialmente para </a:t>
            </a:r>
            <a:r>
              <a:rPr lang="pt-BR" sz="2800" u="sng" dirty="0"/>
              <a:t>fins probatórios, administrativos, burocráticos e jurídicos</a:t>
            </a:r>
            <a:r>
              <a:rPr lang="pt-BR" sz="2800" dirty="0"/>
              <a:t> (valor primário), e, posteriormente, preservados (ou não) por seu </a:t>
            </a:r>
            <a:r>
              <a:rPr lang="pt-BR" sz="2800" u="sng" dirty="0"/>
              <a:t>préstimo de informação, memória e testemunho </a:t>
            </a:r>
            <a:r>
              <a:rPr lang="pt-BR" sz="2800" dirty="0"/>
              <a:t>(valor secundário</a:t>
            </a:r>
            <a:r>
              <a:rPr lang="pt-BR" sz="2800" dirty="0" smtClean="0"/>
              <a:t>) (CAVALHEIRO, 2017, p. 17).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DURANTI, L. </a:t>
            </a:r>
            <a:r>
              <a:rPr lang="en-US" b="1" dirty="0" smtClean="0"/>
              <a:t>The </a:t>
            </a:r>
            <a:r>
              <a:rPr lang="en-US" b="1" dirty="0" err="1" smtClean="0"/>
              <a:t>InterPARES</a:t>
            </a:r>
            <a:r>
              <a:rPr lang="en-US" b="1" dirty="0" smtClean="0"/>
              <a:t> Project</a:t>
            </a:r>
            <a:r>
              <a:rPr lang="en-US" dirty="0" smtClean="0"/>
              <a:t>: The long-term preservation of the authentic electronic records: findings of the </a:t>
            </a:r>
            <a:r>
              <a:rPr lang="en-US" dirty="0" err="1" smtClean="0"/>
              <a:t>InterPARES</a:t>
            </a:r>
            <a:r>
              <a:rPr lang="en-US" dirty="0" smtClean="0"/>
              <a:t> Project. </a:t>
            </a:r>
            <a:r>
              <a:rPr lang="en-US" dirty="0" err="1" smtClean="0"/>
              <a:t>Itália</a:t>
            </a:r>
            <a:r>
              <a:rPr lang="en-US" dirty="0" smtClean="0"/>
              <a:t>: </a:t>
            </a:r>
            <a:r>
              <a:rPr lang="en-US" dirty="0" err="1" smtClean="0"/>
              <a:t>Archilab</a:t>
            </a:r>
            <a:r>
              <a:rPr lang="en-US" dirty="0" smtClean="0"/>
              <a:t>, 2005. </a:t>
            </a:r>
          </a:p>
          <a:p>
            <a:pPr>
              <a:buNone/>
            </a:pPr>
            <a:r>
              <a:rPr lang="en-US" dirty="0" smtClean="0"/>
              <a:t>     MACNEIL, H. </a:t>
            </a:r>
            <a:r>
              <a:rPr lang="en-US" b="1" dirty="0" smtClean="0"/>
              <a:t>Trusting records</a:t>
            </a:r>
            <a:r>
              <a:rPr lang="en-US" dirty="0" smtClean="0"/>
              <a:t>: legal, historical and diplomatic perspectives. </a:t>
            </a:r>
            <a:r>
              <a:rPr lang="en-US" dirty="0" err="1" smtClean="0"/>
              <a:t>Dordrech</a:t>
            </a:r>
            <a:r>
              <a:rPr lang="en-US" dirty="0" smtClean="0"/>
              <a:t>: </a:t>
            </a:r>
            <a:r>
              <a:rPr lang="en-US" dirty="0" err="1" smtClean="0"/>
              <a:t>Kluwer</a:t>
            </a:r>
            <a:r>
              <a:rPr lang="en-US" dirty="0" smtClean="0"/>
              <a:t> Academic, 2000.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RONDINELLI, R. C. </a:t>
            </a:r>
            <a:r>
              <a:rPr lang="pt-BR" b="1" dirty="0" smtClean="0"/>
              <a:t>Gerenciamento Arquivístico de Documentos Eletrônicos</a:t>
            </a:r>
            <a:r>
              <a:rPr lang="pt-BR" dirty="0" smtClean="0"/>
              <a:t>: uma abordagem teórica da diplomática arquivística contemporânea. Rio de Janeiro: FGV, 2002.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de re diplomÃ¡tic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80379">
            <a:off x="433492" y="788070"/>
            <a:ext cx="3353860" cy="487834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637">
            <a:off x="5134666" y="312619"/>
            <a:ext cx="3666677" cy="49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2.bp.blogspot.com/-q5X5ciQpdjY/Uij1sODfXVI/AAAAAAAAAAk/BsAoA8CAp7s/s1600/Documentos+P%C3%BAblicos+e+Privado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93613">
            <a:off x="3122007" y="3323878"/>
            <a:ext cx="3971244" cy="32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Conceitos-chave da Teoria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algn="just">
              <a:buFontTx/>
              <a:buChar char="•"/>
            </a:pPr>
            <a:r>
              <a:rPr lang="pt-BR" sz="5500" b="1" dirty="0" smtClean="0"/>
              <a:t>ORDENAÇÃO</a:t>
            </a:r>
            <a:r>
              <a:rPr lang="pt-BR" sz="5500" dirty="0" smtClean="0"/>
              <a:t>: distribuição dos documentos em sequência alfabética, numérica ou alfanumérica, de acordo com o método de arquivamento adotado (arquivos correntes e intermediários).</a:t>
            </a:r>
          </a:p>
          <a:p>
            <a:pPr algn="just">
              <a:buFontTx/>
              <a:buChar char="•"/>
            </a:pPr>
            <a:r>
              <a:rPr lang="pt-BR" sz="5500" b="1" dirty="0" smtClean="0"/>
              <a:t>NOTAÇÃO</a:t>
            </a:r>
            <a:r>
              <a:rPr lang="pt-BR" sz="5500" dirty="0" smtClean="0"/>
              <a:t>: elemento de identificação das unidades de arquivamento, composto por letras, números ou combinação, permitindo sua localização.</a:t>
            </a:r>
          </a:p>
          <a:p>
            <a:pPr algn="just">
              <a:buFontTx/>
              <a:buChar char="•"/>
            </a:pPr>
            <a:r>
              <a:rPr lang="pt-BR" sz="5500" b="1" dirty="0" smtClean="0"/>
              <a:t>CLASSIFICAÇÃO/ARRANJO: </a:t>
            </a:r>
            <a:r>
              <a:rPr lang="pt-BR" sz="5500" dirty="0" smtClean="0"/>
              <a:t>organização intelectual, por eixos estruturais e/ou funcionais dos documentos arquivísticos em fundos, grupos, séries, </a:t>
            </a:r>
            <a:r>
              <a:rPr lang="pt-BR" sz="5500" dirty="0" err="1" smtClean="0"/>
              <a:t>subséries</a:t>
            </a:r>
            <a:r>
              <a:rPr lang="pt-BR" sz="5500" dirty="0"/>
              <a:t> </a:t>
            </a:r>
            <a:r>
              <a:rPr lang="pt-BR" sz="5500" dirty="0" smtClean="0"/>
              <a:t>e itens documentais.</a:t>
            </a:r>
          </a:p>
          <a:p>
            <a:pPr algn="just">
              <a:buFontTx/>
              <a:buChar char="•"/>
            </a:pPr>
            <a:r>
              <a:rPr lang="pt-BR" sz="5500" b="1" dirty="0" smtClean="0"/>
              <a:t>DESCRIÇÃO</a:t>
            </a:r>
            <a:r>
              <a:rPr lang="pt-BR" sz="5500" dirty="0" smtClean="0"/>
              <a:t>: processo que sintetiza elementos em conteúdos textuais (metadados) para confecção </a:t>
            </a:r>
            <a:r>
              <a:rPr lang="pt-BR" sz="5500" dirty="0"/>
              <a:t>d</a:t>
            </a:r>
            <a:r>
              <a:rPr lang="pt-BR" sz="5500" dirty="0" smtClean="0"/>
              <a:t>os instrumentos de pesquisa e acesso à informação arquivística (guias, inventários, catálogos, bases </a:t>
            </a:r>
            <a:r>
              <a:rPr lang="pt-BR" sz="5500" dirty="0" err="1" smtClean="0"/>
              <a:t>etc</a:t>
            </a:r>
            <a:r>
              <a:rPr lang="pt-BR" sz="5500" dirty="0" smtClean="0"/>
              <a:t>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Conceitos-chave da Teoria Arquivística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•"/>
            </a:pPr>
            <a:r>
              <a:rPr lang="pt-BR" sz="2800" b="1" dirty="0" smtClean="0"/>
              <a:t>FUNDO</a:t>
            </a:r>
            <a:r>
              <a:rPr lang="pt-BR" sz="2800" dirty="0" smtClean="0"/>
              <a:t>: sinônimo de arquivo; unidade “macro” do esquema de arranjo dos documentos provenientes de uma mesma fonte produtora ou acumuladora. </a:t>
            </a:r>
          </a:p>
          <a:p>
            <a:pPr algn="just">
              <a:buFontTx/>
              <a:buChar char="•"/>
            </a:pPr>
            <a:r>
              <a:rPr lang="pt-BR" sz="2800" b="1" dirty="0" smtClean="0"/>
              <a:t>UNIDADE DE ARQUIVAMENTO</a:t>
            </a:r>
            <a:r>
              <a:rPr lang="pt-BR" sz="2800" dirty="0" smtClean="0"/>
              <a:t>: menor conjunto de documentos reunidos de acordo com o arranjo estabelecido. Ex: Caixa-arquivo, pastas, maços etc.</a:t>
            </a:r>
          </a:p>
          <a:p>
            <a:pPr algn="just">
              <a:buFontTx/>
              <a:buChar char="•"/>
            </a:pPr>
            <a:r>
              <a:rPr lang="pt-BR" sz="2800" b="1" dirty="0" smtClean="0"/>
              <a:t>DOSSIÊ/PROCESSO</a:t>
            </a:r>
            <a:r>
              <a:rPr lang="pt-BR" sz="2800" dirty="0" smtClean="0"/>
              <a:t>: unidade de arquivamento, formada por documentos diversos, pertinentes a uma mesma função, assunto, instituição ou pessoa (</a:t>
            </a:r>
            <a:r>
              <a:rPr lang="pt-BR" sz="2800" b="1" dirty="0" smtClean="0"/>
              <a:t>documentos arquivísticos compostos</a:t>
            </a:r>
            <a:r>
              <a:rPr lang="pt-BR" sz="2800" dirty="0" smtClean="0"/>
              <a:t>).</a:t>
            </a:r>
          </a:p>
          <a:p>
            <a:pPr algn="just">
              <a:buFontTx/>
              <a:buChar char="•"/>
            </a:pPr>
            <a:r>
              <a:rPr lang="pt-BR" sz="2800" b="1" dirty="0" smtClean="0"/>
              <a:t>ITEM </a:t>
            </a:r>
            <a:r>
              <a:rPr lang="pt-BR" sz="2800" b="1" dirty="0" smtClean="0"/>
              <a:t>DOCUMENTAL</a:t>
            </a:r>
            <a:r>
              <a:rPr lang="pt-BR" sz="2800" dirty="0" smtClean="0"/>
              <a:t>: menor unidade arquivística materialmente indivisível.</a:t>
            </a:r>
          </a:p>
          <a:p>
            <a:pPr algn="just">
              <a:buFontTx/>
              <a:buChar char="•"/>
            </a:pPr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5589588" y="4211638"/>
            <a:ext cx="1306512" cy="4540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Sub-série</a:t>
            </a:r>
            <a:r>
              <a:rPr lang="pt-PT" sz="1200" b="1">
                <a:cs typeface="+mn-cs"/>
              </a:rPr>
              <a:t>2.3</a:t>
            </a:r>
            <a:endParaRPr lang="en-US" sz="1200" b="1">
              <a:cs typeface="+mn-cs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 flipH="1">
            <a:off x="1092200" y="2168525"/>
            <a:ext cx="3317875" cy="2052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516313" y="3011488"/>
            <a:ext cx="893762" cy="519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374900" y="4287838"/>
            <a:ext cx="1966913" cy="908050"/>
          </a:xfrm>
          <a:prstGeom prst="flowChartMultidocumen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65388" y="4532313"/>
            <a:ext cx="1403350" cy="479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>
                <a:latin typeface="Arial" charset="0"/>
              </a:rPr>
              <a:t>Documento/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>
                <a:latin typeface="Arial" charset="0"/>
              </a:rPr>
              <a:t>Processo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935288" y="3984625"/>
            <a:ext cx="187325" cy="454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11550" y="4008438"/>
            <a:ext cx="0" cy="333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868738" y="3984625"/>
            <a:ext cx="187325" cy="3032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997075" y="5494338"/>
            <a:ext cx="2970213" cy="935037"/>
          </a:xfrm>
          <a:prstGeom prst="flowChartMultidocumen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92325" y="5784850"/>
            <a:ext cx="2249488" cy="463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 dirty="0" err="1">
                <a:latin typeface="Arial" charset="0"/>
              </a:rPr>
              <a:t>Documento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subordinado</a:t>
            </a:r>
            <a:r>
              <a:rPr lang="pt-PT" sz="1200" b="1" dirty="0">
                <a:latin typeface="Arial" charset="0"/>
              </a:rPr>
              <a:t> </a:t>
            </a:r>
            <a:r>
              <a:rPr lang="en-US" sz="1200" b="1" dirty="0">
                <a:latin typeface="Arial" charset="0"/>
              </a:rPr>
              <a:t>/</a:t>
            </a:r>
            <a:r>
              <a:rPr lang="pt-PT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Ato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informacional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2652713" y="5192713"/>
            <a:ext cx="187325" cy="454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228975" y="5138738"/>
            <a:ext cx="0" cy="336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606800" y="5129213"/>
            <a:ext cx="187325" cy="301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157788" y="3011488"/>
            <a:ext cx="1109662" cy="5603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100638" y="3467100"/>
            <a:ext cx="1306512" cy="4540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Sub-série</a:t>
            </a:r>
            <a:r>
              <a:rPr lang="pt-PT" sz="1200" b="1">
                <a:cs typeface="+mn-cs"/>
              </a:rPr>
              <a:t>2</a:t>
            </a:r>
            <a:endParaRPr lang="en-US" sz="1200" b="1">
              <a:cs typeface="+mn-cs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5100638" y="3921125"/>
            <a:ext cx="396875" cy="908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5886450" y="3944938"/>
            <a:ext cx="0" cy="587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6243638" y="3921125"/>
            <a:ext cx="187325" cy="3032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>
            <a:off x="7470775" y="3062288"/>
            <a:ext cx="346075" cy="1168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8047038" y="3041650"/>
            <a:ext cx="0" cy="1246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8215313" y="3062288"/>
            <a:ext cx="377825" cy="1209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7315200" y="2657475"/>
            <a:ext cx="1077913" cy="3952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cs typeface="+mn-cs"/>
              </a:rPr>
              <a:t>Série</a:t>
            </a:r>
            <a:r>
              <a:rPr lang="en-US" sz="1200" b="1" dirty="0" smtClean="0">
                <a:cs typeface="+mn-cs"/>
              </a:rPr>
              <a:t> </a:t>
            </a:r>
            <a:r>
              <a:rPr lang="pt-PT" sz="1200" b="1" dirty="0" smtClean="0">
                <a:cs typeface="+mn-cs"/>
              </a:rPr>
              <a:t>3</a:t>
            </a:r>
            <a:endParaRPr lang="en-US" sz="1200" b="1" dirty="0">
              <a:cs typeface="+mn-cs"/>
            </a:endParaRP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 flipH="1">
            <a:off x="4587875" y="2168525"/>
            <a:ext cx="0" cy="447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4967288" y="1971675"/>
            <a:ext cx="3079750" cy="6651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7105650" y="4230688"/>
            <a:ext cx="1854200" cy="908050"/>
          </a:xfrm>
          <a:prstGeom prst="flowChartMultidocumen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7258050" y="4470400"/>
            <a:ext cx="1290638" cy="479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>
                <a:latin typeface="Arial" charset="0"/>
              </a:rPr>
              <a:t>Documento/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>
                <a:latin typeface="Arial" charset="0"/>
              </a:rPr>
              <a:t>Processo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064000" y="1773238"/>
            <a:ext cx="903288" cy="395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cs typeface="+mn-cs"/>
              </a:rPr>
              <a:t>GRUPO 2</a:t>
            </a:r>
            <a:endParaRPr lang="en-US" sz="1200" b="1" dirty="0">
              <a:cs typeface="+mn-cs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935288" y="3530600"/>
            <a:ext cx="1306512" cy="4540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Sub-série1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064000" y="2616200"/>
            <a:ext cx="1306513" cy="3952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cs typeface="+mn-cs"/>
              </a:rPr>
              <a:t>Série</a:t>
            </a:r>
            <a:r>
              <a:rPr lang="en-US" sz="1200" b="1" dirty="0" smtClean="0">
                <a:cs typeface="+mn-cs"/>
              </a:rPr>
              <a:t> </a:t>
            </a:r>
            <a:r>
              <a:rPr lang="pt-PT" sz="1200" b="1" dirty="0" smtClean="0">
                <a:cs typeface="+mn-cs"/>
              </a:rPr>
              <a:t>2</a:t>
            </a:r>
            <a:endParaRPr lang="en-US" sz="1200" b="1" dirty="0">
              <a:cs typeface="+mn-cs"/>
            </a:endParaRPr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auto">
          <a:xfrm>
            <a:off x="142875" y="4287838"/>
            <a:ext cx="1854200" cy="908050"/>
          </a:xfrm>
          <a:prstGeom prst="flowChartMultidocumen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368300" y="4562475"/>
            <a:ext cx="1290638" cy="479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>
                <a:latin typeface="Arial" charset="0"/>
              </a:rPr>
              <a:t>Documento/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1200" b="1">
                <a:latin typeface="Arial" charset="0"/>
              </a:rPr>
              <a:t>Processo</a:t>
            </a:r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5368925" y="4532313"/>
            <a:ext cx="1306513" cy="4540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Sub-série</a:t>
            </a:r>
            <a:r>
              <a:rPr lang="pt-PT" sz="1200" b="1">
                <a:cs typeface="+mn-cs"/>
              </a:rPr>
              <a:t>2.2</a:t>
            </a:r>
            <a:endParaRPr lang="en-US" sz="1200" b="1">
              <a:cs typeface="+mn-cs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716463" y="4829175"/>
            <a:ext cx="1306512" cy="4540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Sub-série</a:t>
            </a:r>
            <a:r>
              <a:rPr lang="pt-PT" sz="1200" b="1">
                <a:cs typeface="+mn-cs"/>
              </a:rPr>
              <a:t>2.1</a:t>
            </a:r>
            <a:endParaRPr lang="en-US" sz="1200" b="1">
              <a:cs typeface="+mn-cs"/>
            </a:endParaRPr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785813" y="2657475"/>
            <a:ext cx="1306512" cy="3952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cs typeface="+mn-cs"/>
              </a:rPr>
              <a:t>Série</a:t>
            </a:r>
            <a:r>
              <a:rPr lang="en-US" sz="1200" b="1" dirty="0" smtClean="0">
                <a:cs typeface="+mn-cs"/>
              </a:rPr>
              <a:t> 1</a:t>
            </a:r>
            <a:endParaRPr lang="en-US" sz="1200" b="1" dirty="0">
              <a:cs typeface="+mn-cs"/>
            </a:endParaRPr>
          </a:p>
        </p:txBody>
      </p:sp>
      <p:sp>
        <p:nvSpPr>
          <p:cNvPr id="38" name="Line 57"/>
          <p:cNvSpPr>
            <a:spLocks noChangeShapeType="1"/>
          </p:cNvSpPr>
          <p:nvPr/>
        </p:nvSpPr>
        <p:spPr bwMode="auto">
          <a:xfrm flipH="1">
            <a:off x="1997075" y="1971675"/>
            <a:ext cx="2058988" cy="644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8"/>
          <p:cNvSpPr>
            <a:spLocks noChangeShapeType="1"/>
          </p:cNvSpPr>
          <p:nvPr/>
        </p:nvSpPr>
        <p:spPr bwMode="auto">
          <a:xfrm>
            <a:off x="6273800" y="4986338"/>
            <a:ext cx="0" cy="2968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>
            <a:off x="5589588" y="5308600"/>
            <a:ext cx="0" cy="338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>
            <a:off x="5886450" y="5283200"/>
            <a:ext cx="142875" cy="338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>
            <a:off x="6532563" y="5011738"/>
            <a:ext cx="142875" cy="338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4000500" y="752475"/>
            <a:ext cx="1046163" cy="538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Fundo</a:t>
            </a: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4500563" y="1290638"/>
            <a:ext cx="0" cy="447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>
            <a:off x="2428875" y="1076325"/>
            <a:ext cx="1571625" cy="71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428750" y="1004888"/>
            <a:ext cx="903288" cy="395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cs typeface="+mn-cs"/>
              </a:rPr>
              <a:t>GRUPO 1</a:t>
            </a:r>
            <a:endParaRPr lang="en-US" sz="1200" b="1" dirty="0">
              <a:cs typeface="+mn-cs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H="1" flipV="1">
            <a:off x="5072063" y="1076325"/>
            <a:ext cx="1571625" cy="71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6669088" y="1004888"/>
            <a:ext cx="903287" cy="395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cs typeface="+mn-cs"/>
              </a:rPr>
              <a:t>GRUPO 3</a:t>
            </a:r>
            <a:endParaRPr lang="en-US" sz="1200" b="1" dirty="0">
              <a:cs typeface="+mn-cs"/>
            </a:endParaRPr>
          </a:p>
        </p:txBody>
      </p:sp>
      <p:sp>
        <p:nvSpPr>
          <p:cNvPr id="49" name="Retângulo 52"/>
          <p:cNvSpPr>
            <a:spLocks noChangeArrowheads="1"/>
          </p:cNvSpPr>
          <p:nvPr/>
        </p:nvSpPr>
        <p:spPr bwMode="auto">
          <a:xfrm>
            <a:off x="119063" y="58738"/>
            <a:ext cx="466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A6A6A6"/>
                </a:solidFill>
              </a:rPr>
              <a:t>Formas de descrição de documentos e acervos. 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2441</Words>
  <Application>Microsoft Office PowerPoint</Application>
  <PresentationFormat>Apresentação na tela (4:3)</PresentationFormat>
  <Paragraphs>180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Aula 5 – DOCUMENTO ARQUIVÍSTICO, INFORMAÇÃO ARQUIVÍSTICA E ARQUIVO: ideias centrais e variações conceituais</vt:lpstr>
      <vt:lpstr>Debate!</vt:lpstr>
      <vt:lpstr>Recapitulando...</vt:lpstr>
      <vt:lpstr>O arquivo está vivo!</vt:lpstr>
      <vt:lpstr>Slide 5</vt:lpstr>
      <vt:lpstr>Conceitos-chave da Teoria Arquivística</vt:lpstr>
      <vt:lpstr>Conceitos-chave da Teoria Arquivística</vt:lpstr>
      <vt:lpstr>Slide 8</vt:lpstr>
      <vt:lpstr>Slide 9</vt:lpstr>
      <vt:lpstr>Conceitos-chave da Teoria Arquivística</vt:lpstr>
      <vt:lpstr>Recapitulando...</vt:lpstr>
      <vt:lpstr>Slide 12</vt:lpstr>
      <vt:lpstr>Componentes do Documento Arquivístico</vt:lpstr>
      <vt:lpstr>Recapitulando....</vt:lpstr>
      <vt:lpstr>Em Arquivologia, TUDO é uma questão de CONTEXTO!</vt:lpstr>
      <vt:lpstr>Slide 16</vt:lpstr>
      <vt:lpstr>Sobre as formas e estruturas do documento arquivístico...</vt:lpstr>
      <vt:lpstr>Slide 18</vt:lpstr>
      <vt:lpstr>Forma física do documento de arquivo...</vt:lpstr>
      <vt:lpstr>Forma intelectual do documento de arquivo...</vt:lpstr>
      <vt:lpstr>Elementos de articulação do conteúdo do documento de arquivo...</vt:lpstr>
      <vt:lpstr>Anotações de um documento arquivístico...</vt:lpstr>
      <vt:lpstr>Slide 23</vt:lpstr>
      <vt:lpstr>Os metadados e o documento de arquivo eletrônico...</vt:lpstr>
      <vt:lpstr>Ação do documento arquivístico...</vt:lpstr>
      <vt:lpstr>Slide 26</vt:lpstr>
      <vt:lpstr>Relações orgânicas do documento de arquivo...</vt:lpstr>
      <vt:lpstr>Exemplos de código de classificação:</vt:lpstr>
      <vt:lpstr>Outras características do documento de arquivo...</vt:lpstr>
      <vt:lpstr>Completude: Complete Record</vt:lpstr>
      <vt:lpstr>Pessoas envolvidas no complete record...</vt:lpstr>
      <vt:lpstr>Fidedignidade</vt:lpstr>
      <vt:lpstr>Integridade</vt:lpstr>
      <vt:lpstr>Identidade</vt:lpstr>
      <vt:lpstr>Autenticidade</vt:lpstr>
      <vt:lpstr>Assegurando a autenticidade do documento de arquivo...</vt:lpstr>
      <vt:lpstr>Autenticidade x Confiabilidade</vt:lpstr>
      <vt:lpstr>Autenticidade x Autenticação</vt:lpstr>
      <vt:lpstr>Acessibilidade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5 – DOCUMENTO ARQUIVÍSTICO, INFORMAÇÃO ARQUIVÍSTICA E ARQUIVO: ideias centrais e variações conceituais</dc:title>
  <dc:creator>Adriana</dc:creator>
  <cp:lastModifiedBy>Cibele</cp:lastModifiedBy>
  <cp:revision>10</cp:revision>
  <dcterms:created xsi:type="dcterms:W3CDTF">2018-04-06T12:54:22Z</dcterms:created>
  <dcterms:modified xsi:type="dcterms:W3CDTF">2018-04-06T22:42:23Z</dcterms:modified>
</cp:coreProperties>
</file>