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78CDB-9FDF-43A7-981C-6AE5A6424951}" type="datetimeFigureOut">
              <a:rPr lang="pt-BR" smtClean="0"/>
              <a:pPr/>
              <a:t>11/10/2019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58A-3CD3-4E6C-AD9C-4E70844A99B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9B58A-3CD3-4E6C-AD9C-4E70844A99BE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9B58A-3CD3-4E6C-AD9C-4E70844A99BE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9B58A-3CD3-4E6C-AD9C-4E70844A99BE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FCC1-6D77-4023-AA98-35FC8541A8BE}" type="datetimeFigureOut">
              <a:rPr lang="pt-BR" smtClean="0"/>
              <a:pPr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8A4E-8619-486A-A55B-AE240C30FF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FCC1-6D77-4023-AA98-35FC8541A8BE}" type="datetimeFigureOut">
              <a:rPr lang="pt-BR" smtClean="0"/>
              <a:pPr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8A4E-8619-486A-A55B-AE240C30FF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FCC1-6D77-4023-AA98-35FC8541A8BE}" type="datetimeFigureOut">
              <a:rPr lang="pt-BR" smtClean="0"/>
              <a:pPr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8A4E-8619-486A-A55B-AE240C30FF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FCC1-6D77-4023-AA98-35FC8541A8BE}" type="datetimeFigureOut">
              <a:rPr lang="pt-BR" smtClean="0"/>
              <a:pPr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8A4E-8619-486A-A55B-AE240C30FF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FCC1-6D77-4023-AA98-35FC8541A8BE}" type="datetimeFigureOut">
              <a:rPr lang="pt-BR" smtClean="0"/>
              <a:pPr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8A4E-8619-486A-A55B-AE240C30FF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FCC1-6D77-4023-AA98-35FC8541A8BE}" type="datetimeFigureOut">
              <a:rPr lang="pt-BR" smtClean="0"/>
              <a:pPr/>
              <a:t>11/10/2019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8A4E-8619-486A-A55B-AE240C30FF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FCC1-6D77-4023-AA98-35FC8541A8BE}" type="datetimeFigureOut">
              <a:rPr lang="pt-BR" smtClean="0"/>
              <a:pPr/>
              <a:t>11/10/2019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8A4E-8619-486A-A55B-AE240C30FF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FCC1-6D77-4023-AA98-35FC8541A8BE}" type="datetimeFigureOut">
              <a:rPr lang="pt-BR" smtClean="0"/>
              <a:pPr/>
              <a:t>11/10/2019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8A4E-8619-486A-A55B-AE240C30FF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FCC1-6D77-4023-AA98-35FC8541A8BE}" type="datetimeFigureOut">
              <a:rPr lang="pt-BR" smtClean="0"/>
              <a:pPr/>
              <a:t>11/10/2019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8A4E-8619-486A-A55B-AE240C30FF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FCC1-6D77-4023-AA98-35FC8541A8BE}" type="datetimeFigureOut">
              <a:rPr lang="pt-BR" smtClean="0"/>
              <a:pPr/>
              <a:t>11/10/2019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8A4E-8619-486A-A55B-AE240C30FF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FCC1-6D77-4023-AA98-35FC8541A8BE}" type="datetimeFigureOut">
              <a:rPr lang="pt-BR" smtClean="0"/>
              <a:pPr/>
              <a:t>11/10/2019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8A4E-8619-486A-A55B-AE240C30FF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EFCC1-6D77-4023-AA98-35FC8541A8BE}" type="datetimeFigureOut">
              <a:rPr lang="pt-BR" smtClean="0"/>
              <a:pPr/>
              <a:t>11/10/2019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58A4E-8619-486A-A55B-AE240C30FF5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85342"/>
            <a:ext cx="7772400" cy="2403698"/>
          </a:xfrm>
        </p:spPr>
        <p:txBody>
          <a:bodyPr>
            <a:normAutofit/>
          </a:bodyPr>
          <a:lstStyle/>
          <a:p>
            <a:r>
              <a:rPr lang="en-US" dirty="0" smtClean="0"/>
              <a:t>The Regulation of Chromatin by Dynamic SUMO Modifications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3958208"/>
            <a:ext cx="7776864" cy="26391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Nicole R. Wilson and Mark </a:t>
            </a:r>
            <a:r>
              <a:rPr lang="en-US" dirty="0" err="1" smtClean="0"/>
              <a:t>Hochstrasser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Manuel S. Rodriguez (ed.), SUMO: Methods and Protocols, Methods in Molecular Biology, vol. 1475, DOI 10.1007/978-1-4939-6358-4_2, © Springer </a:t>
            </a:r>
            <a:r>
              <a:rPr lang="en-US" dirty="0" err="1" smtClean="0"/>
              <a:t>Science+Business</a:t>
            </a:r>
            <a:r>
              <a:rPr lang="en-US" dirty="0" smtClean="0"/>
              <a:t> Media New York 2016</a:t>
            </a:r>
            <a:endParaRPr lang="pt-BR" dirty="0"/>
          </a:p>
        </p:txBody>
      </p:sp>
      <p:pic>
        <p:nvPicPr>
          <p:cNvPr id="13314" name="Picture 2" descr="Image result for sumo"/>
          <p:cNvPicPr>
            <a:picLocks noChangeAspect="1" noChangeArrowheads="1"/>
          </p:cNvPicPr>
          <p:nvPr/>
        </p:nvPicPr>
        <p:blipFill>
          <a:blip r:embed="rId2" cstate="print"/>
          <a:srcRect b="8281"/>
          <a:stretch>
            <a:fillRect/>
          </a:stretch>
        </p:blipFill>
        <p:spPr bwMode="auto">
          <a:xfrm>
            <a:off x="3635896" y="188640"/>
            <a:ext cx="1569937" cy="1529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27469" r="22800" b="19657"/>
          <a:stretch>
            <a:fillRect/>
          </a:stretch>
        </p:blipFill>
        <p:spPr bwMode="auto">
          <a:xfrm>
            <a:off x="2843808" y="3429000"/>
            <a:ext cx="6264696" cy="339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Sumoilação</a:t>
            </a:r>
            <a:r>
              <a:rPr lang="pt-BR" dirty="0" smtClean="0"/>
              <a:t> ao longo do genoma de levedura e de mamíferos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ChIP-Seq</a:t>
            </a:r>
            <a:endParaRPr lang="pt-BR" dirty="0" smtClean="0"/>
          </a:p>
          <a:p>
            <a:pPr lvl="1"/>
            <a:r>
              <a:rPr lang="pt-BR" dirty="0" smtClean="0"/>
              <a:t>SUMO PTM é enriquecido em regiões de alta transcrição gênica</a:t>
            </a:r>
          </a:p>
          <a:p>
            <a:pPr lvl="2"/>
            <a:r>
              <a:rPr lang="pt-BR" dirty="0" smtClean="0"/>
              <a:t>Genes constitutivos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Sumoilação</a:t>
            </a:r>
            <a:r>
              <a:rPr lang="pt-BR" dirty="0" smtClean="0"/>
              <a:t> ao longo do genoma de mamíferos e o ciclo celular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Liu </a:t>
            </a:r>
            <a:r>
              <a:rPr lang="pt-BR" dirty="0" err="1" smtClean="0"/>
              <a:t>et</a:t>
            </a:r>
            <a:r>
              <a:rPr lang="pt-BR" dirty="0" smtClean="0"/>
              <a:t> al., 2012</a:t>
            </a:r>
          </a:p>
          <a:p>
            <a:pPr lvl="1"/>
            <a:r>
              <a:rPr lang="pt-BR" dirty="0" err="1" smtClean="0"/>
              <a:t>Sumoilação</a:t>
            </a:r>
            <a:r>
              <a:rPr lang="pt-BR" dirty="0" smtClean="0"/>
              <a:t> em células </a:t>
            </a:r>
            <a:r>
              <a:rPr lang="pt-BR" dirty="0" err="1" smtClean="0"/>
              <a:t>HeLa</a:t>
            </a:r>
            <a:r>
              <a:rPr lang="pt-BR" dirty="0" smtClean="0"/>
              <a:t> em função do ciclo celular  </a:t>
            </a:r>
            <a:r>
              <a:rPr lang="pt-BR" dirty="0" smtClean="0">
                <a:sym typeface="Wingdings" pitchFamily="2" charset="2"/>
              </a:rPr>
              <a:t> SUMO-1</a:t>
            </a:r>
            <a:endParaRPr lang="pt-BR" dirty="0" smtClean="0"/>
          </a:p>
          <a:p>
            <a:pPr lvl="3"/>
            <a:r>
              <a:rPr lang="pt-BR" dirty="0" err="1" smtClean="0"/>
              <a:t>ChIP-seq</a:t>
            </a:r>
            <a:endParaRPr lang="pt-BR" dirty="0" smtClean="0"/>
          </a:p>
          <a:p>
            <a:pPr lvl="1"/>
            <a:r>
              <a:rPr lang="pt-BR" dirty="0" err="1" smtClean="0"/>
              <a:t>Intérfase</a:t>
            </a:r>
            <a:r>
              <a:rPr lang="pt-BR" dirty="0" smtClean="0"/>
              <a:t> </a:t>
            </a:r>
            <a:endParaRPr lang="pt-BR" dirty="0" smtClean="0">
              <a:sym typeface="Wingdings" pitchFamily="2" charset="2"/>
            </a:endParaRPr>
          </a:p>
          <a:p>
            <a:pPr lvl="2"/>
            <a:r>
              <a:rPr lang="pt-BR" dirty="0" smtClean="0">
                <a:sym typeface="Wingdings" pitchFamily="2" charset="2"/>
              </a:rPr>
              <a:t>SUMO-1 enriquecido em promotores ativos </a:t>
            </a:r>
          </a:p>
          <a:p>
            <a:pPr lvl="3"/>
            <a:r>
              <a:rPr lang="pt-BR" dirty="0" err="1" smtClean="0">
                <a:sym typeface="Wingdings" pitchFamily="2" charset="2"/>
              </a:rPr>
              <a:t>Housekeeping</a:t>
            </a:r>
            <a:r>
              <a:rPr lang="pt-BR" dirty="0" smtClean="0">
                <a:sym typeface="Wingdings" pitchFamily="2" charset="2"/>
              </a:rPr>
              <a:t> genes</a:t>
            </a:r>
          </a:p>
          <a:p>
            <a:pPr lvl="3"/>
            <a:r>
              <a:rPr lang="pt-BR" dirty="0" err="1" smtClean="0">
                <a:sym typeface="Wingdings" pitchFamily="2" charset="2"/>
              </a:rPr>
              <a:t>Ribossomal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err="1" smtClean="0">
                <a:sym typeface="Wingdings" pitchFamily="2" charset="2"/>
              </a:rPr>
              <a:t>protein</a:t>
            </a:r>
            <a:r>
              <a:rPr lang="pt-BR" dirty="0" smtClean="0">
                <a:sym typeface="Wingdings" pitchFamily="2" charset="2"/>
              </a:rPr>
              <a:t> genes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Fatores de tradução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70% destes promotores  Histona H3 </a:t>
            </a:r>
            <a:r>
              <a:rPr lang="pt-BR" dirty="0" err="1" smtClean="0">
                <a:sym typeface="Wingdings" pitchFamily="2" charset="2"/>
              </a:rPr>
              <a:t>trimetilada</a:t>
            </a:r>
            <a:r>
              <a:rPr lang="pt-BR" dirty="0" smtClean="0">
                <a:sym typeface="Wingdings" pitchFamily="2" charset="2"/>
              </a:rPr>
              <a:t> (H3K4me3)</a:t>
            </a:r>
          </a:p>
          <a:p>
            <a:pPr lvl="1"/>
            <a:r>
              <a:rPr lang="pt-BR" dirty="0" smtClean="0"/>
              <a:t>Mitose </a:t>
            </a:r>
          </a:p>
          <a:p>
            <a:pPr lvl="2"/>
            <a:r>
              <a:rPr lang="pt-BR" dirty="0" smtClean="0"/>
              <a:t>Diminui a correlação entre SUMO-1 e promotores ativos</a:t>
            </a:r>
          </a:p>
          <a:p>
            <a:pPr lvl="2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Sumoilação</a:t>
            </a:r>
            <a:r>
              <a:rPr lang="pt-BR" dirty="0" smtClean="0"/>
              <a:t> ao longo do genoma de mamíferos e o ciclo celular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Histona H3 </a:t>
            </a:r>
            <a:r>
              <a:rPr lang="pt-BR" dirty="0" err="1"/>
              <a:t>trimetilada</a:t>
            </a:r>
            <a:r>
              <a:rPr lang="pt-BR" dirty="0"/>
              <a:t> (H3K4me3)</a:t>
            </a:r>
          </a:p>
        </p:txBody>
      </p:sp>
      <p:pic>
        <p:nvPicPr>
          <p:cNvPr id="23554" name="Picture 2" descr="Image result for H3K4me3"/>
          <p:cNvPicPr>
            <a:picLocks noChangeAspect="1" noChangeArrowheads="1"/>
          </p:cNvPicPr>
          <p:nvPr/>
        </p:nvPicPr>
        <p:blipFill>
          <a:blip r:embed="rId2" cstate="print"/>
          <a:srcRect t="16001" b="710"/>
          <a:stretch>
            <a:fillRect/>
          </a:stretch>
        </p:blipFill>
        <p:spPr bwMode="auto">
          <a:xfrm>
            <a:off x="1273249" y="2996952"/>
            <a:ext cx="7115175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Sumoilação</a:t>
            </a:r>
            <a:r>
              <a:rPr lang="pt-BR" dirty="0" smtClean="0"/>
              <a:t> ao longo do genoma de mamíferos e o ciclo celular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 smtClean="0"/>
              <a:t>RNAi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SUMO-1 (célula </a:t>
            </a:r>
            <a:r>
              <a:rPr lang="pt-BR" dirty="0" err="1" smtClean="0">
                <a:sym typeface="Wingdings" pitchFamily="2" charset="2"/>
              </a:rPr>
              <a:t>HeLa</a:t>
            </a:r>
            <a:r>
              <a:rPr lang="pt-BR" dirty="0" smtClean="0">
                <a:sym typeface="Wingdings" pitchFamily="2" charset="2"/>
              </a:rPr>
              <a:t>)</a:t>
            </a:r>
          </a:p>
          <a:p>
            <a:pPr lvl="1"/>
            <a:r>
              <a:rPr lang="pt-BR" dirty="0" err="1" smtClean="0">
                <a:sym typeface="Wingdings" pitchFamily="2" charset="2"/>
              </a:rPr>
              <a:t>RNA-seq</a:t>
            </a:r>
            <a:endParaRPr lang="pt-BR" dirty="0" smtClean="0">
              <a:sym typeface="Wingdings" pitchFamily="2" charset="2"/>
            </a:endParaRPr>
          </a:p>
          <a:p>
            <a:pPr lvl="2"/>
            <a:r>
              <a:rPr lang="pt-BR" dirty="0" smtClean="0">
                <a:sym typeface="Wingdings" pitchFamily="2" charset="2"/>
              </a:rPr>
              <a:t>357 </a:t>
            </a:r>
            <a:r>
              <a:rPr lang="pt-BR" dirty="0" err="1" smtClean="0">
                <a:sym typeface="Wingdings" pitchFamily="2" charset="2"/>
              </a:rPr>
              <a:t>DEGs</a:t>
            </a:r>
            <a:endParaRPr lang="pt-BR" dirty="0" smtClean="0">
              <a:sym typeface="Wingdings" pitchFamily="2" charset="2"/>
            </a:endParaRPr>
          </a:p>
          <a:p>
            <a:pPr lvl="2"/>
            <a:r>
              <a:rPr lang="pt-BR" dirty="0" smtClean="0">
                <a:sym typeface="Wingdings" pitchFamily="2" charset="2"/>
              </a:rPr>
              <a:t>199 reprimidos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Tradução e síntese de proteínas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Resultados incoerentes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Faltam estudos </a:t>
            </a:r>
          </a:p>
          <a:p>
            <a:pPr lvl="1"/>
            <a:r>
              <a:rPr lang="pt-BR" dirty="0" err="1" smtClean="0">
                <a:sym typeface="Wingdings" pitchFamily="2" charset="2"/>
              </a:rPr>
              <a:t>Lisado</a:t>
            </a:r>
            <a:r>
              <a:rPr lang="pt-BR" dirty="0" smtClean="0">
                <a:sym typeface="Wingdings" pitchFamily="2" charset="2"/>
              </a:rPr>
              <a:t> celular de célula </a:t>
            </a:r>
            <a:r>
              <a:rPr lang="pt-BR" dirty="0" err="1" smtClean="0">
                <a:sym typeface="Wingdings" pitchFamily="2" charset="2"/>
              </a:rPr>
              <a:t>HeLa</a:t>
            </a:r>
            <a:r>
              <a:rPr lang="pt-BR" dirty="0" smtClean="0">
                <a:sym typeface="Wingdings" pitchFamily="2" charset="2"/>
              </a:rPr>
              <a:t> e identificaram proteínas PTM  por SUMO-1 por MS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Fator (SAFB1/2) associado à um complexo de proteínas que interage com </a:t>
            </a:r>
            <a:r>
              <a:rPr lang="pt-BR" dirty="0" err="1" smtClean="0">
                <a:sym typeface="Wingdings" pitchFamily="2" charset="2"/>
              </a:rPr>
              <a:t>RNAPolII</a:t>
            </a:r>
            <a:r>
              <a:rPr lang="pt-BR" dirty="0" smtClean="0">
                <a:sym typeface="Wingdings" pitchFamily="2" charset="2"/>
              </a:rPr>
              <a:t> e proteínas processadora de RNA</a:t>
            </a:r>
          </a:p>
          <a:p>
            <a:pPr lvl="3"/>
            <a:r>
              <a:rPr lang="pt-BR" dirty="0" err="1" smtClean="0">
                <a:sym typeface="Wingdings" pitchFamily="2" charset="2"/>
              </a:rPr>
              <a:t>Knockdown</a:t>
            </a:r>
            <a:r>
              <a:rPr lang="pt-BR" dirty="0" smtClean="0">
                <a:sym typeface="Wingdings" pitchFamily="2" charset="2"/>
              </a:rPr>
              <a:t> de SAFB1/2  reduziu a presença de SUMO-1 em promotores de genes codificadores de RP</a:t>
            </a:r>
          </a:p>
          <a:p>
            <a:pPr lvl="3"/>
            <a:endParaRPr lang="pt-BR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Sumoilação</a:t>
            </a:r>
            <a:r>
              <a:rPr lang="pt-BR" dirty="0" smtClean="0"/>
              <a:t> ao longo do genoma de mamíferos e o ciclo celular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dirty="0" err="1" smtClean="0"/>
              <a:t>Neyret-Kahn</a:t>
            </a:r>
            <a:r>
              <a:rPr lang="pt-BR" dirty="0" smtClean="0"/>
              <a:t> </a:t>
            </a:r>
            <a:r>
              <a:rPr lang="pt-BR" dirty="0" err="1" smtClean="0"/>
              <a:t>et</a:t>
            </a:r>
            <a:r>
              <a:rPr lang="pt-BR" dirty="0" smtClean="0"/>
              <a:t> al. </a:t>
            </a:r>
            <a:r>
              <a:rPr lang="pt-BR" dirty="0" smtClean="0">
                <a:sym typeface="Wingdings" pitchFamily="2" charset="2"/>
              </a:rPr>
              <a:t> fibroblasto</a:t>
            </a:r>
          </a:p>
          <a:p>
            <a:pPr lvl="1"/>
            <a:r>
              <a:rPr lang="pt-BR" dirty="0" err="1" smtClean="0">
                <a:sym typeface="Wingdings" pitchFamily="2" charset="2"/>
              </a:rPr>
              <a:t>ChIP-Seq</a:t>
            </a:r>
            <a:r>
              <a:rPr lang="pt-BR" dirty="0" smtClean="0">
                <a:sym typeface="Wingdings" pitchFamily="2" charset="2"/>
              </a:rPr>
              <a:t> 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SUMO-1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SUMO2/3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Ubc9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SUMO E3 </a:t>
            </a:r>
            <a:r>
              <a:rPr lang="pt-BR" dirty="0" err="1" smtClean="0">
                <a:sym typeface="Wingdings" pitchFamily="2" charset="2"/>
              </a:rPr>
              <a:t>ligase</a:t>
            </a:r>
            <a:endParaRPr lang="pt-BR" dirty="0" smtClean="0">
              <a:sym typeface="Wingdings" pitchFamily="2" charset="2"/>
            </a:endParaRPr>
          </a:p>
          <a:p>
            <a:pPr lvl="3"/>
            <a:r>
              <a:rPr lang="pt-BR" dirty="0" smtClean="0">
                <a:sym typeface="Wingdings" pitchFamily="2" charset="2"/>
              </a:rPr>
              <a:t>Todas estas proteínas estão enriquecidas em promotores de genes ativamente expressos (gene RP, </a:t>
            </a:r>
            <a:r>
              <a:rPr lang="pt-BR" dirty="0" err="1" smtClean="0">
                <a:sym typeface="Wingdings" pitchFamily="2" charset="2"/>
              </a:rPr>
              <a:t>tRNAs</a:t>
            </a:r>
            <a:r>
              <a:rPr lang="pt-BR" dirty="0" smtClean="0">
                <a:sym typeface="Wingdings" pitchFamily="2" charset="2"/>
              </a:rPr>
              <a:t>)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Correlação forte entre SUMO, </a:t>
            </a:r>
            <a:r>
              <a:rPr lang="pt-BR" dirty="0" err="1" smtClean="0">
                <a:sym typeface="Wingdings" pitchFamily="2" charset="2"/>
              </a:rPr>
              <a:t>RNAPolII</a:t>
            </a:r>
            <a:r>
              <a:rPr lang="pt-BR" dirty="0" smtClean="0">
                <a:sym typeface="Wingdings" pitchFamily="2" charset="2"/>
              </a:rPr>
              <a:t>, H3K4me3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Fibroblasto = </a:t>
            </a:r>
            <a:r>
              <a:rPr lang="pt-BR" dirty="0" err="1" smtClean="0">
                <a:sym typeface="Wingdings" pitchFamily="2" charset="2"/>
              </a:rPr>
              <a:t>HeLa</a:t>
            </a:r>
            <a:endParaRPr lang="pt-BR" dirty="0" smtClean="0">
              <a:sym typeface="Wingdings" pitchFamily="2" charset="2"/>
            </a:endParaRPr>
          </a:p>
          <a:p>
            <a:pPr lvl="3"/>
            <a:r>
              <a:rPr lang="pt-BR" dirty="0" smtClean="0">
                <a:sym typeface="Wingdings" pitchFamily="2" charset="2"/>
              </a:rPr>
              <a:t>SUMO importante para síntese de proteínas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Sumoilação</a:t>
            </a:r>
            <a:r>
              <a:rPr lang="pt-BR" dirty="0" smtClean="0"/>
              <a:t> ao longo do genoma de levedura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Localização de SUMO (Smt3) no genoma de </a:t>
            </a:r>
            <a:r>
              <a:rPr lang="pt-BR" i="1" dirty="0" smtClean="0"/>
              <a:t>S. </a:t>
            </a:r>
            <a:r>
              <a:rPr lang="pt-BR" i="1" dirty="0" err="1" smtClean="0"/>
              <a:t>cerevisiae</a:t>
            </a:r>
            <a:r>
              <a:rPr lang="pt-BR" i="1" dirty="0" smtClean="0"/>
              <a:t> </a:t>
            </a:r>
          </a:p>
          <a:p>
            <a:pPr lvl="1"/>
            <a:r>
              <a:rPr lang="pt-BR" dirty="0" smtClean="0"/>
              <a:t>Genes codificadores de RP</a:t>
            </a:r>
          </a:p>
          <a:p>
            <a:pPr lvl="1"/>
            <a:r>
              <a:rPr lang="pt-BR" dirty="0" err="1" smtClean="0"/>
              <a:t>tRNAs</a:t>
            </a:r>
            <a:endParaRPr lang="pt-BR" dirty="0" smtClean="0"/>
          </a:p>
          <a:p>
            <a:pPr lvl="1"/>
            <a:r>
              <a:rPr lang="pt-BR" dirty="0" err="1" smtClean="0"/>
              <a:t>ChIP-seq</a:t>
            </a:r>
            <a:endParaRPr lang="pt-BR" dirty="0" smtClean="0"/>
          </a:p>
          <a:p>
            <a:pPr lvl="2"/>
            <a:r>
              <a:rPr lang="pt-BR" dirty="0" smtClean="0"/>
              <a:t>395 picos associados à </a:t>
            </a:r>
            <a:r>
              <a:rPr lang="pt-BR" dirty="0" err="1" smtClean="0"/>
              <a:t>sumoilação</a:t>
            </a:r>
            <a:endParaRPr lang="pt-BR" dirty="0" smtClean="0"/>
          </a:p>
          <a:p>
            <a:pPr lvl="3"/>
            <a:r>
              <a:rPr lang="pt-BR" dirty="0" smtClean="0"/>
              <a:t>246 correlacionam com promotores de gene </a:t>
            </a:r>
            <a:r>
              <a:rPr lang="pt-BR" dirty="0" err="1" smtClean="0"/>
              <a:t>tRNAs</a:t>
            </a:r>
            <a:endParaRPr lang="pt-BR" dirty="0" smtClean="0"/>
          </a:p>
          <a:p>
            <a:pPr lvl="3"/>
            <a:r>
              <a:rPr lang="pt-BR" dirty="0" smtClean="0"/>
              <a:t>110 correlacionam com promotores de genes codificadores de RP</a:t>
            </a:r>
          </a:p>
          <a:p>
            <a:pPr lvl="3"/>
            <a:r>
              <a:rPr lang="pt-BR" dirty="0" smtClean="0"/>
              <a:t>12 não codificadores de proteínas </a:t>
            </a:r>
            <a:r>
              <a:rPr lang="pt-BR" dirty="0" err="1" smtClean="0"/>
              <a:t>ribossomais</a:t>
            </a:r>
            <a:r>
              <a:rPr lang="pt-BR" dirty="0" smtClean="0"/>
              <a:t>  e 27 regiões não codificadoras</a:t>
            </a:r>
          </a:p>
          <a:p>
            <a:pPr lvl="3"/>
            <a:r>
              <a:rPr lang="pt-BR" dirty="0" smtClean="0"/>
              <a:t>Mutante condicional de Ubc9 (E3 </a:t>
            </a:r>
            <a:r>
              <a:rPr lang="pt-BR" dirty="0" err="1" smtClean="0"/>
              <a:t>ligase</a:t>
            </a:r>
            <a:r>
              <a:rPr lang="pt-BR" dirty="0" smtClean="0"/>
              <a:t>) </a:t>
            </a:r>
            <a:r>
              <a:rPr lang="pt-BR" dirty="0" smtClean="0">
                <a:sym typeface="Wingdings" pitchFamily="2" charset="2"/>
              </a:rPr>
              <a:t> reduzia a expressão dos mesmos genes</a:t>
            </a:r>
            <a:endParaRPr lang="pt-BR" dirty="0" smtClean="0"/>
          </a:p>
          <a:p>
            <a:pPr lvl="4"/>
            <a:r>
              <a:rPr lang="en-US" dirty="0" smtClean="0"/>
              <a:t> </a:t>
            </a:r>
            <a:r>
              <a:rPr lang="en-US" sz="1500" dirty="0" err="1" smtClean="0"/>
              <a:t>Chymkowitch</a:t>
            </a:r>
            <a:r>
              <a:rPr lang="en-US" sz="1500" dirty="0" smtClean="0"/>
              <a:t> P. et al (2015) </a:t>
            </a:r>
            <a:r>
              <a:rPr lang="en-US" sz="1500" dirty="0" err="1" smtClean="0"/>
              <a:t>Sumoylation</a:t>
            </a:r>
            <a:r>
              <a:rPr lang="en-US" sz="1500" dirty="0" smtClean="0"/>
              <a:t> of Rap1 mediates the recruitment of TFIID to promote transcription of ribosomal protein genes. Genome Res 25(6):897–906</a:t>
            </a:r>
            <a:endParaRPr lang="pt-BR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Sumoilação</a:t>
            </a:r>
            <a:r>
              <a:rPr lang="pt-BR" dirty="0" smtClean="0"/>
              <a:t> ao longo do genoma de levedura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pt-BR" dirty="0" err="1" smtClean="0"/>
              <a:t>ChIP-seq</a:t>
            </a:r>
            <a:r>
              <a:rPr lang="pt-BR" dirty="0" smtClean="0"/>
              <a:t> permitiu identificar o BD a que SUMO se correlaciona</a:t>
            </a:r>
          </a:p>
          <a:p>
            <a:pPr lvl="1"/>
            <a:r>
              <a:rPr lang="pt-BR" dirty="0" smtClean="0"/>
              <a:t>Fator de transcrição Rap1 </a:t>
            </a:r>
            <a:r>
              <a:rPr lang="pt-BR" dirty="0" smtClean="0">
                <a:sym typeface="Wingdings" pitchFamily="2" charset="2"/>
              </a:rPr>
              <a:t> se liga a região promotora de genes codificadores de RP</a:t>
            </a:r>
          </a:p>
          <a:p>
            <a:pPr lvl="1"/>
            <a:r>
              <a:rPr lang="pt-BR" dirty="0" err="1" smtClean="0">
                <a:sym typeface="Wingdings" pitchFamily="2" charset="2"/>
              </a:rPr>
              <a:t>ChIP-seq</a:t>
            </a:r>
            <a:r>
              <a:rPr lang="pt-BR" dirty="0" smtClean="0">
                <a:sym typeface="Wingdings" pitchFamily="2" charset="2"/>
              </a:rPr>
              <a:t> de Rap1  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Correlação forte entre enriquecimento de SUMO e Rap1 em promotores de genes codificam RP</a:t>
            </a:r>
            <a:endParaRPr lang="pt-BR" dirty="0" smtClean="0"/>
          </a:p>
          <a:p>
            <a:pPr lvl="1"/>
            <a:r>
              <a:rPr lang="pt-BR" dirty="0" smtClean="0">
                <a:sym typeface="Wingdings" pitchFamily="2" charset="2"/>
              </a:rPr>
              <a:t>Rap1 precisa ser </a:t>
            </a:r>
            <a:r>
              <a:rPr lang="pt-BR" dirty="0" err="1" smtClean="0">
                <a:sym typeface="Wingdings" pitchFamily="2" charset="2"/>
              </a:rPr>
              <a:t>sumoilado</a:t>
            </a:r>
            <a:r>
              <a:rPr lang="pt-BR" dirty="0" smtClean="0">
                <a:sym typeface="Wingdings" pitchFamily="2" charset="2"/>
              </a:rPr>
              <a:t> para induzir a transcrição de gene RP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Rap1-K9R  elimina </a:t>
            </a:r>
            <a:r>
              <a:rPr lang="pt-BR" dirty="0" err="1" smtClean="0">
                <a:sym typeface="Wingdings" pitchFamily="2" charset="2"/>
              </a:rPr>
              <a:t>sumoilação</a:t>
            </a:r>
            <a:r>
              <a:rPr lang="pt-BR" dirty="0" smtClean="0">
                <a:sym typeface="Wingdings" pitchFamily="2" charset="2"/>
              </a:rPr>
              <a:t> de Rap1, esta versão de Rap1 não vai induzir a transcrição dos genes RP 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Redução na expressão dos genes codificadores de RP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Alelo mutante condicional de ubc9 (E3 </a:t>
            </a:r>
            <a:r>
              <a:rPr lang="pt-BR" dirty="0" err="1" smtClean="0">
                <a:sym typeface="Wingdings" pitchFamily="2" charset="2"/>
              </a:rPr>
              <a:t>ligase</a:t>
            </a:r>
            <a:r>
              <a:rPr lang="pt-BR" dirty="0" smtClean="0">
                <a:sym typeface="Wingdings" pitchFamily="2" charset="2"/>
              </a:rPr>
              <a:t>)  leva a um &lt; recrutamento das </a:t>
            </a:r>
            <a:r>
              <a:rPr lang="pt-BR" dirty="0" err="1" smtClean="0">
                <a:sym typeface="Wingdings" pitchFamily="2" charset="2"/>
              </a:rPr>
              <a:t>RNAPolII</a:t>
            </a:r>
            <a:r>
              <a:rPr lang="pt-BR" dirty="0" smtClean="0">
                <a:sym typeface="Wingdings" pitchFamily="2" charset="2"/>
              </a:rPr>
              <a:t> e do fator TFIID nos promotores de gene RP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Rap1 precisa ser </a:t>
            </a:r>
            <a:r>
              <a:rPr lang="pt-BR" dirty="0" err="1" smtClean="0">
                <a:sym typeface="Wingdings" pitchFamily="2" charset="2"/>
              </a:rPr>
              <a:t>sumoilado</a:t>
            </a:r>
            <a:r>
              <a:rPr lang="pt-BR" dirty="0" smtClean="0">
                <a:sym typeface="Wingdings" pitchFamily="2" charset="2"/>
              </a:rPr>
              <a:t> para recrutar os elementos essenciais da transcrição como a </a:t>
            </a:r>
            <a:r>
              <a:rPr lang="pt-BR" dirty="0" err="1" smtClean="0">
                <a:sym typeface="Wingdings" pitchFamily="2" charset="2"/>
              </a:rPr>
              <a:t>RNAPolII</a:t>
            </a:r>
            <a:r>
              <a:rPr lang="pt-BR" dirty="0" smtClean="0">
                <a:sym typeface="Wingdings" pitchFamily="2" charset="2"/>
              </a:rPr>
              <a:t> e o fator TFIID para os promotores dos gene 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Sumoilação</a:t>
            </a:r>
            <a:r>
              <a:rPr lang="pt-BR" dirty="0" smtClean="0"/>
              <a:t> e as histonas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r>
              <a:rPr lang="pt-BR" dirty="0" smtClean="0"/>
              <a:t>Além dos fatores de transcrição </a:t>
            </a:r>
            <a:r>
              <a:rPr lang="pt-BR" dirty="0" smtClean="0">
                <a:sym typeface="Wingdings" pitchFamily="2" charset="2"/>
              </a:rPr>
              <a:t> histonas também são </a:t>
            </a:r>
            <a:r>
              <a:rPr lang="pt-BR" dirty="0" err="1" smtClean="0">
                <a:sym typeface="Wingdings" pitchFamily="2" charset="2"/>
              </a:rPr>
              <a:t>sumoiladas</a:t>
            </a:r>
            <a:endParaRPr lang="pt-BR" dirty="0" smtClean="0">
              <a:sym typeface="Wingdings" pitchFamily="2" charset="2"/>
            </a:endParaRPr>
          </a:p>
          <a:p>
            <a:pPr lvl="1"/>
            <a:r>
              <a:rPr lang="pt-BR" dirty="0" smtClean="0">
                <a:sym typeface="Wingdings" pitchFamily="2" charset="2"/>
              </a:rPr>
              <a:t>Leveduras  todas as histonas possuem uma versão </a:t>
            </a:r>
            <a:r>
              <a:rPr lang="pt-BR" dirty="0" err="1" smtClean="0">
                <a:sym typeface="Wingdings" pitchFamily="2" charset="2"/>
              </a:rPr>
              <a:t>sumoilada</a:t>
            </a:r>
            <a:endParaRPr lang="pt-BR" dirty="0" smtClean="0">
              <a:sym typeface="Wingdings" pitchFamily="2" charset="2"/>
            </a:endParaRPr>
          </a:p>
          <a:p>
            <a:pPr lvl="1"/>
            <a:r>
              <a:rPr lang="pt-BR" dirty="0" smtClean="0">
                <a:sym typeface="Wingdings" pitchFamily="2" charset="2"/>
              </a:rPr>
              <a:t>Mamíferos  somente H3 e H4 são </a:t>
            </a:r>
            <a:r>
              <a:rPr lang="pt-BR" dirty="0" err="1" smtClean="0">
                <a:sym typeface="Wingdings" pitchFamily="2" charset="2"/>
              </a:rPr>
              <a:t>sumoiladas</a:t>
            </a:r>
            <a:endParaRPr lang="pt-BR" dirty="0" smtClean="0">
              <a:sym typeface="Wingdings" pitchFamily="2" charset="2"/>
            </a:endParaRPr>
          </a:p>
          <a:p>
            <a:pPr lvl="2"/>
            <a:r>
              <a:rPr lang="pt-BR" dirty="0" smtClean="0">
                <a:sym typeface="Wingdings" pitchFamily="2" charset="2"/>
              </a:rPr>
              <a:t>Efeito repressor sobre a transcrição</a:t>
            </a:r>
          </a:p>
          <a:p>
            <a:pPr lvl="3"/>
            <a:r>
              <a:rPr lang="pt-BR" dirty="0" err="1" smtClean="0">
                <a:sym typeface="Wingdings" pitchFamily="2" charset="2"/>
              </a:rPr>
              <a:t>Sumoilação</a:t>
            </a:r>
            <a:r>
              <a:rPr lang="pt-BR" dirty="0" smtClean="0">
                <a:sym typeface="Wingdings" pitchFamily="2" charset="2"/>
              </a:rPr>
              <a:t> de histona recruta histona </a:t>
            </a:r>
            <a:r>
              <a:rPr lang="pt-BR" dirty="0" err="1" smtClean="0">
                <a:sym typeface="Wingdings" pitchFamily="2" charset="2"/>
              </a:rPr>
              <a:t>deacetilase</a:t>
            </a:r>
            <a:r>
              <a:rPr lang="pt-BR" dirty="0" smtClean="0">
                <a:sym typeface="Wingdings" pitchFamily="2" charset="2"/>
              </a:rPr>
              <a:t> (HDAC1) e </a:t>
            </a:r>
            <a:r>
              <a:rPr lang="pt-BR" dirty="0" err="1" smtClean="0">
                <a:sym typeface="Wingdings" pitchFamily="2" charset="2"/>
              </a:rPr>
              <a:t>heterochromatina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err="1" smtClean="0">
                <a:sym typeface="Wingdings" pitchFamily="2" charset="2"/>
              </a:rPr>
              <a:t>protein</a:t>
            </a:r>
            <a:r>
              <a:rPr lang="pt-BR" dirty="0" smtClean="0">
                <a:sym typeface="Wingdings" pitchFamily="2" charset="2"/>
              </a:rPr>
              <a:t> 1 (HP1)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Dados farmacológicos</a:t>
            </a:r>
          </a:p>
          <a:p>
            <a:pPr lvl="3"/>
            <a:r>
              <a:rPr lang="pt-BR" dirty="0" smtClean="0">
                <a:sym typeface="Wingdings" pitchFamily="2" charset="2"/>
              </a:rPr>
              <a:t>Pouco entendido</a:t>
            </a:r>
          </a:p>
        </p:txBody>
      </p:sp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114" y="4869161"/>
            <a:ext cx="310588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err="1" smtClean="0"/>
              <a:t>Sumoilação</a:t>
            </a:r>
            <a:r>
              <a:rPr lang="pt-BR" dirty="0" smtClean="0"/>
              <a:t> e as enzimas modificadoras de cromatina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>
                <a:sym typeface="Wingdings" pitchFamily="2" charset="2"/>
              </a:rPr>
              <a:t>Sumoilação</a:t>
            </a:r>
            <a:r>
              <a:rPr lang="pt-BR" dirty="0" smtClean="0">
                <a:sym typeface="Wingdings" pitchFamily="2" charset="2"/>
              </a:rPr>
              <a:t> de FT leva ao recrutamento de </a:t>
            </a:r>
            <a:r>
              <a:rPr lang="pt-BR" dirty="0" err="1" smtClean="0">
                <a:sym typeface="Wingdings" pitchFamily="2" charset="2"/>
              </a:rPr>
              <a:t>deacetilases</a:t>
            </a:r>
            <a:r>
              <a:rPr lang="pt-BR" dirty="0" smtClean="0">
                <a:sym typeface="Wingdings" pitchFamily="2" charset="2"/>
              </a:rPr>
              <a:t>  repressão da expressão gênica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Exemplo: </a:t>
            </a:r>
            <a:r>
              <a:rPr lang="pt-BR" dirty="0" err="1" smtClean="0">
                <a:sym typeface="Wingdings" pitchFamily="2" charset="2"/>
              </a:rPr>
              <a:t>sumoilação</a:t>
            </a:r>
            <a:r>
              <a:rPr lang="pt-BR" dirty="0" smtClean="0">
                <a:sym typeface="Wingdings" pitchFamily="2" charset="2"/>
              </a:rPr>
              <a:t> de Elk1  recruta HDAC-2 (</a:t>
            </a:r>
            <a:r>
              <a:rPr lang="pt-BR" dirty="0" err="1" smtClean="0">
                <a:sym typeface="Wingdings" pitchFamily="2" charset="2"/>
              </a:rPr>
              <a:t>huaman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err="1" smtClean="0">
                <a:sym typeface="Wingdings" pitchFamily="2" charset="2"/>
              </a:rPr>
              <a:t>deacetilase</a:t>
            </a:r>
            <a:r>
              <a:rPr lang="pt-BR" dirty="0" smtClean="0">
                <a:sym typeface="Wingdings" pitchFamily="2" charset="2"/>
              </a:rPr>
              <a:t>  2)</a:t>
            </a:r>
          </a:p>
          <a:p>
            <a:pPr lvl="1"/>
            <a:r>
              <a:rPr lang="pt-BR" dirty="0" err="1" smtClean="0">
                <a:sym typeface="Wingdings" pitchFamily="2" charset="2"/>
              </a:rPr>
              <a:t>Sumoilação</a:t>
            </a:r>
            <a:r>
              <a:rPr lang="pt-BR" dirty="0" smtClean="0">
                <a:sym typeface="Wingdings" pitchFamily="2" charset="2"/>
              </a:rPr>
              <a:t> induz ou inibe a expressão gênica, dependendo do fator de modificação da cromatina que ela se liga</a:t>
            </a:r>
          </a:p>
          <a:p>
            <a:pPr lvl="2"/>
            <a:r>
              <a:rPr lang="pt-BR" dirty="0" smtClean="0">
                <a:sym typeface="Wingdings" pitchFamily="2" charset="2"/>
              </a:rPr>
              <a:t>SUMO tem múltiplos mecanismos</a:t>
            </a:r>
          </a:p>
          <a:p>
            <a:pPr lvl="2">
              <a:buNone/>
            </a:pPr>
            <a:r>
              <a:rPr lang="pt-BR" dirty="0">
                <a:sym typeface="Wingdings" pitchFamily="2" charset="2"/>
              </a:rPr>
              <a:t>d</a:t>
            </a:r>
            <a:r>
              <a:rPr lang="pt-BR" dirty="0" smtClean="0">
                <a:sym typeface="Wingdings" pitchFamily="2" charset="2"/>
              </a:rPr>
              <a:t>e ação </a:t>
            </a:r>
          </a:p>
        </p:txBody>
      </p:sp>
      <p:pic>
        <p:nvPicPr>
          <p:cNvPr id="2765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114" y="4869161"/>
            <a:ext cx="3105886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SUMO regula a transcrição - modelos</a:t>
            </a:r>
            <a:endParaRPr lang="pt-BR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35139" t="19313" r="25014" b="13751"/>
          <a:stretch>
            <a:fillRect/>
          </a:stretch>
        </p:blipFill>
        <p:spPr bwMode="auto">
          <a:xfrm>
            <a:off x="1691680" y="1213373"/>
            <a:ext cx="5976664" cy="564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pt-BR" u="sng" dirty="0" smtClean="0"/>
              <a:t>S</a:t>
            </a:r>
            <a:r>
              <a:rPr lang="pt-BR" dirty="0" smtClean="0"/>
              <a:t>mall </a:t>
            </a:r>
            <a:r>
              <a:rPr lang="pt-BR" u="sng" dirty="0" err="1" smtClean="0"/>
              <a:t>u</a:t>
            </a:r>
            <a:r>
              <a:rPr lang="pt-BR" dirty="0" err="1" smtClean="0"/>
              <a:t>biquitin–related</a:t>
            </a:r>
            <a:r>
              <a:rPr lang="pt-BR" dirty="0" smtClean="0"/>
              <a:t> </a:t>
            </a:r>
            <a:r>
              <a:rPr lang="pt-BR" u="sng" dirty="0" err="1" smtClean="0"/>
              <a:t>mo</a:t>
            </a:r>
            <a:r>
              <a:rPr lang="pt-BR" dirty="0" err="1" smtClean="0"/>
              <a:t>difier</a:t>
            </a:r>
            <a:endParaRPr lang="pt-BR" dirty="0" smtClean="0"/>
          </a:p>
          <a:p>
            <a:r>
              <a:rPr lang="pt-BR" dirty="0" smtClean="0"/>
              <a:t>Inúmeros processos de regulação celular (apoptose, ciclo celular, transporte nuclear, estabilidade </a:t>
            </a:r>
            <a:r>
              <a:rPr lang="pt-BR" dirty="0" err="1" smtClean="0"/>
              <a:t>protêica</a:t>
            </a:r>
            <a:r>
              <a:rPr lang="pt-BR" dirty="0" smtClean="0"/>
              <a:t>)</a:t>
            </a:r>
          </a:p>
          <a:p>
            <a:r>
              <a:rPr lang="pt-BR" dirty="0" smtClean="0"/>
              <a:t>Modulação da expressão gênica</a:t>
            </a:r>
          </a:p>
          <a:p>
            <a:pPr lvl="1"/>
            <a:r>
              <a:rPr lang="pt-BR" dirty="0" smtClean="0"/>
              <a:t>Ativação/inativação de fatores de transcrição</a:t>
            </a:r>
          </a:p>
          <a:p>
            <a:pPr lvl="1"/>
            <a:r>
              <a:rPr lang="pt-BR" dirty="0" smtClean="0"/>
              <a:t>Enzimas modificadoras de cromatina</a:t>
            </a:r>
          </a:p>
          <a:p>
            <a:pPr lvl="1"/>
            <a:r>
              <a:rPr lang="pt-BR" dirty="0" smtClean="0"/>
              <a:t>Histonas</a:t>
            </a:r>
          </a:p>
          <a:p>
            <a:pPr lvl="1"/>
            <a:r>
              <a:rPr lang="pt-BR" dirty="0" smtClean="0"/>
              <a:t>Fatores associados a cromatina </a:t>
            </a:r>
          </a:p>
          <a:p>
            <a:r>
              <a:rPr lang="pt-BR" dirty="0" smtClean="0"/>
              <a:t>Instrumentos de investigação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err="1" smtClean="0"/>
              <a:t>ChIP-Seq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SUMO</a:t>
            </a:r>
            <a:endParaRPr lang="pt-BR" dirty="0"/>
          </a:p>
        </p:txBody>
      </p:sp>
      <p:pic>
        <p:nvPicPr>
          <p:cNvPr id="1026" name="Picture 2" descr="Image result for chip s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91" y="1340768"/>
            <a:ext cx="8117257" cy="5489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sumo and ubiquitin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900" y="3019424"/>
            <a:ext cx="3467100" cy="3838576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Proteínas de ~ 100 AA (~ 12 </a:t>
            </a:r>
            <a:r>
              <a:rPr lang="pt-BR" dirty="0" err="1" smtClean="0"/>
              <a:t>KDa</a:t>
            </a:r>
            <a:r>
              <a:rPr lang="pt-BR" dirty="0" smtClean="0"/>
              <a:t>)</a:t>
            </a:r>
          </a:p>
          <a:p>
            <a:r>
              <a:rPr lang="pt-BR" dirty="0" smtClean="0"/>
              <a:t>“</a:t>
            </a:r>
            <a:r>
              <a:rPr lang="pt-BR" dirty="0" err="1" smtClean="0"/>
              <a:t>Ubiquitin-like</a:t>
            </a:r>
            <a:r>
              <a:rPr lang="pt-BR" dirty="0" smtClean="0"/>
              <a:t> </a:t>
            </a:r>
            <a:r>
              <a:rPr lang="pt-BR" dirty="0" err="1" smtClean="0"/>
              <a:t>family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Sequencia primária diferente, mas estruturalmente semelhantes</a:t>
            </a:r>
          </a:p>
          <a:p>
            <a:r>
              <a:rPr lang="pt-BR" dirty="0" err="1" smtClean="0"/>
              <a:t>Ubiquitina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degradação </a:t>
            </a:r>
          </a:p>
          <a:p>
            <a:r>
              <a:rPr lang="pt-BR" dirty="0" smtClean="0">
                <a:sym typeface="Wingdings" pitchFamily="2" charset="2"/>
              </a:rPr>
              <a:t>SUMO  não necessariamente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Sumoilação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v</a:t>
            </a:r>
            <a:r>
              <a:rPr lang="pt-BR" dirty="0" smtClean="0"/>
              <a:t>ia de modificação </a:t>
            </a:r>
            <a:r>
              <a:rPr lang="pt-BR" dirty="0" err="1" smtClean="0"/>
              <a:t>pós-traducional</a:t>
            </a:r>
            <a:endParaRPr lang="pt-BR" dirty="0" smtClean="0"/>
          </a:p>
          <a:p>
            <a:r>
              <a:rPr lang="pt-BR" dirty="0" smtClean="0"/>
              <a:t>Altera a localização, conformação ou a ligação de uma proteína substrato a outras proteínas</a:t>
            </a:r>
          </a:p>
          <a:p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39000" r="23907" b="18672"/>
          <a:stretch>
            <a:fillRect/>
          </a:stretch>
        </p:blipFill>
        <p:spPr bwMode="auto">
          <a:xfrm>
            <a:off x="1187624" y="3731676"/>
            <a:ext cx="69127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9552" y="4149080"/>
            <a:ext cx="8229600" cy="2592288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 terminal </a:t>
            </a:r>
            <a:r>
              <a:rPr lang="pt-BR" dirty="0" err="1" smtClean="0"/>
              <a:t>Gly-Gly</a:t>
            </a:r>
            <a:r>
              <a:rPr lang="pt-BR" dirty="0" smtClean="0"/>
              <a:t> (SUMO-GG) </a:t>
            </a:r>
            <a:r>
              <a:rPr lang="pt-BR" dirty="0" smtClean="0">
                <a:sym typeface="Wingdings" pitchFamily="2" charset="2"/>
              </a:rPr>
              <a:t> SUMO protease</a:t>
            </a:r>
          </a:p>
          <a:p>
            <a:r>
              <a:rPr lang="pt-BR" dirty="0" smtClean="0">
                <a:sym typeface="Wingdings" pitchFamily="2" charset="2"/>
              </a:rPr>
              <a:t>SUMO-GG associa-se a E1 (ativadora de SUMO)</a:t>
            </a:r>
          </a:p>
          <a:p>
            <a:r>
              <a:rPr lang="pt-BR" dirty="0" smtClean="0">
                <a:sym typeface="Wingdings" pitchFamily="2" charset="2"/>
              </a:rPr>
              <a:t>Transferido para a </a:t>
            </a:r>
            <a:r>
              <a:rPr lang="pt-BR" dirty="0" err="1" smtClean="0">
                <a:sym typeface="Wingdings" pitchFamily="2" charset="2"/>
              </a:rPr>
              <a:t>cisteína</a:t>
            </a:r>
            <a:r>
              <a:rPr lang="pt-BR" dirty="0" smtClean="0">
                <a:sym typeface="Wingdings" pitchFamily="2" charset="2"/>
              </a:rPr>
              <a:t> no sítio ativo de E2 (</a:t>
            </a:r>
            <a:r>
              <a:rPr lang="pt-BR" dirty="0" err="1" smtClean="0">
                <a:sym typeface="Wingdings" pitchFamily="2" charset="2"/>
              </a:rPr>
              <a:t>conjugadora</a:t>
            </a:r>
            <a:r>
              <a:rPr lang="pt-BR" dirty="0" smtClean="0">
                <a:sym typeface="Wingdings" pitchFamily="2" charset="2"/>
              </a:rPr>
              <a:t> de SUMO)</a:t>
            </a:r>
          </a:p>
          <a:p>
            <a:r>
              <a:rPr lang="pt-BR" dirty="0" smtClean="0">
                <a:sym typeface="Wingdings" pitchFamily="2" charset="2"/>
              </a:rPr>
              <a:t>Transferência de SUMO-GG para uma lisina no substrato  (E3 </a:t>
            </a:r>
            <a:r>
              <a:rPr lang="pt-BR" dirty="0" err="1" smtClean="0">
                <a:sym typeface="Wingdings" pitchFamily="2" charset="2"/>
              </a:rPr>
              <a:t>ligase</a:t>
            </a:r>
            <a:r>
              <a:rPr lang="pt-BR" dirty="0" smtClean="0">
                <a:sym typeface="Wingdings" pitchFamily="2" charset="2"/>
              </a:rPr>
              <a:t>)</a:t>
            </a:r>
          </a:p>
          <a:p>
            <a:endParaRPr lang="pt-BR" dirty="0">
              <a:sym typeface="Wingdings" pitchFamily="2" charset="2"/>
            </a:endParaRP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39000" r="23907" b="31369"/>
          <a:stretch>
            <a:fillRect/>
          </a:stretch>
        </p:blipFill>
        <p:spPr bwMode="auto">
          <a:xfrm>
            <a:off x="323528" y="1268760"/>
            <a:ext cx="8496944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 smtClean="0"/>
              <a:t>Monosumoilação</a:t>
            </a:r>
            <a:r>
              <a:rPr lang="pt-BR" dirty="0" smtClean="0"/>
              <a:t> </a:t>
            </a:r>
            <a:r>
              <a:rPr lang="pt-BR" dirty="0" smtClean="0">
                <a:sym typeface="Wingdings" pitchFamily="2" charset="2"/>
              </a:rPr>
              <a:t> uma única lisina contendo uma molécula de SUMO</a:t>
            </a:r>
          </a:p>
          <a:p>
            <a:r>
              <a:rPr lang="pt-BR" dirty="0" err="1" smtClean="0">
                <a:sym typeface="Wingdings" pitchFamily="2" charset="2"/>
              </a:rPr>
              <a:t>Multisumoilação</a:t>
            </a:r>
            <a:r>
              <a:rPr lang="pt-BR" dirty="0" smtClean="0">
                <a:sym typeface="Wingdings" pitchFamily="2" charset="2"/>
              </a:rPr>
              <a:t>  várias lisinas </a:t>
            </a:r>
            <a:r>
              <a:rPr lang="pt-BR" dirty="0" err="1" smtClean="0">
                <a:sym typeface="Wingdings" pitchFamily="2" charset="2"/>
              </a:rPr>
              <a:t>monosumoiladas</a:t>
            </a:r>
            <a:endParaRPr lang="pt-BR" dirty="0" smtClean="0">
              <a:sym typeface="Wingdings" pitchFamily="2" charset="2"/>
            </a:endParaRPr>
          </a:p>
          <a:p>
            <a:r>
              <a:rPr lang="pt-BR" dirty="0" err="1" smtClean="0">
                <a:sym typeface="Wingdings" pitchFamily="2" charset="2"/>
              </a:rPr>
              <a:t>Polisumoilação</a:t>
            </a:r>
            <a:r>
              <a:rPr lang="pt-BR" dirty="0" smtClean="0">
                <a:sym typeface="Wingdings" pitchFamily="2" charset="2"/>
              </a:rPr>
              <a:t>  uma ou mais lisinas </a:t>
            </a:r>
            <a:r>
              <a:rPr lang="pt-BR" dirty="0" err="1" smtClean="0">
                <a:sym typeface="Wingdings" pitchFamily="2" charset="2"/>
              </a:rPr>
              <a:t>sumoiladas</a:t>
            </a:r>
            <a:r>
              <a:rPr lang="pt-BR" dirty="0" smtClean="0">
                <a:sym typeface="Wingdings" pitchFamily="2" charset="2"/>
              </a:rPr>
              <a:t> com cadeias de </a:t>
            </a:r>
            <a:r>
              <a:rPr lang="pt-BR" dirty="0" err="1" smtClean="0">
                <a:sym typeface="Wingdings" pitchFamily="2" charset="2"/>
              </a:rPr>
              <a:t>sumoilação</a:t>
            </a:r>
            <a:endParaRPr lang="pt-BR" dirty="0" smtClean="0">
              <a:sym typeface="Wingdings" pitchFamily="2" charset="2"/>
            </a:endParaRPr>
          </a:p>
          <a:p>
            <a:r>
              <a:rPr lang="pt-BR" i="1" dirty="0" smtClean="0">
                <a:sym typeface="Wingdings" pitchFamily="2" charset="2"/>
              </a:rPr>
              <a:t>S. </a:t>
            </a:r>
            <a:r>
              <a:rPr lang="pt-BR" i="1" dirty="0" err="1" smtClean="0">
                <a:sym typeface="Wingdings" pitchFamily="2" charset="2"/>
              </a:rPr>
              <a:t>cerevisiae</a:t>
            </a:r>
            <a:r>
              <a:rPr lang="pt-BR" i="1" dirty="0" smtClean="0">
                <a:sym typeface="Wingdings" pitchFamily="2" charset="2"/>
              </a:rPr>
              <a:t> </a:t>
            </a:r>
            <a:r>
              <a:rPr lang="pt-BR" dirty="0" smtClean="0">
                <a:sym typeface="Wingdings" pitchFamily="2" charset="2"/>
              </a:rPr>
              <a:t>  gene Smt3</a:t>
            </a:r>
          </a:p>
          <a:p>
            <a:r>
              <a:rPr lang="pt-BR" dirty="0" smtClean="0">
                <a:sym typeface="Wingdings" pitchFamily="2" charset="2"/>
              </a:rPr>
              <a:t>Vertebrados  genes SUMO-1 ao 3</a:t>
            </a:r>
          </a:p>
          <a:p>
            <a:r>
              <a:rPr lang="pt-BR" dirty="0" smtClean="0">
                <a:sym typeface="Wingdings" pitchFamily="2" charset="2"/>
              </a:rPr>
              <a:t>Sequencia consenso  </a:t>
            </a:r>
            <a:r>
              <a:rPr lang="en-US" dirty="0" smtClean="0"/>
              <a:t>Ψ-K-x-D/E</a:t>
            </a:r>
            <a:endParaRPr lang="pt-BR" dirty="0" smtClean="0">
              <a:sym typeface="Wingdings" pitchFamily="2" charset="2"/>
            </a:endParaRPr>
          </a:p>
          <a:p>
            <a:pPr lvl="2"/>
            <a:r>
              <a:rPr lang="en-US" sz="2200" dirty="0" err="1" smtClean="0"/>
              <a:t>onde</a:t>
            </a:r>
            <a:r>
              <a:rPr lang="en-US" sz="2200" dirty="0" smtClean="0"/>
              <a:t> </a:t>
            </a:r>
            <a:r>
              <a:rPr lang="en-US" sz="2200" dirty="0"/>
              <a:t>Ψ </a:t>
            </a:r>
            <a:r>
              <a:rPr lang="en-US" sz="2200" dirty="0" err="1" smtClean="0"/>
              <a:t>representa</a:t>
            </a:r>
            <a:r>
              <a:rPr lang="en-US" sz="2200" dirty="0" smtClean="0"/>
              <a:t> </a:t>
            </a:r>
            <a:r>
              <a:rPr lang="en-US" sz="2200" dirty="0" err="1" smtClean="0"/>
              <a:t>resíduo</a:t>
            </a:r>
            <a:r>
              <a:rPr lang="en-US" sz="2200" dirty="0" smtClean="0"/>
              <a:t> </a:t>
            </a:r>
            <a:r>
              <a:rPr lang="en-US" sz="2200" dirty="0" err="1" smtClean="0"/>
              <a:t>hidrofóbico</a:t>
            </a:r>
            <a:r>
              <a:rPr lang="en-US" sz="2200" dirty="0" smtClean="0"/>
              <a:t>, </a:t>
            </a:r>
            <a:r>
              <a:rPr lang="en-US" sz="2200" dirty="0"/>
              <a:t>K </a:t>
            </a:r>
            <a:r>
              <a:rPr lang="en-US" sz="2200" dirty="0" smtClean="0"/>
              <a:t>é a </a:t>
            </a:r>
            <a:r>
              <a:rPr lang="en-US" sz="2200" dirty="0" err="1" smtClean="0"/>
              <a:t>lisina</a:t>
            </a:r>
            <a:r>
              <a:rPr lang="en-US" sz="2200" dirty="0" smtClean="0"/>
              <a:t> </a:t>
            </a:r>
            <a:r>
              <a:rPr lang="en-US" sz="2200" dirty="0" err="1" smtClean="0"/>
              <a:t>conjugada</a:t>
            </a:r>
            <a:r>
              <a:rPr lang="en-US" sz="2200" dirty="0" smtClean="0"/>
              <a:t> </a:t>
            </a:r>
            <a:r>
              <a:rPr lang="en-US" sz="2200" dirty="0" err="1" smtClean="0"/>
              <a:t>ao</a:t>
            </a:r>
            <a:r>
              <a:rPr lang="en-US" sz="2200" dirty="0" smtClean="0"/>
              <a:t> SUMO</a:t>
            </a:r>
            <a:r>
              <a:rPr lang="en-US" sz="2200" dirty="0"/>
              <a:t>, x </a:t>
            </a:r>
            <a:r>
              <a:rPr lang="en-US" sz="2200" dirty="0" smtClean="0"/>
              <a:t>é </a:t>
            </a:r>
            <a:r>
              <a:rPr lang="en-US" sz="2200" dirty="0" err="1" smtClean="0"/>
              <a:t>qualquer</a:t>
            </a:r>
            <a:r>
              <a:rPr lang="en-US" sz="2200" dirty="0" smtClean="0"/>
              <a:t> amino </a:t>
            </a:r>
            <a:r>
              <a:rPr lang="en-US" sz="2200" dirty="0" err="1" smtClean="0"/>
              <a:t>ácido</a:t>
            </a:r>
            <a:r>
              <a:rPr lang="en-US" sz="2200" dirty="0" smtClean="0"/>
              <a:t> e D </a:t>
            </a:r>
            <a:r>
              <a:rPr lang="en-US" sz="2200" dirty="0" err="1" smtClean="0"/>
              <a:t>ou</a:t>
            </a:r>
            <a:r>
              <a:rPr lang="en-US" sz="2200" dirty="0" smtClean="0"/>
              <a:t> E (</a:t>
            </a:r>
            <a:r>
              <a:rPr lang="en-US" sz="2200" dirty="0" err="1" smtClean="0"/>
              <a:t>ác</a:t>
            </a:r>
            <a:r>
              <a:rPr lang="en-US" sz="2200" dirty="0" smtClean="0"/>
              <a:t>. </a:t>
            </a:r>
            <a:r>
              <a:rPr lang="en-US" sz="2200" dirty="0" err="1" smtClean="0"/>
              <a:t>Aspártico</a:t>
            </a:r>
            <a:r>
              <a:rPr lang="en-US" sz="2200" dirty="0" smtClean="0"/>
              <a:t> </a:t>
            </a:r>
            <a:r>
              <a:rPr lang="en-US" sz="2200" dirty="0" err="1" smtClean="0"/>
              <a:t>ou</a:t>
            </a:r>
            <a:r>
              <a:rPr lang="en-US" sz="2200" dirty="0" smtClean="0"/>
              <a:t> </a:t>
            </a:r>
            <a:r>
              <a:rPr lang="en-US" sz="2200" dirty="0" err="1" smtClean="0"/>
              <a:t>ác</a:t>
            </a:r>
            <a:r>
              <a:rPr lang="en-US" sz="2200" dirty="0" smtClean="0"/>
              <a:t>. </a:t>
            </a:r>
            <a:r>
              <a:rPr lang="en-US" sz="2200" dirty="0" err="1" smtClean="0"/>
              <a:t>Glutâmico</a:t>
            </a:r>
            <a:r>
              <a:rPr lang="en-US" sz="2200" dirty="0" smtClean="0"/>
              <a:t>)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Processo dinâmico</a:t>
            </a:r>
          </a:p>
          <a:p>
            <a:pPr lvl="1"/>
            <a:r>
              <a:rPr lang="pt-BR" dirty="0" smtClean="0"/>
              <a:t>SUMO ajuda a formação de grandes complexos</a:t>
            </a:r>
          </a:p>
          <a:p>
            <a:pPr lvl="1"/>
            <a:r>
              <a:rPr lang="pt-BR" dirty="0" smtClean="0"/>
              <a:t>SUMO proteases </a:t>
            </a:r>
            <a:r>
              <a:rPr lang="pt-BR" dirty="0" smtClean="0">
                <a:sym typeface="Wingdings" pitchFamily="2" charset="2"/>
              </a:rPr>
              <a:t> libera o substrato da </a:t>
            </a:r>
            <a:r>
              <a:rPr lang="pt-BR" dirty="0" err="1" smtClean="0">
                <a:sym typeface="Wingdings" pitchFamily="2" charset="2"/>
              </a:rPr>
              <a:t>sumoilação</a:t>
            </a:r>
            <a:endParaRPr lang="pt-BR" dirty="0" smtClean="0">
              <a:sym typeface="Wingdings" pitchFamily="2" charset="2"/>
            </a:endParaRPr>
          </a:p>
          <a:p>
            <a:pPr lvl="1"/>
            <a:r>
              <a:rPr lang="pt-BR" dirty="0" smtClean="0">
                <a:sym typeface="Wingdings" pitchFamily="2" charset="2"/>
              </a:rPr>
              <a:t>Vertebrados  3 proteases (SENP/</a:t>
            </a:r>
            <a:r>
              <a:rPr lang="pt-BR" dirty="0" err="1" smtClean="0">
                <a:sym typeface="Wingdings" pitchFamily="2" charset="2"/>
              </a:rPr>
              <a:t>Ulp</a:t>
            </a:r>
            <a:r>
              <a:rPr lang="pt-BR" dirty="0" smtClean="0">
                <a:sym typeface="Wingdings" pitchFamily="2" charset="2"/>
              </a:rPr>
              <a:t>, DES1, USPL1)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Levedura   SENP/</a:t>
            </a:r>
            <a:r>
              <a:rPr lang="pt-BR" dirty="0" err="1" smtClean="0">
                <a:sym typeface="Wingdings" pitchFamily="2" charset="2"/>
              </a:rPr>
              <a:t>Ulp</a:t>
            </a:r>
            <a:r>
              <a:rPr lang="pt-BR" dirty="0" smtClean="0">
                <a:sym typeface="Wingdings" pitchFamily="2" charset="2"/>
              </a:rPr>
              <a:t>  2 genes codificadores destas proteases (Ulp1 e Ulp2)</a:t>
            </a:r>
          </a:p>
          <a:p>
            <a:pPr lvl="1"/>
            <a:r>
              <a:rPr lang="pt-BR" dirty="0" smtClean="0">
                <a:sym typeface="Wingdings" pitchFamily="2" charset="2"/>
              </a:rPr>
              <a:t>Assim como a </a:t>
            </a:r>
            <a:r>
              <a:rPr lang="pt-BR" dirty="0" err="1" smtClean="0">
                <a:sym typeface="Wingdings" pitchFamily="2" charset="2"/>
              </a:rPr>
              <a:t>sumoilação</a:t>
            </a:r>
            <a:r>
              <a:rPr lang="pt-BR" dirty="0" smtClean="0">
                <a:sym typeface="Wingdings" pitchFamily="2" charset="2"/>
              </a:rPr>
              <a:t>, a </a:t>
            </a:r>
            <a:r>
              <a:rPr lang="pt-BR" dirty="0" err="1" smtClean="0">
                <a:sym typeface="Wingdings" pitchFamily="2" charset="2"/>
              </a:rPr>
              <a:t>desumoilação</a:t>
            </a:r>
            <a:r>
              <a:rPr lang="pt-BR" dirty="0" smtClean="0">
                <a:sym typeface="Wingdings" pitchFamily="2" charset="2"/>
              </a:rPr>
              <a:t> é importante e altamente regulada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t-BR" dirty="0" smtClean="0"/>
              <a:t>SUMO e a transcrição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Os primeiros estudos...</a:t>
            </a:r>
          </a:p>
          <a:p>
            <a:r>
              <a:rPr lang="pt-BR" dirty="0" smtClean="0"/>
              <a:t>Em levedura </a:t>
            </a:r>
            <a:r>
              <a:rPr lang="pt-BR" dirty="0" err="1" smtClean="0"/>
              <a:t>sumoilação</a:t>
            </a:r>
            <a:r>
              <a:rPr lang="pt-BR" dirty="0" smtClean="0"/>
              <a:t> é requerida para o recrutamento de </a:t>
            </a:r>
            <a:r>
              <a:rPr lang="pt-BR" dirty="0" err="1" smtClean="0"/>
              <a:t>RNAPolII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Genes constitutivos (proteínas </a:t>
            </a:r>
            <a:r>
              <a:rPr lang="pt-BR" dirty="0" err="1" smtClean="0"/>
              <a:t>ribossomais</a:t>
            </a:r>
            <a:r>
              <a:rPr lang="pt-BR" dirty="0" smtClean="0"/>
              <a:t>) </a:t>
            </a:r>
            <a:r>
              <a:rPr lang="pt-BR" dirty="0" smtClean="0">
                <a:sym typeface="Wingdings" pitchFamily="2" charset="2"/>
              </a:rPr>
              <a:t> levedura e vertebrados</a:t>
            </a:r>
            <a:endParaRPr lang="pt-BR" dirty="0" smtClean="0"/>
          </a:p>
          <a:p>
            <a:pPr lvl="1"/>
            <a:r>
              <a:rPr lang="pt-BR" dirty="0" smtClean="0"/>
              <a:t>Induzidos</a:t>
            </a:r>
          </a:p>
          <a:p>
            <a:pPr lvl="2"/>
            <a:r>
              <a:rPr lang="pt-BR" dirty="0" smtClean="0"/>
              <a:t>Gal1</a:t>
            </a:r>
          </a:p>
          <a:p>
            <a:pPr lvl="2"/>
            <a:r>
              <a:rPr lang="pt-BR" dirty="0" smtClean="0"/>
              <a:t>Ulp1</a:t>
            </a:r>
          </a:p>
          <a:p>
            <a:pPr lvl="2"/>
            <a:r>
              <a:rPr lang="pt-BR" dirty="0" smtClean="0"/>
              <a:t>Tup1 (</a:t>
            </a:r>
            <a:r>
              <a:rPr lang="pt-BR" dirty="0" err="1" smtClean="0"/>
              <a:t>aa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Estudos</a:t>
            </a:r>
          </a:p>
          <a:p>
            <a:pPr lvl="3">
              <a:buNone/>
            </a:pPr>
            <a:r>
              <a:rPr lang="pt-BR" dirty="0" smtClean="0"/>
              <a:t>Pontuais</a:t>
            </a:r>
            <a:r>
              <a:rPr lang="pt-BR" dirty="0" smtClean="0">
                <a:sym typeface="Wingdings" pitchFamily="2" charset="2"/>
              </a:rPr>
              <a:t></a:t>
            </a:r>
            <a:endParaRPr lang="pt-BR" dirty="0"/>
          </a:p>
        </p:txBody>
      </p:sp>
      <p:pic>
        <p:nvPicPr>
          <p:cNvPr id="18434" name="Picture 2" descr="Image result for sumo and gal1 expr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642" y="3648774"/>
            <a:ext cx="6145854" cy="320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957</Words>
  <Application>Microsoft Office PowerPoint</Application>
  <PresentationFormat>Apresentação na tela (4:3)</PresentationFormat>
  <Paragraphs>133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The Regulation of Chromatin by Dynamic SUMO Modifications</vt:lpstr>
      <vt:lpstr>SUMO</vt:lpstr>
      <vt:lpstr>SUMO</vt:lpstr>
      <vt:lpstr>SUMO</vt:lpstr>
      <vt:lpstr>SUMO</vt:lpstr>
      <vt:lpstr>SUMO</vt:lpstr>
      <vt:lpstr>SUMO</vt:lpstr>
      <vt:lpstr>SUMO</vt:lpstr>
      <vt:lpstr>SUMO e a transcrição</vt:lpstr>
      <vt:lpstr>Sumoilação ao longo do genoma de levedura e de mamíferos</vt:lpstr>
      <vt:lpstr>Sumoilação ao longo do genoma de mamíferos e o ciclo celular</vt:lpstr>
      <vt:lpstr>Sumoilação ao longo do genoma de mamíferos e o ciclo celular</vt:lpstr>
      <vt:lpstr>Sumoilação ao longo do genoma de mamíferos e o ciclo celular</vt:lpstr>
      <vt:lpstr>Sumoilação ao longo do genoma de mamíferos e o ciclo celular</vt:lpstr>
      <vt:lpstr>Sumoilação ao longo do genoma de levedura</vt:lpstr>
      <vt:lpstr>Sumoilação ao longo do genoma de levedura</vt:lpstr>
      <vt:lpstr>Sumoilação e as histonas</vt:lpstr>
      <vt:lpstr>Sumoilação e as enzimas modificadoras de cromatina</vt:lpstr>
      <vt:lpstr>SUMO regula a transcrição - modelos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Regulation of Chromatin by Dynamic SUMO Modifications</dc:title>
  <dc:creator>Renata C. Pascon</dc:creator>
  <cp:lastModifiedBy>Renata C. Pascon</cp:lastModifiedBy>
  <cp:revision>18</cp:revision>
  <dcterms:created xsi:type="dcterms:W3CDTF">2019-10-10T11:24:03Z</dcterms:created>
  <dcterms:modified xsi:type="dcterms:W3CDTF">2019-10-11T10:26:41Z</dcterms:modified>
</cp:coreProperties>
</file>