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8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259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6FA3-6CF2-46EF-8764-6C20AD4CE968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08E9-4BEC-4556-8976-2AFC6312D5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65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3D27B-D06A-49F0-BDEA-425DD7FA86E5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C35A8-A0C0-448F-9E77-796A82B5B1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15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33D023-8358-4F90-B9CF-02D40E771A24}" type="datetime1">
              <a:rPr lang="pt-BR" smtClean="0"/>
              <a:t>14/03/2017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  <p:pic>
        <p:nvPicPr>
          <p:cNvPr id="18" name="Picture 4" descr="C:\Users\Marcelo\Documents\Professor\FEA-RP\site\versão1\crbst_FEARP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21" y="555716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arcelo\Documents\Professor\FEA-RP\site\versão1\crbst_USP-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05264"/>
            <a:ext cx="1155948" cy="4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867205" y="5733256"/>
            <a:ext cx="563000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Faculdade de Economia, Administração e Contabilidade de Ribeirão Preto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Departamento de Contabilidade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RCC0305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Métodos Quantitativos I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6BD8-FC61-46D6-A75F-8E71EEA4E365}" type="datetime1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50CD-C7A2-4AF1-9B42-B5891E08F0CB}" type="datetime1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D4E4-E91B-4881-ACDB-69B2AF3D0664}" type="datetime1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5796-3143-42D1-81B8-C485740CDD76}" type="datetime1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B1A7-8170-40BD-99EF-4C90598F4FCB}" type="datetime1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DEBCD6-DC04-4A2D-88E6-AA015FCAA7B0}" type="datetime1">
              <a:rPr lang="pt-BR" smtClean="0"/>
              <a:t>14/03/2017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27E5929-197E-41CC-B84E-3801D0A421C7}" type="datetime1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1520-BAF3-485F-BD6E-827543310418}" type="datetime1">
              <a:rPr lang="pt-BR" smtClean="0"/>
              <a:t>14/03/2017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A66B-0335-4D2D-A05D-5B21A8E19451}" type="datetime1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FE07-E418-40B0-8991-D5298DB12C27}" type="datetime1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celo\Documents\Professor\FEA-RP\site\versão1\crbst_USP-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" y="678166"/>
            <a:ext cx="1155948" cy="4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celo\Documents\Professor\FEA-RP\site\versão1\crbst_FEARP-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300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D82FBB-5551-4288-81BB-EDDAA5721B92}" type="datetime1">
              <a:rPr lang="pt-BR" smtClean="0"/>
              <a:t>14/03/2017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676C80-99AF-433A-8C79-EA0997432E7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celobotelh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elobotelho.com/" TargetMode="External"/><Relationship Id="rId2" Type="http://schemas.openxmlformats.org/officeDocument/2006/relationships/hyperlink" Target="mailto:mbotelho@usp.b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Regressão Linear Múltipla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Marcelo Botelho da Costa Moraes</a:t>
            </a:r>
          </a:p>
          <a:p>
            <a:r>
              <a:rPr lang="pt-BR" dirty="0" smtClean="0">
                <a:hlinkClick r:id="rId2"/>
              </a:rPr>
              <a:t>www.marcelobotelho.com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Modelo de Regressão Múltipla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PT" dirty="0" smtClean="0"/>
                  <a:t>Suponha que acreditamos </a:t>
                </a:r>
                <a:r>
                  <a:rPr lang="pt-PT" dirty="0"/>
                  <a:t>que o salário (</a:t>
                </a:r>
                <a:r>
                  <a:rPr lang="pt-PT" i="1" dirty="0"/>
                  <a:t>y</a:t>
                </a:r>
                <a:r>
                  <a:rPr lang="pt-PT" dirty="0"/>
                  <a:t>) está relacionada com os anos de experiência (</a:t>
                </a:r>
                <a:r>
                  <a:rPr lang="pt-PT" i="1" dirty="0"/>
                  <a:t>x</a:t>
                </a:r>
                <a:r>
                  <a:rPr lang="pt-PT" baseline="-25000" dirty="0"/>
                  <a:t>1</a:t>
                </a:r>
                <a:r>
                  <a:rPr lang="pt-PT" dirty="0"/>
                  <a:t>) e </a:t>
                </a:r>
                <a:r>
                  <a:rPr lang="pt-PT" dirty="0" smtClean="0"/>
                  <a:t>a </a:t>
                </a:r>
                <a:r>
                  <a:rPr lang="pt-PT" dirty="0"/>
                  <a:t>pontuação no teste de aptidão </a:t>
                </a:r>
                <a:r>
                  <a:rPr lang="pt-PT" dirty="0" smtClean="0"/>
                  <a:t>de programador </a:t>
                </a:r>
                <a:r>
                  <a:rPr lang="pt-PT" dirty="0"/>
                  <a:t>(</a:t>
                </a:r>
                <a:r>
                  <a:rPr lang="pt-PT" i="1" dirty="0"/>
                  <a:t>x</a:t>
                </a:r>
                <a:r>
                  <a:rPr lang="pt-PT" baseline="-25000" dirty="0"/>
                  <a:t>2</a:t>
                </a:r>
                <a:r>
                  <a:rPr lang="pt-PT" dirty="0"/>
                  <a:t>) pelo seguinte modelo de regressão</a:t>
                </a:r>
                <a:r>
                  <a:rPr lang="pt-PT" dirty="0" smtClean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𝑦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pt-PT" dirty="0"/>
              </a:p>
              <a:p>
                <a:r>
                  <a:rPr lang="pt-BR" dirty="0" smtClean="0"/>
                  <a:t>Em que</a:t>
                </a:r>
              </a:p>
              <a:p>
                <a:pPr marL="114300" indent="0">
                  <a:buNone/>
                </a:pPr>
                <a:r>
                  <a:rPr lang="pt-BR" i="1" dirty="0" smtClean="0"/>
                  <a:t>y</a:t>
                </a:r>
                <a:r>
                  <a:rPr lang="pt-BR" dirty="0" smtClean="0"/>
                  <a:t> = salário anual ($1.000)</a:t>
                </a:r>
              </a:p>
              <a:p>
                <a:pPr marL="114300" indent="0">
                  <a:buNone/>
                </a:pPr>
                <a:r>
                  <a:rPr lang="pt-PT" i="1" dirty="0"/>
                  <a:t>x</a:t>
                </a:r>
                <a:r>
                  <a:rPr lang="pt-PT" baseline="-25000" dirty="0"/>
                  <a:t>1</a:t>
                </a:r>
                <a:r>
                  <a:rPr lang="pt-BR" dirty="0" smtClean="0"/>
                  <a:t> = anos de experiência</a:t>
                </a:r>
              </a:p>
              <a:p>
                <a:pPr marL="114300" indent="0">
                  <a:buNone/>
                </a:pPr>
                <a:r>
                  <a:rPr lang="pt-PT" i="1" dirty="0"/>
                  <a:t>x</a:t>
                </a:r>
                <a:r>
                  <a:rPr lang="pt-PT" baseline="-25000" dirty="0"/>
                  <a:t>2</a:t>
                </a:r>
                <a:r>
                  <a:rPr lang="pt-BR" dirty="0" smtClean="0"/>
                  <a:t> = pontuação no teste de programador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3685" r="-960" b="-36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0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Calculando as Estimativas de </a:t>
            </a:r>
            <a:br>
              <a:rPr lang="pt-BR" sz="3600" dirty="0" smtClean="0"/>
            </a:br>
            <a:r>
              <a:rPr lang="el-GR" sz="3600" dirty="0" smtClean="0"/>
              <a:t>β</a:t>
            </a:r>
            <a:r>
              <a:rPr lang="pt-BR" sz="3600" baseline="-25000" dirty="0"/>
              <a:t>0</a:t>
            </a:r>
            <a:r>
              <a:rPr lang="pt-BR" sz="3600" dirty="0"/>
              <a:t>,</a:t>
            </a:r>
            <a:r>
              <a:rPr lang="pt-BR" sz="3600" i="1" dirty="0"/>
              <a:t> </a:t>
            </a:r>
            <a:r>
              <a:rPr lang="el-GR" sz="3600" dirty="0"/>
              <a:t>β</a:t>
            </a:r>
            <a:r>
              <a:rPr lang="pt-BR" sz="3600" baseline="-25000" dirty="0"/>
              <a:t>1</a:t>
            </a:r>
            <a:r>
              <a:rPr lang="pt-BR" sz="3600" dirty="0"/>
              <a:t>, </a:t>
            </a:r>
            <a:r>
              <a:rPr lang="el-GR" sz="3600" dirty="0"/>
              <a:t>β</a:t>
            </a:r>
            <a:r>
              <a:rPr lang="pt-BR" sz="3600" baseline="-25000" dirty="0"/>
              <a:t>2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11</a:t>
            </a:fld>
            <a:endParaRPr lang="pt-BR"/>
          </a:p>
        </p:txBody>
      </p:sp>
      <p:grpSp>
        <p:nvGrpSpPr>
          <p:cNvPr id="214" name="Grupo 213"/>
          <p:cNvGrpSpPr/>
          <p:nvPr/>
        </p:nvGrpSpPr>
        <p:grpSpPr>
          <a:xfrm>
            <a:off x="698326" y="2259161"/>
            <a:ext cx="7258050" cy="4194175"/>
            <a:chOff x="698326" y="1755105"/>
            <a:chExt cx="7258050" cy="4194175"/>
          </a:xfrm>
        </p:grpSpPr>
        <p:sp>
          <p:nvSpPr>
            <p:cNvPr id="200" name="Rectangle 2"/>
            <p:cNvSpPr>
              <a:spLocks noChangeArrowheads="1"/>
            </p:cNvSpPr>
            <p:nvPr/>
          </p:nvSpPr>
          <p:spPr bwMode="auto">
            <a:xfrm>
              <a:off x="698326" y="1967830"/>
              <a:ext cx="7258050" cy="39814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  <p:sp>
          <p:nvSpPr>
            <p:cNvPr id="201" name="Rectangle 5"/>
            <p:cNvSpPr>
              <a:spLocks noChangeArrowheads="1"/>
            </p:cNvSpPr>
            <p:nvPr/>
          </p:nvSpPr>
          <p:spPr bwMode="auto">
            <a:xfrm>
              <a:off x="3428826" y="2945730"/>
              <a:ext cx="1797050" cy="2678113"/>
            </a:xfrm>
            <a:prstGeom prst="rect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02" name="Rectangle 6"/>
            <p:cNvSpPr>
              <a:spLocks noChangeArrowheads="1"/>
            </p:cNvSpPr>
            <p:nvPr/>
          </p:nvSpPr>
          <p:spPr bwMode="auto">
            <a:xfrm>
              <a:off x="5867226" y="2945730"/>
              <a:ext cx="1797050" cy="2678113"/>
            </a:xfrm>
            <a:prstGeom prst="rect">
              <a:avLst/>
            </a:prstGeom>
            <a:gradFill rotWithShape="0">
              <a:gsLst>
                <a:gs pos="0">
                  <a:srgbClr val="777777">
                    <a:gamma/>
                    <a:shade val="46275"/>
                    <a:invGamma/>
                  </a:srgbClr>
                </a:gs>
                <a:gs pos="50000">
                  <a:srgbClr val="777777"/>
                </a:gs>
                <a:gs pos="100000">
                  <a:srgbClr val="77777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i="1">
                  <a:solidFill>
                    <a:schemeClr val="bg1"/>
                  </a:solidFill>
                </a:rPr>
                <a:t> 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03" name="Rectangle 7"/>
            <p:cNvSpPr>
              <a:spLocks noChangeArrowheads="1"/>
            </p:cNvSpPr>
            <p:nvPr/>
          </p:nvSpPr>
          <p:spPr bwMode="auto">
            <a:xfrm>
              <a:off x="1241325" y="2096512"/>
              <a:ext cx="1333699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Dados de 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Entrada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8"/>
            <p:cNvSpPr>
              <a:spLocks noChangeArrowheads="1"/>
            </p:cNvSpPr>
            <p:nvPr/>
          </p:nvSpPr>
          <p:spPr bwMode="auto">
            <a:xfrm>
              <a:off x="5497810" y="2067843"/>
              <a:ext cx="2436565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b="1" smtClean="0">
                  <a:solidFill>
                    <a:schemeClr val="bg1"/>
                  </a:solidFill>
                </a:rPr>
                <a:t>Saída dos Mínimos</a:t>
              </a:r>
            </a:p>
            <a:p>
              <a:pPr algn="ctr"/>
              <a:r>
                <a:rPr lang="pt-BR" b="1" smtClean="0">
                  <a:solidFill>
                    <a:schemeClr val="bg1"/>
                  </a:solidFill>
                </a:rPr>
                <a:t> Quadrados</a:t>
              </a:r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05" name="Line 9"/>
            <p:cNvSpPr>
              <a:spLocks noChangeShapeType="1"/>
            </p:cNvSpPr>
            <p:nvPr/>
          </p:nvSpPr>
          <p:spPr bwMode="auto">
            <a:xfrm>
              <a:off x="2823989" y="4253830"/>
              <a:ext cx="5921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lg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  <p:sp>
          <p:nvSpPr>
            <p:cNvPr id="206" name="Line 10"/>
            <p:cNvSpPr>
              <a:spLocks noChangeShapeType="1"/>
            </p:cNvSpPr>
            <p:nvPr/>
          </p:nvSpPr>
          <p:spPr bwMode="auto">
            <a:xfrm>
              <a:off x="5243339" y="4253830"/>
              <a:ext cx="5921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lg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  <p:sp>
          <p:nvSpPr>
            <p:cNvPr id="207" name="Rectangle 11"/>
            <p:cNvSpPr>
              <a:spLocks noChangeArrowheads="1"/>
            </p:cNvSpPr>
            <p:nvPr/>
          </p:nvSpPr>
          <p:spPr bwMode="auto">
            <a:xfrm>
              <a:off x="1009476" y="2945730"/>
              <a:ext cx="1797050" cy="2673350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208" name="Text Box 400"/>
            <p:cNvSpPr txBox="1">
              <a:spLocks noChangeArrowheads="1"/>
            </p:cNvSpPr>
            <p:nvPr/>
          </p:nvSpPr>
          <p:spPr bwMode="auto">
            <a:xfrm>
              <a:off x="1139651" y="2934618"/>
              <a:ext cx="1555750" cy="203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1</a:t>
              </a:r>
              <a:r>
                <a:rPr lang="en-US" b="1">
                  <a:solidFill>
                    <a:schemeClr val="bg1"/>
                  </a:solidFill>
                </a:rPr>
                <a:t>    </a:t>
              </a:r>
              <a:r>
                <a:rPr lang="en-US" b="1" i="1">
                  <a:solidFill>
                    <a:schemeClr val="bg1"/>
                  </a:solidFill>
                </a:rPr>
                <a:t>x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r>
                <a:rPr lang="en-US" b="1">
                  <a:solidFill>
                    <a:schemeClr val="bg1"/>
                  </a:solidFill>
                </a:rPr>
                <a:t>    </a:t>
              </a:r>
              <a:r>
                <a:rPr lang="en-US" b="1" i="1">
                  <a:solidFill>
                    <a:schemeClr val="bg1"/>
                  </a:solidFill>
                </a:rPr>
                <a:t>y</a:t>
              </a:r>
            </a:p>
            <a:p>
              <a:pPr algn="ctr"/>
              <a:endParaRPr lang="en-US" b="1" i="1">
                <a:solidFill>
                  <a:schemeClr val="bg1"/>
                </a:solidFill>
              </a:endParaRP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 4    78   24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 7  100   43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 .      .      .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 .      .      .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 3    89   30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09" name="Text Box 401"/>
            <p:cNvSpPr txBox="1">
              <a:spLocks noChangeArrowheads="1"/>
            </p:cNvSpPr>
            <p:nvPr/>
          </p:nvSpPr>
          <p:spPr bwMode="auto">
            <a:xfrm>
              <a:off x="3412880" y="3020343"/>
              <a:ext cx="1837361" cy="1920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Programa </a:t>
              </a:r>
            </a:p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Estatístico </a:t>
              </a:r>
            </a:p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para Resolver</a:t>
              </a:r>
            </a:p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 Problemas </a:t>
              </a:r>
            </a:p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de Regressão</a:t>
              </a:r>
            </a:p>
            <a:p>
              <a:pPr algn="ctr">
                <a:lnSpc>
                  <a:spcPct val="110000"/>
                </a:lnSpc>
              </a:pPr>
              <a:r>
                <a:rPr lang="pt-BR" b="1" dirty="0" smtClean="0">
                  <a:solidFill>
                    <a:schemeClr val="bg1"/>
                  </a:solidFill>
                </a:rPr>
                <a:t> Múltipla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0" name="Text Box 402"/>
            <p:cNvSpPr txBox="1">
              <a:spLocks noChangeArrowheads="1"/>
            </p:cNvSpPr>
            <p:nvPr/>
          </p:nvSpPr>
          <p:spPr bwMode="auto">
            <a:xfrm>
              <a:off x="6407901" y="3096543"/>
              <a:ext cx="780983" cy="1861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b="1" i="1">
                  <a:solidFill>
                    <a:schemeClr val="bg1"/>
                  </a:solidFill>
                </a:rPr>
                <a:t> b</a:t>
              </a:r>
              <a:r>
                <a:rPr lang="en-US" b="1" baseline="-25000">
                  <a:solidFill>
                    <a:schemeClr val="bg1"/>
                  </a:solidFill>
                </a:rPr>
                <a:t>0</a:t>
              </a:r>
              <a:r>
                <a:rPr lang="en-US" b="1">
                  <a:solidFill>
                    <a:schemeClr val="bg1"/>
                  </a:solidFill>
                </a:rPr>
                <a:t> = </a:t>
              </a:r>
            </a:p>
            <a:p>
              <a:pPr algn="ctr">
                <a:lnSpc>
                  <a:spcPct val="110000"/>
                </a:lnSpc>
              </a:pPr>
              <a:r>
                <a:rPr lang="en-US" b="1" i="1">
                  <a:solidFill>
                    <a:schemeClr val="bg1"/>
                  </a:solidFill>
                </a:rPr>
                <a:t>b</a:t>
              </a:r>
              <a:r>
                <a:rPr lang="en-US" b="1" baseline="-25000">
                  <a:solidFill>
                    <a:schemeClr val="bg1"/>
                  </a:solidFill>
                </a:rPr>
                <a:t>1</a:t>
              </a:r>
              <a:r>
                <a:rPr lang="en-US" b="1">
                  <a:solidFill>
                    <a:schemeClr val="bg1"/>
                  </a:solidFill>
                </a:rPr>
                <a:t> =</a:t>
              </a:r>
            </a:p>
            <a:p>
              <a:pPr algn="ctr">
                <a:lnSpc>
                  <a:spcPct val="110000"/>
                </a:lnSpc>
              </a:pPr>
              <a:r>
                <a:rPr lang="en-US" b="1" i="1">
                  <a:solidFill>
                    <a:schemeClr val="bg1"/>
                  </a:solidFill>
                </a:rPr>
                <a:t>b</a:t>
              </a:r>
              <a:r>
                <a:rPr lang="en-US" b="1" baseline="-25000">
                  <a:solidFill>
                    <a:schemeClr val="bg1"/>
                  </a:solidFill>
                </a:rPr>
                <a:t>2</a:t>
              </a:r>
              <a:r>
                <a:rPr lang="en-US" b="1">
                  <a:solidFill>
                    <a:schemeClr val="bg1"/>
                  </a:solidFill>
                </a:rPr>
                <a:t> =</a:t>
              </a:r>
            </a:p>
            <a:p>
              <a:pPr algn="ctr">
                <a:lnSpc>
                  <a:spcPct val="110000"/>
                </a:lnSpc>
              </a:pPr>
              <a:endParaRPr lang="en-US" sz="400" b="1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b="1" i="1">
                  <a:solidFill>
                    <a:schemeClr val="bg1"/>
                  </a:solidFill>
                </a:rPr>
                <a:t>R</a:t>
              </a:r>
              <a:r>
                <a:rPr lang="en-US" b="1" baseline="30000">
                  <a:solidFill>
                    <a:schemeClr val="bg1"/>
                  </a:solidFill>
                </a:rPr>
                <a:t>2</a:t>
              </a:r>
              <a:r>
                <a:rPr lang="en-US" b="1">
                  <a:solidFill>
                    <a:schemeClr val="bg1"/>
                  </a:solidFill>
                </a:rPr>
                <a:t> =</a:t>
              </a:r>
            </a:p>
            <a:p>
              <a:pPr algn="ctr">
                <a:lnSpc>
                  <a:spcPct val="110000"/>
                </a:lnSpc>
              </a:pPr>
              <a:endParaRPr lang="en-US" sz="1050" b="1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en-US" b="1">
                  <a:solidFill>
                    <a:schemeClr val="bg1"/>
                  </a:solidFill>
                </a:rPr>
                <a:t>etc.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11" name="AutoShape 403"/>
            <p:cNvSpPr>
              <a:spLocks noChangeArrowheads="1"/>
            </p:cNvSpPr>
            <p:nvPr/>
          </p:nvSpPr>
          <p:spPr bwMode="auto">
            <a:xfrm rot="10800000">
              <a:off x="1823864" y="1755105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  <p:sp>
          <p:nvSpPr>
            <p:cNvPr id="212" name="AutoShape 404"/>
            <p:cNvSpPr>
              <a:spLocks noChangeArrowheads="1"/>
            </p:cNvSpPr>
            <p:nvPr/>
          </p:nvSpPr>
          <p:spPr bwMode="auto">
            <a:xfrm rot="10800000">
              <a:off x="4243214" y="1755105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  <p:sp>
          <p:nvSpPr>
            <p:cNvPr id="213" name="AutoShape 405"/>
            <p:cNvSpPr>
              <a:spLocks noChangeArrowheads="1"/>
            </p:cNvSpPr>
            <p:nvPr/>
          </p:nvSpPr>
          <p:spPr bwMode="auto">
            <a:xfrm rot="10800000">
              <a:off x="6681614" y="1755105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/>
              <a:endParaRPr lang="pt-BR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8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Calculando as Estimativas de </a:t>
            </a:r>
            <a:br>
              <a:rPr lang="pt-BR" sz="3200" dirty="0" smtClean="0"/>
            </a:br>
            <a:r>
              <a:rPr lang="el-GR" sz="3200" dirty="0" smtClean="0"/>
              <a:t>β</a:t>
            </a:r>
            <a:r>
              <a:rPr lang="pt-BR" sz="3200" baseline="-25000" dirty="0" smtClean="0"/>
              <a:t>0</a:t>
            </a:r>
            <a:r>
              <a:rPr lang="pt-BR" sz="3200" dirty="0" smtClean="0"/>
              <a:t>,</a:t>
            </a:r>
            <a:r>
              <a:rPr lang="pt-BR" sz="3200" i="1" dirty="0" smtClean="0"/>
              <a:t> </a:t>
            </a:r>
            <a:r>
              <a:rPr lang="el-GR" sz="3200" dirty="0" smtClean="0"/>
              <a:t>β</a:t>
            </a:r>
            <a:r>
              <a:rPr lang="pt-BR" sz="3200" baseline="-25000" dirty="0" smtClean="0"/>
              <a:t>1</a:t>
            </a:r>
            <a:r>
              <a:rPr lang="pt-BR" sz="3200" dirty="0" smtClean="0"/>
              <a:t>, </a:t>
            </a:r>
            <a:r>
              <a:rPr lang="el-GR" sz="3200" dirty="0" smtClean="0"/>
              <a:t>β</a:t>
            </a:r>
            <a:r>
              <a:rPr lang="pt-BR" sz="3200" baseline="-25000" dirty="0" smtClean="0"/>
              <a:t>2</a:t>
            </a:r>
            <a:endParaRPr lang="pt-BR" sz="3200" dirty="0"/>
          </a:p>
        </p:txBody>
      </p:sp>
      <p:sp>
        <p:nvSpPr>
          <p:cNvPr id="216" name="Espaço Reservado para Conteúdo 2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 smtClean="0"/>
              <a:t>Planilha do Excel (somente alguns dados)</a:t>
            </a: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12</a:t>
            </a:fld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83" y="2636912"/>
            <a:ext cx="66789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Calculando as Estimativas de </a:t>
            </a:r>
            <a:br>
              <a:rPr lang="pt-BR" sz="3600" dirty="0" smtClean="0"/>
            </a:br>
            <a:r>
              <a:rPr lang="el-GR" sz="3600" dirty="0" smtClean="0"/>
              <a:t>β</a:t>
            </a:r>
            <a:r>
              <a:rPr lang="pt-BR" sz="3600" baseline="-25000" dirty="0" smtClean="0"/>
              <a:t>0</a:t>
            </a:r>
            <a:r>
              <a:rPr lang="pt-BR" sz="3600" dirty="0" smtClean="0"/>
              <a:t>,</a:t>
            </a:r>
            <a:r>
              <a:rPr lang="pt-BR" sz="3600" i="1" dirty="0" smtClean="0"/>
              <a:t> </a:t>
            </a:r>
            <a:r>
              <a:rPr lang="el-GR" sz="3600" dirty="0" smtClean="0"/>
              <a:t>β</a:t>
            </a:r>
            <a:r>
              <a:rPr lang="pt-BR" sz="3600" baseline="-25000" dirty="0" smtClean="0"/>
              <a:t>1</a:t>
            </a:r>
            <a:r>
              <a:rPr lang="pt-BR" sz="3600" dirty="0" smtClean="0"/>
              <a:t>, </a:t>
            </a:r>
            <a:r>
              <a:rPr lang="el-GR" sz="3600" dirty="0" smtClean="0"/>
              <a:t>β</a:t>
            </a:r>
            <a:r>
              <a:rPr lang="pt-BR" sz="3600" baseline="-25000" dirty="0" smtClean="0"/>
              <a:t>2</a:t>
            </a:r>
            <a:endParaRPr lang="pt-BR" sz="3600" dirty="0"/>
          </a:p>
        </p:txBody>
      </p:sp>
      <p:sp>
        <p:nvSpPr>
          <p:cNvPr id="216" name="Espaço Reservado para Conteúdo 2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400" b="1" dirty="0" smtClean="0"/>
              <a:t>Regressão no Excel (Dados </a:t>
            </a:r>
            <a:r>
              <a:rPr lang="pt-BR" sz="2400" b="1" dirty="0" smtClean="0">
                <a:sym typeface="Wingdings" pitchFamily="2" charset="2"/>
              </a:rPr>
              <a:t> Análise de Dados)</a:t>
            </a:r>
            <a:endParaRPr lang="pt-BR" sz="2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13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3327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smtClean="0"/>
              <a:t>Calculando as Estimativas de </a:t>
            </a:r>
            <a:br>
              <a:rPr lang="pt-BR" sz="4400" smtClean="0"/>
            </a:br>
            <a:r>
              <a:rPr lang="el-GR" sz="4400" smtClean="0"/>
              <a:t>β</a:t>
            </a:r>
            <a:r>
              <a:rPr lang="pt-BR" sz="4400" baseline="-25000" smtClean="0"/>
              <a:t>0</a:t>
            </a:r>
            <a:r>
              <a:rPr lang="pt-BR" sz="4400" smtClean="0"/>
              <a:t>,</a:t>
            </a:r>
            <a:r>
              <a:rPr lang="pt-BR" sz="4400" i="1" smtClean="0"/>
              <a:t> </a:t>
            </a:r>
            <a:r>
              <a:rPr lang="el-GR" sz="4400" smtClean="0"/>
              <a:t>β</a:t>
            </a:r>
            <a:r>
              <a:rPr lang="pt-BR" sz="4400" baseline="-25000" smtClean="0"/>
              <a:t>1</a:t>
            </a:r>
            <a:r>
              <a:rPr lang="pt-BR" sz="4400" smtClean="0"/>
              <a:t>, </a:t>
            </a:r>
            <a:r>
              <a:rPr lang="el-GR" sz="4400" smtClean="0"/>
              <a:t>β</a:t>
            </a:r>
            <a:r>
              <a:rPr lang="pt-BR" sz="4400" baseline="-25000" smtClean="0"/>
              <a:t>2</a:t>
            </a:r>
            <a:endParaRPr lang="pt-BR" sz="4400" dirty="0"/>
          </a:p>
        </p:txBody>
      </p:sp>
      <p:sp>
        <p:nvSpPr>
          <p:cNvPr id="216" name="Espaço Reservado para Conteúdo 2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800" b="1" dirty="0" smtClean="0"/>
              <a:t>Resultado da Regressão no Excel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14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" y="3140968"/>
            <a:ext cx="81811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3140968"/>
            <a:ext cx="3312368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4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Regressão Estimada</a:t>
            </a:r>
            <a:endParaRPr lang="pt-BR" dirty="0"/>
          </a:p>
        </p:txBody>
      </p:sp>
      <p:sp>
        <p:nvSpPr>
          <p:cNvPr id="216" name="Espaço Reservado para Conteúdo 2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t-BR" b="1" dirty="0" smtClean="0"/>
              <a:t>SALÁRIO = 3,174 + 1,404(EXPERIÊNCIA) + 0,25(TESTE_APTIDÃO)</a:t>
            </a:r>
          </a:p>
          <a:p>
            <a:pPr marL="114300" indent="0">
              <a:buNone/>
            </a:pPr>
            <a:r>
              <a:rPr lang="pt-BR" dirty="0" smtClean="0"/>
              <a:t>Obs.: O salário previsto será em milhares de $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2050" name="Picture 2" descr="http://memecrunch.com/meme/1L03R/poderoso-castiga-mais-ou-menos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20694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Interpretando os Coeficientes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Na análise de regressão múltipla, interpretar cada coeficiente de regressão da seguinte forma</a:t>
            </a:r>
            <a:r>
              <a:rPr lang="pt-PT" dirty="0" smtClean="0"/>
              <a:t>:</a:t>
            </a:r>
          </a:p>
          <a:p>
            <a:pPr marL="114300" indent="0" algn="ctr">
              <a:buNone/>
            </a:pPr>
            <a:r>
              <a:rPr lang="pt-PT" b="1" i="1" dirty="0"/>
              <a:t>b</a:t>
            </a:r>
            <a:r>
              <a:rPr lang="pt-PT" b="1" baseline="-25000" dirty="0"/>
              <a:t>i</a:t>
            </a:r>
            <a:r>
              <a:rPr lang="pt-PT" b="1" dirty="0"/>
              <a:t> representa uma estimativa da mudança </a:t>
            </a:r>
            <a:r>
              <a:rPr lang="pt-PT" b="1" dirty="0" smtClean="0"/>
              <a:t>em </a:t>
            </a:r>
            <a:r>
              <a:rPr lang="pt-PT" b="1" i="1" dirty="0"/>
              <a:t>y</a:t>
            </a:r>
            <a:r>
              <a:rPr lang="pt-PT" b="1" dirty="0"/>
              <a:t> </a:t>
            </a:r>
            <a:r>
              <a:rPr lang="pt-PT" b="1" dirty="0" smtClean="0"/>
              <a:t>correspondente </a:t>
            </a:r>
            <a:r>
              <a:rPr lang="pt-PT" b="1" dirty="0"/>
              <a:t>a um aumento de 1 unidade </a:t>
            </a:r>
            <a:r>
              <a:rPr lang="pt-PT" b="1" dirty="0" smtClean="0"/>
              <a:t>em </a:t>
            </a:r>
            <a:r>
              <a:rPr lang="pt-PT" b="1" i="1" dirty="0"/>
              <a:t>x</a:t>
            </a:r>
            <a:r>
              <a:rPr lang="pt-PT" b="1" baseline="-25000" dirty="0"/>
              <a:t>i</a:t>
            </a:r>
            <a:r>
              <a:rPr lang="pt-PT" b="1" dirty="0"/>
              <a:t>, quando todas as </a:t>
            </a:r>
            <a:r>
              <a:rPr lang="pt-PT" b="1" dirty="0" smtClean="0"/>
              <a:t>outras variáveis ​​independentes são mantidas constantes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Interpretando os Coeficientes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PT" b="1" i="1" dirty="0" smtClean="0"/>
              <a:t>b</a:t>
            </a:r>
            <a:r>
              <a:rPr lang="pt-PT" b="1" baseline="-25000" dirty="0" smtClean="0"/>
              <a:t>1</a:t>
            </a:r>
            <a:r>
              <a:rPr lang="pt-PT" b="1" dirty="0" smtClean="0"/>
              <a:t> = 1,404</a:t>
            </a:r>
          </a:p>
          <a:p>
            <a:r>
              <a:rPr lang="pt-PT" dirty="0" smtClean="0"/>
              <a:t>O salário esperado aumenta $1.404 para cada ano de experiência adicional (quando a variável </a:t>
            </a:r>
            <a:r>
              <a:rPr lang="pt-PT" i="1" dirty="0" smtClean="0"/>
              <a:t>nota no teste de aptidão</a:t>
            </a:r>
            <a:r>
              <a:rPr lang="pt-PT" dirty="0" smtClean="0"/>
              <a:t> é mantida constante).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Interpretando os Coeficientes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PT" b="1" i="1" dirty="0" smtClean="0"/>
              <a:t>b</a:t>
            </a:r>
            <a:r>
              <a:rPr lang="pt-PT" b="1" baseline="-25000" dirty="0" smtClean="0"/>
              <a:t>2</a:t>
            </a:r>
            <a:r>
              <a:rPr lang="pt-PT" b="1" dirty="0" smtClean="0"/>
              <a:t> = 0,251</a:t>
            </a:r>
          </a:p>
          <a:p>
            <a:r>
              <a:rPr lang="pt-PT" dirty="0" smtClean="0"/>
              <a:t>O salário esperado aumenta $251 para cada ponto adicional na nota do teste de aptidão (quando a variável </a:t>
            </a:r>
            <a:r>
              <a:rPr lang="pt-PT" i="1" dirty="0" smtClean="0"/>
              <a:t>anos de experiência</a:t>
            </a:r>
            <a:r>
              <a:rPr lang="pt-PT" dirty="0" smtClean="0"/>
              <a:t> é mantida constante).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Coeficiente de </a:t>
            </a:r>
            <a:r>
              <a:rPr lang="pt-BR" dirty="0" smtClean="0"/>
              <a:t>Determinação Múltiplo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b="1" dirty="0" smtClean="0"/>
                  <a:t>Relação entre SST, SSR e SSE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𝑆𝑆𝑇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𝑆𝑆𝑅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</a:rPr>
                        <m:t>𝑆𝑆𝐸</m:t>
                      </m:r>
                    </m:oMath>
                  </m:oMathPara>
                </a14:m>
                <a:endParaRPr lang="pt-BR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pt-B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Onde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SST = Soma Total dos Quadrados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SSR = Soma dos Quadrados da Regressão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SSE = Soma dos Quadrados </a:t>
                </a:r>
                <a:r>
                  <a:rPr lang="pt-BR" dirty="0"/>
                  <a:t>dos Erros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0" t="-33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19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323453" y="3140968"/>
            <a:ext cx="4824413" cy="360362"/>
            <a:chOff x="1908175" y="2420938"/>
            <a:chExt cx="4824413" cy="360362"/>
          </a:xfrm>
        </p:grpSpPr>
        <p:cxnSp>
          <p:nvCxnSpPr>
            <p:cNvPr id="5" name="Conector de seta reta 4"/>
            <p:cNvCxnSpPr/>
            <p:nvPr/>
          </p:nvCxnSpPr>
          <p:spPr>
            <a:xfrm flipH="1">
              <a:off x="1908175" y="2420938"/>
              <a:ext cx="863600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>
              <a:off x="4356100" y="2420938"/>
              <a:ext cx="0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5651500" y="2420938"/>
              <a:ext cx="1081088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1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é Regressão???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Eu fui Napoleão Bonaparte na vida passada... #SQN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2</a:t>
            </a:fld>
            <a:endParaRPr lang="pt-BR"/>
          </a:p>
        </p:txBody>
      </p:sp>
      <p:pic>
        <p:nvPicPr>
          <p:cNvPr id="3076" name="Picture 4" descr="http://joaquimdepaula.com.br/wp-content/uploads/2009/07/NAPOLE%C3%83O-BONAPART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24370"/>
            <a:ext cx="2232248" cy="259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Coeficiente de Determinação Múltiplo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Saída da ANOVA no Excel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20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7143"/>
            <a:ext cx="8041283" cy="150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Retângulo 199"/>
          <p:cNvSpPr/>
          <p:nvPr/>
        </p:nvSpPr>
        <p:spPr>
          <a:xfrm>
            <a:off x="3059832" y="2996984"/>
            <a:ext cx="1368152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6" name="Texto explicativo retangular 9215"/>
          <p:cNvSpPr/>
          <p:nvPr/>
        </p:nvSpPr>
        <p:spPr>
          <a:xfrm>
            <a:off x="4784398" y="4365105"/>
            <a:ext cx="1152128" cy="432048"/>
          </a:xfrm>
          <a:prstGeom prst="wedgeRectCallout">
            <a:avLst>
              <a:gd name="adj1" fmla="val -82161"/>
              <a:gd name="adj2" fmla="val -308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SSR</a:t>
            </a:r>
          </a:p>
        </p:txBody>
      </p:sp>
      <p:sp>
        <p:nvSpPr>
          <p:cNvPr id="203" name="Texto explicativo retangular 202"/>
          <p:cNvSpPr/>
          <p:nvPr/>
        </p:nvSpPr>
        <p:spPr>
          <a:xfrm>
            <a:off x="2915816" y="4733529"/>
            <a:ext cx="1152128" cy="432048"/>
          </a:xfrm>
          <a:prstGeom prst="wedgeRectCallout">
            <a:avLst>
              <a:gd name="adj1" fmla="val -11212"/>
              <a:gd name="adj2" fmla="val -251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SST</a:t>
            </a:r>
          </a:p>
        </p:txBody>
      </p:sp>
      <p:sp>
        <p:nvSpPr>
          <p:cNvPr id="204" name="Retângulo 203"/>
          <p:cNvSpPr/>
          <p:nvPr/>
        </p:nvSpPr>
        <p:spPr>
          <a:xfrm>
            <a:off x="3059832" y="3573048"/>
            <a:ext cx="1368152" cy="28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2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Coeficiente de </a:t>
            </a:r>
            <a:r>
              <a:rPr lang="pt-BR" dirty="0" smtClean="0"/>
              <a:t>Determinação Múltiplo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O </a:t>
                </a:r>
                <a:r>
                  <a:rPr lang="pt-BR" b="1" dirty="0" smtClean="0"/>
                  <a:t>coeficiente de determinação</a:t>
                </a:r>
                <a:r>
                  <a:rPr lang="pt-BR" dirty="0" smtClean="0"/>
                  <a:t> é: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𝑆𝑆𝑅</m:t>
                      </m:r>
                      <m:r>
                        <a:rPr lang="pt-BR" b="0" i="1" smtClean="0">
                          <a:latin typeface="Cambria Math"/>
                        </a:rPr>
                        <m:t>/</m:t>
                      </m:r>
                      <m:r>
                        <a:rPr lang="pt-BR" b="0" i="1" smtClean="0">
                          <a:latin typeface="Cambria Math"/>
                        </a:rPr>
                        <m:t>𝑆𝑆𝑇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Onde</a:t>
                </a:r>
              </a:p>
              <a:p>
                <a:pPr marL="114300" indent="0">
                  <a:buNone/>
                </a:pPr>
                <a:r>
                  <a:rPr lang="pt-BR" dirty="0"/>
                  <a:t>SSR = Soma dos Quadrados da Regressão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SST </a:t>
                </a:r>
                <a:r>
                  <a:rPr lang="pt-BR" dirty="0"/>
                  <a:t>= </a:t>
                </a:r>
                <a:r>
                  <a:rPr lang="pt-BR" dirty="0" smtClean="0"/>
                  <a:t>Soma </a:t>
                </a:r>
                <a:r>
                  <a:rPr lang="pt-BR" dirty="0"/>
                  <a:t>Total dos </a:t>
                </a:r>
                <a:r>
                  <a:rPr lang="pt-BR" dirty="0" smtClean="0"/>
                  <a:t>Quadrados</a:t>
                </a:r>
              </a:p>
              <a:p>
                <a:pPr marL="114300" indent="0" algn="ctr">
                  <a:buNone/>
                </a:pPr>
                <a:r>
                  <a:rPr lang="pt-BR" b="1" i="1" dirty="0" smtClean="0"/>
                  <a:t>R</a:t>
                </a:r>
                <a:r>
                  <a:rPr lang="pt-BR" b="1" baseline="30000" dirty="0" smtClean="0"/>
                  <a:t>2</a:t>
                </a:r>
                <a:r>
                  <a:rPr lang="pt-BR" b="1" dirty="0" smtClean="0"/>
                  <a:t> = 500,3285/599,7855 = 0,83418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80" t="-3558" r="-17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1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Coeficiente de Determinação Múltiplo Ajustado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O </a:t>
                </a:r>
                <a:r>
                  <a:rPr lang="pt-BR" b="1" dirty="0"/>
                  <a:t>coeficiente de determinação</a:t>
                </a:r>
                <a:r>
                  <a:rPr lang="pt-BR" dirty="0"/>
                  <a:t> </a:t>
                </a:r>
                <a:r>
                  <a:rPr lang="pt-BR" b="1" dirty="0" smtClean="0"/>
                  <a:t>múltiplo ajustado </a:t>
                </a:r>
                <a:r>
                  <a:rPr lang="pt-BR" dirty="0" smtClean="0"/>
                  <a:t>é</a:t>
                </a:r>
                <a:r>
                  <a:rPr lang="pt-BR" dirty="0"/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1−(1−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:endParaRPr lang="pt-BR" sz="2400" b="1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  <m:sup>
                          <m:r>
                            <a:rPr lang="pt-BR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𝟏</m:t>
                      </m:r>
                      <m:r>
                        <a:rPr lang="pt-BR" sz="2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𝟖𝟑𝟒𝟏𝟕𝟗</m:t>
                          </m:r>
                        </m:e>
                      </m:d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𝟎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𝟖𝟏𝟒𝟔𝟕𝟏</m:t>
                      </m:r>
                    </m:oMath>
                  </m:oMathPara>
                </a14:m>
                <a:endParaRPr lang="pt-BR" sz="2400" b="1" i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5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Coeficiente de Determinação </a:t>
            </a:r>
            <a:r>
              <a:rPr lang="pt-BR" dirty="0" smtClean="0"/>
              <a:t>Múltiplo Ajustado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Saída da Estatística no Excel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23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291194"/>
            <a:ext cx="7008953" cy="315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Retângulo 199"/>
          <p:cNvSpPr/>
          <p:nvPr/>
        </p:nvSpPr>
        <p:spPr>
          <a:xfrm>
            <a:off x="1259631" y="3356992"/>
            <a:ext cx="6289643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Suposições sobre o Termo de Erro </a:t>
            </a:r>
            <a:r>
              <a:rPr lang="el-GR" i="1" dirty="0"/>
              <a:t>ε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5698976" cy="4325112"/>
              </a:xfrm>
            </p:spPr>
            <p:txBody>
              <a:bodyPr>
                <a:normAutofit fontScale="85000" lnSpcReduction="10000"/>
              </a:bodyPr>
              <a:lstStyle/>
              <a:p>
                <a:pPr marL="857250" indent="-742950">
                  <a:buFont typeface="+mj-lt"/>
                  <a:buAutoNum type="arabicPeriod"/>
                  <a:defRPr/>
                </a:pPr>
                <a:r>
                  <a:rPr lang="pt-PT" dirty="0"/>
                  <a:t>O erro </a:t>
                </a:r>
                <a:r>
                  <a:rPr lang="el-GR" i="1" dirty="0"/>
                  <a:t>ε</a:t>
                </a:r>
                <a:r>
                  <a:rPr lang="pt-PT" dirty="0"/>
                  <a:t> é uma variável aleatória com </a:t>
                </a:r>
                <a:r>
                  <a:rPr lang="pt-PT" dirty="0" smtClean="0"/>
                  <a:t>média </a:t>
                </a:r>
                <a:r>
                  <a:rPr lang="pt-PT" dirty="0"/>
                  <a:t>zero</a:t>
                </a:r>
              </a:p>
              <a:p>
                <a:pPr marL="857250" indent="-742950">
                  <a:buFont typeface="+mj-lt"/>
                  <a:buAutoNum type="arabicPeriod"/>
                  <a:defRPr/>
                </a:pPr>
                <a:r>
                  <a:rPr lang="pt-PT" dirty="0"/>
                  <a:t>A variância de </a:t>
                </a:r>
                <a:r>
                  <a:rPr lang="el-GR" i="1" dirty="0"/>
                  <a:t>ε</a:t>
                </a:r>
                <a:r>
                  <a:rPr lang="pt-PT" dirty="0"/>
                  <a:t>, denotada por </a:t>
                </a:r>
                <a:r>
                  <a:rPr lang="el-GR" i="1" dirty="0"/>
                  <a:t>σ</a:t>
                </a:r>
                <a:r>
                  <a:rPr lang="pt-BR" baseline="30000" dirty="0"/>
                  <a:t>2</a:t>
                </a:r>
                <a:r>
                  <a:rPr lang="pt-PT" dirty="0"/>
                  <a:t>, é a mesma para todos os valores </a:t>
                </a:r>
                <a:r>
                  <a:rPr lang="pt-PT" dirty="0" smtClean="0"/>
                  <a:t>das variáveis independentes</a:t>
                </a:r>
                <a:endParaRPr lang="pt-PT" dirty="0"/>
              </a:p>
              <a:p>
                <a:pPr marL="857250" indent="-742950">
                  <a:buFont typeface="+mj-lt"/>
                  <a:buAutoNum type="arabicPeriod"/>
                  <a:defRPr/>
                </a:pPr>
                <a:r>
                  <a:rPr lang="pt-PT" dirty="0"/>
                  <a:t>Os valores de </a:t>
                </a:r>
                <a:r>
                  <a:rPr lang="el-GR" i="1" dirty="0"/>
                  <a:t>ε</a:t>
                </a:r>
                <a:r>
                  <a:rPr lang="pt-PT" dirty="0"/>
                  <a:t> são independentes</a:t>
                </a:r>
              </a:p>
              <a:p>
                <a:pPr marL="857250" indent="-742950">
                  <a:buFont typeface="+mj-lt"/>
                  <a:buAutoNum type="arabicPeriod"/>
                  <a:defRPr/>
                </a:pPr>
                <a:r>
                  <a:rPr lang="pt-PT" dirty="0"/>
                  <a:t>O erro </a:t>
                </a:r>
                <a:r>
                  <a:rPr lang="el-GR" i="1" dirty="0"/>
                  <a:t>ε </a:t>
                </a:r>
                <a:r>
                  <a:rPr lang="pt-PT" dirty="0"/>
                  <a:t>é uma variável aleatória com distribuição </a:t>
                </a:r>
                <a:r>
                  <a:rPr lang="pt-PT" dirty="0" smtClean="0"/>
                  <a:t>normal refletindo o desvio entre o valor de </a:t>
                </a:r>
                <a:r>
                  <a:rPr lang="pt-PT" i="1" dirty="0" smtClean="0"/>
                  <a:t>y</a:t>
                </a:r>
                <a:r>
                  <a:rPr lang="pt-PT" dirty="0" smtClean="0"/>
                  <a:t> e os valores esperados de </a:t>
                </a:r>
                <a:r>
                  <a:rPr lang="pt-PT" i="1" dirty="0" smtClean="0"/>
                  <a:t>y</a:t>
                </a:r>
                <a:r>
                  <a:rPr lang="pt-PT" dirty="0" smtClean="0"/>
                  <a:t> dados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5698976" cy="4325112"/>
              </a:xfrm>
              <a:blipFill rotWithShape="0">
                <a:blip r:embed="rId2"/>
                <a:stretch>
                  <a:fillRect t="-1972" r="-2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24</a:t>
            </a:fld>
            <a:endParaRPr lang="pt-BR"/>
          </a:p>
        </p:txBody>
      </p:sp>
      <p:pic>
        <p:nvPicPr>
          <p:cNvPr id="6146" name="Picture 2" descr="http://i.stack.imgur.com/T2X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85" y="2203851"/>
            <a:ext cx="2857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Significância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Em uma regressão linear simples, os testes </a:t>
            </a:r>
            <a:r>
              <a:rPr lang="pt-BR" i="1" dirty="0" smtClean="0"/>
              <a:t>t</a:t>
            </a:r>
            <a:r>
              <a:rPr lang="pt-BR" dirty="0" smtClean="0"/>
              <a:t> e </a:t>
            </a:r>
            <a:r>
              <a:rPr lang="pt-BR" i="1" dirty="0" smtClean="0"/>
              <a:t>F</a:t>
            </a:r>
            <a:r>
              <a:rPr lang="pt-BR" dirty="0" smtClean="0"/>
              <a:t> proporcionam a mesma conclusão</a:t>
            </a:r>
          </a:p>
          <a:p>
            <a:pPr>
              <a:defRPr/>
            </a:pPr>
            <a:r>
              <a:rPr lang="pt-BR" dirty="0" smtClean="0"/>
              <a:t>Numa regressão múltipla, os testes </a:t>
            </a:r>
            <a:r>
              <a:rPr lang="pt-BR" i="1" dirty="0" smtClean="0"/>
              <a:t>F</a:t>
            </a:r>
            <a:r>
              <a:rPr lang="pt-BR" dirty="0" smtClean="0"/>
              <a:t> e </a:t>
            </a:r>
            <a:r>
              <a:rPr lang="pt-BR" i="1" dirty="0" smtClean="0"/>
              <a:t>t</a:t>
            </a:r>
            <a:r>
              <a:rPr lang="pt-BR" dirty="0" smtClean="0"/>
              <a:t> possuem objetivos diferentes</a:t>
            </a:r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Significância: Teste </a:t>
            </a:r>
            <a:r>
              <a:rPr lang="pt-BR" i="1" dirty="0" smtClean="0"/>
              <a:t>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O teste </a:t>
            </a:r>
            <a:r>
              <a:rPr lang="pt-PT" i="1" dirty="0"/>
              <a:t>F</a:t>
            </a:r>
            <a:r>
              <a:rPr lang="pt-PT" dirty="0"/>
              <a:t> é </a:t>
            </a:r>
            <a:r>
              <a:rPr lang="pt-PT" dirty="0" smtClean="0"/>
              <a:t>usado </a:t>
            </a:r>
            <a:r>
              <a:rPr lang="pt-PT" dirty="0"/>
              <a:t>para determinar se existe uma relação significativa entre a variável dependente e o conjunto de todas as variáveis ​​</a:t>
            </a:r>
            <a:r>
              <a:rPr lang="pt-PT" dirty="0" smtClean="0"/>
              <a:t>independentes</a:t>
            </a:r>
          </a:p>
          <a:p>
            <a:r>
              <a:rPr lang="pt-PT" dirty="0"/>
              <a:t>O teste </a:t>
            </a:r>
            <a:r>
              <a:rPr lang="pt-PT" i="1" dirty="0"/>
              <a:t>F</a:t>
            </a:r>
            <a:r>
              <a:rPr lang="pt-PT" dirty="0"/>
              <a:t> é </a:t>
            </a:r>
            <a:r>
              <a:rPr lang="pt-PT" dirty="0" smtClean="0"/>
              <a:t>referido como </a:t>
            </a:r>
            <a:r>
              <a:rPr lang="pt-PT" b="1" dirty="0"/>
              <a:t>teste de significância </a:t>
            </a:r>
            <a:r>
              <a:rPr lang="pt-PT" b="1" dirty="0" smtClean="0"/>
              <a:t>global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5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Significância: Teste </a:t>
            </a:r>
            <a:r>
              <a:rPr lang="pt-BR" i="1" dirty="0" smtClean="0"/>
              <a:t>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Se o teste </a:t>
            </a:r>
            <a:r>
              <a:rPr lang="pt-PT" i="1" dirty="0"/>
              <a:t>F</a:t>
            </a:r>
            <a:r>
              <a:rPr lang="pt-PT" dirty="0"/>
              <a:t> mostra </a:t>
            </a:r>
            <a:r>
              <a:rPr lang="pt-PT" dirty="0" smtClean="0"/>
              <a:t>uma significância global, </a:t>
            </a:r>
            <a:r>
              <a:rPr lang="pt-PT" dirty="0"/>
              <a:t>o teste </a:t>
            </a:r>
            <a:r>
              <a:rPr lang="pt-PT" i="1" dirty="0"/>
              <a:t>t</a:t>
            </a:r>
            <a:r>
              <a:rPr lang="pt-PT" dirty="0"/>
              <a:t> é usado para determinar se cada uma das variáveis </a:t>
            </a:r>
            <a:r>
              <a:rPr lang="pt-PT" dirty="0" smtClean="0"/>
              <a:t>​​independentes </a:t>
            </a:r>
            <a:r>
              <a:rPr lang="pt-PT" dirty="0"/>
              <a:t>individuais </a:t>
            </a:r>
            <a:r>
              <a:rPr lang="pt-PT" dirty="0" smtClean="0"/>
              <a:t>é significativa</a:t>
            </a:r>
          </a:p>
          <a:p>
            <a:r>
              <a:rPr lang="pt-PT" dirty="0" smtClean="0"/>
              <a:t>Um teste </a:t>
            </a:r>
            <a:r>
              <a:rPr lang="pt-PT" i="1" dirty="0" smtClean="0"/>
              <a:t>t </a:t>
            </a:r>
            <a:r>
              <a:rPr lang="pt-PT" dirty="0" smtClean="0"/>
              <a:t>separado é realizado para cada uma das variáveis independentes do modelo</a:t>
            </a:r>
          </a:p>
          <a:p>
            <a:r>
              <a:rPr lang="pt-PT" dirty="0" smtClean="0"/>
              <a:t>Nos referimos a cada um destes testes </a:t>
            </a:r>
            <a:r>
              <a:rPr lang="pt-PT" i="1" dirty="0" smtClean="0"/>
              <a:t>t</a:t>
            </a:r>
            <a:r>
              <a:rPr lang="pt-PT" dirty="0" smtClean="0"/>
              <a:t> como </a:t>
            </a:r>
            <a:r>
              <a:rPr lang="pt-PT" b="1" dirty="0" smtClean="0"/>
              <a:t>teste de significância individual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3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Significância</a:t>
            </a:r>
            <a:r>
              <a:rPr lang="pt-BR" dirty="0" smtClean="0"/>
              <a:t>: Teste </a:t>
            </a:r>
            <a:r>
              <a:rPr lang="pt-BR" i="1" dirty="0"/>
              <a:t>F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Hipóteses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=…=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</m:oMath>
                </a14:m>
                <a:r>
                  <a:rPr lang="pt-BR" dirty="0"/>
                  <a:t> Um ou </a:t>
                </a:r>
                <a:r>
                  <a:rPr lang="pt-BR" dirty="0" smtClean="0"/>
                  <a:t>mais </a:t>
                </a:r>
                <a:r>
                  <a:rPr lang="pt-BR" dirty="0"/>
                  <a:t>parâmetros não </a:t>
                </a:r>
                <a:r>
                  <a:rPr lang="pt-BR" dirty="0" smtClean="0"/>
                  <a:t>são iguais </a:t>
                </a:r>
                <a:r>
                  <a:rPr lang="pt-BR" dirty="0"/>
                  <a:t>a zero</a:t>
                </a:r>
              </a:p>
              <a:p>
                <a:r>
                  <a:rPr lang="pt-BR" dirty="0" smtClean="0"/>
                  <a:t>Teste </a:t>
                </a:r>
                <a:r>
                  <a:rPr lang="pt-BR" dirty="0"/>
                  <a:t>estatístico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𝐹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𝑀𝑆𝑅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𝑀𝑆𝐸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Regra de Rejeição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/>
                  <a:t>Rejeitar </a:t>
                </a:r>
                <a:r>
                  <a:rPr lang="pt-BR" i="1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 se o valor </a:t>
                </a:r>
                <a:r>
                  <a:rPr lang="pt-BR" i="1" dirty="0"/>
                  <a:t>p</a:t>
                </a:r>
                <a:r>
                  <a:rPr lang="pt-BR" dirty="0"/>
                  <a:t> ≤ </a:t>
                </a:r>
                <a:r>
                  <a:rPr lang="el-GR" i="1" dirty="0" smtClean="0"/>
                  <a:t>α</a:t>
                </a:r>
                <a:r>
                  <a:rPr lang="pt-BR" i="1" dirty="0" smtClean="0"/>
                  <a:t> </a:t>
                </a:r>
                <a:r>
                  <a:rPr lang="pt-BR" dirty="0" smtClean="0"/>
                  <a:t>ou </a:t>
                </a:r>
                <a:r>
                  <a:rPr lang="pt-BR" i="1" dirty="0"/>
                  <a:t>F</a:t>
                </a:r>
                <a:r>
                  <a:rPr lang="pt-BR" dirty="0"/>
                  <a:t> ≥ </a:t>
                </a:r>
                <a:r>
                  <a:rPr lang="pt-BR" i="1" dirty="0" smtClean="0"/>
                  <a:t>F</a:t>
                </a:r>
                <a:r>
                  <a:rPr lang="el-GR" i="1" baseline="-25000" dirty="0" smtClean="0"/>
                  <a:t>α</a:t>
                </a:r>
                <a:r>
                  <a:rPr lang="pt-BR" dirty="0" smtClean="0"/>
                  <a:t>, onde o </a:t>
                </a:r>
                <a:r>
                  <a:rPr lang="pt-BR" i="1" dirty="0"/>
                  <a:t>F</a:t>
                </a:r>
                <a:r>
                  <a:rPr lang="el-GR" i="1" baseline="-25000" dirty="0"/>
                  <a:t>α</a:t>
                </a:r>
                <a:r>
                  <a:rPr lang="pt-BR" dirty="0" smtClean="0"/>
                  <a:t> é baseado em uma distribuição </a:t>
                </a:r>
                <a:r>
                  <a:rPr lang="pt-BR" i="1" dirty="0" smtClean="0"/>
                  <a:t>F</a:t>
                </a:r>
                <a:r>
                  <a:rPr lang="pt-BR" dirty="0" smtClean="0"/>
                  <a:t> com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</a:t>
                </a:r>
                <a:r>
                  <a:rPr lang="pt-BR" i="1" dirty="0" err="1" smtClean="0"/>
                  <a:t>gl</a:t>
                </a:r>
                <a:r>
                  <a:rPr lang="pt-BR" dirty="0" smtClean="0"/>
                  <a:t> no numerador e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– </a:t>
                </a:r>
                <a:r>
                  <a:rPr lang="pt-BR" i="1" dirty="0" smtClean="0"/>
                  <a:t>p – </a:t>
                </a:r>
                <a:r>
                  <a:rPr lang="pt-BR" dirty="0" smtClean="0"/>
                  <a:t>1</a:t>
                </a:r>
                <a:r>
                  <a:rPr lang="pt-BR" i="1" dirty="0" smtClean="0"/>
                  <a:t> </a:t>
                </a:r>
                <a:r>
                  <a:rPr lang="pt-BR" i="1" dirty="0" err="1" smtClean="0"/>
                  <a:t>gl</a:t>
                </a:r>
                <a:r>
                  <a:rPr lang="pt-BR" i="1" dirty="0" smtClean="0"/>
                  <a:t> </a:t>
                </a:r>
                <a:r>
                  <a:rPr lang="pt-BR" dirty="0" smtClean="0"/>
                  <a:t>no denominador</a:t>
                </a:r>
                <a:endParaRPr lang="pt-BR" baseline="-25000" dirty="0"/>
              </a:p>
              <a:p>
                <a:pPr marL="11430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95" r="-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4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de Significância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Teste </a:t>
            </a:r>
            <a:r>
              <a:rPr lang="pt-BR" i="1" dirty="0"/>
              <a:t>F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5554960" cy="4325112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Hipóteses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</m:oMath>
                </a14:m>
                <a:r>
                  <a:rPr lang="pt-BR" dirty="0"/>
                  <a:t> Um ou </a:t>
                </a:r>
                <a:r>
                  <a:rPr lang="pt-BR" dirty="0" smtClean="0"/>
                  <a:t>ambos os parâmetros </a:t>
                </a:r>
                <a:r>
                  <a:rPr lang="pt-BR" dirty="0"/>
                  <a:t>não são iguais a zero</a:t>
                </a:r>
              </a:p>
              <a:p>
                <a:r>
                  <a:rPr lang="pt-BR" dirty="0" smtClean="0"/>
                  <a:t>Regra de Rejeição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 smtClean="0"/>
                  <a:t>Para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0,05 e </a:t>
                </a:r>
                <a:r>
                  <a:rPr lang="pt-BR" i="1" dirty="0" err="1" smtClean="0"/>
                  <a:t>gl</a:t>
                </a:r>
                <a:r>
                  <a:rPr lang="pt-BR" dirty="0" smtClean="0"/>
                  <a:t> = 2 e 17; </a:t>
                </a:r>
                <a:r>
                  <a:rPr lang="pt-BR" i="1" dirty="0" smtClean="0"/>
                  <a:t>F</a:t>
                </a:r>
                <a:r>
                  <a:rPr lang="el-GR" i="1" baseline="-25000" dirty="0" smtClean="0"/>
                  <a:t>α</a:t>
                </a:r>
                <a:r>
                  <a:rPr lang="pt-BR" dirty="0" smtClean="0"/>
                  <a:t> = 3,59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/>
                  <a:t>Rejeitar </a:t>
                </a:r>
                <a:r>
                  <a:rPr lang="pt-BR" i="1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 se o valor </a:t>
                </a:r>
                <a:r>
                  <a:rPr lang="pt-BR" i="1" dirty="0"/>
                  <a:t>p</a:t>
                </a:r>
                <a:r>
                  <a:rPr lang="pt-BR" dirty="0"/>
                  <a:t> ≤ </a:t>
                </a:r>
                <a:r>
                  <a:rPr lang="pt-BR" dirty="0" smtClean="0"/>
                  <a:t>0,05</a:t>
                </a:r>
                <a:r>
                  <a:rPr lang="pt-BR" i="1" dirty="0" smtClean="0"/>
                  <a:t> </a:t>
                </a:r>
                <a:r>
                  <a:rPr lang="pt-BR" dirty="0"/>
                  <a:t>ou </a:t>
                </a:r>
                <a:r>
                  <a:rPr lang="pt-BR" i="1" dirty="0"/>
                  <a:t>F</a:t>
                </a:r>
                <a:r>
                  <a:rPr lang="pt-BR" dirty="0"/>
                  <a:t> ≥ </a:t>
                </a:r>
                <a:r>
                  <a:rPr lang="pt-BR" dirty="0" smtClean="0"/>
                  <a:t>3,59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5554960" cy="4325112"/>
              </a:xfrm>
              <a:blipFill rotWithShape="0">
                <a:blip r:embed="rId2"/>
                <a:stretch>
                  <a:fillRect t="-1408" r="-3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29</a:t>
            </a:fld>
            <a:endParaRPr lang="pt-BR"/>
          </a:p>
        </p:txBody>
      </p:sp>
      <p:pic>
        <p:nvPicPr>
          <p:cNvPr id="5122" name="Picture 2" descr="https://s-media-cache-ak0.pinimg.com/564x/aa/6a/48/aa6a4855a33ec51740620c2eb8302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6832"/>
            <a:ext cx="3048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Regressão </a:t>
            </a:r>
            <a:r>
              <a:rPr lang="pt-BR" dirty="0" smtClean="0"/>
              <a:t>Múltipla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dirty="0" smtClean="0"/>
                  <a:t>A equação que descreve como a variável dependente </a:t>
                </a:r>
                <a:r>
                  <a:rPr lang="pt-BR" i="1" dirty="0" smtClean="0"/>
                  <a:t>y</a:t>
                </a:r>
                <a:r>
                  <a:rPr lang="pt-BR" dirty="0" smtClean="0"/>
                  <a:t> está relacionada com variáveis independentes </a:t>
                </a:r>
                <a:r>
                  <a:rPr lang="pt-BR" i="1" dirty="0" smtClean="0"/>
                  <a:t>x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, </a:t>
                </a:r>
                <a:r>
                  <a:rPr lang="pt-BR" i="1" dirty="0" smtClean="0"/>
                  <a:t>x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,..., </a:t>
                </a:r>
                <a:r>
                  <a:rPr lang="pt-BR" i="1" dirty="0" smtClean="0"/>
                  <a:t>x</a:t>
                </a:r>
                <a:r>
                  <a:rPr lang="pt-BR" baseline="-25000" dirty="0" smtClean="0"/>
                  <a:t>p</a:t>
                </a:r>
                <a:r>
                  <a:rPr lang="pt-BR" dirty="0" smtClean="0"/>
                  <a:t>, e com um termo de erro é chamado de </a:t>
                </a:r>
                <a:r>
                  <a:rPr lang="pt-BR" b="1" dirty="0" smtClean="0"/>
                  <a:t>modelo de regressão múltipla</a:t>
                </a:r>
              </a:p>
              <a:p>
                <a:r>
                  <a:rPr lang="pt-BR" dirty="0" smtClean="0"/>
                  <a:t>O modelo de regressão linear múltipla é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Em que: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,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 smtClean="0"/>
                  <a:t>, 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BR" dirty="0" smtClean="0"/>
                  <a:t> são chamados de </a:t>
                </a:r>
                <a:r>
                  <a:rPr lang="pt-BR" b="1" dirty="0" smtClean="0"/>
                  <a:t>parâmetros do modelo</a:t>
                </a:r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é uma variável aleatória que se denomina </a:t>
                </a:r>
                <a:r>
                  <a:rPr lang="pt-BR" b="1" dirty="0" smtClean="0"/>
                  <a:t>termo de erro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8" r="-1185" b="-1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26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Significância: </a:t>
            </a:r>
            <a:br>
              <a:rPr lang="pt-BR" dirty="0" smtClean="0"/>
            </a:br>
            <a:r>
              <a:rPr lang="pt-BR" dirty="0" smtClean="0"/>
              <a:t>Teste </a:t>
            </a:r>
            <a:r>
              <a:rPr lang="pt-BR" i="1" dirty="0" smtClean="0"/>
              <a:t>F</a:t>
            </a:r>
            <a:endParaRPr lang="pt-BR" i="1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Saída da ANOVA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30</a:t>
            </a:fld>
            <a:endParaRPr lang="pt-BR"/>
          </a:p>
        </p:txBody>
      </p:sp>
      <p:grpSp>
        <p:nvGrpSpPr>
          <p:cNvPr id="205" name="Grupo 204"/>
          <p:cNvGrpSpPr/>
          <p:nvPr/>
        </p:nvGrpSpPr>
        <p:grpSpPr>
          <a:xfrm>
            <a:off x="251519" y="3140968"/>
            <a:ext cx="8041283" cy="2802058"/>
            <a:chOff x="251519" y="2427143"/>
            <a:chExt cx="8041283" cy="2802058"/>
          </a:xfrm>
        </p:grpSpPr>
        <p:pic>
          <p:nvPicPr>
            <p:cNvPr id="20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2427143"/>
              <a:ext cx="8041283" cy="150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2" name="Retângulo 201"/>
            <p:cNvSpPr/>
            <p:nvPr/>
          </p:nvSpPr>
          <p:spPr>
            <a:xfrm>
              <a:off x="4427984" y="2996984"/>
              <a:ext cx="3864818" cy="57606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3" name="Texto explicativo retangular 202"/>
            <p:cNvSpPr/>
            <p:nvPr/>
          </p:nvSpPr>
          <p:spPr>
            <a:xfrm>
              <a:off x="4784398" y="4365105"/>
              <a:ext cx="3043854" cy="864096"/>
            </a:xfrm>
            <a:prstGeom prst="wedgeRectCallout">
              <a:avLst>
                <a:gd name="adj1" fmla="val 29930"/>
                <a:gd name="adj2" fmla="val -1741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O valor </a:t>
              </a:r>
              <a:r>
                <a:rPr lang="pt-BR" b="1" i="1" dirty="0" smtClean="0"/>
                <a:t>p</a:t>
              </a:r>
              <a:r>
                <a:rPr lang="pt-BR" b="1" dirty="0" smtClean="0"/>
                <a:t> usado para o teste de significância 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0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de Significância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Teste </a:t>
            </a:r>
            <a:r>
              <a:rPr lang="pt-BR" i="1" dirty="0"/>
              <a:t>F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estatístico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𝐹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𝑀𝑆𝑅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𝑀𝑆𝐸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114300" indent="0" algn="ctr">
                  <a:buNone/>
                </a:pPr>
                <a:r>
                  <a:rPr lang="pt-BR" dirty="0" smtClean="0"/>
                  <a:t>= 250,16/5,85 = 42,76</a:t>
                </a:r>
              </a:p>
              <a:p>
                <a:r>
                  <a:rPr lang="pt-BR" dirty="0" smtClean="0"/>
                  <a:t>Conclusão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 smtClean="0"/>
                  <a:t>Valor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≤ 0,05, então devemos rejeitar </a:t>
                </a:r>
                <a:r>
                  <a:rPr lang="pt-BR" i="1" dirty="0" smtClean="0"/>
                  <a:t>H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 (também, </a:t>
                </a:r>
                <a:r>
                  <a:rPr lang="pt-BR" i="1" dirty="0" smtClean="0"/>
                  <a:t>F</a:t>
                </a:r>
                <a:r>
                  <a:rPr lang="pt-BR" dirty="0" smtClean="0"/>
                  <a:t> = 42,76 ≥ 3,59)</a:t>
                </a:r>
                <a:endParaRPr lang="pt-BR" dirty="0"/>
              </a:p>
              <a:p>
                <a:pPr marL="114300" indent="0" algn="ctr">
                  <a:buNone/>
                  <a:defRPr/>
                </a:pPr>
                <a:endParaRPr lang="pt-BR" dirty="0" smtClean="0"/>
              </a:p>
              <a:p>
                <a:pPr marL="11430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0" t="-1906" r="-34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Significância: Teste </a:t>
            </a:r>
            <a:r>
              <a:rPr lang="pt-BR" i="1" dirty="0"/>
              <a:t>t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dirty="0" smtClean="0"/>
                  <a:t>Hipóteses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/>
                  <a:t>Teste Estatístico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>
                  <a:defRPr/>
                </a:pPr>
                <a:r>
                  <a:rPr lang="pt-BR" dirty="0"/>
                  <a:t>Regra de Rejeição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/>
                  <a:t>Rejeitar </a:t>
                </a:r>
                <a:r>
                  <a:rPr lang="pt-BR" i="1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 se o valor </a:t>
                </a:r>
                <a:r>
                  <a:rPr lang="pt-BR" i="1" dirty="0"/>
                  <a:t>p</a:t>
                </a:r>
                <a:r>
                  <a:rPr lang="pt-BR" dirty="0"/>
                  <a:t> ≤ </a:t>
                </a:r>
                <a:r>
                  <a:rPr lang="el-GR" i="1" dirty="0"/>
                  <a:t>α</a:t>
                </a:r>
                <a:endParaRPr lang="pt-BR" i="1" dirty="0"/>
              </a:p>
              <a:p>
                <a:pPr marL="114300" indent="0" algn="ctr">
                  <a:buNone/>
                  <a:defRPr/>
                </a:pPr>
                <a:r>
                  <a:rPr lang="pt-BR" dirty="0"/>
                  <a:t>ou </a:t>
                </a:r>
                <a:r>
                  <a:rPr lang="pt-BR" i="1" dirty="0"/>
                  <a:t>t</a:t>
                </a:r>
                <a:r>
                  <a:rPr lang="pt-BR" dirty="0"/>
                  <a:t> ≤ -</a:t>
                </a:r>
                <a:r>
                  <a:rPr lang="pt-BR" i="1" dirty="0"/>
                  <a:t>t</a:t>
                </a:r>
                <a:r>
                  <a:rPr lang="el-GR" i="1" baseline="-25000" dirty="0"/>
                  <a:t>α</a:t>
                </a:r>
                <a:r>
                  <a:rPr lang="pt-BR" baseline="-25000" dirty="0"/>
                  <a:t>/2 </a:t>
                </a:r>
                <a:r>
                  <a:rPr lang="pt-BR" dirty="0"/>
                  <a:t>ou </a:t>
                </a:r>
                <a:r>
                  <a:rPr lang="pt-BR" i="1" dirty="0"/>
                  <a:t>t</a:t>
                </a:r>
                <a:r>
                  <a:rPr lang="pt-BR" dirty="0"/>
                  <a:t> ≥ </a:t>
                </a:r>
                <a:r>
                  <a:rPr lang="pt-BR" i="1" dirty="0"/>
                  <a:t>t</a:t>
                </a:r>
                <a:r>
                  <a:rPr lang="el-GR" i="1" baseline="-25000" dirty="0"/>
                  <a:t>α</a:t>
                </a:r>
                <a:r>
                  <a:rPr lang="pt-BR" baseline="-25000" dirty="0" smtClean="0"/>
                  <a:t>/2</a:t>
                </a:r>
                <a:r>
                  <a:rPr lang="pt-BR" dirty="0" smtClean="0"/>
                  <a:t>, onde </a:t>
                </a:r>
                <a:r>
                  <a:rPr lang="pt-BR" i="1" dirty="0"/>
                  <a:t>t</a:t>
                </a:r>
                <a:r>
                  <a:rPr lang="el-GR" i="1" baseline="-25000" dirty="0"/>
                  <a:t>α</a:t>
                </a:r>
                <a:r>
                  <a:rPr lang="pt-BR" baseline="-25000" dirty="0"/>
                  <a:t>/2</a:t>
                </a:r>
                <a:r>
                  <a:rPr lang="pt-BR" dirty="0" smtClean="0"/>
                  <a:t> é baseado em uma distribuição </a:t>
                </a:r>
                <a:r>
                  <a:rPr lang="pt-BR" i="1" dirty="0" smtClean="0"/>
                  <a:t>t</a:t>
                </a:r>
                <a:r>
                  <a:rPr lang="pt-BR" dirty="0" smtClean="0"/>
                  <a:t> com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 – </a:t>
                </a:r>
                <a:r>
                  <a:rPr lang="pt-BR" i="1" dirty="0" smtClean="0"/>
                  <a:t>p</a:t>
                </a:r>
                <a:r>
                  <a:rPr lang="pt-BR" dirty="0" smtClean="0"/>
                  <a:t> – 1 graus de liberdade</a:t>
                </a:r>
                <a:endParaRPr lang="pt-BR" baseline="-25000" dirty="0"/>
              </a:p>
              <a:p>
                <a:pPr marL="11430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795" r="-19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7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de Significância</a:t>
            </a:r>
            <a:r>
              <a:rPr lang="pt-BR" dirty="0" smtClean="0"/>
              <a:t>: Teste </a:t>
            </a:r>
            <a:r>
              <a:rPr lang="pt-BR" i="1" dirty="0" smtClean="0"/>
              <a:t>t</a:t>
            </a:r>
            <a:r>
              <a:rPr lang="pt-BR" dirty="0" smtClean="0"/>
              <a:t> para Parâmetros Individuais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Hipóteses</a:t>
                </a:r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Regra de Rejeição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 smtClean="0"/>
                  <a:t>Para </a:t>
                </a:r>
                <a:r>
                  <a:rPr lang="el-GR" i="1" dirty="0" smtClean="0"/>
                  <a:t>α</a:t>
                </a:r>
                <a:r>
                  <a:rPr lang="pt-BR" dirty="0" smtClean="0"/>
                  <a:t> = 0,05 e </a:t>
                </a:r>
                <a:r>
                  <a:rPr lang="pt-BR" i="1" dirty="0" err="1" smtClean="0"/>
                  <a:t>gl</a:t>
                </a:r>
                <a:r>
                  <a:rPr lang="pt-BR" dirty="0" smtClean="0"/>
                  <a:t> = 17; </a:t>
                </a:r>
                <a:r>
                  <a:rPr lang="pt-BR" i="1" dirty="0" smtClean="0"/>
                  <a:t>t</a:t>
                </a:r>
                <a:r>
                  <a:rPr lang="pt-BR" baseline="-25000" dirty="0" smtClean="0"/>
                  <a:t>0,025</a:t>
                </a:r>
                <a:r>
                  <a:rPr lang="pt-BR" dirty="0" smtClean="0"/>
                  <a:t> = 2,11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/>
                  <a:t>Rejeitar </a:t>
                </a:r>
                <a:r>
                  <a:rPr lang="pt-BR" i="1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 se o valor </a:t>
                </a:r>
                <a:r>
                  <a:rPr lang="pt-BR" i="1" dirty="0"/>
                  <a:t>p</a:t>
                </a:r>
                <a:r>
                  <a:rPr lang="pt-BR" dirty="0"/>
                  <a:t> ≤ </a:t>
                </a:r>
                <a:r>
                  <a:rPr lang="pt-BR" dirty="0" smtClean="0"/>
                  <a:t>0,05</a:t>
                </a:r>
                <a:r>
                  <a:rPr lang="pt-BR" i="1" dirty="0" smtClean="0"/>
                  <a:t> </a:t>
                </a:r>
                <a:r>
                  <a:rPr lang="pt-BR" dirty="0"/>
                  <a:t>ou </a:t>
                </a:r>
                <a:r>
                  <a:rPr lang="pt-BR" i="1" dirty="0" smtClean="0"/>
                  <a:t>t</a:t>
                </a:r>
                <a:r>
                  <a:rPr lang="pt-BR" dirty="0" smtClean="0"/>
                  <a:t> </a:t>
                </a:r>
                <a:r>
                  <a:rPr lang="pt-BR" dirty="0"/>
                  <a:t>≥ </a:t>
                </a:r>
                <a:r>
                  <a:rPr lang="pt-BR" dirty="0" smtClean="0"/>
                  <a:t>2,11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1360" b="-38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Teste de Significância: Teste t para Parâmetros Individuais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Regressão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" y="3140968"/>
            <a:ext cx="81811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Retângulo 201"/>
          <p:cNvSpPr/>
          <p:nvPr/>
        </p:nvSpPr>
        <p:spPr>
          <a:xfrm>
            <a:off x="5713956" y="3969059"/>
            <a:ext cx="2524064" cy="3960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3" name="Texto explicativo retangular 202"/>
          <p:cNvSpPr/>
          <p:nvPr/>
        </p:nvSpPr>
        <p:spPr>
          <a:xfrm>
            <a:off x="3779912" y="5445224"/>
            <a:ext cx="3677249" cy="864096"/>
          </a:xfrm>
          <a:prstGeom prst="wedgeRectCallout">
            <a:avLst>
              <a:gd name="adj1" fmla="val 37526"/>
              <a:gd name="adj2" fmla="val -187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 estatística </a:t>
            </a:r>
            <a:r>
              <a:rPr lang="pt-BR" sz="1600" b="1" i="1" dirty="0" smtClean="0"/>
              <a:t>t</a:t>
            </a:r>
            <a:r>
              <a:rPr lang="pt-BR" sz="1600" b="1" dirty="0" smtClean="0"/>
              <a:t> e o valor </a:t>
            </a:r>
            <a:r>
              <a:rPr lang="pt-BR" sz="1600" b="1" i="1" dirty="0" smtClean="0"/>
              <a:t>p</a:t>
            </a:r>
            <a:r>
              <a:rPr lang="pt-BR" sz="1600" b="1" dirty="0" smtClean="0"/>
              <a:t> usados para testar a significância individual da “Experiência”</a:t>
            </a:r>
          </a:p>
        </p:txBody>
      </p:sp>
    </p:spTree>
    <p:extLst>
      <p:ext uri="{BB962C8B-B14F-4D97-AF65-F5344CB8AC3E}">
        <p14:creationId xmlns:p14="http://schemas.microsoft.com/office/powerpoint/2010/main" val="41460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Teste de Significância: Teste t para Parâmetros Individuais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Regressão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" y="3140968"/>
            <a:ext cx="81811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Retângulo 201"/>
          <p:cNvSpPr/>
          <p:nvPr/>
        </p:nvSpPr>
        <p:spPr>
          <a:xfrm>
            <a:off x="5713956" y="4401107"/>
            <a:ext cx="2524064" cy="3960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3" name="Texto explicativo retangular 202"/>
          <p:cNvSpPr/>
          <p:nvPr/>
        </p:nvSpPr>
        <p:spPr>
          <a:xfrm>
            <a:off x="3779912" y="5445224"/>
            <a:ext cx="3677249" cy="864096"/>
          </a:xfrm>
          <a:prstGeom prst="wedgeRectCallout">
            <a:avLst>
              <a:gd name="adj1" fmla="val 37149"/>
              <a:gd name="adj2" fmla="val -127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 estatística </a:t>
            </a:r>
            <a:r>
              <a:rPr lang="pt-BR" sz="1600" b="1" i="1" dirty="0" smtClean="0"/>
              <a:t>t </a:t>
            </a:r>
            <a:r>
              <a:rPr lang="pt-BR" sz="1600" b="1" dirty="0" smtClean="0"/>
              <a:t>e o valor </a:t>
            </a:r>
            <a:r>
              <a:rPr lang="pt-BR" sz="1600" b="1" i="1" dirty="0" smtClean="0"/>
              <a:t>p</a:t>
            </a:r>
            <a:r>
              <a:rPr lang="pt-BR" sz="1600" b="1" dirty="0" smtClean="0"/>
              <a:t> usados para testar a significância individual do “Teste de Aptidão”</a:t>
            </a:r>
          </a:p>
        </p:txBody>
      </p:sp>
    </p:spTree>
    <p:extLst>
      <p:ext uri="{BB962C8B-B14F-4D97-AF65-F5344CB8AC3E}">
        <p14:creationId xmlns:p14="http://schemas.microsoft.com/office/powerpoint/2010/main" val="39287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36</a:t>
            </a:fld>
            <a:endParaRPr lang="pt-BR"/>
          </a:p>
        </p:txBody>
      </p:sp>
      <p:pic>
        <p:nvPicPr>
          <p:cNvPr id="7170" name="Picture 2" descr="http://4.bp.blogspot.com/-022Y-qc_BdA/UXQMeVtctUI/AAAAAAAAB_c/SECkdneSHeo/s1600/StatsF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9" y="1268760"/>
            <a:ext cx="7139947" cy="53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Teste de Significância</a:t>
            </a:r>
            <a:r>
              <a:rPr lang="pt-BR" dirty="0" smtClean="0"/>
              <a:t>: Teste </a:t>
            </a:r>
            <a:r>
              <a:rPr lang="pt-BR" i="1" dirty="0" smtClean="0"/>
              <a:t>t</a:t>
            </a:r>
            <a:r>
              <a:rPr lang="pt-BR" dirty="0" smtClean="0"/>
              <a:t> para Parâmetros Individuais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Teste Estatístico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1,4039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0,1986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=7,07</m:t>
                      </m:r>
                    </m:oMath>
                  </m:oMathPara>
                </a14:m>
                <a:endParaRPr lang="pt-BR" b="0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0,25089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0,07735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3,24</m:t>
                      </m:r>
                    </m:oMath>
                  </m:oMathPara>
                </a14:m>
                <a:endParaRPr lang="pt-BR" dirty="0" smtClean="0"/>
              </a:p>
              <a:p>
                <a:r>
                  <a:rPr lang="pt-BR" dirty="0"/>
                  <a:t>Conclusão</a:t>
                </a:r>
              </a:p>
              <a:p>
                <a:pPr marL="114300" indent="0" algn="ctr">
                  <a:buNone/>
                  <a:defRPr/>
                </a:pPr>
                <a:r>
                  <a:rPr lang="pt-BR" dirty="0" smtClean="0"/>
                  <a:t>Rejeitar </a:t>
                </a:r>
                <a:r>
                  <a:rPr lang="pt-BR" b="1" dirty="0" smtClean="0"/>
                  <a:t>ambos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. As duas variáveis independentes são significativas</a:t>
                </a:r>
                <a:endParaRPr lang="pt-BR" dirty="0"/>
              </a:p>
              <a:p>
                <a:pPr marL="114300" indent="0" algn="ctr">
                  <a:buNone/>
                  <a:defRPr/>
                </a:pPr>
                <a:endParaRPr lang="pt-BR" dirty="0"/>
              </a:p>
              <a:p>
                <a:pPr marL="114300" indent="0" algn="ctr">
                  <a:buNone/>
                  <a:defRPr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0" t="-3685" r="-1920" b="-12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Significância: </a:t>
            </a:r>
            <a:r>
              <a:rPr lang="pt-BR" dirty="0" err="1" smtClean="0"/>
              <a:t>Multicolinearidade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termo </a:t>
            </a:r>
            <a:r>
              <a:rPr lang="pt-BR" dirty="0" err="1" smtClean="0"/>
              <a:t>multicolinearidade</a:t>
            </a:r>
            <a:r>
              <a:rPr lang="pt-BR" dirty="0" smtClean="0"/>
              <a:t> se refere a correlação entre as variáveis independentes</a:t>
            </a:r>
          </a:p>
          <a:p>
            <a:r>
              <a:rPr lang="pt-BR" dirty="0" smtClean="0"/>
              <a:t>Quando a variável é altamente correlacionada (digamos, |</a:t>
            </a:r>
            <a:r>
              <a:rPr lang="pt-BR" i="1" dirty="0" smtClean="0"/>
              <a:t>r</a:t>
            </a:r>
            <a:r>
              <a:rPr lang="pt-BR" dirty="0" smtClean="0"/>
              <a:t>| &gt; 0,7), não é possível determinar o efeito separado de uma variável dependente em particular sobre a variável dependente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Significância: </a:t>
            </a:r>
            <a:r>
              <a:rPr lang="pt-BR" dirty="0" err="1" smtClean="0"/>
              <a:t>Multicolinearidade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Se a equação de regressão é estimada para ser </a:t>
            </a:r>
            <a:r>
              <a:rPr lang="pt-PT" dirty="0" smtClean="0"/>
              <a:t>usada </a:t>
            </a:r>
            <a:r>
              <a:rPr lang="pt-PT" dirty="0"/>
              <a:t>apenas para fins preditivos, </a:t>
            </a:r>
            <a:r>
              <a:rPr lang="pt-PT" dirty="0" smtClean="0"/>
              <a:t>a multicolinearidade </a:t>
            </a:r>
            <a:r>
              <a:rPr lang="pt-PT" dirty="0"/>
              <a:t>geralmente </a:t>
            </a:r>
            <a:r>
              <a:rPr lang="pt-PT" dirty="0" smtClean="0"/>
              <a:t>não </a:t>
            </a:r>
            <a:r>
              <a:rPr lang="pt-PT" dirty="0"/>
              <a:t>é </a:t>
            </a:r>
            <a:r>
              <a:rPr lang="pt-PT" dirty="0" smtClean="0"/>
              <a:t>um </a:t>
            </a:r>
            <a:r>
              <a:rPr lang="pt-PT" dirty="0"/>
              <a:t>problema </a:t>
            </a:r>
            <a:r>
              <a:rPr lang="pt-PT" dirty="0" smtClean="0"/>
              <a:t>sério</a:t>
            </a:r>
          </a:p>
          <a:p>
            <a:r>
              <a:rPr lang="pt-PT" dirty="0"/>
              <a:t>Todo esforço deve ser feito para evitar a inclusão </a:t>
            </a:r>
            <a:r>
              <a:rPr lang="pt-PT" dirty="0" smtClean="0"/>
              <a:t>de variáveis </a:t>
            </a:r>
            <a:r>
              <a:rPr lang="pt-PT" dirty="0"/>
              <a:t>​​independentes que estão altamente </a:t>
            </a:r>
            <a:r>
              <a:rPr lang="pt-PT" dirty="0" smtClean="0"/>
              <a:t>correlacionadas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2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de </a:t>
            </a:r>
            <a:r>
              <a:rPr lang="pt-BR" dirty="0"/>
              <a:t>Regressão </a:t>
            </a:r>
            <a:r>
              <a:rPr lang="pt-BR" dirty="0" smtClean="0"/>
              <a:t>Múltipla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A equação que descreve como o valor médio de </a:t>
                </a:r>
                <a:r>
                  <a:rPr lang="pt-BR" i="1" dirty="0" smtClean="0"/>
                  <a:t>y</a:t>
                </a:r>
                <a:r>
                  <a:rPr lang="pt-BR" dirty="0" smtClean="0"/>
                  <a:t> é com </a:t>
                </a:r>
                <a:r>
                  <a:rPr lang="pt-BR" i="1" dirty="0"/>
                  <a:t>x</a:t>
                </a:r>
                <a:r>
                  <a:rPr lang="pt-BR" baseline="-25000" dirty="0"/>
                  <a:t>1</a:t>
                </a:r>
                <a:r>
                  <a:rPr lang="pt-BR" dirty="0"/>
                  <a:t>, </a:t>
                </a:r>
                <a:r>
                  <a:rPr lang="pt-BR" i="1" dirty="0"/>
                  <a:t>x</a:t>
                </a:r>
                <a:r>
                  <a:rPr lang="pt-BR" baseline="-25000" dirty="0"/>
                  <a:t>2</a:t>
                </a:r>
                <a:r>
                  <a:rPr lang="pt-BR" dirty="0" smtClean="0"/>
                  <a:t>,..., </a:t>
                </a:r>
                <a:r>
                  <a:rPr lang="pt-BR" i="1" dirty="0" smtClean="0"/>
                  <a:t>x</a:t>
                </a:r>
                <a:r>
                  <a:rPr lang="pt-BR" baseline="-25000" dirty="0" smtClean="0"/>
                  <a:t>p </a:t>
                </a:r>
                <a:r>
                  <a:rPr lang="pt-BR" dirty="0" smtClean="0"/>
                  <a:t>é chamado de </a:t>
                </a:r>
                <a:r>
                  <a:rPr lang="pt-BR" b="1" dirty="0" smtClean="0"/>
                  <a:t>equação de regressão múltipla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pt-BR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sz="3600" i="1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 t="-2287" r="-13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</a:t>
            </a:fld>
            <a:endParaRPr lang="pt-BR" dirty="0"/>
          </a:p>
        </p:txBody>
      </p:sp>
      <p:pic>
        <p:nvPicPr>
          <p:cNvPr id="1026" name="Picture 2" descr="http://crieseumeme.com/media/created/qbi5z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42199"/>
            <a:ext cx="2392914" cy="23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Usando a Equação da Regressão Estimada para Estimação e Previsão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procedimento para estimação do valor médio de </a:t>
            </a:r>
            <a:r>
              <a:rPr lang="pt-BR" i="1" dirty="0" smtClean="0"/>
              <a:t>y</a:t>
            </a:r>
            <a:r>
              <a:rPr lang="pt-BR" dirty="0" smtClean="0"/>
              <a:t> e de previsão de um determinado valor de </a:t>
            </a:r>
            <a:r>
              <a:rPr lang="pt-BR" i="1" dirty="0" smtClean="0"/>
              <a:t>y</a:t>
            </a:r>
            <a:r>
              <a:rPr lang="pt-BR" dirty="0" smtClean="0"/>
              <a:t> em uma regressão múltipla é similar ao da regressão linear simples</a:t>
            </a:r>
          </a:p>
          <a:p>
            <a:r>
              <a:rPr lang="pt-BR" dirty="0" smtClean="0"/>
              <a:t>Substituímos os valores dados de </a:t>
            </a:r>
            <a:r>
              <a:rPr lang="pt-BR" i="1" dirty="0" smtClean="0"/>
              <a:t>x</a:t>
            </a:r>
            <a:r>
              <a:rPr lang="pt-BR" baseline="-25000" dirty="0" smtClean="0"/>
              <a:t>1</a:t>
            </a:r>
            <a:r>
              <a:rPr lang="pt-BR" dirty="0" smtClean="0"/>
              <a:t>, x</a:t>
            </a:r>
            <a:r>
              <a:rPr lang="pt-BR" baseline="-25000" dirty="0" smtClean="0"/>
              <a:t>2</a:t>
            </a:r>
            <a:r>
              <a:rPr lang="pt-BR" dirty="0" smtClean="0"/>
              <a:t>,..., </a:t>
            </a:r>
            <a:r>
              <a:rPr lang="pt-BR" i="1" dirty="0" smtClean="0"/>
              <a:t>x</a:t>
            </a:r>
            <a:r>
              <a:rPr lang="pt-BR" i="1" baseline="-25000" dirty="0" smtClean="0"/>
              <a:t>p</a:t>
            </a:r>
            <a:r>
              <a:rPr lang="pt-BR" dirty="0" smtClean="0"/>
              <a:t> na equação da regressão estimada e utilizamos o valor correspondente de </a:t>
            </a:r>
            <a:r>
              <a:rPr lang="pt-BR" i="1" dirty="0" smtClean="0"/>
              <a:t>y</a:t>
            </a:r>
            <a:r>
              <a:rPr lang="pt-BR" dirty="0" smtClean="0"/>
              <a:t> como estimador por ponto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6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Usando a Equação da Regressão Estimada para Estimação e Previsão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As fórmulas necessárias para desenvolver um intervalo de estimação do valor médio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 smtClean="0"/>
                  <a:t> e para um valor individual de </a:t>
                </a:r>
                <a:r>
                  <a:rPr lang="pt-BR" i="1" dirty="0" smtClean="0"/>
                  <a:t>y</a:t>
                </a:r>
                <a:r>
                  <a:rPr lang="pt-BR" dirty="0" smtClean="0"/>
                  <a:t> estão além dos objetivos da disciplina</a:t>
                </a:r>
              </a:p>
              <a:p>
                <a:r>
                  <a:rPr lang="pt-BR" dirty="0" smtClean="0"/>
                  <a:t>Pacotes estatísticos para regressão múltipla proporcionam este tipo de estimativa de intervalo de confiança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Regressão Múltipla Estimada</a:t>
            </a:r>
            <a:endParaRPr lang="pt-B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  <a:p>
                <a:r>
                  <a:rPr lang="pt-BR" dirty="0" smtClean="0"/>
                  <a:t>Em que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dirty="0" smtClean="0"/>
                  <a:t> = salário anual ($1.000)</a:t>
                </a:r>
              </a:p>
              <a:p>
                <a:pPr marL="114300" indent="0">
                  <a:buNone/>
                </a:pPr>
                <a:r>
                  <a:rPr lang="pt-PT" i="1" dirty="0"/>
                  <a:t>x</a:t>
                </a:r>
                <a:r>
                  <a:rPr lang="pt-PT" baseline="-25000" dirty="0"/>
                  <a:t>1</a:t>
                </a:r>
                <a:r>
                  <a:rPr lang="pt-BR" dirty="0" smtClean="0"/>
                  <a:t> = anos de experiência</a:t>
                </a:r>
              </a:p>
              <a:p>
                <a:pPr marL="114300" indent="0">
                  <a:buNone/>
                </a:pPr>
                <a:r>
                  <a:rPr lang="pt-PT" i="1" dirty="0"/>
                  <a:t>x</a:t>
                </a:r>
                <a:r>
                  <a:rPr lang="pt-PT" baseline="-25000" dirty="0"/>
                  <a:t>2</a:t>
                </a:r>
                <a:r>
                  <a:rPr lang="pt-BR" dirty="0" smtClean="0"/>
                  <a:t> = pontuação no teste de programador</a:t>
                </a:r>
              </a:p>
              <a:p>
                <a:pPr marL="114300" indent="0">
                  <a:buNone/>
                </a:pPr>
                <a:r>
                  <a:rPr lang="pt-PT" i="1" dirty="0" smtClean="0"/>
                  <a:t>x</a:t>
                </a:r>
                <a:r>
                  <a:rPr lang="pt-PT" baseline="-25000" dirty="0" smtClean="0"/>
                  <a:t>3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:r>
                  <a:rPr lang="pt-BR" dirty="0" smtClean="0"/>
                  <a:t>0 se o indivíduo </a:t>
                </a:r>
                <a:r>
                  <a:rPr lang="pt-BR" b="1" dirty="0" smtClean="0"/>
                  <a:t>não tiver </a:t>
                </a:r>
                <a:r>
                  <a:rPr lang="pt-BR" dirty="0" smtClean="0"/>
                  <a:t>uma pós graduação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	1 </a:t>
                </a:r>
                <a:r>
                  <a:rPr lang="pt-BR" dirty="0"/>
                  <a:t>se o indivíduo </a:t>
                </a:r>
                <a:r>
                  <a:rPr lang="pt-BR" b="1" dirty="0" smtClean="0"/>
                  <a:t>tiver</a:t>
                </a:r>
                <a:r>
                  <a:rPr lang="pt-BR" dirty="0" smtClean="0"/>
                  <a:t> </a:t>
                </a:r>
                <a:r>
                  <a:rPr lang="pt-BR" dirty="0"/>
                  <a:t>uma pós graduação</a:t>
                </a:r>
              </a:p>
              <a:p>
                <a:pPr marL="11430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42</a:t>
            </a:fld>
            <a:endParaRPr lang="pt-BR"/>
          </a:p>
        </p:txBody>
      </p:sp>
      <p:sp>
        <p:nvSpPr>
          <p:cNvPr id="199" name="Retângulo 198"/>
          <p:cNvSpPr/>
          <p:nvPr/>
        </p:nvSpPr>
        <p:spPr>
          <a:xfrm>
            <a:off x="3347864" y="5949280"/>
            <a:ext cx="34563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i="1" dirty="0"/>
              <a:t>x</a:t>
            </a:r>
            <a:r>
              <a:rPr lang="pt-PT" sz="2400" b="1" baseline="-25000" dirty="0"/>
              <a:t>3</a:t>
            </a:r>
            <a:r>
              <a:rPr lang="pt-BR" sz="2400" b="1" dirty="0"/>
              <a:t> = </a:t>
            </a:r>
            <a:r>
              <a:rPr lang="pt-BR" sz="2400" b="1" dirty="0" smtClean="0"/>
              <a:t>variável </a:t>
            </a:r>
            <a:r>
              <a:rPr lang="pt-BR" sz="2400" b="1" i="1" dirty="0" err="1" smtClean="0"/>
              <a:t>dummy</a:t>
            </a:r>
            <a:endParaRPr lang="pt-BR" sz="2400" b="1" i="1" dirty="0"/>
          </a:p>
        </p:txBody>
      </p:sp>
    </p:spTree>
    <p:extLst>
      <p:ext uri="{BB962C8B-B14F-4D97-AF65-F5344CB8AC3E}">
        <p14:creationId xmlns:p14="http://schemas.microsoft.com/office/powerpoint/2010/main" val="3523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Variáveis Qualitativas Independentes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Regressão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5" y="2852936"/>
            <a:ext cx="6876722" cy="3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Variáveis Qualitativas Independentes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ANOVA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6" y="3717032"/>
            <a:ext cx="8240050" cy="15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Variáveis Qualitativas Independentes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Equação da Regressão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5" y="3140968"/>
            <a:ext cx="80341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" name="Retângulo 200"/>
          <p:cNvSpPr/>
          <p:nvPr/>
        </p:nvSpPr>
        <p:spPr>
          <a:xfrm>
            <a:off x="7168138" y="4600444"/>
            <a:ext cx="1020700" cy="3960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2" name="Texto explicativo retangular 201"/>
          <p:cNvSpPr/>
          <p:nvPr/>
        </p:nvSpPr>
        <p:spPr>
          <a:xfrm>
            <a:off x="5107177" y="5589240"/>
            <a:ext cx="2237089" cy="864096"/>
          </a:xfrm>
          <a:prstGeom prst="wedgeRectCallout">
            <a:avLst>
              <a:gd name="adj1" fmla="val 49205"/>
              <a:gd name="adj2" fmla="val -124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Não significativa</a:t>
            </a:r>
          </a:p>
        </p:txBody>
      </p:sp>
    </p:spTree>
    <p:extLst>
      <p:ext uri="{BB962C8B-B14F-4D97-AF65-F5344CB8AC3E}">
        <p14:creationId xmlns:p14="http://schemas.microsoft.com/office/powerpoint/2010/main" val="27744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Variáveis Qualitativas Independentes</a:t>
            </a:r>
            <a:endParaRPr lang="pt-BR" dirty="0"/>
          </a:p>
        </p:txBody>
      </p:sp>
      <p:sp>
        <p:nvSpPr>
          <p:cNvPr id="20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Saída da Equação da Regressão no Excel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8" y="3068960"/>
            <a:ext cx="81418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36" name="Conector reto 14335"/>
          <p:cNvCxnSpPr/>
          <p:nvPr/>
        </p:nvCxnSpPr>
        <p:spPr>
          <a:xfrm>
            <a:off x="2843808" y="3068960"/>
            <a:ext cx="0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Variáveis Qualitativas Mais Complexas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Se uma variável qualitativa tem </a:t>
            </a:r>
            <a:r>
              <a:rPr lang="pt-PT" i="1" dirty="0" smtClean="0"/>
              <a:t>k</a:t>
            </a:r>
            <a:r>
              <a:rPr lang="pt-PT" dirty="0" smtClean="0"/>
              <a:t> níveis, </a:t>
            </a:r>
            <a:r>
              <a:rPr lang="pt-PT" i="1" dirty="0" smtClean="0"/>
              <a:t>k</a:t>
            </a:r>
            <a:r>
              <a:rPr lang="pt-PT" dirty="0" smtClean="0"/>
              <a:t> – 1 variáveis </a:t>
            </a:r>
            <a:r>
              <a:rPr lang="pt-PT" dirty="0"/>
              <a:t>​​binárias </a:t>
            </a:r>
            <a:r>
              <a:rPr lang="pt-PT" dirty="0" smtClean="0"/>
              <a:t>serão </a:t>
            </a:r>
            <a:r>
              <a:rPr lang="pt-PT" dirty="0"/>
              <a:t>necessárias, com cada variável </a:t>
            </a:r>
            <a:r>
              <a:rPr lang="pt-PT" i="1" dirty="0"/>
              <a:t>dummy</a:t>
            </a:r>
            <a:r>
              <a:rPr lang="pt-PT" dirty="0"/>
              <a:t> sendo codificada </a:t>
            </a:r>
            <a:r>
              <a:rPr lang="pt-PT" dirty="0" smtClean="0"/>
              <a:t>como 0 </a:t>
            </a:r>
            <a:r>
              <a:rPr lang="pt-PT" dirty="0"/>
              <a:t>ou </a:t>
            </a:r>
            <a:r>
              <a:rPr lang="pt-PT" dirty="0" smtClean="0"/>
              <a:t>1</a:t>
            </a:r>
          </a:p>
          <a:p>
            <a:r>
              <a:rPr lang="pt-PT" dirty="0" smtClean="0"/>
              <a:t>Por exemplo, uma variável com níveis A, B e C pode ser representada por </a:t>
            </a:r>
            <a:r>
              <a:rPr lang="pt-PT" i="1" dirty="0" smtClean="0"/>
              <a:t>x</a:t>
            </a:r>
            <a:r>
              <a:rPr lang="pt-PT" baseline="-25000" dirty="0" smtClean="0"/>
              <a:t>1</a:t>
            </a:r>
            <a:r>
              <a:rPr lang="pt-PT" dirty="0" smtClean="0"/>
              <a:t> e </a:t>
            </a:r>
            <a:r>
              <a:rPr lang="pt-PT" i="1" dirty="0" smtClean="0"/>
              <a:t>x</a:t>
            </a:r>
            <a:r>
              <a:rPr lang="pt-PT" baseline="-25000" dirty="0" smtClean="0"/>
              <a:t>2</a:t>
            </a:r>
            <a:r>
              <a:rPr lang="pt-PT" dirty="0" smtClean="0"/>
              <a:t> sendo os valores (0, 0) para A; (1, 0) para B e (1, 1) para C</a:t>
            </a:r>
          </a:p>
          <a:p>
            <a:r>
              <a:rPr lang="pt-PT" dirty="0" smtClean="0"/>
              <a:t>Deve-se tomar muito cuidado em utilizar e interpretar as variáveis </a:t>
            </a:r>
            <a:r>
              <a:rPr lang="pt-PT" i="1" dirty="0" smtClean="0"/>
              <a:t>dummies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7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Variáveis Qualitativas Mais Complexas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exemplo, uma variável indicando o nível educacional pode ser representada </a:t>
            </a:r>
            <a:r>
              <a:rPr lang="pt-PT" i="1" dirty="0"/>
              <a:t>x</a:t>
            </a:r>
            <a:r>
              <a:rPr lang="pt-PT" baseline="-25000" dirty="0"/>
              <a:t>1</a:t>
            </a:r>
            <a:r>
              <a:rPr lang="pt-PT" dirty="0"/>
              <a:t> e </a:t>
            </a:r>
            <a:r>
              <a:rPr lang="pt-PT" i="1" dirty="0"/>
              <a:t>x</a:t>
            </a:r>
            <a:r>
              <a:rPr lang="pt-PT" baseline="-25000" dirty="0"/>
              <a:t>2</a:t>
            </a:r>
            <a:r>
              <a:rPr lang="pt-PT" dirty="0"/>
              <a:t> </a:t>
            </a:r>
            <a:r>
              <a:rPr lang="pt-BR" dirty="0" smtClean="0"/>
              <a:t>sendo os valores: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48</a:t>
            </a:fld>
            <a:endParaRPr lang="pt-BR"/>
          </a:p>
        </p:txBody>
      </p:sp>
      <p:grpSp>
        <p:nvGrpSpPr>
          <p:cNvPr id="204" name="Grupo 203"/>
          <p:cNvGrpSpPr/>
          <p:nvPr/>
        </p:nvGrpSpPr>
        <p:grpSpPr>
          <a:xfrm>
            <a:off x="2051720" y="4077072"/>
            <a:ext cx="5051425" cy="2590800"/>
            <a:chOff x="2092325" y="4077072"/>
            <a:chExt cx="5051425" cy="2590800"/>
          </a:xfrm>
        </p:grpSpPr>
        <p:sp>
          <p:nvSpPr>
            <p:cNvPr id="199" name="Rectangle 5"/>
            <p:cNvSpPr>
              <a:spLocks noChangeArrowheads="1"/>
            </p:cNvSpPr>
            <p:nvPr/>
          </p:nvSpPr>
          <p:spPr bwMode="auto">
            <a:xfrm>
              <a:off x="2305050" y="4077072"/>
              <a:ext cx="4591050" cy="25908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/>
              <a:endParaRPr lang="pt-BR" b="1">
                <a:solidFill>
                  <a:schemeClr val="bg1"/>
                </a:solidFill>
              </a:endParaRPr>
            </a:p>
          </p:txBody>
        </p:sp>
        <p:grpSp>
          <p:nvGrpSpPr>
            <p:cNvPr id="200" name="Group 202"/>
            <p:cNvGrpSpPr>
              <a:grpSpLocks/>
            </p:cNvGrpSpPr>
            <p:nvPr/>
          </p:nvGrpSpPr>
          <p:grpSpPr bwMode="auto">
            <a:xfrm>
              <a:off x="2590800" y="4191372"/>
              <a:ext cx="4552950" cy="2457450"/>
              <a:chOff x="1632" y="1572"/>
              <a:chExt cx="2868" cy="1548"/>
            </a:xfrm>
          </p:grpSpPr>
          <p:sp>
            <p:nvSpPr>
              <p:cNvPr id="201" name="Rectangle 201"/>
              <p:cNvSpPr>
                <a:spLocks noChangeArrowheads="1"/>
              </p:cNvSpPr>
              <p:nvPr/>
            </p:nvSpPr>
            <p:spPr bwMode="auto">
              <a:xfrm>
                <a:off x="1632" y="1572"/>
                <a:ext cx="2868" cy="1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pt-BR" sz="2400" b="1" dirty="0" smtClean="0">
                    <a:solidFill>
                      <a:schemeClr val="bg1"/>
                    </a:solidFill>
                  </a:rPr>
                  <a:t>Maior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pt-BR" sz="2400" b="1" dirty="0" smtClean="0">
                    <a:solidFill>
                      <a:schemeClr val="bg1"/>
                    </a:solidFill>
                  </a:rPr>
                  <a:t>Grau	           		</a:t>
                </a:r>
                <a:r>
                  <a:rPr lang="pt-BR" sz="2400" b="1" i="1" dirty="0" smtClean="0">
                    <a:solidFill>
                      <a:schemeClr val="bg1"/>
                    </a:solidFill>
                  </a:rPr>
                  <a:t>x</a:t>
                </a:r>
                <a:r>
                  <a:rPr lang="pt-BR" sz="2400" b="1" baseline="-25000" dirty="0" smtClean="0">
                    <a:solidFill>
                      <a:schemeClr val="bg1"/>
                    </a:solidFill>
                  </a:rPr>
                  <a:t>1             </a:t>
                </a:r>
                <a:r>
                  <a:rPr lang="pt-BR" sz="2400" b="1" i="1" dirty="0" smtClean="0">
                    <a:solidFill>
                      <a:schemeClr val="bg1"/>
                    </a:solidFill>
                  </a:rPr>
                  <a:t>x</a:t>
                </a:r>
                <a:r>
                  <a:rPr lang="pt-BR" sz="2400" b="1" baseline="-25000" dirty="0" smtClean="0">
                    <a:solidFill>
                      <a:schemeClr val="bg1"/>
                    </a:solidFill>
                  </a:rPr>
                  <a:t>2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endParaRPr lang="pt-BR" sz="800" b="1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pt-BR" sz="2400" b="1" dirty="0" smtClean="0">
                    <a:solidFill>
                      <a:schemeClr val="bg1"/>
                    </a:solidFill>
                  </a:rPr>
                  <a:t>Bacharelado	0	0	0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pt-BR" sz="2400" b="1" dirty="0" smtClean="0">
                    <a:solidFill>
                      <a:schemeClr val="bg1"/>
                    </a:solidFill>
                  </a:rPr>
                  <a:t>Mestrado		1	0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pt-BR" sz="2400" b="1" dirty="0" smtClean="0">
                    <a:solidFill>
                      <a:schemeClr val="bg1"/>
                    </a:solidFill>
                  </a:rPr>
                  <a:t>Doutorado		0	1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Line 4"/>
              <p:cNvSpPr>
                <a:spLocks noChangeShapeType="1"/>
              </p:cNvSpPr>
              <p:nvPr/>
            </p:nvSpPr>
            <p:spPr bwMode="auto">
              <a:xfrm>
                <a:off x="1632" y="2232"/>
                <a:ext cx="253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pt-BR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 rot="5400000">
              <a:off x="2047875" y="5156572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/>
              <a:endParaRPr lang="pt-BR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8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Planilha: Armands.xls</a:t>
            </a:r>
          </a:p>
          <a:p>
            <a:r>
              <a:rPr lang="pt-BR" dirty="0" smtClean="0"/>
              <a:t>Planilha: Butler.xls</a:t>
            </a:r>
          </a:p>
          <a:p>
            <a:r>
              <a:rPr lang="pt-BR" dirty="0" smtClean="0"/>
              <a:t>Planilha</a:t>
            </a:r>
            <a:r>
              <a:rPr lang="pt-BR" smtClean="0"/>
              <a:t>: Repair.xls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49</a:t>
            </a:fld>
            <a:endParaRPr lang="pt-BR"/>
          </a:p>
        </p:txBody>
      </p:sp>
      <p:pic>
        <p:nvPicPr>
          <p:cNvPr id="4098" name="Picture 2" descr="http://cdn.meme.am/instances/52441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698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Equação de Regressão </a:t>
            </a:r>
            <a:r>
              <a:rPr lang="pt-BR" dirty="0" smtClean="0"/>
              <a:t>Múltipla Estimada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Uma simples amostra aleatória é utilizada para calcular as estatísticas amostrais </a:t>
                </a:r>
                <a:r>
                  <a:rPr lang="pt-BR" i="1" dirty="0" smtClean="0"/>
                  <a:t>b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,</a:t>
                </a:r>
                <a:r>
                  <a:rPr lang="pt-BR" i="1" dirty="0" smtClean="0"/>
                  <a:t> b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, </a:t>
                </a:r>
                <a:r>
                  <a:rPr lang="pt-BR" i="1" dirty="0" smtClean="0"/>
                  <a:t>b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,..., </a:t>
                </a:r>
                <a:r>
                  <a:rPr lang="pt-BR" i="1" dirty="0" err="1" smtClean="0"/>
                  <a:t>b</a:t>
                </a:r>
                <a:r>
                  <a:rPr lang="pt-BR" baseline="-25000" dirty="0" err="1" smtClean="0"/>
                  <a:t>p</a:t>
                </a:r>
                <a:r>
                  <a:rPr lang="pt-BR" dirty="0" smtClean="0"/>
                  <a:t> que são usados como estimadores por ponto dos parâmetros </a:t>
                </a:r>
                <a:r>
                  <a:rPr lang="el-GR" dirty="0"/>
                  <a:t>β</a:t>
                </a:r>
                <a:r>
                  <a:rPr lang="pt-BR" baseline="-25000" dirty="0"/>
                  <a:t>0</a:t>
                </a:r>
                <a:r>
                  <a:rPr lang="pt-BR" dirty="0"/>
                  <a:t>,</a:t>
                </a:r>
                <a:r>
                  <a:rPr lang="pt-BR" i="1" dirty="0"/>
                  <a:t> </a:t>
                </a:r>
                <a:r>
                  <a:rPr lang="el-GR" dirty="0"/>
                  <a:t>β</a:t>
                </a:r>
                <a:r>
                  <a:rPr lang="pt-BR" baseline="-25000" dirty="0"/>
                  <a:t>1</a:t>
                </a:r>
                <a:r>
                  <a:rPr lang="pt-BR" dirty="0"/>
                  <a:t>, </a:t>
                </a:r>
                <a:r>
                  <a:rPr lang="el-GR" dirty="0"/>
                  <a:t>β</a:t>
                </a:r>
                <a:r>
                  <a:rPr lang="pt-BR" baseline="-25000" dirty="0"/>
                  <a:t>2</a:t>
                </a:r>
                <a:r>
                  <a:rPr lang="pt-BR" dirty="0" smtClean="0"/>
                  <a:t>,..., </a:t>
                </a:r>
                <a:r>
                  <a:rPr lang="el-GR" dirty="0"/>
                  <a:t>β</a:t>
                </a:r>
                <a:r>
                  <a:rPr lang="pt-BR" baseline="-25000" dirty="0"/>
                  <a:t>p</a:t>
                </a:r>
                <a:r>
                  <a:rPr lang="pt-BR" dirty="0"/>
                  <a:t> </a:t>
                </a:r>
                <a:endParaRPr lang="pt-BR" dirty="0" smtClean="0"/>
              </a:p>
              <a:p>
                <a:r>
                  <a:rPr lang="pt-BR" dirty="0" smtClean="0"/>
                  <a:t>A equação da </a:t>
                </a:r>
                <a:r>
                  <a:rPr lang="pt-BR" b="1" dirty="0" smtClean="0"/>
                  <a:t>regressão múltipla estimada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0" t="-1906" r="-2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3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Obrigado pela Atenção!!!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Até a próxima aula</a:t>
            </a:r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mbotelho@usp.br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www.marcelobotelho.com</a:t>
            </a:r>
            <a:r>
              <a:rPr lang="pt-BR" dirty="0" smtClean="0"/>
              <a:t>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6C80-99AF-433A-8C79-EA0997432E77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8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dos Mínimos 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Critério dos Mínimos Quadrados Ordinários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min</m:t>
                      </m:r>
                      <m:r>
                        <a:rPr lang="pt-BR" b="0" i="1" smtClean="0">
                          <a:latin typeface="Cambria Math"/>
                        </a:rPr>
                        <m:t>⁡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  <a:p>
                <a:r>
                  <a:rPr lang="pt-BR" dirty="0" smtClean="0"/>
                  <a:t>Cálculo dos Coeficientes</a:t>
                </a:r>
              </a:p>
              <a:p>
                <a:pPr marL="114300" indent="0">
                  <a:buNone/>
                </a:pPr>
                <a:r>
                  <a:rPr lang="pt-BR" dirty="0" smtClean="0"/>
                  <a:t>As fórmulas para os coeficientes de regressão </a:t>
                </a:r>
                <a:r>
                  <a:rPr lang="pt-BR" i="1" dirty="0"/>
                  <a:t>b</a:t>
                </a:r>
                <a:r>
                  <a:rPr lang="pt-BR" baseline="-25000" dirty="0"/>
                  <a:t>0</a:t>
                </a:r>
                <a:r>
                  <a:rPr lang="pt-BR" dirty="0"/>
                  <a:t>,</a:t>
                </a:r>
                <a:r>
                  <a:rPr lang="pt-BR" i="1" dirty="0"/>
                  <a:t> b</a:t>
                </a:r>
                <a:r>
                  <a:rPr lang="pt-BR" baseline="-25000" dirty="0"/>
                  <a:t>1</a:t>
                </a:r>
                <a:r>
                  <a:rPr lang="pt-BR" dirty="0"/>
                  <a:t>, </a:t>
                </a:r>
                <a:r>
                  <a:rPr lang="pt-BR" i="1" dirty="0"/>
                  <a:t>b</a:t>
                </a:r>
                <a:r>
                  <a:rPr lang="pt-BR" baseline="-25000" dirty="0"/>
                  <a:t>2</a:t>
                </a:r>
                <a:r>
                  <a:rPr lang="pt-BR" dirty="0" smtClean="0"/>
                  <a:t>,..., </a:t>
                </a:r>
                <a:r>
                  <a:rPr lang="pt-BR" i="1" dirty="0" err="1"/>
                  <a:t>b</a:t>
                </a:r>
                <a:r>
                  <a:rPr lang="pt-BR" baseline="-25000" dirty="0" err="1"/>
                  <a:t>p</a:t>
                </a:r>
                <a:r>
                  <a:rPr lang="pt-BR" dirty="0"/>
                  <a:t> </a:t>
                </a:r>
                <a:r>
                  <a:rPr lang="pt-BR" dirty="0" smtClean="0"/>
                  <a:t>envolvem o uso de álgebra matricial. Vamos utilizar pacotes estatísticos para fazer estes cálculos.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1408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 Múltipla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PT" sz="2400" b="1" dirty="0"/>
              <a:t>Exemplo: Pesquisa Salarial </a:t>
            </a:r>
            <a:r>
              <a:rPr lang="pt-PT" sz="2400" b="1" dirty="0" smtClean="0"/>
              <a:t>de Programadores</a:t>
            </a:r>
            <a:endParaRPr lang="pt-BR" sz="2400" dirty="0" smtClean="0"/>
          </a:p>
          <a:p>
            <a:r>
              <a:rPr lang="pt-PT" sz="2400" dirty="0"/>
              <a:t>Uma empresa de software coletou dados para </a:t>
            </a:r>
            <a:r>
              <a:rPr lang="pt-PT" sz="2400" dirty="0" smtClean="0"/>
              <a:t>uma </a:t>
            </a:r>
            <a:r>
              <a:rPr lang="pt-PT" sz="2400" dirty="0"/>
              <a:t>amostra de 20 programadores de </a:t>
            </a:r>
            <a:r>
              <a:rPr lang="pt-PT" sz="2400" dirty="0" smtClean="0"/>
              <a:t>computador. Foi feita a </a:t>
            </a:r>
            <a:r>
              <a:rPr lang="pt-PT" sz="2400" dirty="0"/>
              <a:t>sugestão </a:t>
            </a:r>
            <a:r>
              <a:rPr lang="pt-PT" sz="2400" dirty="0" smtClean="0"/>
              <a:t>que a análise </a:t>
            </a:r>
            <a:r>
              <a:rPr lang="pt-PT" sz="2400" dirty="0"/>
              <a:t>de regressão </a:t>
            </a:r>
            <a:r>
              <a:rPr lang="pt-PT" sz="2400" dirty="0" smtClean="0"/>
              <a:t>pode </a:t>
            </a:r>
            <a:r>
              <a:rPr lang="pt-PT" sz="2400" dirty="0"/>
              <a:t>ser </a:t>
            </a:r>
            <a:r>
              <a:rPr lang="pt-PT" sz="2400" dirty="0" smtClean="0"/>
              <a:t>usada </a:t>
            </a:r>
            <a:r>
              <a:rPr lang="pt-PT" sz="2400" dirty="0"/>
              <a:t>para determinar se o salário foi relacionado com os anos de experiência e da pontuação no teste de aptidão </a:t>
            </a:r>
            <a:r>
              <a:rPr lang="pt-PT" sz="2400" dirty="0" smtClean="0"/>
              <a:t>de programador da empresa.</a:t>
            </a:r>
          </a:p>
          <a:p>
            <a:r>
              <a:rPr lang="pt-PT" sz="2400" dirty="0"/>
              <a:t>Os anos de experiência, a pontuação na prova de </a:t>
            </a:r>
            <a:r>
              <a:rPr lang="pt-PT" sz="2400" dirty="0" smtClean="0"/>
              <a:t>aptidão </a:t>
            </a:r>
            <a:r>
              <a:rPr lang="pt-PT" sz="2400" dirty="0"/>
              <a:t>e salário anual correspondente </a:t>
            </a:r>
            <a:r>
              <a:rPr lang="pt-PT" sz="2400" dirty="0" smtClean="0"/>
              <a:t>($1.000</a:t>
            </a:r>
            <a:r>
              <a:rPr lang="pt-PT" sz="2400" dirty="0"/>
              <a:t>) para uma amostra de 20 programadores é mostrado no slide </a:t>
            </a:r>
            <a:r>
              <a:rPr lang="pt-PT" sz="2400" dirty="0" smtClean="0"/>
              <a:t>seguinte.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9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Regressão Múltipla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t-PT" b="1" dirty="0"/>
              <a:t>Exemplo: Pesquisa Salarial </a:t>
            </a:r>
            <a:r>
              <a:rPr lang="pt-PT" b="1" dirty="0" smtClean="0"/>
              <a:t>de Programadores</a:t>
            </a:r>
            <a:endParaRPr lang="pt-BR" dirty="0" smtClean="0"/>
          </a:p>
          <a:p>
            <a:r>
              <a:rPr lang="pt-PT" dirty="0"/>
              <a:t>Uma empresa de software coletou dados para uma amostra de 20 programadores de </a:t>
            </a:r>
            <a:r>
              <a:rPr lang="pt-PT" dirty="0" smtClean="0"/>
              <a:t>computador. Foi feita a </a:t>
            </a:r>
            <a:r>
              <a:rPr lang="pt-PT" dirty="0"/>
              <a:t>sugestão </a:t>
            </a:r>
            <a:r>
              <a:rPr lang="pt-PT" dirty="0" smtClean="0"/>
              <a:t>que a análise </a:t>
            </a:r>
            <a:r>
              <a:rPr lang="pt-PT" dirty="0"/>
              <a:t>de regressão </a:t>
            </a:r>
            <a:r>
              <a:rPr lang="pt-PT" dirty="0" smtClean="0"/>
              <a:t>pode </a:t>
            </a:r>
            <a:r>
              <a:rPr lang="pt-PT" dirty="0"/>
              <a:t>ser </a:t>
            </a:r>
            <a:r>
              <a:rPr lang="pt-PT" dirty="0" smtClean="0"/>
              <a:t>usada </a:t>
            </a:r>
            <a:r>
              <a:rPr lang="pt-PT" dirty="0"/>
              <a:t>para determinar se o salário foi relacionado com os anos de experiência e da pontuação no teste de aptidão </a:t>
            </a:r>
            <a:r>
              <a:rPr lang="pt-PT" dirty="0" smtClean="0"/>
              <a:t>de programador da empresa.</a:t>
            </a:r>
          </a:p>
          <a:p>
            <a:r>
              <a:rPr lang="pt-PT" dirty="0"/>
              <a:t>Os anos de experiência, a pontuação na prova de </a:t>
            </a:r>
            <a:r>
              <a:rPr lang="pt-PT" dirty="0" smtClean="0"/>
              <a:t>aptidão </a:t>
            </a:r>
            <a:r>
              <a:rPr lang="pt-PT" dirty="0"/>
              <a:t>e salário anual correspondente </a:t>
            </a:r>
            <a:r>
              <a:rPr lang="pt-PT" dirty="0" smtClean="0"/>
              <a:t>($1.000</a:t>
            </a:r>
            <a:r>
              <a:rPr lang="pt-PT" dirty="0"/>
              <a:t>) para uma amostra de 20 programadores é mostrado no slide </a:t>
            </a:r>
            <a:r>
              <a:rPr lang="pt-PT" dirty="0" smtClean="0"/>
              <a:t>seguinte.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Modelo de Regressão Múltipla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EB0D-D659-4D86-A944-EEE58FC26D1A}" type="slidenum">
              <a:rPr lang="pt-BR" smtClean="0"/>
              <a:t>9</a:t>
            </a:fld>
            <a:endParaRPr lang="pt-BR"/>
          </a:p>
        </p:txBody>
      </p:sp>
      <p:grpSp>
        <p:nvGrpSpPr>
          <p:cNvPr id="216" name="Grupo 215"/>
          <p:cNvGrpSpPr/>
          <p:nvPr/>
        </p:nvGrpSpPr>
        <p:grpSpPr>
          <a:xfrm>
            <a:off x="719212" y="2133873"/>
            <a:ext cx="7669212" cy="4535487"/>
            <a:chOff x="287164" y="1772816"/>
            <a:chExt cx="7669212" cy="4535487"/>
          </a:xfrm>
        </p:grpSpPr>
        <p:sp>
          <p:nvSpPr>
            <p:cNvPr id="199" name="Rectangle 2"/>
            <p:cNvSpPr>
              <a:spLocks noChangeArrowheads="1"/>
            </p:cNvSpPr>
            <p:nvPr/>
          </p:nvSpPr>
          <p:spPr bwMode="auto">
            <a:xfrm>
              <a:off x="545926" y="1772816"/>
              <a:ext cx="7410450" cy="4535487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00" name="Line 5"/>
            <p:cNvSpPr>
              <a:spLocks noChangeShapeType="1"/>
            </p:cNvSpPr>
            <p:nvPr/>
          </p:nvSpPr>
          <p:spPr bwMode="auto">
            <a:xfrm>
              <a:off x="4228926" y="2001416"/>
              <a:ext cx="0" cy="41163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01" name="Rectangle 6"/>
            <p:cNvSpPr>
              <a:spLocks noChangeArrowheads="1"/>
            </p:cNvSpPr>
            <p:nvPr/>
          </p:nvSpPr>
          <p:spPr bwMode="auto">
            <a:xfrm>
              <a:off x="850726" y="2403053"/>
              <a:ext cx="6286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10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6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02" name="Rectangle 7"/>
            <p:cNvSpPr>
              <a:spLocks noChangeArrowheads="1"/>
            </p:cNvSpPr>
            <p:nvPr/>
          </p:nvSpPr>
          <p:spPr bwMode="auto">
            <a:xfrm>
              <a:off x="4603576" y="2403053"/>
              <a:ext cx="6286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10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6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6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03" name="Rectangle 8"/>
            <p:cNvSpPr>
              <a:spLocks noChangeArrowheads="1"/>
            </p:cNvSpPr>
            <p:nvPr/>
          </p:nvSpPr>
          <p:spPr bwMode="auto">
            <a:xfrm>
              <a:off x="1955626" y="2403053"/>
              <a:ext cx="7048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78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100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86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82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86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84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75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83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91</a:t>
              </a:r>
            </a:p>
          </p:txBody>
        </p:sp>
        <p:sp>
          <p:nvSpPr>
            <p:cNvPr id="204" name="Rectangle 9"/>
            <p:cNvSpPr>
              <a:spLocks noChangeArrowheads="1"/>
            </p:cNvSpPr>
            <p:nvPr/>
          </p:nvSpPr>
          <p:spPr bwMode="auto">
            <a:xfrm>
              <a:off x="5708476" y="2403053"/>
              <a:ext cx="7048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88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75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74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87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79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94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70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89</a:t>
              </a:r>
            </a:p>
          </p:txBody>
        </p:sp>
        <p:sp>
          <p:nvSpPr>
            <p:cNvPr id="205" name="Rectangle 10"/>
            <p:cNvSpPr>
              <a:spLocks noChangeArrowheads="1"/>
            </p:cNvSpPr>
            <p:nvPr/>
          </p:nvSpPr>
          <p:spPr bwMode="auto">
            <a:xfrm>
              <a:off x="3117676" y="2422103"/>
              <a:ext cx="7048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24</a:t>
              </a: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43</a:t>
              </a: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23,7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34,3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35,8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38</a:t>
              </a: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22,2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23,1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30</a:t>
              </a: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33</a:t>
              </a:r>
            </a:p>
          </p:txBody>
        </p:sp>
        <p:sp>
          <p:nvSpPr>
            <p:cNvPr id="206" name="Rectangle 11"/>
            <p:cNvSpPr>
              <a:spLocks noChangeArrowheads="1"/>
            </p:cNvSpPr>
            <p:nvPr/>
          </p:nvSpPr>
          <p:spPr bwMode="auto">
            <a:xfrm>
              <a:off x="6908626" y="2403053"/>
              <a:ext cx="704850" cy="378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38</a:t>
              </a: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26,6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36,2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31,6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29</a:t>
              </a: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34</a:t>
              </a: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30,1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33,9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28,2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4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207" name="Rectangle 12"/>
            <p:cNvSpPr>
              <a:spLocks noChangeArrowheads="1"/>
            </p:cNvSpPr>
            <p:nvPr/>
          </p:nvSpPr>
          <p:spPr bwMode="auto">
            <a:xfrm>
              <a:off x="62212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Exper.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8" name="Rectangle 13"/>
            <p:cNvSpPr>
              <a:spLocks noChangeArrowheads="1"/>
            </p:cNvSpPr>
            <p:nvPr/>
          </p:nvSpPr>
          <p:spPr bwMode="auto">
            <a:xfrm>
              <a:off x="174607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Nota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9" name="Rectangle 14"/>
            <p:cNvSpPr>
              <a:spLocks noChangeArrowheads="1"/>
            </p:cNvSpPr>
            <p:nvPr/>
          </p:nvSpPr>
          <p:spPr bwMode="auto">
            <a:xfrm>
              <a:off x="549892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Nota</a:t>
              </a:r>
            </a:p>
          </p:txBody>
        </p:sp>
        <p:sp>
          <p:nvSpPr>
            <p:cNvPr id="210" name="Rectangle 15"/>
            <p:cNvSpPr>
              <a:spLocks noChangeArrowheads="1"/>
            </p:cNvSpPr>
            <p:nvPr/>
          </p:nvSpPr>
          <p:spPr bwMode="auto">
            <a:xfrm>
              <a:off x="437497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Exper.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1" name="Rectangle 16"/>
            <p:cNvSpPr>
              <a:spLocks noChangeArrowheads="1"/>
            </p:cNvSpPr>
            <p:nvPr/>
          </p:nvSpPr>
          <p:spPr bwMode="auto">
            <a:xfrm>
              <a:off x="290812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Salário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212" name="Rectangle 17"/>
            <p:cNvSpPr>
              <a:spLocks noChangeArrowheads="1"/>
            </p:cNvSpPr>
            <p:nvPr/>
          </p:nvSpPr>
          <p:spPr bwMode="auto">
            <a:xfrm>
              <a:off x="6699076" y="1869653"/>
              <a:ext cx="11430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BR" sz="2400" dirty="0" smtClean="0">
                  <a:solidFill>
                    <a:schemeClr val="bg1"/>
                  </a:solidFill>
                </a:rPr>
                <a:t>Salário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213" name="Line 18"/>
            <p:cNvSpPr>
              <a:spLocks noChangeShapeType="1"/>
            </p:cNvSpPr>
            <p:nvPr/>
          </p:nvSpPr>
          <p:spPr bwMode="auto">
            <a:xfrm>
              <a:off x="755476" y="2384003"/>
              <a:ext cx="31813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14" name="Line 19"/>
            <p:cNvSpPr>
              <a:spLocks noChangeShapeType="1"/>
            </p:cNvSpPr>
            <p:nvPr/>
          </p:nvSpPr>
          <p:spPr bwMode="auto">
            <a:xfrm>
              <a:off x="4527376" y="2384003"/>
              <a:ext cx="31813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15" name="AutoShape 20"/>
            <p:cNvSpPr>
              <a:spLocks noChangeArrowheads="1"/>
            </p:cNvSpPr>
            <p:nvPr/>
          </p:nvSpPr>
          <p:spPr bwMode="auto">
            <a:xfrm rot="5400000">
              <a:off x="242714" y="2304628"/>
              <a:ext cx="244475" cy="15557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2700">
              <a:solidFill>
                <a:srgbClr val="66FFFF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6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924</TotalTime>
  <Words>1491</Words>
  <Application>Microsoft Office PowerPoint</Application>
  <PresentationFormat>Apresentação na tela (4:3)</PresentationFormat>
  <Paragraphs>343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Georgia</vt:lpstr>
      <vt:lpstr>Monotype Sorts</vt:lpstr>
      <vt:lpstr>Times New Roman</vt:lpstr>
      <vt:lpstr>Trebuchet MS</vt:lpstr>
      <vt:lpstr>Wingdings</vt:lpstr>
      <vt:lpstr>Wingdings 2</vt:lpstr>
      <vt:lpstr>Urbano</vt:lpstr>
      <vt:lpstr>Regressão Linear Múltipla</vt:lpstr>
      <vt:lpstr>O que é Regressão???</vt:lpstr>
      <vt:lpstr>Modelo de Regressão Múltipla</vt:lpstr>
      <vt:lpstr>Equação de Regressão Múltipla</vt:lpstr>
      <vt:lpstr>Equação de Regressão Múltipla Estimada</vt:lpstr>
      <vt:lpstr>Método dos Mínimos Quadrados</vt:lpstr>
      <vt:lpstr>Modelo de Regressão Múltipla</vt:lpstr>
      <vt:lpstr>Modelo de Regressão Múltipla</vt:lpstr>
      <vt:lpstr>Modelo de Regressão Múltipla</vt:lpstr>
      <vt:lpstr>Modelo de Regressão Múltipla</vt:lpstr>
      <vt:lpstr>Calculando as Estimativas de  β0, β1, β2</vt:lpstr>
      <vt:lpstr>Calculando as Estimativas de  β0, β1, β2</vt:lpstr>
      <vt:lpstr>Calculando as Estimativas de  β0, β1, β2</vt:lpstr>
      <vt:lpstr>Calculando as Estimativas de  β0, β1, β2</vt:lpstr>
      <vt:lpstr>Equação da Regressão Estimada</vt:lpstr>
      <vt:lpstr>Interpretando os Coeficientes</vt:lpstr>
      <vt:lpstr>Interpretando os Coeficientes</vt:lpstr>
      <vt:lpstr>Interpretando os Coeficientes</vt:lpstr>
      <vt:lpstr>Coeficiente de Determinação Múltiplo</vt:lpstr>
      <vt:lpstr>Coeficiente de Determinação Múltiplo</vt:lpstr>
      <vt:lpstr>Coeficiente de Determinação Múltiplo</vt:lpstr>
      <vt:lpstr>Coeficiente de Determinação Múltiplo Ajustado</vt:lpstr>
      <vt:lpstr>Coeficiente de Determinação Múltiplo Ajustado</vt:lpstr>
      <vt:lpstr>Suposições sobre o Termo de Erro ε</vt:lpstr>
      <vt:lpstr>Teste de Significância</vt:lpstr>
      <vt:lpstr>Teste de Significância: Teste F</vt:lpstr>
      <vt:lpstr>Teste de Significância: Teste t</vt:lpstr>
      <vt:lpstr>Teste de Significância: Teste F</vt:lpstr>
      <vt:lpstr>Teste de Significância:  Teste F</vt:lpstr>
      <vt:lpstr>Teste de Significância:  Teste F</vt:lpstr>
      <vt:lpstr>Teste de Significância:  Teste F</vt:lpstr>
      <vt:lpstr>Teste de Significância: Teste t</vt:lpstr>
      <vt:lpstr>Teste de Significância: Teste t para Parâmetros Individuais</vt:lpstr>
      <vt:lpstr>Teste de Significância: Teste t para Parâmetros Individuais</vt:lpstr>
      <vt:lpstr>Teste de Significância: Teste t para Parâmetros Individuais</vt:lpstr>
      <vt:lpstr>Apresentação do PowerPoint</vt:lpstr>
      <vt:lpstr>Teste de Significância: Teste t para Parâmetros Individuais</vt:lpstr>
      <vt:lpstr>Teste de Significância: Multicolinearidade</vt:lpstr>
      <vt:lpstr>Teste de Significância: Multicolinearidade</vt:lpstr>
      <vt:lpstr>Usando a Equação da Regressão Estimada para Estimação e Previsão</vt:lpstr>
      <vt:lpstr>Usando a Equação da Regressão Estimada para Estimação e Previsão</vt:lpstr>
      <vt:lpstr>Regressão Múltipla Estimada</vt:lpstr>
      <vt:lpstr>Variáveis Qualitativas Independentes</vt:lpstr>
      <vt:lpstr>Variáveis Qualitativas Independentes</vt:lpstr>
      <vt:lpstr>Variáveis Qualitativas Independentes</vt:lpstr>
      <vt:lpstr>Variáveis Qualitativas Independentes</vt:lpstr>
      <vt:lpstr>Variáveis Qualitativas Mais Complexas</vt:lpstr>
      <vt:lpstr>Variáveis Qualitativas Mais Complexas</vt:lpstr>
      <vt:lpstr>Estudo de Caso</vt:lpstr>
      <vt:lpstr>Obrigado pela Atenção!!!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 Botelho .</cp:lastModifiedBy>
  <cp:revision>69</cp:revision>
  <dcterms:created xsi:type="dcterms:W3CDTF">2013-03-06T00:56:56Z</dcterms:created>
  <dcterms:modified xsi:type="dcterms:W3CDTF">2017-03-14T20:07:38Z</dcterms:modified>
</cp:coreProperties>
</file>