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0" r:id="rId2"/>
  </p:sldMasterIdLst>
  <p:notesMasterIdLst>
    <p:notesMasterId r:id="rId30"/>
  </p:notesMasterIdLst>
  <p:handoutMasterIdLst>
    <p:handoutMasterId r:id="rId31"/>
  </p:handoutMasterIdLst>
  <p:sldIdLst>
    <p:sldId id="269" r:id="rId3"/>
    <p:sldId id="361" r:id="rId4"/>
    <p:sldId id="362" r:id="rId5"/>
    <p:sldId id="363" r:id="rId6"/>
    <p:sldId id="385" r:id="rId7"/>
    <p:sldId id="386" r:id="rId8"/>
    <p:sldId id="364" r:id="rId9"/>
    <p:sldId id="387" r:id="rId10"/>
    <p:sldId id="405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406" r:id="rId19"/>
    <p:sldId id="407" r:id="rId20"/>
    <p:sldId id="395" r:id="rId21"/>
    <p:sldId id="396" r:id="rId22"/>
    <p:sldId id="397" r:id="rId23"/>
    <p:sldId id="398" r:id="rId24"/>
    <p:sldId id="409" r:id="rId25"/>
    <p:sldId id="408" r:id="rId26"/>
    <p:sldId id="399" r:id="rId27"/>
    <p:sldId id="400" r:id="rId28"/>
    <p:sldId id="401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D3D"/>
    <a:srgbClr val="21291D"/>
    <a:srgbClr val="99FF66"/>
    <a:srgbClr val="BB0101"/>
    <a:srgbClr val="FF0066"/>
    <a:srgbClr val="DFB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6B057-7D42-44E8-8C6D-1B2237159A78}" v="5" dt="2019-08-11T20:16:38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5356" autoAdjust="0"/>
  </p:normalViewPr>
  <p:slideViewPr>
    <p:cSldViewPr snapToGrid="0">
      <p:cViewPr varScale="1">
        <p:scale>
          <a:sx n="85" d="100"/>
          <a:sy n="85" d="100"/>
        </p:scale>
        <p:origin x="4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ury Gremaud" userId="d26e1613d7451de6" providerId="Windows Live" clId="Web-{73341562-96D3-4437-A0AB-A50A4D8403D6}"/>
    <pc:docChg chg="modSld">
      <pc:chgData name="Amaury Gremaud" userId="d26e1613d7451de6" providerId="Windows Live" clId="Web-{73341562-96D3-4437-A0AB-A50A4D8403D6}" dt="2019-08-12T22:11:09.275" v="6" actId="20577"/>
      <pc:docMkLst>
        <pc:docMk/>
      </pc:docMkLst>
      <pc:sldChg chg="modSp">
        <pc:chgData name="Amaury Gremaud" userId="d26e1613d7451de6" providerId="Windows Live" clId="Web-{73341562-96D3-4437-A0AB-A50A4D8403D6}" dt="2019-08-12T22:11:05.916" v="4" actId="20577"/>
        <pc:sldMkLst>
          <pc:docMk/>
          <pc:sldMk cId="0" sldId="269"/>
        </pc:sldMkLst>
        <pc:spChg chg="mod">
          <ac:chgData name="Amaury Gremaud" userId="d26e1613d7451de6" providerId="Windows Live" clId="Web-{73341562-96D3-4437-A0AB-A50A4D8403D6}" dt="2019-08-12T22:11:05.916" v="4" actId="20577"/>
          <ac:spMkLst>
            <pc:docMk/>
            <pc:sldMk cId="0" sldId="269"/>
            <ac:spMk id="8193" creationId="{00000000-0000-0000-0000-000000000000}"/>
          </ac:spMkLst>
        </pc:spChg>
        <pc:spChg chg="mod">
          <ac:chgData name="Amaury Gremaud" userId="d26e1613d7451de6" providerId="Windows Live" clId="Web-{73341562-96D3-4437-A0AB-A50A4D8403D6}" dt="2019-08-12T22:10:58.822" v="2" actId="20577"/>
          <ac:spMkLst>
            <pc:docMk/>
            <pc:sldMk cId="0" sldId="269"/>
            <ac:spMk id="8194" creationId="{00000000-0000-0000-0000-000000000000}"/>
          </ac:spMkLst>
        </pc:spChg>
      </pc:sldChg>
    </pc:docChg>
  </pc:docChgLst>
  <pc:docChgLst>
    <pc:chgData name="Amaury Gremaud" userId="d26e1613d7451de6" providerId="LiveId" clId="{77D07522-F1FE-4C64-AF6A-ADB887942AD7}"/>
    <pc:docChg chg="custSel addSld modSld">
      <pc:chgData name="Amaury Gremaud" userId="d26e1613d7451de6" providerId="LiveId" clId="{77D07522-F1FE-4C64-AF6A-ADB887942AD7}" dt="2019-08-11T20:16:38.742" v="6"/>
      <pc:docMkLst>
        <pc:docMk/>
      </pc:docMkLst>
      <pc:sldChg chg="add modTransition">
        <pc:chgData name="Amaury Gremaud" userId="d26e1613d7451de6" providerId="LiveId" clId="{77D07522-F1FE-4C64-AF6A-ADB887942AD7}" dt="2019-08-11T19:54:35.602" v="4"/>
        <pc:sldMkLst>
          <pc:docMk/>
          <pc:sldMk cId="0" sldId="274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275"/>
        </pc:sldMkLst>
      </pc:sldChg>
      <pc:sldChg chg="modSp add modTransition">
        <pc:chgData name="Amaury Gremaud" userId="d26e1613d7451de6" providerId="LiveId" clId="{77D07522-F1FE-4C64-AF6A-ADB887942AD7}" dt="2019-08-11T19:54:35.742" v="5" actId="27636"/>
        <pc:sldMkLst>
          <pc:docMk/>
          <pc:sldMk cId="0" sldId="276"/>
        </pc:sldMkLst>
        <pc:spChg chg="mod">
          <ac:chgData name="Amaury Gremaud" userId="d26e1613d7451de6" providerId="LiveId" clId="{77D07522-F1FE-4C64-AF6A-ADB887942AD7}" dt="2019-08-11T19:54:35.742" v="5" actId="27636"/>
          <ac:spMkLst>
            <pc:docMk/>
            <pc:sldMk cId="0" sldId="276"/>
            <ac:spMk id="19459" creationId="{00000000-0000-0000-0000-000000000000}"/>
          </ac:spMkLst>
        </pc:spChg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278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279"/>
        </pc:sldMkLst>
      </pc:sldChg>
      <pc:sldChg chg="delSp add modTransition delAnim">
        <pc:chgData name="Amaury Gremaud" userId="d26e1613d7451de6" providerId="LiveId" clId="{77D07522-F1FE-4C64-AF6A-ADB887942AD7}" dt="2019-08-11T19:53:41.456" v="2" actId="478"/>
        <pc:sldMkLst>
          <pc:docMk/>
          <pc:sldMk cId="0" sldId="287"/>
        </pc:sldMkLst>
        <pc:spChg chg="del">
          <ac:chgData name="Amaury Gremaud" userId="d26e1613d7451de6" providerId="LiveId" clId="{77D07522-F1FE-4C64-AF6A-ADB887942AD7}" dt="2019-08-11T19:53:41.456" v="2" actId="478"/>
          <ac:spMkLst>
            <pc:docMk/>
            <pc:sldMk cId="0" sldId="287"/>
            <ac:spMk id="2" creationId="{00000000-0000-0000-0000-000000000000}"/>
          </ac:spMkLst>
        </pc:spChg>
      </pc:sldChg>
      <pc:sldChg chg="add">
        <pc:chgData name="Amaury Gremaud" userId="d26e1613d7451de6" providerId="LiveId" clId="{77D07522-F1FE-4C64-AF6A-ADB887942AD7}" dt="2019-08-11T19:54:08.200" v="3"/>
        <pc:sldMkLst>
          <pc:docMk/>
          <pc:sldMk cId="0" sldId="299"/>
        </pc:sldMkLst>
      </pc:sldChg>
      <pc:sldChg chg="add modTransition">
        <pc:chgData name="Amaury Gremaud" userId="d26e1613d7451de6" providerId="LiveId" clId="{77D07522-F1FE-4C64-AF6A-ADB887942AD7}" dt="2019-08-11T19:53:36.119" v="1"/>
        <pc:sldMkLst>
          <pc:docMk/>
          <pc:sldMk cId="0" sldId="302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307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309"/>
        </pc:sldMkLst>
      </pc:sldChg>
      <pc:sldChg chg="add modTransition">
        <pc:chgData name="Amaury Gremaud" userId="d26e1613d7451de6" providerId="LiveId" clId="{77D07522-F1FE-4C64-AF6A-ADB887942AD7}" dt="2019-08-11T19:54:35.602" v="4"/>
        <pc:sldMkLst>
          <pc:docMk/>
          <pc:sldMk cId="0" sldId="310"/>
        </pc:sldMkLst>
      </pc:sldChg>
      <pc:sldChg chg="add modTransition">
        <pc:chgData name="Amaury Gremaud" userId="d26e1613d7451de6" providerId="LiveId" clId="{77D07522-F1FE-4C64-AF6A-ADB887942AD7}" dt="2019-08-11T20:16:38.742" v="6"/>
        <pc:sldMkLst>
          <pc:docMk/>
          <pc:sldMk cId="3255922568" sldId="317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3890604893" sldId="318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3581468360" sldId="320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306556311" sldId="321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151692791" sldId="322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2635371310" sldId="323"/>
        </pc:sldMkLst>
      </pc:sldChg>
      <pc:sldChg chg="add modTransition">
        <pc:chgData name="Amaury Gremaud" userId="d26e1613d7451de6" providerId="LiveId" clId="{77D07522-F1FE-4C64-AF6A-ADB887942AD7}" dt="2019-08-11T19:54:08.200" v="3"/>
        <pc:sldMkLst>
          <pc:docMk/>
          <pc:sldMk cId="1234049842" sldId="330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554591674" sldId="3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D08F46E1-F504-4896-824C-E03747E09248}" type="datetimeFigureOut">
              <a:rPr lang="pt-BR"/>
              <a:pPr>
                <a:defRPr/>
              </a:pPr>
              <a:t>25/08/2020</a:t>
            </a:fld>
            <a:endParaRPr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D65155F2-5664-4172-9CD6-DB942A3ACDE1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5ED180F8-EEE5-4A3B-9257-3035FF350477}" type="datetimeFigureOut">
              <a:rPr lang="pt-BR"/>
              <a:pPr>
                <a:defRPr/>
              </a:pPr>
              <a:t>25/08/2020</a:t>
            </a:fld>
            <a:endParaRPr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484C5AE2-6B05-45FF-9258-C728D5837DB2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443218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4151396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390395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809272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3888035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2722718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2481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589143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399212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57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287872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229603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75922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46265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70137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E1343-44BD-4A2E-ABE3-57D8BE37A13D}" type="datetimeFigureOut">
              <a:rPr lang="pt-BR"/>
              <a:pPr>
                <a:defRPr/>
              </a:pPr>
              <a:t>25/08/2020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57510-264D-41C5-B155-68CD79B8633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CE12-2E41-49FD-B84D-7779BB6DC83F}" type="datetimeFigureOut">
              <a:rPr lang="pt-BR"/>
              <a:pPr>
                <a:defRPr/>
              </a:pPr>
              <a:t>25/08/2020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BD86-615F-4283-A85C-F967C9640BF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591550" y="76200"/>
            <a:ext cx="2495550" cy="6096000"/>
          </a:xfrm>
        </p:spPr>
        <p:txBody>
          <a:bodyPr vert="eaVert"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76200"/>
            <a:ext cx="7334250" cy="6096000"/>
          </a:xfrm>
        </p:spPr>
        <p:txBody>
          <a:bodyPr vert="eaVert"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94EF-9A18-4D3D-96F9-73FDCF4F3DBD}" type="datetimeFigureOut">
              <a:rPr lang="pt-BR"/>
              <a:pPr>
                <a:defRPr/>
              </a:pPr>
              <a:t>25/08/2020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25C4-8653-484E-80DE-40E5AE3BD46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610206-E718-4173-B924-C09375D3C3A3}" type="datetimeFigureOut">
              <a:rPr lang="pt-BR"/>
              <a:pPr>
                <a:defRPr/>
              </a:pPr>
              <a:t>25/08/2020</a:t>
            </a:fld>
            <a:endParaRPr lang="pt-BR"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AF7C9-D4D6-477B-9A79-8632A660566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/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/>
            <p:cNvCxnSpPr/>
            <p:nvPr/>
          </p:nvCxnSpPr>
          <p:spPr>
            <a:xfrm>
              <a:off x="514901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/>
            <p:cNvCxnSpPr/>
            <p:nvPr/>
          </p:nvCxnSpPr>
          <p:spPr>
            <a:xfrm>
              <a:off x="514901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/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A0E1-13FA-4545-843B-8A5EE4D96E73}" type="datetimeFigureOut">
              <a:rPr lang="pt-BR"/>
              <a:pPr>
                <a:defRPr/>
              </a:pPr>
              <a:t>25/08/2020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A5A3-0DD6-4B6B-8210-C80AAA9DB56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5DB2-9334-4DAD-935C-6B9D246B555F}" type="datetimeFigureOut">
              <a:rPr lang="pt-BR"/>
              <a:pPr>
                <a:defRPr/>
              </a:pPr>
              <a:t>25/08/2020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8E04-0E26-4865-A5D3-D128F2602A5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7E2E-9A5C-4E0D-8935-9D7FE4CAE4DE}" type="datetimeFigureOut">
              <a:rPr lang="pt-BR"/>
              <a:pPr>
                <a:defRPr/>
              </a:pPr>
              <a:t>25/08/2020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67D8-04A3-40A7-B9F0-95627111D71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5921-6E9D-4F30-AD7A-B32CC92E4046}" type="datetimeFigureOut">
              <a:rPr lang="pt-BR"/>
              <a:pPr>
                <a:defRPr/>
              </a:pPr>
              <a:t>25/08/2020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4B32-86EC-46F0-A42C-61387CD1D70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2452-FE6E-46BC-A625-7BDC2D48A7B2}" type="datetimeFigureOut">
              <a:rPr lang="pt-BR"/>
              <a:pPr>
                <a:defRPr/>
              </a:pPr>
              <a:t>25/08/2020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4425-5753-4E5F-94A7-46BA2823F04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C084-F4D8-4A14-803C-24DE36655CE8}" type="datetimeFigureOut">
              <a:rPr lang="pt-BR"/>
              <a:pPr>
                <a:defRPr/>
              </a:pPr>
              <a:t>25/08/2020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D6E6C-90B1-4CBF-A915-EC3E5559A4D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3A428-106D-4968-9B7C-79B3A0274439}" type="datetimeFigureOut">
              <a:rPr lang="pt-BR"/>
              <a:pPr>
                <a:defRPr/>
              </a:pPr>
              <a:t>25/08/2020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20C4-1EC0-4E71-833C-9CE8535962E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AA96-9FC7-4D93-B722-0DDFE649FD3A}" type="datetimeFigureOut">
              <a:rPr lang="pt-BR"/>
              <a:pPr>
                <a:defRPr/>
              </a:pPr>
              <a:t>25/08/2020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7B7F-CC54-407F-884F-80D60A04D71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do título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15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D54CB4-CA10-4C28-BA03-DC4FBD17E9F2}" type="datetimeFigureOut">
              <a:rPr lang="pt-BR"/>
              <a:pPr>
                <a:defRPr/>
              </a:pPr>
              <a:t>25/08/2020</a:t>
            </a:fld>
            <a:endParaRPr lang="pt-BR" dirty="0"/>
          </a:p>
        </p:txBody>
      </p:sp>
      <p:sp>
        <p:nvSpPr>
          <p:cNvPr id="16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00C875-0CCC-4136-8F78-2781E8F18D2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Espaço reservado do título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714037" cy="2219325"/>
          </a:xfrm>
        </p:spPr>
        <p:txBody>
          <a:bodyPr/>
          <a:lstStyle/>
          <a:p>
            <a:pPr eaLnBrk="1" hangingPunct="1"/>
            <a:r>
              <a:rPr altLang="pt-BR" sz="4000" cap="none" dirty="0">
                <a:latin typeface="Plantagenet Cherokee"/>
              </a:rPr>
              <a:t>AULA </a:t>
            </a:r>
            <a:r>
              <a:rPr altLang="pt-BR" sz="4000" cap="none" dirty="0" smtClean="0">
                <a:latin typeface="Plantagenet Cherokee"/>
              </a:rPr>
              <a:t>04. </a:t>
            </a:r>
            <a:r>
              <a:rPr altLang="pt-BR" sz="4000" cap="none" dirty="0">
                <a:latin typeface="Plantagenet Cherokee"/>
              </a:rPr>
              <a:t>O </a:t>
            </a:r>
            <a:r>
              <a:rPr altLang="pt-BR" sz="4000" cap="none" dirty="0" smtClean="0">
                <a:latin typeface="Plantagenet Cherokee"/>
              </a:rPr>
              <a:t>PAEG: estabilização </a:t>
            </a:r>
            <a:r>
              <a:rPr altLang="pt-BR" sz="4000" cap="none" smtClean="0">
                <a:latin typeface="Plantagenet Cherokee"/>
              </a:rPr>
              <a:t>e reformas</a:t>
            </a:r>
            <a:endParaRPr altLang="pt-BR" sz="4000" cap="none" dirty="0">
              <a:latin typeface="Plantagenet Cherokee"/>
            </a:endParaRP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 dirty="0">
                <a:latin typeface="Euphemia"/>
              </a:rPr>
              <a:t>A Gremaud</a:t>
            </a:r>
            <a:r>
              <a:rPr lang="pt-BR" altLang="pt-BR" dirty="0">
                <a:latin typeface="Euphemia"/>
              </a:rPr>
              <a:t> </a:t>
            </a:r>
            <a:r>
              <a:rPr altLang="pt-BR" dirty="0">
                <a:latin typeface="Euphemia"/>
              </a:rPr>
              <a:t> - REC2413- Economia Brasileira Contemporânea </a:t>
            </a:r>
            <a:r>
              <a:rPr lang="pt-BR" altLang="pt-BR" dirty="0" smtClean="0">
                <a:latin typeface="Euphemia"/>
              </a:rPr>
              <a:t>2020</a:t>
            </a:r>
            <a:endParaRPr altLang="pt-BR" dirty="0">
              <a:latin typeface="Euphem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4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4000"/>
              <a:t>As falhas institucionais</a:t>
            </a:r>
          </a:p>
        </p:txBody>
      </p:sp>
      <p:sp>
        <p:nvSpPr>
          <p:cNvPr id="16386" name="Espaço Reservado para Conteúdo 5"/>
          <p:cNvSpPr>
            <a:spLocks noGrp="1"/>
          </p:cNvSpPr>
          <p:nvPr>
            <p:ph sz="quarter" idx="4294967295"/>
          </p:nvPr>
        </p:nvSpPr>
        <p:spPr bwMode="auto">
          <a:xfrm>
            <a:off x="409575" y="1466850"/>
            <a:ext cx="8629650" cy="4541838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 eaLnBrk="1" hangingPunct="1"/>
            <a:r>
              <a:rPr altLang="pt-BR" sz="3200" dirty="0" err="1"/>
              <a:t>Ficção</a:t>
            </a:r>
            <a:r>
              <a:rPr altLang="pt-BR" sz="3200" dirty="0"/>
              <a:t> da </a:t>
            </a:r>
            <a:r>
              <a:rPr altLang="pt-BR" sz="3200" dirty="0" err="1"/>
              <a:t>moeda</a:t>
            </a:r>
            <a:r>
              <a:rPr altLang="pt-BR" sz="3200" dirty="0"/>
              <a:t> </a:t>
            </a:r>
            <a:r>
              <a:rPr altLang="pt-BR" sz="3200" dirty="0" err="1"/>
              <a:t>estável</a:t>
            </a:r>
            <a:r>
              <a:rPr altLang="pt-BR" sz="3200" dirty="0"/>
              <a:t> </a:t>
            </a:r>
            <a:r>
              <a:rPr altLang="pt-BR" sz="3200" dirty="0" err="1"/>
              <a:t>na</a:t>
            </a:r>
            <a:r>
              <a:rPr altLang="pt-BR" sz="3200" dirty="0"/>
              <a:t> </a:t>
            </a:r>
            <a:r>
              <a:rPr altLang="pt-BR" sz="3200" dirty="0" err="1"/>
              <a:t>legislação</a:t>
            </a:r>
            <a:r>
              <a:rPr altLang="pt-BR" sz="3200" dirty="0"/>
              <a:t> </a:t>
            </a:r>
            <a:r>
              <a:rPr altLang="pt-BR" sz="3200" dirty="0" err="1"/>
              <a:t>econômica</a:t>
            </a:r>
            <a:endParaRPr altLang="pt-BR" sz="3200" dirty="0"/>
          </a:p>
          <a:p>
            <a:pPr marL="319088" indent="-319088" eaLnBrk="1" hangingPunct="1"/>
            <a:r>
              <a:rPr altLang="pt-BR" sz="3200" dirty="0" err="1"/>
              <a:t>Desordem</a:t>
            </a:r>
            <a:r>
              <a:rPr altLang="pt-BR" sz="3200" dirty="0"/>
              <a:t> </a:t>
            </a:r>
            <a:r>
              <a:rPr altLang="pt-BR" sz="3200" dirty="0" err="1"/>
              <a:t>tributária</a:t>
            </a:r>
            <a:endParaRPr altLang="pt-BR" sz="3200" dirty="0"/>
          </a:p>
          <a:p>
            <a:pPr marL="319088" indent="-319088" eaLnBrk="1" hangingPunct="1"/>
            <a:r>
              <a:rPr altLang="pt-BR" sz="3200" dirty="0" err="1"/>
              <a:t>Desordem</a:t>
            </a:r>
            <a:r>
              <a:rPr altLang="pt-BR" sz="3200" dirty="0"/>
              <a:t> </a:t>
            </a:r>
            <a:r>
              <a:rPr altLang="pt-BR" sz="3200" dirty="0" err="1"/>
              <a:t>orçamentária</a:t>
            </a:r>
            <a:r>
              <a:rPr altLang="pt-BR" sz="3200" dirty="0"/>
              <a:t> e </a:t>
            </a:r>
            <a:r>
              <a:rPr altLang="pt-BR" sz="3200" dirty="0" err="1"/>
              <a:t>propensão</a:t>
            </a:r>
            <a:r>
              <a:rPr altLang="pt-BR" sz="3200" dirty="0"/>
              <a:t> </a:t>
            </a:r>
            <a:r>
              <a:rPr altLang="pt-BR" sz="3200" dirty="0" err="1"/>
              <a:t>ao</a:t>
            </a:r>
            <a:r>
              <a:rPr altLang="pt-BR" sz="3200" dirty="0"/>
              <a:t> </a:t>
            </a:r>
            <a:r>
              <a:rPr altLang="pt-BR" sz="3200" dirty="0" err="1"/>
              <a:t>déficit</a:t>
            </a:r>
            <a:endParaRPr altLang="pt-BR" sz="3200" dirty="0"/>
          </a:p>
          <a:p>
            <a:pPr marL="319088" indent="-319088" eaLnBrk="1" hangingPunct="1"/>
            <a:r>
              <a:rPr altLang="pt-BR" sz="3200" dirty="0"/>
              <a:t>Lacunas do </a:t>
            </a:r>
            <a:r>
              <a:rPr altLang="pt-BR" sz="3200" dirty="0" err="1"/>
              <a:t>sistema</a:t>
            </a:r>
            <a:r>
              <a:rPr altLang="pt-BR" sz="3200" dirty="0"/>
              <a:t> </a:t>
            </a:r>
            <a:r>
              <a:rPr altLang="pt-BR" sz="3200" dirty="0" err="1"/>
              <a:t>financeiro</a:t>
            </a:r>
            <a:endParaRPr altLang="pt-BR" sz="3200" dirty="0"/>
          </a:p>
          <a:p>
            <a:pPr marL="639763" lvl="1" indent="-273050" eaLnBrk="1" hangingPunct="1"/>
            <a:r>
              <a:rPr altLang="pt-BR" sz="2100" dirty="0" err="1"/>
              <a:t>Precariedade</a:t>
            </a:r>
            <a:r>
              <a:rPr altLang="pt-BR" sz="2100" dirty="0"/>
              <a:t> no </a:t>
            </a:r>
            <a:r>
              <a:rPr altLang="pt-BR" sz="2100" dirty="0" err="1"/>
              <a:t>controle</a:t>
            </a:r>
            <a:r>
              <a:rPr altLang="pt-BR" sz="2100" dirty="0"/>
              <a:t> da </a:t>
            </a:r>
            <a:r>
              <a:rPr altLang="pt-BR" sz="2100" dirty="0" err="1"/>
              <a:t>moeda</a:t>
            </a:r>
            <a:endParaRPr altLang="pt-BR" sz="2100" dirty="0"/>
          </a:p>
          <a:p>
            <a:pPr marL="639763" lvl="1" indent="-273050" eaLnBrk="1" hangingPunct="1"/>
            <a:r>
              <a:rPr altLang="pt-BR" sz="2100" dirty="0" err="1"/>
              <a:t>Inflação</a:t>
            </a:r>
            <a:r>
              <a:rPr altLang="pt-BR" sz="2100" dirty="0"/>
              <a:t> x lei da </a:t>
            </a:r>
            <a:r>
              <a:rPr altLang="pt-BR" sz="2100" dirty="0" err="1"/>
              <a:t>usura</a:t>
            </a:r>
            <a:endParaRPr altLang="pt-BR" sz="2100" dirty="0"/>
          </a:p>
          <a:p>
            <a:pPr marL="319088" indent="-319088" eaLnBrk="1" hangingPunct="1"/>
            <a:r>
              <a:rPr altLang="pt-BR" sz="3200" dirty="0" err="1"/>
              <a:t>Focos</a:t>
            </a:r>
            <a:r>
              <a:rPr altLang="pt-BR" sz="3200" dirty="0"/>
              <a:t> de </a:t>
            </a:r>
            <a:r>
              <a:rPr altLang="pt-BR" sz="3200" dirty="0" err="1"/>
              <a:t>atrito</a:t>
            </a:r>
            <a:r>
              <a:rPr altLang="pt-BR" sz="3200" dirty="0"/>
              <a:t> da </a:t>
            </a:r>
            <a:r>
              <a:rPr altLang="pt-BR" sz="3200" dirty="0" err="1"/>
              <a:t>legislação</a:t>
            </a:r>
            <a:r>
              <a:rPr altLang="pt-BR" sz="3200" dirty="0"/>
              <a:t> </a:t>
            </a:r>
            <a:r>
              <a:rPr altLang="pt-BR" sz="3200" dirty="0" err="1"/>
              <a:t>trabalhista</a:t>
            </a:r>
            <a:endParaRPr altLang="pt-BR" sz="3200" dirty="0"/>
          </a:p>
          <a:p>
            <a:pPr marL="639763" lvl="1" indent="-273050" eaLnBrk="1" hangingPunct="1"/>
            <a:endParaRPr altLang="pt-BR" sz="2100" dirty="0"/>
          </a:p>
        </p:txBody>
      </p:sp>
      <p:pic>
        <p:nvPicPr>
          <p:cNvPr id="4" name="Picture 2" descr="https://d1pkzhm5uq4mnt.cloudfront.net/imagens/capas/496bd16f93180c8401b7eb7028ff67f90b416d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2100" y="1758950"/>
            <a:ext cx="2159000" cy="337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170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4000"/>
              <a:t>Reforma básica</a:t>
            </a:r>
          </a:p>
        </p:txBody>
      </p:sp>
      <p:sp>
        <p:nvSpPr>
          <p:cNvPr id="18434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1104900" y="1425575"/>
            <a:ext cx="9982200" cy="483870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sz="3600"/>
              <a:t>Introdução da correção monetária</a:t>
            </a:r>
          </a:p>
          <a:p>
            <a:pPr marL="914400" lvl="2" eaLnBrk="1" hangingPunct="1"/>
            <a:r>
              <a:rPr sz="2100"/>
              <a:t>Acaba repercutindo em todas as reformas</a:t>
            </a:r>
          </a:p>
          <a:p>
            <a:pPr marL="639763" lvl="1" indent="-273050" eaLnBrk="1" hangingPunct="1"/>
            <a:r>
              <a:rPr sz="2500"/>
              <a:t>4357 (64) – cria a ORTN</a:t>
            </a:r>
          </a:p>
          <a:p>
            <a:pPr marL="914400" lvl="2" eaLnBrk="1" hangingPunct="1"/>
            <a:r>
              <a:rPr sz="2100"/>
              <a:t>Depois se espalha:</a:t>
            </a:r>
          </a:p>
          <a:p>
            <a:pPr lvl="3" eaLnBrk="1" hangingPunct="1"/>
            <a:r>
              <a:rPr sz="2400"/>
              <a:t>Tributação</a:t>
            </a:r>
          </a:p>
          <a:p>
            <a:pPr lvl="3" eaLnBrk="1" hangingPunct="1"/>
            <a:r>
              <a:rPr sz="2400"/>
              <a:t>Cadernetas de poupança, letras imobiliárias, SFH</a:t>
            </a:r>
          </a:p>
          <a:p>
            <a:pPr lvl="3" eaLnBrk="1" hangingPunct="1"/>
            <a:r>
              <a:rPr sz="2400"/>
              <a:t>Alugueis</a:t>
            </a:r>
          </a:p>
          <a:p>
            <a:pPr lvl="3" eaLnBrk="1" hangingPunct="1"/>
            <a:r>
              <a:rPr sz="2400"/>
              <a:t>FGTS</a:t>
            </a:r>
          </a:p>
          <a:p>
            <a:pPr lvl="3" eaLnBrk="1" hangingPunct="1"/>
            <a:r>
              <a:rPr sz="2400"/>
              <a:t>Serviços de utilidade publica</a:t>
            </a:r>
          </a:p>
          <a:p>
            <a:pPr lvl="3" eaLnBrk="1" hangingPunct="1"/>
            <a:r>
              <a:rPr sz="2400"/>
              <a:t>Cambio (68)</a:t>
            </a:r>
          </a:p>
          <a:p>
            <a:pPr lvl="3" eaLnBrk="1" hangingPunct="1"/>
            <a:r>
              <a:rPr sz="2400"/>
              <a:t>Salários (?)</a:t>
            </a:r>
          </a:p>
        </p:txBody>
      </p:sp>
    </p:spTree>
    <p:extLst>
      <p:ext uri="{BB962C8B-B14F-4D97-AF65-F5344CB8AC3E}">
        <p14:creationId xmlns:p14="http://schemas.microsoft.com/office/powerpoint/2010/main" val="2814316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203200"/>
            <a:ext cx="11582400" cy="109537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sz="3200" b="1"/>
              <a:t>Reformas institucionais do início dos governos militares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55638" y="1635125"/>
            <a:ext cx="10845800" cy="411480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4300"/>
              <a:t>As principais reformas instituídas pelo PAEG foram:</a:t>
            </a:r>
          </a:p>
          <a:p>
            <a:pPr marL="319088" indent="-319088"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altLang="pt-BR" sz="4300"/>
          </a:p>
          <a:p>
            <a:pPr marL="639763" lvl="1" indent="-273050" eaLnBrk="1" hangingPunct="1">
              <a:lnSpc>
                <a:spcPct val="80000"/>
              </a:lnSpc>
              <a:spcBef>
                <a:spcPts val="9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A. Reforma tributária.</a:t>
            </a:r>
          </a:p>
          <a:p>
            <a:pPr marL="639763" lvl="1" indent="-273050" eaLnBrk="1" hangingPunct="1">
              <a:lnSpc>
                <a:spcPct val="80000"/>
              </a:lnSpc>
              <a:spcBef>
                <a:spcPts val="9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B. Reforma monetário-financeiro.</a:t>
            </a:r>
          </a:p>
          <a:p>
            <a:pPr marL="639763" lvl="1" indent="-273050" eaLnBrk="1" hangingPunct="1">
              <a:lnSpc>
                <a:spcPct val="80000"/>
              </a:lnSpc>
              <a:spcBef>
                <a:spcPts val="9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C. Reforma Trabalhista</a:t>
            </a:r>
          </a:p>
          <a:p>
            <a:pPr marL="639763" lvl="1" indent="-273050" eaLnBrk="1" hangingPunct="1">
              <a:lnSpc>
                <a:spcPct val="80000"/>
              </a:lnSpc>
              <a:spcBef>
                <a:spcPts val="9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800" b="1"/>
              <a:t>D. Reforma</a:t>
            </a:r>
            <a:r>
              <a:rPr altLang="pt-BR" sz="2800" b="1"/>
              <a:t> </a:t>
            </a:r>
            <a:r>
              <a:rPr altLang="pt-BR" sz="3800" b="1"/>
              <a:t>do setor externo.</a:t>
            </a:r>
          </a:p>
        </p:txBody>
      </p:sp>
    </p:spTree>
    <p:extLst>
      <p:ext uri="{BB962C8B-B14F-4D97-AF65-F5344CB8AC3E}">
        <p14:creationId xmlns:p14="http://schemas.microsoft.com/office/powerpoint/2010/main" val="1107189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10363200" cy="119697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600" b="1"/>
              <a:t>A Reforma Tributária</a:t>
            </a:r>
            <a:r>
              <a:rPr lang="en-GB" altLang="pt-BR"/>
              <a:t>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5250" y="1196975"/>
            <a:ext cx="11811000" cy="5440363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658813" indent="-658813" algn="ctr" eaLnBrk="1" hangingPunct="1">
              <a:spcBef>
                <a:spcPts val="600"/>
              </a:spcBef>
              <a:buFont typeface="Arial" charset="0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900" dirty="0" err="1"/>
              <a:t>Os</a:t>
            </a:r>
            <a:r>
              <a:rPr altLang="pt-BR" sz="2900" dirty="0"/>
              <a:t> </a:t>
            </a:r>
            <a:r>
              <a:rPr altLang="pt-BR" sz="2900" dirty="0" err="1"/>
              <a:t>principais</a:t>
            </a:r>
            <a:r>
              <a:rPr altLang="pt-BR" sz="2900" dirty="0"/>
              <a:t> </a:t>
            </a:r>
            <a:r>
              <a:rPr altLang="pt-BR" sz="2900" dirty="0" err="1"/>
              <a:t>elementos</a:t>
            </a:r>
            <a:r>
              <a:rPr altLang="pt-BR" sz="2900" dirty="0"/>
              <a:t> </a:t>
            </a:r>
            <a:r>
              <a:rPr altLang="pt-BR" sz="2900" dirty="0" err="1"/>
              <a:t>desta</a:t>
            </a:r>
            <a:r>
              <a:rPr altLang="pt-BR" sz="2900" dirty="0"/>
              <a:t> </a:t>
            </a:r>
            <a:r>
              <a:rPr altLang="pt-BR" sz="2900" dirty="0" err="1"/>
              <a:t>reforma</a:t>
            </a:r>
            <a:r>
              <a:rPr altLang="pt-BR" sz="2900" dirty="0"/>
              <a:t> </a:t>
            </a:r>
            <a:r>
              <a:rPr altLang="pt-BR" sz="2900" dirty="0" err="1"/>
              <a:t>foram</a:t>
            </a:r>
            <a:r>
              <a:rPr altLang="pt-BR" sz="2900" dirty="0"/>
              <a:t>:</a:t>
            </a:r>
          </a:p>
          <a:p>
            <a:pPr marL="1033463" lvl="1" indent="-576263" eaLnBrk="1" hangingPunct="1">
              <a:buFont typeface="Arial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500" dirty="0" err="1"/>
              <a:t>introdução</a:t>
            </a:r>
            <a:r>
              <a:rPr altLang="pt-BR" sz="2500" dirty="0"/>
              <a:t> da </a:t>
            </a:r>
            <a:r>
              <a:rPr altLang="pt-BR" sz="2500" b="1" dirty="0" err="1"/>
              <a:t>correção</a:t>
            </a:r>
            <a:r>
              <a:rPr altLang="pt-BR" sz="2500" b="1" dirty="0"/>
              <a:t> </a:t>
            </a:r>
            <a:r>
              <a:rPr altLang="pt-BR" sz="2500" b="1" dirty="0" err="1"/>
              <a:t>monetária</a:t>
            </a:r>
            <a:r>
              <a:rPr altLang="pt-BR" sz="2500" b="1" dirty="0"/>
              <a:t> </a:t>
            </a:r>
            <a:r>
              <a:rPr altLang="pt-BR" sz="2500" dirty="0"/>
              <a:t>no </a:t>
            </a:r>
            <a:r>
              <a:rPr altLang="pt-BR" sz="2500" dirty="0" err="1"/>
              <a:t>sistema</a:t>
            </a:r>
            <a:r>
              <a:rPr altLang="pt-BR" sz="2500" dirty="0"/>
              <a:t> </a:t>
            </a:r>
            <a:r>
              <a:rPr altLang="pt-BR" sz="2500" dirty="0" err="1"/>
              <a:t>tributário</a:t>
            </a:r>
            <a:r>
              <a:rPr altLang="pt-BR" sz="2500" dirty="0"/>
              <a:t>.</a:t>
            </a:r>
          </a:p>
          <a:p>
            <a:pPr marL="1033463" lvl="1" indent="-576263" eaLnBrk="1" hangingPunct="1">
              <a:buFont typeface="Arial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500" dirty="0" err="1"/>
              <a:t>Transformação</a:t>
            </a:r>
            <a:r>
              <a:rPr altLang="pt-BR" sz="2500" dirty="0"/>
              <a:t> </a:t>
            </a:r>
            <a:r>
              <a:rPr lang="pt-BR" altLang="pt-BR" sz="2500" dirty="0" smtClean="0"/>
              <a:t>e criação de impostos</a:t>
            </a:r>
          </a:p>
          <a:p>
            <a:pPr lvl="2" eaLnBrk="1" hangingPunct="1"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lang="pt-BR" altLang="pt-BR" sz="2300" dirty="0"/>
              <a:t> </a:t>
            </a:r>
            <a:r>
              <a:rPr lang="pt-BR" altLang="pt-BR" sz="2300" dirty="0" smtClean="0"/>
              <a:t>transformação </a:t>
            </a:r>
            <a:r>
              <a:rPr altLang="pt-BR" sz="2300" dirty="0" smtClean="0"/>
              <a:t>dos </a:t>
            </a:r>
            <a:r>
              <a:rPr altLang="pt-BR" sz="2300" b="1" dirty="0" err="1"/>
              <a:t>impostos</a:t>
            </a:r>
            <a:r>
              <a:rPr altLang="pt-BR" sz="2300" b="1" dirty="0"/>
              <a:t> </a:t>
            </a:r>
            <a:r>
              <a:rPr lang="pt-BR" altLang="pt-BR" sz="2300" b="1" dirty="0" smtClean="0"/>
              <a:t>que incidiam </a:t>
            </a:r>
            <a:r>
              <a:rPr altLang="pt-BR" sz="2300" b="1" dirty="0" err="1" smtClean="0"/>
              <a:t>em</a:t>
            </a:r>
            <a:r>
              <a:rPr altLang="pt-BR" sz="2300" b="1" dirty="0" smtClean="0"/>
              <a:t> </a:t>
            </a:r>
            <a:r>
              <a:rPr altLang="pt-BR" sz="2300" b="1" dirty="0" err="1"/>
              <a:t>cascata</a:t>
            </a:r>
            <a:r>
              <a:rPr altLang="pt-BR" sz="2300" dirty="0"/>
              <a:t> </a:t>
            </a:r>
            <a:r>
              <a:rPr altLang="pt-BR" sz="2300" dirty="0" err="1"/>
              <a:t>em</a:t>
            </a:r>
            <a:r>
              <a:rPr altLang="pt-BR" sz="2300" dirty="0"/>
              <a:t> </a:t>
            </a:r>
            <a:r>
              <a:rPr altLang="pt-BR" sz="2300" b="1" dirty="0" err="1"/>
              <a:t>impostos</a:t>
            </a:r>
            <a:r>
              <a:rPr altLang="pt-BR" sz="2300" b="1" dirty="0"/>
              <a:t> </a:t>
            </a:r>
            <a:r>
              <a:rPr altLang="pt-BR" sz="2300" b="1" dirty="0" err="1"/>
              <a:t>sobre</a:t>
            </a:r>
            <a:r>
              <a:rPr altLang="pt-BR" sz="2300" b="1" dirty="0"/>
              <a:t> valor </a:t>
            </a:r>
            <a:r>
              <a:rPr altLang="pt-BR" sz="2300" b="1" dirty="0" err="1"/>
              <a:t>adicionado</a:t>
            </a:r>
            <a:r>
              <a:rPr altLang="pt-BR" sz="2300" b="1" dirty="0"/>
              <a:t>,</a:t>
            </a:r>
            <a:r>
              <a:rPr altLang="pt-BR" sz="2300" dirty="0"/>
              <a:t> </a:t>
            </a:r>
            <a:r>
              <a:rPr altLang="pt-BR" sz="2300" dirty="0" err="1"/>
              <a:t>como</a:t>
            </a:r>
            <a:r>
              <a:rPr altLang="pt-BR" sz="2300" dirty="0"/>
              <a:t>  o IPI e o ICM</a:t>
            </a:r>
            <a:r>
              <a:rPr altLang="pt-BR" sz="2300" dirty="0" smtClean="0"/>
              <a:t>.</a:t>
            </a:r>
            <a:endParaRPr lang="pt-BR" altLang="pt-BR" sz="2300" dirty="0" smtClean="0"/>
          </a:p>
          <a:p>
            <a:pPr lvl="2" eaLnBrk="1" hangingPunct="1"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lang="pt-BR" altLang="pt-BR" sz="2300" dirty="0" smtClean="0"/>
              <a:t>ISS, IOF</a:t>
            </a:r>
          </a:p>
          <a:p>
            <a:pPr lvl="2" eaLnBrk="1" hangingPunct="1"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lang="pt-BR" altLang="pt-BR" sz="2300" dirty="0" smtClean="0"/>
              <a:t>Ampliação da base do IR</a:t>
            </a:r>
            <a:endParaRPr altLang="pt-BR" sz="2300" dirty="0"/>
          </a:p>
          <a:p>
            <a:pPr marL="1033463" lvl="1" indent="-576263" eaLnBrk="1" hangingPunct="1">
              <a:buFont typeface="Arial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500" dirty="0" err="1"/>
              <a:t>Introdução</a:t>
            </a:r>
            <a:r>
              <a:rPr altLang="pt-BR" sz="2500" dirty="0"/>
              <a:t> de </a:t>
            </a:r>
            <a:r>
              <a:rPr lang="pt-BR" altLang="pt-BR" sz="2500" dirty="0" smtClean="0"/>
              <a:t>novos impostos e de </a:t>
            </a:r>
            <a:r>
              <a:rPr altLang="pt-BR" sz="2500" dirty="0" err="1" smtClean="0"/>
              <a:t>uma</a:t>
            </a:r>
            <a:r>
              <a:rPr altLang="pt-BR" sz="2500" dirty="0" smtClean="0"/>
              <a:t> </a:t>
            </a:r>
            <a:r>
              <a:rPr altLang="pt-BR" sz="2500" dirty="0" err="1"/>
              <a:t>série</a:t>
            </a:r>
            <a:r>
              <a:rPr altLang="pt-BR" sz="2500" dirty="0"/>
              <a:t> de </a:t>
            </a:r>
            <a:r>
              <a:rPr altLang="pt-BR" sz="2500" dirty="0" err="1"/>
              <a:t>incentivos</a:t>
            </a:r>
            <a:r>
              <a:rPr altLang="pt-BR" sz="2500" dirty="0"/>
              <a:t> </a:t>
            </a:r>
            <a:r>
              <a:rPr altLang="pt-BR" sz="2500" dirty="0" err="1"/>
              <a:t>fiscais</a:t>
            </a:r>
            <a:r>
              <a:rPr altLang="pt-BR" sz="2500" dirty="0"/>
              <a:t> </a:t>
            </a:r>
          </a:p>
          <a:p>
            <a:pPr marL="1033463" lvl="1" indent="-576263" eaLnBrk="1" hangingPunct="1">
              <a:spcBef>
                <a:spcPts val="450"/>
              </a:spcBef>
              <a:buFont typeface="Arial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500" dirty="0" err="1"/>
              <a:t>redefinição</a:t>
            </a:r>
            <a:r>
              <a:rPr altLang="pt-BR" sz="2500" dirty="0"/>
              <a:t> do </a:t>
            </a:r>
            <a:r>
              <a:rPr altLang="pt-BR" sz="2500" dirty="0" err="1"/>
              <a:t>espaço</a:t>
            </a:r>
            <a:r>
              <a:rPr altLang="pt-BR" sz="2500" dirty="0"/>
              <a:t> </a:t>
            </a:r>
            <a:r>
              <a:rPr altLang="pt-BR" sz="2500" dirty="0" err="1"/>
              <a:t>tributário</a:t>
            </a:r>
            <a:r>
              <a:rPr altLang="pt-BR" sz="2500" dirty="0"/>
              <a:t> entre as </a:t>
            </a:r>
            <a:r>
              <a:rPr altLang="pt-BR" sz="2500" dirty="0" err="1"/>
              <a:t>diversas</a:t>
            </a:r>
            <a:r>
              <a:rPr altLang="pt-BR" sz="2500" dirty="0"/>
              <a:t> </a:t>
            </a:r>
            <a:r>
              <a:rPr altLang="pt-BR" sz="2500" dirty="0" err="1"/>
              <a:t>esferas</a:t>
            </a:r>
            <a:r>
              <a:rPr altLang="pt-BR" sz="2500" dirty="0"/>
              <a:t> do </a:t>
            </a:r>
            <a:r>
              <a:rPr altLang="pt-BR" sz="2500" dirty="0" err="1"/>
              <a:t>governo</a:t>
            </a:r>
            <a:r>
              <a:rPr altLang="pt-BR" sz="2500" dirty="0"/>
              <a:t>.</a:t>
            </a:r>
            <a:r>
              <a:rPr altLang="pt-BR" sz="1900" dirty="0"/>
              <a:t> </a:t>
            </a:r>
          </a:p>
          <a:p>
            <a:pPr marL="1033463" lvl="1" indent="-576263" eaLnBrk="1" hangingPunct="1">
              <a:spcBef>
                <a:spcPts val="450"/>
              </a:spcBef>
              <a:buFont typeface="Arial" charset="0"/>
              <a:buAutoNum type="roman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endParaRPr altLang="pt-BR" sz="1900" dirty="0"/>
          </a:p>
          <a:p>
            <a:pPr marL="1408113" lvl="2" indent="-493713" eaLnBrk="1" hangingPunct="1">
              <a:lnSpc>
                <a:spcPct val="70000"/>
              </a:lnSpc>
              <a:buFont typeface="Arial" charset="0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 b="1" dirty="0" err="1"/>
              <a:t>União</a:t>
            </a:r>
            <a:r>
              <a:rPr altLang="pt-BR" sz="2400" b="1" dirty="0"/>
              <a:t> -</a:t>
            </a:r>
            <a:r>
              <a:rPr altLang="pt-BR" sz="2400" dirty="0"/>
              <a:t> IPI, IR, </a:t>
            </a:r>
            <a:r>
              <a:rPr altLang="pt-BR" sz="2400" dirty="0" err="1"/>
              <a:t>impostos</a:t>
            </a:r>
            <a:r>
              <a:rPr altLang="pt-BR" sz="2400" dirty="0"/>
              <a:t> </a:t>
            </a:r>
            <a:r>
              <a:rPr altLang="pt-BR" sz="2400" dirty="0" err="1"/>
              <a:t>únicos</a:t>
            </a:r>
            <a:r>
              <a:rPr altLang="pt-BR" sz="2400" dirty="0"/>
              <a:t>, IE/II, ITR.</a:t>
            </a:r>
          </a:p>
          <a:p>
            <a:pPr marL="1408113" lvl="2" indent="-493713" eaLnBrk="1" hangingPunct="1">
              <a:lnSpc>
                <a:spcPct val="70000"/>
              </a:lnSpc>
              <a:buFont typeface="Arial" charset="0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 b="1" dirty="0" err="1"/>
              <a:t>Estados</a:t>
            </a:r>
            <a:r>
              <a:rPr altLang="pt-BR" sz="2400" dirty="0"/>
              <a:t> - ICM.</a:t>
            </a:r>
          </a:p>
          <a:p>
            <a:pPr marL="1408113" lvl="2" indent="-493713" eaLnBrk="1" hangingPunct="1">
              <a:lnSpc>
                <a:spcPct val="70000"/>
              </a:lnSpc>
              <a:buFont typeface="Arial" charset="0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 b="1" dirty="0" err="1"/>
              <a:t>Municípios</a:t>
            </a:r>
            <a:r>
              <a:rPr altLang="pt-BR" sz="2400" b="1" dirty="0"/>
              <a:t> </a:t>
            </a:r>
            <a:r>
              <a:rPr altLang="pt-BR" sz="2400" dirty="0"/>
              <a:t>- ISS e IPTU. </a:t>
            </a:r>
          </a:p>
          <a:p>
            <a:pPr marL="1408113" lvl="2" indent="-493713" eaLnBrk="1" hangingPunct="1">
              <a:buFont typeface="Wingdings" pitchFamily="2" charset="2"/>
              <a:buChar char="ü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 dirty="0"/>
              <a:t>(?) </a:t>
            </a:r>
            <a:r>
              <a:rPr altLang="pt-BR" sz="2400" dirty="0" err="1"/>
              <a:t>diminuição</a:t>
            </a:r>
            <a:r>
              <a:rPr altLang="pt-BR" sz="2400" dirty="0"/>
              <a:t> da </a:t>
            </a:r>
            <a:r>
              <a:rPr altLang="pt-BR" sz="2400" dirty="0" err="1"/>
              <a:t>autonomia</a:t>
            </a:r>
            <a:r>
              <a:rPr altLang="pt-BR" sz="2400" dirty="0"/>
              <a:t> de </a:t>
            </a:r>
            <a:r>
              <a:rPr altLang="pt-BR" sz="2400" dirty="0" err="1"/>
              <a:t>Estados</a:t>
            </a:r>
            <a:r>
              <a:rPr altLang="pt-BR" sz="2400" dirty="0"/>
              <a:t> e </a:t>
            </a:r>
            <a:r>
              <a:rPr altLang="pt-BR" sz="2400" dirty="0" err="1"/>
              <a:t>municípios</a:t>
            </a:r>
            <a:endParaRPr altLang="pt-BR" sz="2400" dirty="0"/>
          </a:p>
          <a:p>
            <a:pPr marL="1408113" lvl="2" indent="-493713" eaLnBrk="1" hangingPunct="1">
              <a:buFont typeface="Wingdings" pitchFamily="2" charset="2"/>
              <a:buNone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altLang="pt-BR" sz="2400" dirty="0">
                <a:latin typeface="Wingdings" pitchFamily="2" charset="2"/>
              </a:rPr>
              <a:t></a:t>
            </a:r>
            <a:r>
              <a:rPr altLang="pt-BR" sz="2400" dirty="0"/>
              <a:t> </a:t>
            </a:r>
            <a:r>
              <a:rPr altLang="pt-BR" sz="2400" dirty="0" err="1"/>
              <a:t>Foram</a:t>
            </a:r>
            <a:r>
              <a:rPr altLang="pt-BR" sz="2400" dirty="0"/>
              <a:t> </a:t>
            </a:r>
            <a:r>
              <a:rPr altLang="pt-BR" sz="2400" dirty="0" err="1"/>
              <a:t>criados</a:t>
            </a:r>
            <a:r>
              <a:rPr altLang="pt-BR" sz="2400" dirty="0"/>
              <a:t> </a:t>
            </a:r>
            <a:r>
              <a:rPr altLang="pt-BR" sz="2400" dirty="0" err="1"/>
              <a:t>os</a:t>
            </a:r>
            <a:r>
              <a:rPr altLang="pt-BR" sz="2400" dirty="0"/>
              <a:t> </a:t>
            </a:r>
            <a:r>
              <a:rPr altLang="pt-BR" sz="2400" dirty="0" err="1"/>
              <a:t>fundos</a:t>
            </a:r>
            <a:r>
              <a:rPr altLang="pt-BR" sz="2400" dirty="0"/>
              <a:t> de </a:t>
            </a:r>
            <a:r>
              <a:rPr altLang="pt-BR" sz="2400" dirty="0" err="1"/>
              <a:t>transferência</a:t>
            </a:r>
            <a:r>
              <a:rPr altLang="pt-BR" sz="2400" dirty="0"/>
              <a:t> </a:t>
            </a:r>
            <a:r>
              <a:rPr altLang="pt-BR" sz="2400" dirty="0" err="1"/>
              <a:t>intergovernamentais</a:t>
            </a:r>
            <a:r>
              <a:rPr altLang="pt-BR" sz="2400" dirty="0"/>
              <a:t>: </a:t>
            </a:r>
            <a:r>
              <a:rPr altLang="pt-BR" sz="2400" dirty="0" err="1"/>
              <a:t>os</a:t>
            </a:r>
            <a:r>
              <a:rPr altLang="pt-BR" sz="2400" dirty="0"/>
              <a:t> </a:t>
            </a:r>
            <a:r>
              <a:rPr altLang="pt-BR" sz="2400" b="1" dirty="0"/>
              <a:t>Fundo de </a:t>
            </a:r>
            <a:r>
              <a:rPr altLang="pt-BR" sz="2400" b="1" dirty="0" err="1"/>
              <a:t>Participação</a:t>
            </a:r>
            <a:r>
              <a:rPr altLang="pt-BR" sz="2400" b="1" dirty="0"/>
              <a:t> dos </a:t>
            </a:r>
            <a:r>
              <a:rPr altLang="pt-BR" sz="2400" b="1" dirty="0" err="1"/>
              <a:t>Estados</a:t>
            </a:r>
            <a:r>
              <a:rPr altLang="pt-BR" sz="2400" b="1" dirty="0"/>
              <a:t> e o dos </a:t>
            </a:r>
            <a:r>
              <a:rPr altLang="pt-BR" sz="2400" b="1" dirty="0" err="1"/>
              <a:t>Municípios</a:t>
            </a:r>
            <a:endParaRPr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819687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269875"/>
            <a:ext cx="9515475" cy="80962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600" b="1"/>
              <a:t>A Reforma Tributária (2)</a:t>
            </a:r>
            <a:r>
              <a:rPr lang="en-GB" altLang="pt-BR" sz="2400" b="1"/>
              <a:t> 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571625"/>
            <a:ext cx="11522075" cy="4894263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3600"/>
              <a:t>Principais conseqüências da reforma tributária: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altLang="pt-BR" sz="2800">
                <a:latin typeface="Wingdings" pitchFamily="2" charset="2"/>
              </a:rPr>
              <a:t></a:t>
            </a:r>
            <a:r>
              <a:rPr altLang="pt-BR" sz="2800"/>
              <a:t> </a:t>
            </a:r>
            <a:r>
              <a:rPr altLang="pt-BR" sz="2800" b="1">
                <a:solidFill>
                  <a:srgbClr val="A3A143"/>
                </a:solidFill>
              </a:rPr>
              <a:t>Aumento da arrecadação;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>
              <a:solidFill>
                <a:srgbClr val="A3A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49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215603"/>
            <a:ext cx="12193057" cy="6858594"/>
          </a:xfrm>
          <a:prstGeom prst="rect">
            <a:avLst/>
          </a:prstGeom>
        </p:spPr>
      </p:pic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657600" y="3048000"/>
            <a:ext cx="2438400" cy="2895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>
              <a:latin typeface="Tw Cen MT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9753600" y="584200"/>
            <a:ext cx="2438400" cy="2895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945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269875"/>
            <a:ext cx="9515475" cy="80962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600" b="1"/>
              <a:t>A Reforma Tributária (2)</a:t>
            </a:r>
            <a:r>
              <a:rPr lang="en-GB" altLang="pt-BR" sz="2400" b="1"/>
              <a:t> 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9563" y="1447800"/>
            <a:ext cx="11522075" cy="5103813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3600" dirty="0" err="1"/>
              <a:t>Principais</a:t>
            </a:r>
            <a:r>
              <a:rPr lang="en-GB" altLang="pt-BR" sz="3600" dirty="0"/>
              <a:t> </a:t>
            </a:r>
            <a:r>
              <a:rPr lang="en-GB" altLang="pt-BR" sz="3600" dirty="0" err="1"/>
              <a:t>conseqüências</a:t>
            </a:r>
            <a:r>
              <a:rPr lang="en-GB" altLang="pt-BR" sz="3600" dirty="0"/>
              <a:t> da </a:t>
            </a:r>
            <a:r>
              <a:rPr lang="en-GB" altLang="pt-BR" sz="3600" dirty="0" err="1"/>
              <a:t>reforma</a:t>
            </a:r>
            <a:r>
              <a:rPr lang="en-GB" altLang="pt-BR" sz="3600" dirty="0"/>
              <a:t> </a:t>
            </a:r>
            <a:r>
              <a:rPr lang="en-GB" altLang="pt-BR" sz="3600" dirty="0" err="1"/>
              <a:t>tributária</a:t>
            </a:r>
            <a:r>
              <a:rPr lang="en-GB" altLang="pt-BR" sz="3600" dirty="0"/>
              <a:t>: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b="1" dirty="0" err="1">
                <a:solidFill>
                  <a:srgbClr val="A3A143"/>
                </a:solidFill>
              </a:rPr>
              <a:t>Aumento</a:t>
            </a:r>
            <a:r>
              <a:rPr lang="en-GB" altLang="pt-BR" sz="2800" b="1" dirty="0">
                <a:solidFill>
                  <a:srgbClr val="A3A143"/>
                </a:solidFill>
              </a:rPr>
              <a:t> da </a:t>
            </a:r>
            <a:r>
              <a:rPr lang="en-GB" altLang="pt-BR" sz="2800" b="1" dirty="0" err="1">
                <a:solidFill>
                  <a:srgbClr val="A3A143"/>
                </a:solidFill>
              </a:rPr>
              <a:t>arrecadação</a:t>
            </a:r>
            <a:r>
              <a:rPr lang="en-GB" altLang="pt-BR" sz="2800" b="1" dirty="0" smtClean="0">
                <a:solidFill>
                  <a:srgbClr val="A3A143"/>
                </a:solidFill>
              </a:rPr>
              <a:t>;</a:t>
            </a:r>
          </a:p>
          <a:p>
            <a:pPr marL="366713" lvl="1" indent="0" eaLnBrk="1" hangingPunct="1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800" b="1" dirty="0">
              <a:solidFill>
                <a:srgbClr val="A3A143"/>
              </a:solidFill>
            </a:endParaRP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b="1" dirty="0" smtClean="0">
                <a:solidFill>
                  <a:srgbClr val="A3A143"/>
                </a:solidFill>
              </a:rPr>
              <a:t> </a:t>
            </a:r>
            <a:r>
              <a:rPr lang="en-GB" altLang="pt-BR" sz="2800" b="1" dirty="0" err="1" smtClean="0">
                <a:solidFill>
                  <a:srgbClr val="A3A143"/>
                </a:solidFill>
              </a:rPr>
              <a:t>Justiça</a:t>
            </a:r>
            <a:r>
              <a:rPr lang="en-GB" altLang="pt-BR" sz="2800" b="1" dirty="0" smtClean="0">
                <a:solidFill>
                  <a:srgbClr val="A3A143"/>
                </a:solidFill>
              </a:rPr>
              <a:t> x  </a:t>
            </a:r>
            <a:r>
              <a:rPr lang="en-GB" altLang="pt-BR" sz="2800" b="1" dirty="0" err="1" smtClean="0">
                <a:solidFill>
                  <a:srgbClr val="A3A143"/>
                </a:solidFill>
              </a:rPr>
              <a:t>Eficiencia</a:t>
            </a:r>
            <a:r>
              <a:rPr lang="en-GB" altLang="pt-BR" sz="2800" b="1" dirty="0" smtClean="0">
                <a:solidFill>
                  <a:srgbClr val="A3A143"/>
                </a:solidFill>
              </a:rPr>
              <a:t>  </a:t>
            </a:r>
          </a:p>
          <a:p>
            <a:pPr marL="366713" lvl="1" indent="0" eaLnBrk="1" hangingPunct="1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b="1" dirty="0" smtClean="0">
                <a:solidFill>
                  <a:srgbClr val="A3A143"/>
                </a:solidFill>
              </a:rPr>
              <a:t>	 </a:t>
            </a:r>
          </a:p>
          <a:p>
            <a:pPr marL="823913" lvl="1" indent="-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b="1" dirty="0">
                <a:solidFill>
                  <a:srgbClr val="A3A143"/>
                </a:solidFill>
              </a:rPr>
              <a:t>	</a:t>
            </a:r>
            <a:r>
              <a:rPr lang="en-GB" altLang="pt-BR" sz="2800" b="1" dirty="0" err="1" smtClean="0">
                <a:solidFill>
                  <a:srgbClr val="A3A143"/>
                </a:solidFill>
              </a:rPr>
              <a:t>diminuiu</a:t>
            </a:r>
            <a:r>
              <a:rPr lang="en-GB" altLang="pt-BR" sz="2800" b="1" dirty="0" smtClean="0">
                <a:solidFill>
                  <a:srgbClr val="A3A143"/>
                </a:solidFill>
              </a:rPr>
              <a:t> a </a:t>
            </a:r>
            <a:r>
              <a:rPr lang="en-GB" altLang="pt-BR" sz="2800" b="1" dirty="0" err="1" smtClean="0">
                <a:solidFill>
                  <a:srgbClr val="A3A143"/>
                </a:solidFill>
              </a:rPr>
              <a:t>ineficiencia</a:t>
            </a:r>
            <a:r>
              <a:rPr lang="en-GB" altLang="pt-BR" sz="2800" b="1" dirty="0" smtClean="0">
                <a:solidFill>
                  <a:srgbClr val="A3A143"/>
                </a:solidFill>
              </a:rPr>
              <a:t> </a:t>
            </a:r>
          </a:p>
          <a:p>
            <a:pPr marL="823913" lvl="1" indent="-45720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b="1" dirty="0">
                <a:solidFill>
                  <a:srgbClr val="A3A143"/>
                </a:solidFill>
              </a:rPr>
              <a:t>	</a:t>
            </a:r>
            <a:r>
              <a:rPr lang="en-GB" altLang="pt-BR" sz="2800" b="1" dirty="0" err="1">
                <a:solidFill>
                  <a:srgbClr val="A3A143"/>
                </a:solidFill>
              </a:rPr>
              <a:t>Crítica</a:t>
            </a:r>
            <a:r>
              <a:rPr lang="en-GB" altLang="pt-BR" sz="2800" b="1" dirty="0">
                <a:solidFill>
                  <a:srgbClr val="A3A143"/>
                </a:solidFill>
              </a:rPr>
              <a:t>: </a:t>
            </a:r>
            <a:r>
              <a:rPr lang="en-GB" altLang="pt-BR" sz="2800" b="1" dirty="0" err="1">
                <a:solidFill>
                  <a:srgbClr val="A3A143"/>
                </a:solidFill>
              </a:rPr>
              <a:t>sistema</a:t>
            </a:r>
            <a:r>
              <a:rPr lang="en-GB" altLang="pt-BR" sz="2800" b="1" dirty="0">
                <a:solidFill>
                  <a:srgbClr val="A3A143"/>
                </a:solidFill>
              </a:rPr>
              <a:t> </a:t>
            </a:r>
            <a:r>
              <a:rPr lang="en-GB" altLang="pt-BR" sz="2800" b="1" dirty="0" err="1">
                <a:solidFill>
                  <a:srgbClr val="A3A143"/>
                </a:solidFill>
              </a:rPr>
              <a:t>injusto</a:t>
            </a:r>
            <a:endParaRPr lang="en-GB" altLang="pt-BR" sz="2800" b="1" dirty="0">
              <a:solidFill>
                <a:srgbClr val="A3A143"/>
              </a:solidFill>
            </a:endParaRPr>
          </a:p>
          <a:p>
            <a:pPr marL="366713" lvl="1" indent="0" eaLnBrk="1" hangingPunct="1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800" b="1" dirty="0" smtClean="0">
              <a:solidFill>
                <a:srgbClr val="A3A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51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13" cy="1676400"/>
          </a:xfrm>
          <a:solidFill>
            <a:srgbClr val="F8FD3D"/>
          </a:solidFill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pt-BR" dirty="0" smtClean="0"/>
              <a:t>Impostos indiretos incidem sobre consumo </a:t>
            </a:r>
            <a:br>
              <a:rPr lang="pt-BR" dirty="0" smtClean="0"/>
            </a:br>
            <a:r>
              <a:rPr lang="pt-BR" dirty="0" smtClean="0"/>
              <a:t>impostos diretos que incidem sobre renda 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1104900" y="2038350"/>
            <a:ext cx="4914900" cy="2771775"/>
          </a:xfrm>
        </p:spPr>
        <p:txBody>
          <a:bodyPr/>
          <a:lstStyle/>
          <a:p>
            <a:r>
              <a:rPr lang="pt-BR" dirty="0" smtClean="0"/>
              <a:t>Pobre </a:t>
            </a:r>
          </a:p>
          <a:p>
            <a:pPr lvl="1"/>
            <a:r>
              <a:rPr lang="pt-BR" dirty="0" smtClean="0"/>
              <a:t>Ganha (Y) 100</a:t>
            </a:r>
            <a:endParaRPr lang="pt-BR" dirty="0"/>
          </a:p>
          <a:p>
            <a:pPr lvl="1"/>
            <a:r>
              <a:rPr lang="pt-BR" dirty="0" smtClean="0"/>
              <a:t>Consome (C)100</a:t>
            </a:r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 smtClean="0"/>
              <a:t>Imposto indireto 20%</a:t>
            </a:r>
          </a:p>
          <a:p>
            <a:pPr marL="457200" lvl="1" indent="0">
              <a:buNone/>
            </a:pPr>
            <a:r>
              <a:rPr lang="pt-BR" dirty="0" smtClean="0"/>
              <a:t>Imposto Pago (T)  20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6170613" y="2143126"/>
            <a:ext cx="4914900" cy="2771774"/>
          </a:xfrm>
        </p:spPr>
        <p:txBody>
          <a:bodyPr/>
          <a:lstStyle/>
          <a:p>
            <a:r>
              <a:rPr lang="pt-BR" dirty="0"/>
              <a:t>Rico:</a:t>
            </a:r>
          </a:p>
          <a:p>
            <a:pPr lvl="1"/>
            <a:r>
              <a:rPr lang="pt-BR" dirty="0"/>
              <a:t>Ganha </a:t>
            </a:r>
            <a:r>
              <a:rPr lang="pt-BR" dirty="0" smtClean="0"/>
              <a:t>(Y) 1.000</a:t>
            </a:r>
          </a:p>
          <a:p>
            <a:pPr lvl="1"/>
            <a:r>
              <a:rPr lang="pt-BR" dirty="0" smtClean="0"/>
              <a:t>Consome </a:t>
            </a:r>
            <a:r>
              <a:rPr lang="pt-BR" dirty="0"/>
              <a:t>(C)</a:t>
            </a:r>
            <a:r>
              <a:rPr lang="pt-BR" dirty="0" smtClean="0"/>
              <a:t>700</a:t>
            </a:r>
          </a:p>
          <a:p>
            <a:pPr lvl="1"/>
            <a:endParaRPr lang="pt-BR" dirty="0"/>
          </a:p>
          <a:p>
            <a:pPr marL="457200" lvl="1" indent="0">
              <a:buNone/>
            </a:pPr>
            <a:r>
              <a:rPr lang="pt-BR" dirty="0" smtClean="0"/>
              <a:t>Imposto indireto 20%</a:t>
            </a:r>
          </a:p>
          <a:p>
            <a:pPr marL="457200" lvl="1" indent="0">
              <a:buNone/>
            </a:pPr>
            <a:r>
              <a:rPr lang="pt-BR" dirty="0" smtClean="0"/>
              <a:t>Imposto pago (T) 140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 flipH="1">
            <a:off x="1628774" y="4892159"/>
            <a:ext cx="221932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T/Y = 0,2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 flipH="1">
            <a:off x="7086599" y="4920734"/>
            <a:ext cx="221932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T/Y = 0,14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71576" y="5934075"/>
            <a:ext cx="1060132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Reforma tributária brasileira de 1966 – volume grande impostos indiretos e incentivos fiscais </a:t>
            </a:r>
            <a:r>
              <a:rPr lang="pt-BR" sz="2400" dirty="0" err="1" smtClean="0">
                <a:solidFill>
                  <a:schemeClr val="bg1"/>
                </a:solidFill>
              </a:rPr>
              <a:t>viesados</a:t>
            </a:r>
            <a:r>
              <a:rPr lang="pt-BR" sz="2400" dirty="0" smtClean="0">
                <a:solidFill>
                  <a:schemeClr val="bg1"/>
                </a:solidFill>
              </a:rPr>
              <a:t> 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269875"/>
            <a:ext cx="9515475" cy="80962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600" b="1"/>
              <a:t>A Reforma Tributária (2)</a:t>
            </a:r>
            <a:r>
              <a:rPr lang="en-GB" altLang="pt-BR" sz="2400" b="1"/>
              <a:t> 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9563" y="1447800"/>
            <a:ext cx="11522075" cy="5103813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3600" dirty="0" err="1"/>
              <a:t>Principais</a:t>
            </a:r>
            <a:r>
              <a:rPr lang="en-GB" altLang="pt-BR" sz="3600" dirty="0"/>
              <a:t> </a:t>
            </a:r>
            <a:r>
              <a:rPr lang="en-GB" altLang="pt-BR" sz="3600" dirty="0" err="1"/>
              <a:t>conseqüências</a:t>
            </a:r>
            <a:r>
              <a:rPr lang="en-GB" altLang="pt-BR" sz="3600" dirty="0"/>
              <a:t> da </a:t>
            </a:r>
            <a:r>
              <a:rPr lang="en-GB" altLang="pt-BR" sz="3600" dirty="0" err="1"/>
              <a:t>reforma</a:t>
            </a:r>
            <a:r>
              <a:rPr lang="en-GB" altLang="pt-BR" sz="3600" dirty="0"/>
              <a:t> </a:t>
            </a:r>
            <a:r>
              <a:rPr lang="en-GB" altLang="pt-BR" sz="3600" dirty="0" err="1"/>
              <a:t>tributária</a:t>
            </a:r>
            <a:r>
              <a:rPr lang="en-GB" altLang="pt-BR" sz="3600" dirty="0"/>
              <a:t>: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b="1" dirty="0" err="1">
                <a:solidFill>
                  <a:srgbClr val="A3A143"/>
                </a:solidFill>
              </a:rPr>
              <a:t>Aumento</a:t>
            </a:r>
            <a:r>
              <a:rPr lang="en-GB" altLang="pt-BR" sz="2800" b="1" dirty="0">
                <a:solidFill>
                  <a:srgbClr val="A3A143"/>
                </a:solidFill>
              </a:rPr>
              <a:t> da </a:t>
            </a:r>
            <a:r>
              <a:rPr lang="en-GB" altLang="pt-BR" sz="2800" b="1" dirty="0" err="1">
                <a:solidFill>
                  <a:srgbClr val="A3A143"/>
                </a:solidFill>
              </a:rPr>
              <a:t>arrecadação</a:t>
            </a:r>
            <a:r>
              <a:rPr lang="en-GB" altLang="pt-BR" sz="2800" b="1" dirty="0" smtClean="0">
                <a:solidFill>
                  <a:srgbClr val="A3A143"/>
                </a:solidFill>
              </a:rPr>
              <a:t>;</a:t>
            </a:r>
          </a:p>
          <a:p>
            <a:pPr marL="366713" lvl="1" indent="0" eaLnBrk="1" hangingPunct="1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800" b="1" dirty="0">
              <a:solidFill>
                <a:srgbClr val="A3A143"/>
              </a:solidFill>
            </a:endParaRP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b="1" dirty="0">
                <a:solidFill>
                  <a:srgbClr val="A3A143"/>
                </a:solidFill>
              </a:rPr>
              <a:t> </a:t>
            </a:r>
            <a:r>
              <a:rPr lang="en-GB" altLang="pt-BR" sz="2800" b="1" dirty="0" err="1">
                <a:solidFill>
                  <a:srgbClr val="A3A143"/>
                </a:solidFill>
              </a:rPr>
              <a:t>Crítica</a:t>
            </a:r>
            <a:r>
              <a:rPr lang="en-GB" altLang="pt-BR" sz="2800" b="1" dirty="0">
                <a:solidFill>
                  <a:srgbClr val="A3A143"/>
                </a:solidFill>
              </a:rPr>
              <a:t>: </a:t>
            </a:r>
            <a:r>
              <a:rPr lang="en-GB" altLang="pt-BR" sz="2800" b="1" dirty="0" err="1">
                <a:solidFill>
                  <a:srgbClr val="A3A143"/>
                </a:solidFill>
              </a:rPr>
              <a:t>sistema</a:t>
            </a:r>
            <a:r>
              <a:rPr lang="en-GB" altLang="pt-BR" sz="2800" b="1" dirty="0">
                <a:solidFill>
                  <a:srgbClr val="A3A143"/>
                </a:solidFill>
              </a:rPr>
              <a:t> </a:t>
            </a:r>
            <a:r>
              <a:rPr lang="en-GB" altLang="pt-BR" sz="2800" b="1" dirty="0" err="1" smtClean="0">
                <a:solidFill>
                  <a:srgbClr val="A3A143"/>
                </a:solidFill>
              </a:rPr>
              <a:t>injusto</a:t>
            </a:r>
            <a:endParaRPr lang="en-GB" altLang="pt-BR" sz="2800" b="1" dirty="0" smtClean="0">
              <a:solidFill>
                <a:srgbClr val="A3A143"/>
              </a:solidFill>
            </a:endParaRPr>
          </a:p>
          <a:p>
            <a:pPr marL="366713" lvl="1" indent="0" eaLnBrk="1" hangingPunct="1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800" b="1" dirty="0" smtClean="0">
              <a:solidFill>
                <a:srgbClr val="A3A143"/>
              </a:solidFill>
            </a:endParaRP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b="1" dirty="0" err="1">
                <a:solidFill>
                  <a:srgbClr val="A3A143"/>
                </a:solidFill>
              </a:rPr>
              <a:t>Centralização</a:t>
            </a:r>
            <a:r>
              <a:rPr lang="en-GB" altLang="pt-BR" sz="2800" b="1" dirty="0">
                <a:solidFill>
                  <a:srgbClr val="A3A143"/>
                </a:solidFill>
              </a:rPr>
              <a:t> da </a:t>
            </a:r>
            <a:r>
              <a:rPr lang="en-GB" altLang="pt-BR" sz="2800" b="1" dirty="0" err="1">
                <a:solidFill>
                  <a:srgbClr val="A3A143"/>
                </a:solidFill>
              </a:rPr>
              <a:t>arrecadação</a:t>
            </a:r>
            <a:r>
              <a:rPr lang="en-GB" altLang="pt-BR" sz="2800" b="1" dirty="0">
                <a:solidFill>
                  <a:srgbClr val="A3A143"/>
                </a:solidFill>
              </a:rPr>
              <a:t> e das </a:t>
            </a:r>
            <a:r>
              <a:rPr lang="en-GB" altLang="pt-BR" sz="2800" b="1" dirty="0" err="1">
                <a:solidFill>
                  <a:srgbClr val="A3A143"/>
                </a:solidFill>
              </a:rPr>
              <a:t>decisões</a:t>
            </a:r>
            <a:r>
              <a:rPr lang="en-GB" altLang="pt-BR" sz="2800" b="1" dirty="0">
                <a:solidFill>
                  <a:srgbClr val="A3A143"/>
                </a:solidFill>
              </a:rPr>
              <a:t> de </a:t>
            </a:r>
            <a:r>
              <a:rPr lang="en-GB" altLang="pt-BR" sz="2800" b="1" dirty="0" err="1">
                <a:solidFill>
                  <a:srgbClr val="A3A143"/>
                </a:solidFill>
              </a:rPr>
              <a:t>política</a:t>
            </a:r>
            <a:r>
              <a:rPr lang="en-GB" altLang="pt-BR" sz="2800" b="1" dirty="0">
                <a:solidFill>
                  <a:srgbClr val="A3A143"/>
                </a:solidFill>
              </a:rPr>
              <a:t> </a:t>
            </a:r>
            <a:r>
              <a:rPr lang="en-GB" altLang="pt-BR" sz="2800" b="1" dirty="0" err="1">
                <a:solidFill>
                  <a:srgbClr val="A3A143"/>
                </a:solidFill>
              </a:rPr>
              <a:t>tributária</a:t>
            </a:r>
            <a:r>
              <a:rPr lang="en-GB" altLang="pt-BR" sz="2800" b="1" dirty="0">
                <a:solidFill>
                  <a:srgbClr val="A3A143"/>
                </a:solidFill>
              </a:rPr>
              <a:t> </a:t>
            </a:r>
            <a:r>
              <a:rPr lang="en-GB" altLang="pt-BR" sz="2800" b="1" dirty="0" smtClean="0">
                <a:solidFill>
                  <a:srgbClr val="A3A143"/>
                </a:solidFill>
              </a:rPr>
              <a:t>(?)</a:t>
            </a:r>
            <a:endParaRPr lang="en-GB" altLang="pt-BR" sz="2800" b="1" dirty="0">
              <a:solidFill>
                <a:srgbClr val="A3A143"/>
              </a:solidFill>
            </a:endParaRP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altLang="pt-BR" sz="2800" b="1" dirty="0"/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3200" dirty="0" err="1"/>
              <a:t>Ainda</a:t>
            </a:r>
            <a:r>
              <a:rPr lang="en-GB" altLang="pt-BR" sz="3200" dirty="0"/>
              <a:t> </a:t>
            </a:r>
            <a:r>
              <a:rPr lang="en-GB" altLang="pt-BR" sz="3200" dirty="0" err="1"/>
              <a:t>quanto</a:t>
            </a:r>
            <a:r>
              <a:rPr lang="en-GB" altLang="pt-BR" sz="3200" dirty="0"/>
              <a:t> à </a:t>
            </a:r>
            <a:r>
              <a:rPr lang="en-GB" altLang="pt-BR" sz="3200" dirty="0" err="1"/>
              <a:t>questão</a:t>
            </a:r>
            <a:r>
              <a:rPr lang="en-GB" altLang="pt-BR" sz="3200" dirty="0"/>
              <a:t> da </a:t>
            </a:r>
            <a:r>
              <a:rPr lang="en-GB" altLang="pt-BR" sz="3200" dirty="0" err="1"/>
              <a:t>arrecadação</a:t>
            </a:r>
            <a:r>
              <a:rPr lang="en-GB" altLang="pt-BR" sz="3200" dirty="0"/>
              <a:t>, </a:t>
            </a:r>
            <a:r>
              <a:rPr lang="en-GB" altLang="pt-BR" sz="3200" dirty="0" err="1"/>
              <a:t>devem</a:t>
            </a:r>
            <a:r>
              <a:rPr lang="en-GB" altLang="pt-BR" sz="3200" dirty="0"/>
              <a:t>-se </a:t>
            </a:r>
            <a:r>
              <a:rPr lang="en-GB" altLang="pt-BR" sz="3200" dirty="0" err="1"/>
              <a:t>destacar</a:t>
            </a:r>
            <a:r>
              <a:rPr lang="en-GB" altLang="pt-BR" sz="3200" dirty="0"/>
              <a:t>:</a:t>
            </a:r>
          </a:p>
          <a:p>
            <a:pPr marL="639763" lvl="1" indent="-273050" eaLnBrk="1" hangingPunct="1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400" dirty="0" err="1"/>
              <a:t>i</a:t>
            </a:r>
            <a:r>
              <a:rPr lang="en-GB" altLang="pt-BR" sz="2400" dirty="0"/>
              <a:t>.	o </a:t>
            </a:r>
            <a:r>
              <a:rPr lang="en-GB" altLang="pt-BR" sz="2400" dirty="0" err="1"/>
              <a:t>surgimento</a:t>
            </a:r>
            <a:r>
              <a:rPr lang="en-GB" altLang="pt-BR" sz="2400" dirty="0"/>
              <a:t> de </a:t>
            </a:r>
            <a:r>
              <a:rPr lang="en-GB" altLang="pt-BR" sz="2400" b="1" dirty="0"/>
              <a:t>outros </a:t>
            </a:r>
            <a:r>
              <a:rPr lang="en-GB" altLang="pt-BR" sz="2400" b="1" dirty="0" err="1"/>
              <a:t>fundos</a:t>
            </a:r>
            <a:r>
              <a:rPr lang="en-GB" altLang="pt-BR" sz="2400" b="1" dirty="0"/>
              <a:t> </a:t>
            </a:r>
            <a:r>
              <a:rPr lang="en-GB" altLang="pt-BR" sz="2400" b="1" dirty="0" err="1"/>
              <a:t>parafiscais</a:t>
            </a:r>
            <a:r>
              <a:rPr lang="en-GB" altLang="pt-BR" sz="2400" dirty="0"/>
              <a:t>, </a:t>
            </a:r>
            <a:r>
              <a:rPr lang="en-GB" altLang="pt-BR" sz="2400" dirty="0" err="1"/>
              <a:t>como</a:t>
            </a:r>
            <a:r>
              <a:rPr lang="en-GB" altLang="pt-BR" sz="2400" dirty="0"/>
              <a:t> o </a:t>
            </a:r>
            <a:r>
              <a:rPr lang="en-GB" altLang="pt-BR" sz="2400" b="1" dirty="0"/>
              <a:t>FGTS</a:t>
            </a:r>
            <a:r>
              <a:rPr lang="en-GB" altLang="pt-BR" sz="2400" dirty="0"/>
              <a:t> e o </a:t>
            </a:r>
            <a:r>
              <a:rPr lang="en-GB" altLang="pt-BR" sz="2400" b="1" dirty="0"/>
              <a:t>PIS</a:t>
            </a:r>
            <a:r>
              <a:rPr lang="en-GB" altLang="pt-BR" sz="2400" dirty="0"/>
              <a:t> (</a:t>
            </a:r>
            <a:r>
              <a:rPr lang="en-GB" altLang="pt-BR" sz="2400" dirty="0" err="1"/>
              <a:t>importantes</a:t>
            </a:r>
            <a:r>
              <a:rPr lang="en-GB" altLang="pt-BR" sz="2400" dirty="0"/>
              <a:t> </a:t>
            </a:r>
            <a:r>
              <a:rPr lang="en-GB" altLang="pt-BR" sz="2400" dirty="0" err="1"/>
              <a:t>fontes</a:t>
            </a:r>
            <a:r>
              <a:rPr lang="en-GB" altLang="pt-BR" sz="2400" dirty="0"/>
              <a:t> de </a:t>
            </a:r>
            <a:r>
              <a:rPr lang="en-GB" altLang="pt-BR" sz="2400" dirty="0" err="1"/>
              <a:t>poupança</a:t>
            </a:r>
            <a:r>
              <a:rPr lang="en-GB" altLang="pt-BR" sz="2400" dirty="0"/>
              <a:t> </a:t>
            </a:r>
            <a:r>
              <a:rPr lang="en-GB" altLang="pt-BR" sz="2400" dirty="0" err="1"/>
              <a:t>compulsória</a:t>
            </a:r>
            <a:r>
              <a:rPr lang="en-GB" altLang="pt-BR" sz="2400" dirty="0"/>
              <a:t>).</a:t>
            </a:r>
          </a:p>
          <a:p>
            <a:pPr marL="639763" lvl="1" indent="-273050" eaLnBrk="1" hangingPunct="1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400" dirty="0"/>
              <a:t>ii.	a </a:t>
            </a:r>
            <a:r>
              <a:rPr lang="en-GB" altLang="pt-BR" sz="2400" dirty="0" err="1"/>
              <a:t>chamada</a:t>
            </a:r>
            <a:r>
              <a:rPr lang="en-GB" altLang="pt-BR" sz="2400" dirty="0"/>
              <a:t> “</a:t>
            </a:r>
            <a:r>
              <a:rPr lang="en-GB" altLang="pt-BR" sz="2400" b="1" dirty="0" err="1"/>
              <a:t>inflação</a:t>
            </a:r>
            <a:r>
              <a:rPr lang="en-GB" altLang="pt-BR" sz="2400" b="1" dirty="0"/>
              <a:t> </a:t>
            </a:r>
            <a:r>
              <a:rPr lang="en-GB" altLang="pt-BR" sz="2400" b="1" dirty="0" err="1"/>
              <a:t>corretiva</a:t>
            </a:r>
            <a:r>
              <a:rPr lang="en-GB" altLang="pt-BR" sz="2400" dirty="0"/>
              <a:t>”, </a:t>
            </a:r>
            <a:r>
              <a:rPr lang="en-GB" altLang="pt-BR" sz="2400" dirty="0" err="1"/>
              <a:t>uma</a:t>
            </a:r>
            <a:r>
              <a:rPr lang="en-GB" altLang="pt-BR" sz="2400" dirty="0"/>
              <a:t> </a:t>
            </a:r>
            <a:r>
              <a:rPr lang="en-GB" altLang="pt-BR" sz="2400" dirty="0" err="1"/>
              <a:t>política</a:t>
            </a:r>
            <a:r>
              <a:rPr lang="en-GB" altLang="pt-BR" sz="2400" dirty="0"/>
              <a:t> de </a:t>
            </a:r>
            <a:r>
              <a:rPr lang="en-GB" altLang="pt-BR" sz="2400" dirty="0" err="1"/>
              <a:t>realismo</a:t>
            </a:r>
            <a:r>
              <a:rPr lang="en-GB" altLang="pt-BR" sz="2400" dirty="0"/>
              <a:t> </a:t>
            </a:r>
            <a:r>
              <a:rPr lang="en-GB" altLang="pt-BR" sz="2400" dirty="0" err="1"/>
              <a:t>tarifário</a:t>
            </a:r>
            <a:endParaRPr lang="en-GB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259049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333375"/>
            <a:ext cx="11469688" cy="1008063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b="1"/>
              <a:t>A Reforma Monetária – Financeira (1)</a:t>
            </a:r>
            <a:r>
              <a:rPr lang="en-GB" altLang="pt-BR" sz="2400"/>
              <a:t> 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571625"/>
            <a:ext cx="10801350" cy="469265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08013" indent="-608013" eaLnBrk="1" hangingPunct="1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altLang="pt-BR" sz="3300"/>
              <a:t>Objetivos: </a:t>
            </a:r>
          </a:p>
          <a:p>
            <a:pPr marL="989013" lvl="1" indent="-531813" eaLnBrk="1" hangingPunct="1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altLang="pt-BR" sz="2500"/>
              <a:t>criar condições de condução independente da política monetária e direcionar os recursos da poupança nacional às atividades econômicas</a:t>
            </a:r>
          </a:p>
          <a:p>
            <a:pPr marL="608013" indent="-608013" eaLnBrk="1" hangingPunct="1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altLang="pt-BR" sz="3300"/>
              <a:t>Esta reforma divide-se em 3 grupos de medidas</a:t>
            </a:r>
          </a:p>
        </p:txBody>
      </p:sp>
    </p:spTree>
    <p:extLst>
      <p:ext uri="{BB962C8B-B14F-4D97-AF65-F5344CB8AC3E}">
        <p14:creationId xmlns:p14="http://schemas.microsoft.com/office/powerpoint/2010/main" val="2587004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104775"/>
            <a:ext cx="11857037" cy="1739900"/>
          </a:xfrm>
        </p:spPr>
        <p:txBody>
          <a:bodyPr lIns="91440" rIns="9144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latin typeface="Plantagenet Cherokee"/>
              </a:rPr>
              <a:t>As </a:t>
            </a:r>
            <a:r>
              <a:rPr lang="en-GB" sz="3200" b="1" dirty="0" err="1">
                <a:latin typeface="Plantagenet Cherokee"/>
              </a:rPr>
              <a:t>principais</a:t>
            </a:r>
            <a:r>
              <a:rPr lang="en-GB" sz="3200" b="1" dirty="0">
                <a:latin typeface="Plantagenet Cherokee"/>
              </a:rPr>
              <a:t> </a:t>
            </a:r>
            <a:r>
              <a:rPr lang="en-GB" sz="3200" b="1" dirty="0" err="1">
                <a:latin typeface="Plantagenet Cherokee"/>
              </a:rPr>
              <a:t>medidas</a:t>
            </a:r>
            <a:r>
              <a:rPr lang="en-GB" sz="3200" b="1" dirty="0">
                <a:latin typeface="Plantagenet Cherokee"/>
              </a:rPr>
              <a:t> </a:t>
            </a:r>
            <a:r>
              <a:rPr lang="en-GB" sz="3200" b="1" dirty="0" err="1">
                <a:latin typeface="Plantagenet Cherokee"/>
              </a:rPr>
              <a:t>estabilizadoras</a:t>
            </a:r>
            <a:r>
              <a:rPr lang="en-GB" sz="3200" b="1" dirty="0">
                <a:latin typeface="Plantagenet Cherokee"/>
              </a:rPr>
              <a:t> do PAEG:</a:t>
            </a:r>
            <a:r>
              <a:rPr lang="en-GB" b="1" dirty="0">
                <a:latin typeface="Plantagenet Cherokee"/>
              </a:rPr>
              <a:t/>
            </a:r>
            <a:br>
              <a:rPr lang="en-GB" b="1" dirty="0">
                <a:latin typeface="Plantagenet Cherokee"/>
              </a:rPr>
            </a:br>
            <a:r>
              <a:rPr lang="en-GB" b="1" dirty="0" smtClean="0">
                <a:latin typeface="Plantagenet Cherokee"/>
              </a:rPr>
              <a:t>(</a:t>
            </a:r>
            <a:r>
              <a:rPr lang="en-GB" b="1" dirty="0">
                <a:latin typeface="Plantagenet Cherokee"/>
              </a:rPr>
              <a:t>o </a:t>
            </a:r>
            <a:r>
              <a:rPr lang="en-GB" b="1" dirty="0" err="1">
                <a:latin typeface="Plantagenet Cherokee"/>
              </a:rPr>
              <a:t>lado</a:t>
            </a:r>
            <a:r>
              <a:rPr lang="en-GB" b="1" dirty="0">
                <a:latin typeface="Plantagenet Cherokee"/>
              </a:rPr>
              <a:t> </a:t>
            </a:r>
            <a:r>
              <a:rPr lang="en-GB" b="1" dirty="0" err="1">
                <a:latin typeface="Plantagenet Cherokee"/>
              </a:rPr>
              <a:t>ortodoxo</a:t>
            </a:r>
            <a:r>
              <a:rPr lang="en-GB" b="1" dirty="0">
                <a:latin typeface="Plantagenet Cherokee"/>
              </a:rPr>
              <a:t>)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484857"/>
            <a:ext cx="11811000" cy="5164137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708025" indent="-571500" eaLnBrk="1" hangingPunct="1">
              <a:buFont typeface="Tw Cen MT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800" b="1" dirty="0">
                <a:latin typeface="Euphemia"/>
              </a:rPr>
              <a:t>Redução do déficit público</a:t>
            </a:r>
            <a:r>
              <a:rPr lang="pt-BR" sz="2800" dirty="0">
                <a:latin typeface="Euphemia"/>
              </a:rPr>
              <a:t>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Diminuição de gastos (subsídios) mas especialmente aumento de arrecadação (impostos e tarifas públicas)</a:t>
            </a:r>
          </a:p>
          <a:p>
            <a:pPr marL="1301750" lvl="2" indent="-571500" eaLnBrk="1" hangingPunct="1"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800" dirty="0">
                <a:latin typeface="Euphemia"/>
              </a:rPr>
              <a:t>Duvidas sobre contabilização do déficit mas: 4% (63) para 1% (66)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Redução de subsídios e aumento das tarifas públicas - </a:t>
            </a:r>
            <a:r>
              <a:rPr lang="pt-BR" sz="2000" b="1" u="sng" dirty="0">
                <a:solidFill>
                  <a:srgbClr val="DFBC25"/>
                </a:solidFill>
                <a:latin typeface="Euphemia"/>
              </a:rPr>
              <a:t>inflação corretiva</a:t>
            </a:r>
            <a:r>
              <a:rPr lang="pt-BR" sz="2000" dirty="0">
                <a:solidFill>
                  <a:srgbClr val="DFBC25"/>
                </a:solidFill>
                <a:latin typeface="Euphemia"/>
              </a:rPr>
              <a:t>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 smtClean="0">
                <a:latin typeface="Euphemia"/>
              </a:rPr>
              <a:t>Novas formas de financiamento do déficit</a:t>
            </a:r>
          </a:p>
          <a:p>
            <a:pPr marL="708025" indent="-571500" eaLnBrk="1" hangingPunct="1">
              <a:buFont typeface="Tw Cen MT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800" b="1" dirty="0" smtClean="0">
                <a:latin typeface="Euphemia"/>
              </a:rPr>
              <a:t>Restrição </a:t>
            </a:r>
            <a:r>
              <a:rPr lang="pt-BR" sz="2800" b="1" dirty="0">
                <a:latin typeface="Euphemia"/>
              </a:rPr>
              <a:t>do crédito e aperto monetário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dirty="0"/>
              <a:t>controlar o crédito, </a:t>
            </a:r>
            <a:r>
              <a:rPr lang="pt-BR" dirty="0" smtClean="0"/>
              <a:t>sem provocar </a:t>
            </a:r>
            <a:r>
              <a:rPr lang="pt-BR" dirty="0"/>
              <a:t>escassez de </a:t>
            </a:r>
            <a:r>
              <a:rPr lang="pt-BR" dirty="0" smtClean="0"/>
              <a:t>liquidez.</a:t>
            </a:r>
          </a:p>
          <a:p>
            <a:pPr marL="1485900" lvl="2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dirty="0" smtClean="0"/>
              <a:t>tetos </a:t>
            </a:r>
            <a:r>
              <a:rPr lang="pt-BR" dirty="0"/>
              <a:t>globais de crédito às empresas deveriam ser reajustados proporcionalmente ao crescimento do Produto Nacional a preços correntes ou, alternativamente, ao crescimento do total dos meios de pagamento </a:t>
            </a:r>
            <a:endParaRPr lang="pt-BR" sz="1800" dirty="0" smtClean="0">
              <a:latin typeface="Euphemia"/>
            </a:endParaRP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 smtClean="0">
                <a:latin typeface="Euphemia"/>
              </a:rPr>
              <a:t>Só </a:t>
            </a:r>
            <a:r>
              <a:rPr lang="pt-BR" sz="2000" dirty="0">
                <a:latin typeface="Euphemia"/>
              </a:rPr>
              <a:t>aparece mesmo em 66</a:t>
            </a:r>
          </a:p>
          <a:p>
            <a:pPr marL="1301750" lvl="2" indent="-571500" eaLnBrk="1" hangingPunct="1"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800" dirty="0">
                <a:latin typeface="Euphemia"/>
              </a:rPr>
              <a:t>65 – efeito entrada de capitais e BP (?)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aumento das taxas de juros, </a:t>
            </a:r>
          </a:p>
          <a:p>
            <a:pPr marL="1028700" lvl="1" indent="-571500" eaLnBrk="1" hangingPunct="1">
              <a:buFont typeface="Wingdings" pitchFamily="2" charset="2"/>
              <a:buChar char="q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melhora dos mecanismos de controle</a:t>
            </a:r>
          </a:p>
          <a:p>
            <a:pPr marL="708025" indent="-571500" eaLnBrk="1" hangingPunct="1">
              <a:buFont typeface="Tw Cen MT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en-GB" sz="2800" dirty="0">
              <a:latin typeface="Euphemia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593217" y="4252596"/>
            <a:ext cx="6246812" cy="1681163"/>
          </a:xfrm>
          <a:prstGeom prst="wedgeRectCallout">
            <a:avLst>
              <a:gd name="adj1" fmla="val 3139"/>
              <a:gd name="adj2" fmla="val -1082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000">
                <a:solidFill>
                  <a:srgbClr val="DFBC25"/>
                </a:solidFill>
              </a:rPr>
              <a:t>Inflação corretiva</a:t>
            </a:r>
            <a:r>
              <a:rPr lang="pt-BR" sz="2000">
                <a:solidFill>
                  <a:schemeClr val="bg1"/>
                </a:solidFill>
              </a:rPr>
              <a:t>: aumento de preços que ocorre em meio a processos de estabilização decorrentes de medidas que possam ter efeitos de </a:t>
            </a:r>
            <a:r>
              <a:rPr lang="pt-BR" sz="2000" u="sng">
                <a:solidFill>
                  <a:schemeClr val="bg1"/>
                </a:solidFill>
              </a:rPr>
              <a:t>reduzir a inflação no longo prazo mas que, no curto prazo, acabam elevando os preços</a:t>
            </a:r>
            <a:r>
              <a:rPr lang="pt-BR" sz="20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 sz="3200" b="1"/>
              <a:t>A Reforma Monetária – Financeira (</a:t>
            </a:r>
            <a:r>
              <a:rPr altLang="pt-BR" sz="3200" b="1"/>
              <a:t>2</a:t>
            </a:r>
            <a:r>
              <a:rPr lang="en-GB" altLang="pt-BR" sz="3200" b="1"/>
              <a:t>)</a:t>
            </a:r>
            <a:endParaRPr sz="3200" b="1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xfrm>
            <a:off x="474663" y="1600200"/>
            <a:ext cx="10612437" cy="45720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762000" lvl="1" indent="-304800" eaLnBrk="1" hangingPunct="1">
              <a:buFont typeface="Wingdings" pitchFamily="2" charset="2"/>
              <a:buAutoNum type="arabicPeriod"/>
            </a:pPr>
            <a:r>
              <a:rPr altLang="pt-BR" sz="2900" i="1" dirty="0"/>
              <a:t>Instituição da </a:t>
            </a:r>
            <a:r>
              <a:rPr altLang="pt-BR" sz="2900" b="1" i="1" dirty="0"/>
              <a:t>correção monetária</a:t>
            </a:r>
            <a:r>
              <a:rPr altLang="pt-BR" sz="2900" i="1" dirty="0"/>
              <a:t> </a:t>
            </a:r>
            <a:r>
              <a:rPr altLang="pt-BR" sz="2900" dirty="0"/>
              <a:t>(taxas de juros positivas)</a:t>
            </a:r>
            <a:r>
              <a:rPr altLang="pt-BR" sz="2900" i="1" dirty="0"/>
              <a:t> </a:t>
            </a:r>
            <a:r>
              <a:rPr altLang="pt-BR" sz="2900" dirty="0"/>
              <a:t>e criação de ativos financeiros com rentabilidade positiva</a:t>
            </a:r>
          </a:p>
          <a:p>
            <a:pPr marL="1181100" lvl="2" indent="-266700" eaLnBrk="1" hangingPunct="1">
              <a:buFont typeface="Wingdings" pitchFamily="2" charset="2"/>
              <a:buNone/>
            </a:pPr>
            <a:r>
              <a:rPr altLang="pt-BR" sz="2500" i="1" dirty="0"/>
              <a:t>			p.ex.  </a:t>
            </a:r>
            <a:r>
              <a:rPr altLang="pt-BR" sz="2500" b="1" i="1" dirty="0"/>
              <a:t>ORTN, Caderneta de Poupança ..</a:t>
            </a:r>
            <a:endParaRPr altLang="pt-BR" sz="2500" dirty="0"/>
          </a:p>
          <a:p>
            <a:pPr marL="1181100" lvl="2" indent="-266700" eaLnBrk="1" hangingPunct="1">
              <a:spcBef>
                <a:spcPts val="550"/>
              </a:spcBef>
              <a:buFont typeface="Monotype Sorts"/>
              <a:buNone/>
            </a:pPr>
            <a:endParaRPr altLang="pt-BR" sz="2400" dirty="0"/>
          </a:p>
          <a:p>
            <a:pPr marL="1181100" lvl="2" indent="-266700" eaLnBrk="1" hangingPunct="1">
              <a:spcBef>
                <a:spcPts val="550"/>
              </a:spcBef>
              <a:buFont typeface="Wingdings" pitchFamily="2" charset="2"/>
              <a:buChar char="ü"/>
            </a:pPr>
            <a:r>
              <a:rPr altLang="pt-BR" sz="2400" dirty="0"/>
              <a:t> </a:t>
            </a:r>
            <a:r>
              <a:rPr altLang="pt-BR" sz="2500" b="1" dirty="0">
                <a:solidFill>
                  <a:srgbClr val="A3A143"/>
                </a:solidFill>
              </a:rPr>
              <a:t>busca desenvolver o mercado de títulos públicos e novos instrumento de financiamento não inflacionários do déficit público</a:t>
            </a:r>
          </a:p>
          <a:p>
            <a:pPr marL="1181100" lvl="2" indent="-266700" eaLnBrk="1" hangingPunct="1">
              <a:spcBef>
                <a:spcPts val="550"/>
              </a:spcBef>
              <a:buFont typeface="Wingdings" pitchFamily="2" charset="2"/>
              <a:buNone/>
            </a:pPr>
            <a:endParaRPr altLang="pt-BR" sz="2500" b="1" dirty="0">
              <a:solidFill>
                <a:srgbClr val="A3A143"/>
              </a:solidFill>
            </a:endParaRPr>
          </a:p>
          <a:p>
            <a:pPr marL="1181100" lvl="2" indent="-266700" eaLnBrk="1" hangingPunct="1">
              <a:spcBef>
                <a:spcPts val="550"/>
              </a:spcBef>
              <a:buFont typeface="Wingdings" pitchFamily="2" charset="2"/>
              <a:buChar char="ü"/>
            </a:pPr>
            <a:r>
              <a:rPr altLang="pt-BR" sz="2500" b="1" dirty="0">
                <a:solidFill>
                  <a:srgbClr val="A3A143"/>
                </a:solidFill>
              </a:rPr>
              <a:t>procura também implementar outros títulos (privados) de modo a ampliar ou aprofundar financeiramente o país</a:t>
            </a:r>
          </a:p>
          <a:p>
            <a:pPr marL="1638300" lvl="3" indent="-266700" eaLnBrk="1" hangingPunct="1">
              <a:spcBef>
                <a:spcPts val="550"/>
              </a:spcBef>
              <a:buFont typeface="Wingdings" pitchFamily="2" charset="2"/>
              <a:buChar char="ü"/>
            </a:pPr>
            <a:r>
              <a:rPr lang="pt-BR" altLang="pt-BR" sz="2500" b="1" dirty="0">
                <a:solidFill>
                  <a:srgbClr val="A3A143"/>
                </a:solidFill>
              </a:rPr>
              <a:t>Ampliar poupança financeira (M2 – M4)</a:t>
            </a:r>
            <a:endParaRPr altLang="pt-BR" sz="2500" b="1" dirty="0">
              <a:solidFill>
                <a:srgbClr val="A3A143"/>
              </a:solidFill>
            </a:endParaRPr>
          </a:p>
          <a:p>
            <a:pPr marL="381000" indent="-381000" eaLnBrk="1" hangingPunct="1">
              <a:spcBef>
                <a:spcPts val="550"/>
              </a:spcBef>
              <a:buFont typeface="Arial" charset="0"/>
              <a:buNone/>
            </a:pPr>
            <a:endParaRPr altLang="pt-BR" sz="3300" b="1" dirty="0">
              <a:solidFill>
                <a:srgbClr val="A3A143"/>
              </a:solidFill>
            </a:endParaRPr>
          </a:p>
          <a:p>
            <a:pPr marL="381000" indent="-38100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343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82700" y="188913"/>
            <a:ext cx="9513888" cy="642937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 b="1"/>
              <a:t>A Reforma Monetária – Financeira (3)</a:t>
            </a:r>
            <a:r>
              <a:rPr lang="ar-SA" altLang="pt-BR" sz="3200" b="1">
                <a:cs typeface="Arial" charset="0"/>
              </a:rPr>
              <a:t>‏</a:t>
            </a:r>
            <a:endParaRPr lang="en-GB" altLang="pt-BR" sz="3200" b="1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7025" y="1448972"/>
            <a:ext cx="11356975" cy="5190979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/>
              <a:t>2.</a:t>
            </a:r>
            <a:r>
              <a:rPr lang="en-GB" dirty="0"/>
              <a:t> </a:t>
            </a:r>
            <a:r>
              <a:rPr sz="3200" b="1" dirty="0"/>
              <a:t>reforma do sistema financeiro e do mercado de capitais</a:t>
            </a:r>
            <a:r>
              <a:rPr sz="3200" dirty="0"/>
              <a:t>,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100" dirty="0"/>
              <a:t>	 </a:t>
            </a:r>
            <a:r>
              <a:rPr sz="2100" dirty="0">
                <a:solidFill>
                  <a:srgbClr val="A3A143"/>
                </a:solidFill>
              </a:rPr>
              <a:t>baseado no modelo financeiro norte-americano caracterizado pela especialização e segmentação do mercado</a:t>
            </a:r>
          </a:p>
          <a:p>
            <a:pPr marL="639763" lvl="1" indent="-27305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100" dirty="0">
                <a:solidFill>
                  <a:srgbClr val="A3A143"/>
                </a:solidFill>
              </a:rPr>
              <a:t>	vincula formas de captação a formas de aplicação por meio de uma instituição especializada em cada segmento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400" dirty="0"/>
              <a:t>Instituições especializadas</a:t>
            </a:r>
          </a:p>
          <a:p>
            <a:pPr marL="914400"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000" dirty="0">
                <a:solidFill>
                  <a:srgbClr val="B2484B"/>
                </a:solidFill>
              </a:rPr>
              <a:t>Bancos Comerciais, Financeiras, entidades de poupança e empréstimo, bancos de investimento </a:t>
            </a:r>
            <a:r>
              <a:rPr sz="2000" dirty="0" err="1">
                <a:solidFill>
                  <a:srgbClr val="B2484B"/>
                </a:solidFill>
              </a:rPr>
              <a:t>etc</a:t>
            </a:r>
            <a:endParaRPr sz="2000" dirty="0">
              <a:solidFill>
                <a:srgbClr val="B2484B"/>
              </a:solidFill>
            </a:endParaRP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400" dirty="0"/>
              <a:t>Subsistemas financeiros </a:t>
            </a:r>
          </a:p>
          <a:p>
            <a:pPr marL="914400"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1900" dirty="0"/>
              <a:t>criação do </a:t>
            </a:r>
            <a:r>
              <a:rPr sz="1900" b="1" dirty="0"/>
              <a:t>SFH</a:t>
            </a:r>
            <a:r>
              <a:rPr sz="1900" dirty="0"/>
              <a:t> (Sistema Financeiro da Habitação) e do </a:t>
            </a:r>
            <a:r>
              <a:rPr sz="1900" b="1" dirty="0"/>
              <a:t>BNH </a:t>
            </a:r>
            <a:r>
              <a:rPr sz="1900" dirty="0"/>
              <a:t>(Banco Nacional da Habitação). </a:t>
            </a:r>
          </a:p>
          <a:p>
            <a:pPr marL="1371600" lvl="3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1900" dirty="0"/>
              <a:t>objetivo: eliminar déficit habitacional atribuído à falta de financiamento</a:t>
            </a:r>
          </a:p>
          <a:p>
            <a:pPr marL="914400"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1900" dirty="0"/>
              <a:t>Criação do SNCR – crédito agrícola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100" dirty="0"/>
              <a:t>Tentativa de impulsionar mercado de capitais </a:t>
            </a: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923030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95388" y="192088"/>
            <a:ext cx="9515475" cy="730250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 b="1" dirty="0"/>
              <a:t>A </a:t>
            </a:r>
            <a:r>
              <a:rPr lang="en-GB" altLang="pt-BR" sz="3200" b="1" dirty="0" err="1"/>
              <a:t>Reforma</a:t>
            </a:r>
            <a:r>
              <a:rPr lang="en-GB" altLang="pt-BR" sz="3200" b="1" dirty="0"/>
              <a:t> </a:t>
            </a:r>
            <a:r>
              <a:rPr lang="en-GB" altLang="pt-BR" sz="3200" b="1" dirty="0" err="1"/>
              <a:t>Monetária</a:t>
            </a:r>
            <a:r>
              <a:rPr lang="en-GB" altLang="pt-BR" sz="3200" b="1" dirty="0"/>
              <a:t> – </a:t>
            </a:r>
            <a:r>
              <a:rPr lang="en-GB" altLang="pt-BR" sz="3200" b="1" dirty="0" err="1"/>
              <a:t>Financeira</a:t>
            </a:r>
            <a:r>
              <a:rPr lang="en-GB" altLang="pt-BR" sz="3200" b="1" dirty="0"/>
              <a:t> (</a:t>
            </a:r>
            <a:r>
              <a:rPr altLang="pt-BR" sz="3200" b="1" dirty="0"/>
              <a:t>4</a:t>
            </a:r>
            <a:r>
              <a:rPr lang="en-GB" altLang="pt-BR" sz="3200" b="1" dirty="0"/>
              <a:t>)</a:t>
            </a:r>
            <a:r>
              <a:rPr lang="ar-SA" altLang="pt-BR" sz="3200" b="1" dirty="0">
                <a:cs typeface="Arial" charset="0"/>
              </a:rPr>
              <a:t>‏</a:t>
            </a:r>
            <a:endParaRPr lang="en-GB" altLang="pt-BR" sz="3200" b="1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60522" y="1040859"/>
            <a:ext cx="10945812" cy="509756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b="1" dirty="0"/>
              <a:t>3.</a:t>
            </a:r>
            <a:r>
              <a:rPr lang="en-GB" b="1" dirty="0"/>
              <a:t> </a:t>
            </a:r>
            <a:r>
              <a:rPr sz="3600" b="1" dirty="0"/>
              <a:t>criação do CMN e do Bacen</a:t>
            </a:r>
            <a:r>
              <a:rPr sz="2900" b="1" dirty="0"/>
              <a:t> </a:t>
            </a:r>
          </a:p>
          <a:p>
            <a:pPr marL="639763" lvl="1" indent="-273050" eaLnBrk="1" hangingPunct="1"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500" b="1" dirty="0"/>
              <a:t>	CMN: </a:t>
            </a:r>
            <a:r>
              <a:rPr sz="2500" dirty="0"/>
              <a:t>órgão normativo da política monetária </a:t>
            </a:r>
          </a:p>
          <a:p>
            <a:pPr marL="639763" lvl="1" indent="-273050" eaLnBrk="1" hangingPunct="1">
              <a:spcBef>
                <a:spcPts val="500"/>
              </a:spcBef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500" b="1" dirty="0"/>
              <a:t>	Bacen: </a:t>
            </a:r>
            <a:r>
              <a:rPr sz="2500" dirty="0"/>
              <a:t>órgão executor da política monetária (</a:t>
            </a:r>
            <a:r>
              <a:rPr sz="2500" dirty="0" err="1"/>
              <a:t>tb</a:t>
            </a:r>
            <a:r>
              <a:rPr sz="2500" dirty="0"/>
              <a:t> </a:t>
            </a:r>
            <a:r>
              <a:rPr sz="2500" dirty="0" err="1"/>
              <a:t>normatizador</a:t>
            </a:r>
            <a:r>
              <a:rPr sz="2500" dirty="0"/>
              <a:t> e fiscalizador do sistema financeiro</a:t>
            </a:r>
            <a:r>
              <a:rPr sz="2100" dirty="0"/>
              <a:t>)</a:t>
            </a:r>
          </a:p>
          <a:p>
            <a:pPr marL="319088" indent="-319088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900" dirty="0"/>
              <a:t>	Procurava-se criar condições de independência da política monetária, mas vários problemas permaneceram</a:t>
            </a:r>
            <a:r>
              <a:rPr sz="2900" i="1" dirty="0"/>
              <a:t> </a:t>
            </a:r>
          </a:p>
          <a:p>
            <a:pPr marL="639763" lvl="1" indent="-273050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500" b="1" i="1" dirty="0">
                <a:solidFill>
                  <a:srgbClr val="B2484B"/>
                </a:solidFill>
              </a:rPr>
              <a:t>a. ingerência política na atuação do Bacen.</a:t>
            </a:r>
          </a:p>
          <a:p>
            <a:pPr marL="639763" lvl="1" indent="-273050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sz="2500" b="1" i="1" dirty="0">
              <a:solidFill>
                <a:srgbClr val="B2484B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10862" y="4800098"/>
            <a:ext cx="3481753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.</a:t>
            </a:r>
          </a:p>
          <a:p>
            <a:r>
              <a:rPr lang="pt-BR" dirty="0" smtClean="0"/>
              <a:t>Ministro da Fazenda</a:t>
            </a:r>
          </a:p>
          <a:p>
            <a:r>
              <a:rPr lang="pt-BR" dirty="0" smtClean="0"/>
              <a:t>Presidente do Banco Central</a:t>
            </a:r>
          </a:p>
          <a:p>
            <a:r>
              <a:rPr lang="pt-BR" dirty="0" smtClean="0"/>
              <a:t>Ministro do Planejamento</a:t>
            </a:r>
          </a:p>
          <a:p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392615" y="4800098"/>
            <a:ext cx="3856893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Ministro da Agricultura</a:t>
            </a:r>
          </a:p>
          <a:p>
            <a:r>
              <a:rPr lang="pt-BR" dirty="0"/>
              <a:t>Ministro da Industria e do Comércio</a:t>
            </a:r>
          </a:p>
          <a:p>
            <a:r>
              <a:rPr lang="pt-BR" dirty="0"/>
              <a:t>Presidente do BB</a:t>
            </a:r>
          </a:p>
          <a:p>
            <a:r>
              <a:rPr lang="pt-BR" dirty="0"/>
              <a:t>Presidente do BNDE</a:t>
            </a:r>
          </a:p>
          <a:p>
            <a:r>
              <a:rPr lang="pt-BR" dirty="0"/>
              <a:t>Presidente da CEF</a:t>
            </a:r>
          </a:p>
          <a:p>
            <a:r>
              <a:rPr lang="pt-BR" dirty="0"/>
              <a:t>3 representantes do setor privado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10862" y="4396154"/>
            <a:ext cx="733864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Composição do CMN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1606333" y="5261256"/>
            <a:ext cx="4688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437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95388" y="192088"/>
            <a:ext cx="9515475" cy="730250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 b="1" dirty="0"/>
              <a:t>A </a:t>
            </a:r>
            <a:r>
              <a:rPr lang="en-GB" altLang="pt-BR" sz="3200" b="1" dirty="0" err="1"/>
              <a:t>Reforma</a:t>
            </a:r>
            <a:r>
              <a:rPr lang="en-GB" altLang="pt-BR" sz="3200" b="1" dirty="0"/>
              <a:t> </a:t>
            </a:r>
            <a:r>
              <a:rPr lang="en-GB" altLang="pt-BR" sz="3200" b="1" dirty="0" err="1"/>
              <a:t>Monetária</a:t>
            </a:r>
            <a:r>
              <a:rPr lang="en-GB" altLang="pt-BR" sz="3200" b="1" dirty="0"/>
              <a:t> – </a:t>
            </a:r>
            <a:r>
              <a:rPr lang="en-GB" altLang="pt-BR" sz="3200" b="1" dirty="0" err="1"/>
              <a:t>Financeira</a:t>
            </a:r>
            <a:r>
              <a:rPr lang="en-GB" altLang="pt-BR" sz="3200" b="1" dirty="0"/>
              <a:t> (</a:t>
            </a:r>
            <a:r>
              <a:rPr altLang="pt-BR" sz="3200" b="1" dirty="0"/>
              <a:t>4</a:t>
            </a:r>
            <a:r>
              <a:rPr lang="en-GB" altLang="pt-BR" sz="3200" b="1" dirty="0"/>
              <a:t>)</a:t>
            </a:r>
            <a:r>
              <a:rPr lang="ar-SA" altLang="pt-BR" sz="3200" b="1" dirty="0">
                <a:cs typeface="Arial" charset="0"/>
              </a:rPr>
              <a:t>‏</a:t>
            </a:r>
            <a:endParaRPr lang="en-GB" altLang="pt-BR" sz="3200" b="1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9138" y="1500188"/>
            <a:ext cx="10945812" cy="509756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b="1" dirty="0"/>
              <a:t>3.</a:t>
            </a:r>
            <a:r>
              <a:rPr lang="en-GB" b="1" dirty="0"/>
              <a:t> </a:t>
            </a:r>
            <a:r>
              <a:rPr sz="3600" b="1" dirty="0"/>
              <a:t>criação do CMN e do Bacen</a:t>
            </a:r>
            <a:r>
              <a:rPr sz="2900" b="1" dirty="0"/>
              <a:t> </a:t>
            </a:r>
          </a:p>
          <a:p>
            <a:pPr marL="639763" lvl="1" indent="-273050" eaLnBrk="1" hangingPunct="1"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500" b="1" dirty="0"/>
              <a:t>	CMN: </a:t>
            </a:r>
            <a:r>
              <a:rPr sz="2500" dirty="0"/>
              <a:t>órgão normativo da política monetária </a:t>
            </a:r>
          </a:p>
          <a:p>
            <a:pPr marL="639763" lvl="1" indent="-273050" eaLnBrk="1" hangingPunct="1">
              <a:spcBef>
                <a:spcPts val="500"/>
              </a:spcBef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500" b="1" dirty="0"/>
              <a:t>	Bacen: </a:t>
            </a:r>
            <a:r>
              <a:rPr sz="2500" dirty="0"/>
              <a:t>órgão executor da política monetária (</a:t>
            </a:r>
            <a:r>
              <a:rPr sz="2500" dirty="0" err="1"/>
              <a:t>tb</a:t>
            </a:r>
            <a:r>
              <a:rPr sz="2500" dirty="0"/>
              <a:t> </a:t>
            </a:r>
            <a:r>
              <a:rPr sz="2500" dirty="0" err="1"/>
              <a:t>normatizador</a:t>
            </a:r>
            <a:r>
              <a:rPr sz="2500" dirty="0"/>
              <a:t> e fiscalizador do sistema financeiro</a:t>
            </a:r>
            <a:r>
              <a:rPr sz="2100" dirty="0"/>
              <a:t>)</a:t>
            </a:r>
          </a:p>
          <a:p>
            <a:pPr marL="319088" indent="-319088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900" dirty="0"/>
              <a:t>	Procurava-se criar condições de independência da política monetária, mas vários problemas permaneceram</a:t>
            </a:r>
            <a:r>
              <a:rPr sz="2900" i="1" dirty="0"/>
              <a:t> </a:t>
            </a:r>
          </a:p>
          <a:p>
            <a:pPr marL="639763" lvl="1" indent="-273050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500" b="1" i="1" dirty="0">
                <a:solidFill>
                  <a:srgbClr val="B2484B"/>
                </a:solidFill>
              </a:rPr>
              <a:t>a. ingerência política na atuação do Bacen.</a:t>
            </a:r>
          </a:p>
          <a:p>
            <a:pPr marL="639763" lvl="1" indent="-273050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500" b="1" i="1" dirty="0">
                <a:solidFill>
                  <a:srgbClr val="B2484B"/>
                </a:solidFill>
              </a:rPr>
              <a:t>b. “Conta Movimento”, permitia ao BB expandir sem limites suas operações de crédito.</a:t>
            </a:r>
          </a:p>
          <a:p>
            <a:pPr marL="639763" lvl="1" indent="-273050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sz="2500" b="1" i="1" dirty="0" err="1">
                <a:solidFill>
                  <a:srgbClr val="B2484B"/>
                </a:solidFill>
              </a:rPr>
              <a:t>c.“Orçamento</a:t>
            </a:r>
            <a:r>
              <a:rPr sz="2500" b="1" i="1" dirty="0">
                <a:solidFill>
                  <a:srgbClr val="B2484B"/>
                </a:solidFill>
              </a:rPr>
              <a:t> Monetário” que passou a receber vários gastos de origem fiscal, com a criação de vários fundos e programas administrados por BACEN</a:t>
            </a:r>
          </a:p>
        </p:txBody>
      </p:sp>
    </p:spTree>
    <p:extLst>
      <p:ext uri="{BB962C8B-B14F-4D97-AF65-F5344CB8AC3E}">
        <p14:creationId xmlns:p14="http://schemas.microsoft.com/office/powerpoint/2010/main" val="2823702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79" y="320288"/>
            <a:ext cx="7139371" cy="62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title" idx="4294967295"/>
          </p:nvPr>
        </p:nvSpPr>
        <p:spPr>
          <a:xfrm>
            <a:off x="2046361" y="342902"/>
            <a:ext cx="7485063" cy="822325"/>
          </a:xfrm>
        </p:spPr>
        <p:txBody>
          <a:bodyPr vert="horz" wrap="square" lIns="68580" tIns="45720" rIns="6858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5400" dirty="0"/>
              <a:t>Reforma trabalhista</a:t>
            </a:r>
          </a:p>
        </p:txBody>
      </p:sp>
      <p:sp>
        <p:nvSpPr>
          <p:cNvPr id="37890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055077" y="2057400"/>
            <a:ext cx="8784248" cy="4324350"/>
          </a:xfrm>
        </p:spPr>
        <p:txBody>
          <a:bodyPr vert="horz" lIns="68580" tIns="45720" rIns="68580" bIns="45720" rtlCol="0">
            <a:normAutofit lnSpcReduction="10000"/>
          </a:bodyPr>
          <a:lstStyle/>
          <a:p>
            <a:pPr marL="239316" indent="-239316" eaLnBrk="1" hangingPunct="1">
              <a:defRPr/>
            </a:pPr>
            <a:r>
              <a:rPr altLang="pt-BR" sz="3600" dirty="0"/>
              <a:t>Lei </a:t>
            </a:r>
            <a:r>
              <a:rPr altLang="pt-BR" sz="3600" dirty="0" err="1"/>
              <a:t>salarial</a:t>
            </a:r>
            <a:endParaRPr altLang="pt-BR" sz="3600" dirty="0"/>
          </a:p>
          <a:p>
            <a:pPr marL="239316" indent="-239316" eaLnBrk="1" hangingPunct="1">
              <a:defRPr/>
            </a:pPr>
            <a:r>
              <a:rPr altLang="pt-BR" sz="3600" dirty="0"/>
              <a:t>1966: </a:t>
            </a:r>
            <a:r>
              <a:rPr altLang="pt-BR" sz="3600" dirty="0" err="1"/>
              <a:t>Criação</a:t>
            </a:r>
            <a:r>
              <a:rPr altLang="pt-BR" sz="3600" dirty="0"/>
              <a:t> do FGTS</a:t>
            </a:r>
            <a:endParaRPr lang="pt-BR" altLang="pt-BR" sz="3600" dirty="0"/>
          </a:p>
          <a:p>
            <a:pPr marL="0" indent="0" eaLnBrk="1" hangingPunct="1">
              <a:buNone/>
              <a:defRPr/>
            </a:pPr>
            <a:r>
              <a:rPr lang="pt-BR" altLang="pt-BR" sz="3600" dirty="0"/>
              <a:t>	</a:t>
            </a:r>
            <a:r>
              <a:rPr altLang="pt-BR" sz="3600" dirty="0"/>
              <a:t> (lei 5107)</a:t>
            </a:r>
            <a:r>
              <a:rPr lang="pt-BR" altLang="pt-BR" sz="3600" dirty="0"/>
              <a:t> </a:t>
            </a:r>
            <a:r>
              <a:rPr altLang="pt-BR" sz="3600" dirty="0" err="1"/>
              <a:t>em</a:t>
            </a:r>
            <a:r>
              <a:rPr altLang="pt-BR" sz="3600" dirty="0"/>
              <a:t> </a:t>
            </a:r>
            <a:endParaRPr lang="pt-BR" altLang="pt-BR" sz="3600" dirty="0"/>
          </a:p>
          <a:p>
            <a:pPr marL="0" indent="0" eaLnBrk="1" hangingPunct="1">
              <a:buNone/>
              <a:defRPr/>
            </a:pPr>
            <a:r>
              <a:rPr lang="pt-BR" altLang="pt-BR" sz="3600" dirty="0"/>
              <a:t>	</a:t>
            </a:r>
            <a:r>
              <a:rPr altLang="pt-BR" sz="3600" dirty="0" err="1"/>
              <a:t>substituição</a:t>
            </a:r>
            <a:r>
              <a:rPr altLang="pt-BR" sz="3600" dirty="0"/>
              <a:t> a </a:t>
            </a:r>
            <a:r>
              <a:rPr altLang="pt-BR" sz="3600" dirty="0" err="1"/>
              <a:t>estabilidade</a:t>
            </a:r>
            <a:endParaRPr altLang="pt-BR" sz="3600" dirty="0"/>
          </a:p>
          <a:p>
            <a:pPr marL="239316" indent="-239316" eaLnBrk="1" hangingPunct="1">
              <a:defRPr/>
            </a:pPr>
            <a:r>
              <a:rPr lang="pt-BR" altLang="pt-BR" sz="3600" dirty="0"/>
              <a:t> Depois (fora do PAEG) </a:t>
            </a:r>
          </a:p>
          <a:p>
            <a:pPr marL="559991" lvl="1" indent="-239316" eaLnBrk="1" hangingPunct="1">
              <a:defRPr/>
            </a:pPr>
            <a:r>
              <a:rPr lang="pt-BR" altLang="pt-BR" sz="3300" dirty="0"/>
              <a:t> </a:t>
            </a:r>
            <a:r>
              <a:rPr altLang="pt-BR" sz="3300" dirty="0"/>
              <a:t>1970: </a:t>
            </a:r>
            <a:r>
              <a:rPr altLang="pt-BR" sz="3300" dirty="0" err="1"/>
              <a:t>Criação</a:t>
            </a:r>
            <a:r>
              <a:rPr altLang="pt-BR" sz="3300" dirty="0"/>
              <a:t> do PIS/PASEP</a:t>
            </a:r>
          </a:p>
          <a:p>
            <a:pPr marL="557213" lvl="1" indent="-214313" eaLnBrk="1" hangingPunct="1">
              <a:buNone/>
              <a:defRPr/>
            </a:pPr>
            <a:r>
              <a:rPr lang="pt-BR" altLang="pt-BR" sz="3200" dirty="0"/>
              <a:t>		</a:t>
            </a:r>
            <a:r>
              <a:rPr altLang="pt-BR" sz="3200" dirty="0"/>
              <a:t>(LC 7 e 8 de 1970) </a:t>
            </a:r>
          </a:p>
        </p:txBody>
      </p:sp>
      <p:pic>
        <p:nvPicPr>
          <p:cNvPr id="65540" name="Picture 4" descr="FG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736726"/>
            <a:ext cx="233838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687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88900"/>
            <a:ext cx="9512300" cy="77787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 b="1"/>
              <a:t>A Reforma do Setor Externo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66750" y="1500188"/>
            <a:ext cx="10923588" cy="5000625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>
                <a:solidFill>
                  <a:srgbClr val="A3A143"/>
                </a:solidFill>
              </a:rPr>
              <a:t>Melhorar o comércio externo e atrair o capital estrangeiro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1000">
              <a:solidFill>
                <a:srgbClr val="A3A143"/>
              </a:solidFill>
            </a:endParaRP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>
                <a:solidFill>
                  <a:srgbClr val="A3A143"/>
                </a:solidFill>
              </a:rPr>
              <a:t>estimular o desenvolvimento evitando as pressões sobre o Balanço de Pagamentos.</a:t>
            </a:r>
          </a:p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500" b="1"/>
              <a:t>Comércio externo.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Exportações: incentivos fiscais e modernização dos órgãos ligados ao comércio internacional (CACEX e CPA).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Importações: eliminar os limites quantitativos 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Unificação do sistema cambial e adoção do sistema de minidesvalorizações (1968) </a:t>
            </a:r>
          </a:p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500" b="1"/>
              <a:t>Atração do capital estrangeiro: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Renegociação da dívida externa e Acordo de Garantias para o capital estrangeiro. 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900" b="1"/>
              <a:t>Lei 4131 e resolução 63</a:t>
            </a:r>
          </a:p>
        </p:txBody>
      </p:sp>
    </p:spTree>
    <p:extLst>
      <p:ext uri="{BB962C8B-B14F-4D97-AF65-F5344CB8AC3E}">
        <p14:creationId xmlns:p14="http://schemas.microsoft.com/office/powerpoint/2010/main" val="3689833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0" y="4447645"/>
            <a:ext cx="3074987" cy="2049991"/>
          </a:xfrm>
          <a:prstGeom prst="rect">
            <a:avLst/>
          </a:prstGeom>
        </p:spPr>
      </p:pic>
      <p:sp>
        <p:nvSpPr>
          <p:cNvPr id="41985" name="Título 1"/>
          <p:cNvSpPr>
            <a:spLocks noGrp="1"/>
          </p:cNvSpPr>
          <p:nvPr>
            <p:ph type="title"/>
          </p:nvPr>
        </p:nvSpPr>
        <p:spPr/>
        <p:txBody>
          <a:bodyPr lIns="91440" rIns="91440" anchor="ctr"/>
          <a:lstStyle/>
          <a:p>
            <a:pPr algn="ctr" eaLnBrk="1" hangingPunct="1"/>
            <a:r>
              <a:rPr altLang="pt-BR" sz="3600" dirty="0"/>
              <a:t>Reformas um balanço</a:t>
            </a:r>
          </a:p>
        </p:txBody>
      </p:sp>
      <p:sp>
        <p:nvSpPr>
          <p:cNvPr id="41986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141288" y="1511300"/>
            <a:ext cx="5853112" cy="495300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 eaLnBrk="1" hangingPunct="1">
              <a:lnSpc>
                <a:spcPct val="80000"/>
              </a:lnSpc>
            </a:pPr>
            <a:r>
              <a:rPr sz="3200" dirty="0"/>
              <a:t>Reestruturação do Estado</a:t>
            </a:r>
            <a:r>
              <a:rPr sz="3700" dirty="0"/>
              <a:t> </a:t>
            </a:r>
          </a:p>
          <a:p>
            <a:pPr marL="914400" lvl="2" eaLnBrk="1" hangingPunct="1">
              <a:lnSpc>
                <a:spcPct val="80000"/>
              </a:lnSpc>
            </a:pPr>
            <a:r>
              <a:rPr sz="2500" b="1" dirty="0">
                <a:solidFill>
                  <a:srgbClr val="A3A143"/>
                </a:solidFill>
              </a:rPr>
              <a:t>Retomada de sua capacidade de intervenção</a:t>
            </a:r>
            <a:r>
              <a:rPr sz="2500" dirty="0"/>
              <a:t>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sz="2800" dirty="0"/>
              <a:t>Amplia capacidade instrumental de intervenção</a:t>
            </a:r>
          </a:p>
          <a:p>
            <a:pPr marL="914400" lvl="2" eaLnBrk="1" hangingPunct="1">
              <a:lnSpc>
                <a:spcPct val="80000"/>
              </a:lnSpc>
            </a:pPr>
            <a:r>
              <a:rPr sz="2400" dirty="0"/>
              <a:t>Instrumentos monetários e fiscais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sz="2800" dirty="0"/>
              <a:t>Amplia fontes de financiamento do Estado</a:t>
            </a:r>
          </a:p>
          <a:p>
            <a:pPr marL="914400" lvl="2" eaLnBrk="1" hangingPunct="1">
              <a:lnSpc>
                <a:spcPct val="80000"/>
              </a:lnSpc>
            </a:pPr>
            <a:r>
              <a:rPr sz="2400" dirty="0"/>
              <a:t>Receitas</a:t>
            </a:r>
          </a:p>
          <a:p>
            <a:pPr marL="914400" lvl="2" eaLnBrk="1" hangingPunct="1">
              <a:lnSpc>
                <a:spcPct val="80000"/>
              </a:lnSpc>
            </a:pPr>
            <a:r>
              <a:rPr sz="2400" dirty="0"/>
              <a:t>Fundos para fiscais</a:t>
            </a:r>
          </a:p>
          <a:p>
            <a:pPr marL="914400" lvl="2" eaLnBrk="1" hangingPunct="1">
              <a:lnSpc>
                <a:spcPct val="80000"/>
              </a:lnSpc>
            </a:pPr>
            <a:r>
              <a:rPr sz="2400" dirty="0"/>
              <a:t>Divida pública</a:t>
            </a:r>
          </a:p>
          <a:p>
            <a:pPr marL="914400" lvl="2" eaLnBrk="1" hangingPunct="1">
              <a:lnSpc>
                <a:spcPct val="80000"/>
              </a:lnSpc>
            </a:pPr>
            <a:r>
              <a:rPr sz="2400" dirty="0"/>
              <a:t>Captação externa</a:t>
            </a:r>
          </a:p>
        </p:txBody>
      </p:sp>
      <p:sp>
        <p:nvSpPr>
          <p:cNvPr id="75780" name="Rectangle 4"/>
          <p:cNvSpPr>
            <a:spLocks noGrp="1"/>
          </p:cNvSpPr>
          <p:nvPr>
            <p:ph type="body" sz="half" idx="2"/>
          </p:nvPr>
        </p:nvSpPr>
        <p:spPr bwMode="auto">
          <a:xfrm>
            <a:off x="6731000" y="1511300"/>
            <a:ext cx="5289550" cy="49530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sz="3300" dirty="0" smtClean="0"/>
              <a:t>Mantém Desenvolvimentismo</a:t>
            </a:r>
            <a:endParaRPr sz="3300" dirty="0"/>
          </a:p>
          <a:p>
            <a:pPr lvl="1" eaLnBrk="1" hangingPunct="1">
              <a:lnSpc>
                <a:spcPct val="80000"/>
              </a:lnSpc>
            </a:pPr>
            <a:r>
              <a:rPr sz="2400" dirty="0"/>
              <a:t>Estado</a:t>
            </a:r>
          </a:p>
          <a:p>
            <a:pPr lvl="1" eaLnBrk="1" hangingPunct="1">
              <a:lnSpc>
                <a:spcPct val="80000"/>
              </a:lnSpc>
            </a:pPr>
            <a:r>
              <a:rPr sz="2400" dirty="0"/>
              <a:t>Crédito para expansão do consumo</a:t>
            </a:r>
          </a:p>
          <a:p>
            <a:pPr eaLnBrk="1" hangingPunct="1">
              <a:lnSpc>
                <a:spcPct val="80000"/>
              </a:lnSpc>
            </a:pPr>
            <a:r>
              <a:rPr sz="2800" dirty="0"/>
              <a:t>Diferença – promoção das exportações</a:t>
            </a:r>
          </a:p>
          <a:p>
            <a:pPr lvl="1" eaLnBrk="1" hangingPunct="1">
              <a:lnSpc>
                <a:spcPct val="80000"/>
              </a:lnSpc>
            </a:pPr>
            <a:r>
              <a:rPr sz="2200" dirty="0" smtClean="0"/>
              <a:t>(Re)aproximação </a:t>
            </a:r>
            <a:r>
              <a:rPr sz="2200" dirty="0"/>
              <a:t>com capital externo (acordo com EUA e reformas)</a:t>
            </a:r>
          </a:p>
          <a:p>
            <a:pPr eaLnBrk="1" hangingPunct="1">
              <a:lnSpc>
                <a:spcPct val="80000"/>
              </a:lnSpc>
            </a:pPr>
            <a:r>
              <a:rPr sz="3300" dirty="0" smtClean="0"/>
              <a:t>Concentradoras</a:t>
            </a:r>
            <a:endParaRPr sz="3300" dirty="0"/>
          </a:p>
          <a:p>
            <a:pPr lvl="1" eaLnBrk="1" hangingPunct="1">
              <a:lnSpc>
                <a:spcPct val="80000"/>
              </a:lnSpc>
            </a:pPr>
            <a:r>
              <a:rPr sz="2400" dirty="0"/>
              <a:t>Autoritarismo, política salarial, incentivos e acesso a capital, reforma tributaria </a:t>
            </a:r>
            <a:r>
              <a:rPr sz="2400" dirty="0" err="1"/>
              <a:t>etc</a:t>
            </a:r>
            <a:endParaRPr sz="2400" dirty="0"/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02279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lang="pt-BR" sz="3600">
                <a:latin typeface="Plantagenet Cherokee"/>
              </a:rPr>
              <a:t>Política salarial no Paeg</a:t>
            </a:r>
          </a:p>
        </p:txBody>
      </p:sp>
      <p:sp>
        <p:nvSpPr>
          <p:cNvPr id="47106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285750" y="1228725"/>
            <a:ext cx="11620500" cy="5414963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q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Circular 10 (65) do gabinete civil (vale ate 68)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Substitui processo de negociação </a:t>
            </a:r>
            <a:r>
              <a:rPr lang="pt-BR" sz="2000" dirty="0" smtClean="0">
                <a:latin typeface="Euphemia"/>
              </a:rPr>
              <a:t>salarial, para politica de revisão salarial </a:t>
            </a:r>
            <a:r>
              <a:rPr lang="pt-BR" sz="2000" dirty="0">
                <a:latin typeface="Euphemia"/>
              </a:rPr>
              <a:t>com base na anualidade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Restabelecer salário real médio dos últimos 24 meses</a:t>
            </a:r>
          </a:p>
          <a:p>
            <a:pPr marL="1301750" lvl="2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800" dirty="0">
                <a:latin typeface="Euphemia"/>
              </a:rPr>
              <a:t>Acrescido de: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900" dirty="0">
                <a:latin typeface="Euphemia"/>
              </a:rPr>
              <a:t>Taxa de produtividade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900" dirty="0">
                <a:latin typeface="Euphemia"/>
              </a:rPr>
              <a:t>Metade da inflação programada futura</a:t>
            </a: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 Leva ao arrocho salarial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Problema da média com inflação em ascensão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Inflação programada futura subestimada</a:t>
            </a: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Importante: ambiente autoritário: </a:t>
            </a:r>
          </a:p>
          <a:p>
            <a:pPr marL="1028700" lvl="1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Pouca capacidade de pressão dos sindicatos e outras organizações em função da l</a:t>
            </a:r>
            <a:r>
              <a:rPr lang="pt-BR" sz="2100" dirty="0">
                <a:latin typeface="Euphemia"/>
              </a:rPr>
              <a:t>ei de greves, intervenções nos sindicatos e política de uma forma geral</a:t>
            </a: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pt-BR" sz="2900" dirty="0">
              <a:latin typeface="Euphem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eaLnBrk="1" hangingPunct="1"/>
            <a:r>
              <a:rPr lang="pt-BR">
                <a:latin typeface="Plantagenet Cherokee"/>
              </a:rPr>
              <a:t>Salário mínimo real</a:t>
            </a:r>
          </a:p>
        </p:txBody>
      </p:sp>
      <p:pic>
        <p:nvPicPr>
          <p:cNvPr id="49154" name="Picture 2" descr="http://www.ipeadata.gov.br/ipeaweb.dll/NSerieG?SessionID=813302879&amp;NoCache=-20315782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1557338"/>
            <a:ext cx="119840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649" y="326267"/>
            <a:ext cx="5613019" cy="231243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040924" y="2454031"/>
            <a:ext cx="2473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Pastore, Pinotti (2007)</a:t>
            </a:r>
            <a:endParaRPr lang="pt-BR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lang="pt-BR" sz="3600">
                <a:latin typeface="Plantagenet Cherokee"/>
              </a:rPr>
              <a:t>Política salarial no Paeg</a:t>
            </a:r>
          </a:p>
        </p:txBody>
      </p:sp>
      <p:sp>
        <p:nvSpPr>
          <p:cNvPr id="47106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285750" y="1228725"/>
            <a:ext cx="11620500" cy="5414963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q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Circular 10 (65) do gabinete civil (vale ate 68)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 smtClean="0">
                <a:latin typeface="Euphemia"/>
              </a:rPr>
              <a:t>Politica salarial </a:t>
            </a:r>
            <a:r>
              <a:rPr lang="pt-BR" sz="2000" dirty="0">
                <a:latin typeface="Euphemia"/>
              </a:rPr>
              <a:t>com base na anualidade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Restabelecer salário real médio dos últimos 24 meses</a:t>
            </a:r>
          </a:p>
          <a:p>
            <a:pPr marL="1301750" lvl="2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800" dirty="0">
                <a:latin typeface="Euphemia"/>
              </a:rPr>
              <a:t>Acrescido de: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900" dirty="0">
                <a:latin typeface="Euphemia"/>
              </a:rPr>
              <a:t>Taxa de produtividade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900" dirty="0">
                <a:latin typeface="Euphemia"/>
              </a:rPr>
              <a:t>Metade da inflação programada </a:t>
            </a:r>
            <a:r>
              <a:rPr lang="pt-BR" sz="1900" dirty="0" smtClean="0">
                <a:latin typeface="Euphemia"/>
              </a:rPr>
              <a:t>futura</a:t>
            </a:r>
          </a:p>
          <a:p>
            <a:pPr marL="1371600" lvl="3" indent="0" eaLnBrk="1" hangingPunct="1">
              <a:lnSpc>
                <a:spcPct val="80000"/>
              </a:lnSpc>
              <a:buNone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pt-BR" sz="1900" dirty="0">
              <a:latin typeface="Euphemia"/>
            </a:endParaRP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 Leva ao arrocho salarial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Problema da média com inflação em ascensão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Inflação programada futura </a:t>
            </a:r>
            <a:r>
              <a:rPr lang="pt-BR" sz="2000" dirty="0" smtClean="0">
                <a:latin typeface="Euphemia"/>
              </a:rPr>
              <a:t>subestimada</a:t>
            </a:r>
          </a:p>
          <a:p>
            <a:pPr marL="457200" lvl="1" indent="0" eaLnBrk="1" hangingPunct="1">
              <a:lnSpc>
                <a:spcPct val="80000"/>
              </a:lnSpc>
              <a:buNone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pt-BR" sz="2000" dirty="0">
              <a:latin typeface="Euphemia"/>
            </a:endParaRP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 dirty="0">
                <a:latin typeface="Euphemia"/>
              </a:rPr>
              <a:t>Importante: ambiente autoritário: </a:t>
            </a:r>
          </a:p>
          <a:p>
            <a:pPr marL="1028700" lvl="1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 dirty="0">
                <a:latin typeface="Euphemia"/>
              </a:rPr>
              <a:t>Pouca capacidade de pressão dos sindicatos e outras organizações em função da l</a:t>
            </a:r>
            <a:r>
              <a:rPr lang="pt-BR" sz="2100" dirty="0">
                <a:latin typeface="Euphemia"/>
              </a:rPr>
              <a:t>ei de greves, intervenções nos sindicatos e política de uma forma geral</a:t>
            </a:r>
          </a:p>
          <a:p>
            <a:pPr marL="136525" indent="0" eaLnBrk="1" hangingPunct="1">
              <a:lnSpc>
                <a:spcPct val="80000"/>
              </a:lnSpc>
              <a:buNone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pt-BR" sz="2900" dirty="0">
              <a:latin typeface="Euphemia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010906" y="2231136"/>
            <a:ext cx="3895344" cy="27084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Em 1968 – alteração nas regras</a:t>
            </a:r>
          </a:p>
          <a:p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Inclui um item compensação das perdas em função da </a:t>
            </a:r>
            <a:r>
              <a:rPr lang="pt-BR" dirty="0" err="1" smtClean="0"/>
              <a:t>subindexação</a:t>
            </a:r>
            <a:r>
              <a:rPr lang="pt-B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Fim das perdas salariais decorrentes da politica</a:t>
            </a:r>
          </a:p>
          <a:p>
            <a:endParaRPr lang="pt-BR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Indexação dos salários a inflação passada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352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7446" y="480056"/>
            <a:ext cx="5860114" cy="510543"/>
          </a:xfrm>
        </p:spPr>
        <p:txBody>
          <a:bodyPr/>
          <a:lstStyle/>
          <a:p>
            <a:pPr algn="ctr"/>
            <a:r>
              <a:rPr lang="pt-BR" dirty="0" smtClean="0"/>
              <a:t>Outros elementos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21455" y="1238250"/>
            <a:ext cx="4956048" cy="501091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000" dirty="0" smtClean="0"/>
              <a:t>   Cambio</a:t>
            </a:r>
          </a:p>
          <a:p>
            <a:pPr marL="0" indent="0">
              <a:buNone/>
            </a:pPr>
            <a:endParaRPr lang="pt-BR" sz="3000" dirty="0" smtClean="0"/>
          </a:p>
          <a:p>
            <a:pPr lvl="1">
              <a:lnSpc>
                <a:spcPct val="120000"/>
              </a:lnSpc>
            </a:pPr>
            <a:r>
              <a:rPr lang="pt-BR" sz="2600" dirty="0"/>
              <a:t>A política cambial tinha como </a:t>
            </a:r>
            <a:r>
              <a:rPr lang="pt-BR" sz="2600" dirty="0" smtClean="0"/>
              <a:t>principais diretrizes a </a:t>
            </a:r>
            <a:r>
              <a:rPr lang="pt-BR" sz="2600" dirty="0"/>
              <a:t>unificação das diferentes taxas cambiais em um </a:t>
            </a:r>
            <a:r>
              <a:rPr lang="pt-BR" sz="2600" dirty="0" smtClean="0"/>
              <a:t>mercado </a:t>
            </a:r>
            <a:r>
              <a:rPr lang="pt-BR" sz="2600" dirty="0"/>
              <a:t>livre e flexível </a:t>
            </a:r>
            <a:r>
              <a:rPr lang="pt-BR" sz="2600" dirty="0" smtClean="0"/>
              <a:t>e a busca em manter </a:t>
            </a:r>
            <a:r>
              <a:rPr lang="pt-BR" sz="2600" dirty="0"/>
              <a:t>taxas de câmbio realísticas para estimular as exportações. </a:t>
            </a:r>
            <a:endParaRPr lang="pt-BR" sz="2600" dirty="0" smtClean="0"/>
          </a:p>
          <a:p>
            <a:pPr lvl="1"/>
            <a:endParaRPr lang="pt-BR" sz="2600" dirty="0" smtClean="0"/>
          </a:p>
          <a:p>
            <a:pPr lvl="1"/>
            <a:r>
              <a:rPr lang="pt-BR" sz="2600" dirty="0" smtClean="0"/>
              <a:t> Para A. Pastore, até então:</a:t>
            </a:r>
          </a:p>
          <a:p>
            <a:pPr lvl="2">
              <a:lnSpc>
                <a:spcPct val="120000"/>
              </a:lnSpc>
            </a:pPr>
            <a:r>
              <a:rPr lang="pt-BR" sz="2600" dirty="0" smtClean="0"/>
              <a:t>Depreciação </a:t>
            </a:r>
            <a:r>
              <a:rPr lang="pt-BR" sz="2600" dirty="0"/>
              <a:t>do cambio nominal – inicialmente leva a depreciação do cambio real com pouco efeito sobre preços </a:t>
            </a:r>
            <a:endParaRPr lang="pt-BR" sz="2600" dirty="0" smtClean="0"/>
          </a:p>
          <a:p>
            <a:pPr lvl="2"/>
            <a:r>
              <a:rPr lang="pt-BR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</a:t>
            </a:r>
            <a:r>
              <a:rPr lang="pt-BR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pt-BR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600" dirty="0" smtClean="0"/>
              <a:t>baixo </a:t>
            </a:r>
          </a:p>
          <a:p>
            <a:pPr lvl="3"/>
            <a:r>
              <a:rPr lang="pt-BR" sz="2400" dirty="0" smtClean="0"/>
              <a:t>vai aumentar depois </a:t>
            </a:r>
            <a:endParaRPr lang="pt-BR" sz="2400" dirty="0"/>
          </a:p>
          <a:p>
            <a:pPr marL="914400" lvl="2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63564" y="1550343"/>
            <a:ext cx="6376035" cy="522193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  Divida externa </a:t>
            </a:r>
          </a:p>
          <a:p>
            <a:pPr marL="0" indent="0">
              <a:buNone/>
            </a:pPr>
            <a:endParaRPr lang="pt-BR" dirty="0"/>
          </a:p>
          <a:p>
            <a:pPr lvl="1">
              <a:lnSpc>
                <a:spcPct val="120000"/>
              </a:lnSpc>
            </a:pPr>
            <a:r>
              <a:rPr lang="pt-BR" dirty="0" smtClean="0"/>
              <a:t>Segundo o PAEG o </a:t>
            </a:r>
            <a:r>
              <a:rPr lang="pt-BR" dirty="0"/>
              <a:t>principal problema não era o tamanho da dívida externa, mas sim o fato de 48% de seus encargos estarem concentrados nos anos de 1964 e 1965. </a:t>
            </a:r>
            <a:endParaRPr lang="pt-BR" dirty="0" smtClean="0"/>
          </a:p>
          <a:p>
            <a:pPr lvl="1">
              <a:lnSpc>
                <a:spcPct val="120000"/>
              </a:lnSpc>
            </a:pPr>
            <a:r>
              <a:rPr lang="pt-BR" dirty="0" smtClean="0"/>
              <a:t>Diante </a:t>
            </a:r>
            <a:r>
              <a:rPr lang="pt-BR" dirty="0"/>
              <a:t>deste contexto, o documento enaltecia os esforços de renegociação da dívida externa que vinham sendo feitos desde o início do governo de Castello Branco no primeiro semestre de 1964, apontando para o sucesso das missões junto aos credores norte-americanos, europeus e aos </a:t>
            </a:r>
            <a:r>
              <a:rPr lang="pt-BR" dirty="0" smtClean="0"/>
              <a:t>japoneses</a:t>
            </a:r>
          </a:p>
          <a:p>
            <a:pPr lvl="1">
              <a:lnSpc>
                <a:spcPct val="120000"/>
              </a:lnSpc>
            </a:pPr>
            <a:r>
              <a:rPr lang="pt-BR" dirty="0"/>
              <a:t>o programa propunha uma nova Lei de Remessa de Lucros que retirasse controles sobre o movimento de capital estrangeiro e facilitasse a atração destes capitais 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Brasil recebe recursos vultuosos em 1965</a:t>
            </a:r>
          </a:p>
          <a:p>
            <a:pPr lvl="2">
              <a:lnSpc>
                <a:spcPct val="120000"/>
              </a:lnSpc>
            </a:pPr>
            <a:r>
              <a:rPr lang="pt-BR" dirty="0" smtClean="0"/>
              <a:t> EUA (AID) e </a:t>
            </a:r>
            <a:r>
              <a:rPr lang="pt-BR" dirty="0" err="1" smtClean="0"/>
              <a:t>tb</a:t>
            </a:r>
            <a:r>
              <a:rPr lang="pt-BR" dirty="0" smtClean="0"/>
              <a:t> investimento externo direto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691" y="104502"/>
            <a:ext cx="1497102" cy="17721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362406" y="1753585"/>
            <a:ext cx="1088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US AID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6268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6765" y="28521"/>
            <a:ext cx="10972800" cy="1143000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Plantagenet Cherokee"/>
              </a:rPr>
              <a:t>A </a:t>
            </a:r>
            <a:r>
              <a:rPr lang="en-GB" dirty="0" err="1">
                <a:latin typeface="Plantagenet Cherokee"/>
              </a:rPr>
              <a:t>inflação</a:t>
            </a:r>
            <a:r>
              <a:rPr lang="en-GB" dirty="0">
                <a:latin typeface="Plantagenet Cherokee"/>
              </a:rPr>
              <a:t> </a:t>
            </a:r>
            <a:r>
              <a:rPr lang="en-GB" dirty="0" smtClean="0">
                <a:latin typeface="Plantagenet Cherokee"/>
              </a:rPr>
              <a:t>se </a:t>
            </a:r>
            <a:r>
              <a:rPr lang="en-GB" dirty="0" err="1" smtClean="0">
                <a:latin typeface="Plantagenet Cherokee"/>
              </a:rPr>
              <a:t>reduziu</a:t>
            </a:r>
            <a:r>
              <a:rPr lang="en-GB" dirty="0" smtClean="0">
                <a:latin typeface="Plantagenet Cherokee"/>
              </a:rPr>
              <a:t> …</a:t>
            </a:r>
            <a:endParaRPr lang="en-GB" dirty="0">
              <a:latin typeface="Plantagenet Cherokee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15290" y="896502"/>
            <a:ext cx="11715750" cy="437115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1" hangingPunct="1"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latin typeface="Euphemia"/>
              </a:rPr>
              <a:t>Mas a </a:t>
            </a:r>
            <a:r>
              <a:rPr lang="en-GB" sz="2000" dirty="0" err="1" smtClean="0">
                <a:latin typeface="Euphemia"/>
              </a:rPr>
              <a:t>redução</a:t>
            </a:r>
            <a:r>
              <a:rPr lang="en-GB" sz="2000" dirty="0" smtClean="0">
                <a:latin typeface="Euphemia"/>
              </a:rPr>
              <a:t> é </a:t>
            </a:r>
            <a:r>
              <a:rPr lang="en-GB" sz="2000" dirty="0" err="1" smtClean="0">
                <a:latin typeface="Euphemia"/>
              </a:rPr>
              <a:t>menor</a:t>
            </a:r>
            <a:r>
              <a:rPr lang="en-GB" sz="2000" dirty="0" smtClean="0">
                <a:latin typeface="Euphemia"/>
              </a:rPr>
              <a:t> </a:t>
            </a:r>
            <a:r>
              <a:rPr lang="en-GB" sz="2000" dirty="0">
                <a:latin typeface="Euphemia"/>
              </a:rPr>
              <a:t>que a </a:t>
            </a:r>
            <a:r>
              <a:rPr lang="en-GB" sz="2000" dirty="0" err="1" smtClean="0">
                <a:latin typeface="Euphemia"/>
              </a:rPr>
              <a:t>planejada</a:t>
            </a:r>
            <a:r>
              <a:rPr lang="en-GB" sz="2000" dirty="0" smtClean="0">
                <a:latin typeface="Euphemia"/>
              </a:rPr>
              <a:t> (</a:t>
            </a:r>
            <a:r>
              <a:rPr lang="en-GB" sz="2000" dirty="0" err="1" smtClean="0">
                <a:latin typeface="Euphemia"/>
              </a:rPr>
              <a:t>planejamento</a:t>
            </a:r>
            <a:r>
              <a:rPr lang="en-GB" sz="2000" dirty="0" smtClean="0">
                <a:latin typeface="Euphemia"/>
              </a:rPr>
              <a:t> </a:t>
            </a:r>
            <a:r>
              <a:rPr lang="en-GB" sz="2000" dirty="0" err="1" smtClean="0">
                <a:latin typeface="Euphemia"/>
              </a:rPr>
              <a:t>não</a:t>
            </a:r>
            <a:r>
              <a:rPr lang="en-GB" sz="2000" dirty="0" smtClean="0">
                <a:latin typeface="Euphemia"/>
              </a:rPr>
              <a:t> </a:t>
            </a:r>
            <a:r>
              <a:rPr lang="en-GB" sz="2000" dirty="0" err="1" smtClean="0">
                <a:latin typeface="Euphemia"/>
              </a:rPr>
              <a:t>busca</a:t>
            </a:r>
            <a:r>
              <a:rPr lang="en-GB" sz="2000" dirty="0" smtClean="0">
                <a:latin typeface="Euphemia"/>
              </a:rPr>
              <a:t> um </a:t>
            </a:r>
            <a:r>
              <a:rPr lang="en-GB" sz="2000" dirty="0" err="1" smtClean="0">
                <a:latin typeface="Euphemia"/>
              </a:rPr>
              <a:t>tratamento</a:t>
            </a:r>
            <a:r>
              <a:rPr lang="en-GB" sz="2000" dirty="0" smtClean="0">
                <a:latin typeface="Euphemia"/>
              </a:rPr>
              <a:t> de </a:t>
            </a:r>
            <a:r>
              <a:rPr lang="en-GB" sz="2000" dirty="0" err="1" smtClean="0">
                <a:latin typeface="Euphemia"/>
              </a:rPr>
              <a:t>choque</a:t>
            </a:r>
            <a:r>
              <a:rPr lang="en-GB" sz="2000" dirty="0" smtClean="0">
                <a:latin typeface="Euphemia"/>
              </a:rPr>
              <a:t>, </a:t>
            </a:r>
            <a:r>
              <a:rPr lang="en-GB" sz="2000" dirty="0" err="1" smtClean="0">
                <a:latin typeface="Euphemia"/>
              </a:rPr>
              <a:t>além</a:t>
            </a:r>
            <a:r>
              <a:rPr lang="en-GB" sz="2000" dirty="0" smtClean="0">
                <a:latin typeface="Euphemia"/>
              </a:rPr>
              <a:t> de </a:t>
            </a:r>
            <a:r>
              <a:rPr lang="en-GB" sz="2000" dirty="0" err="1" smtClean="0">
                <a:latin typeface="Euphemia"/>
              </a:rPr>
              <a:t>incluir</a:t>
            </a:r>
            <a:r>
              <a:rPr lang="en-GB" sz="2000" dirty="0" smtClean="0">
                <a:latin typeface="Euphemia"/>
              </a:rPr>
              <a:t> </a:t>
            </a:r>
            <a:r>
              <a:rPr lang="en-GB" sz="2000" dirty="0" err="1" smtClean="0">
                <a:latin typeface="Euphemia"/>
              </a:rPr>
              <a:t>uma</a:t>
            </a:r>
            <a:r>
              <a:rPr lang="en-GB" sz="2000" dirty="0" smtClean="0">
                <a:latin typeface="Euphemia"/>
              </a:rPr>
              <a:t> </a:t>
            </a:r>
            <a:r>
              <a:rPr lang="en-GB" sz="2000" dirty="0" err="1" smtClean="0">
                <a:latin typeface="Euphemia"/>
              </a:rPr>
              <a:t>inflação</a:t>
            </a:r>
            <a:r>
              <a:rPr lang="en-GB" sz="2000" dirty="0" smtClean="0">
                <a:latin typeface="Euphemia"/>
              </a:rPr>
              <a:t> </a:t>
            </a:r>
            <a:r>
              <a:rPr lang="en-GB" sz="2000" dirty="0" err="1" smtClean="0">
                <a:latin typeface="Euphemia"/>
              </a:rPr>
              <a:t>corretiva</a:t>
            </a:r>
            <a:r>
              <a:rPr lang="en-GB" sz="2000" dirty="0" smtClean="0">
                <a:latin typeface="Euphemia"/>
              </a:rPr>
              <a:t>) </a:t>
            </a:r>
          </a:p>
          <a:p>
            <a:pPr marL="800100" lvl="2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dirty="0" smtClean="0"/>
              <a:t>Já </a:t>
            </a:r>
            <a:r>
              <a:rPr lang="pt-BR" sz="1800" dirty="0"/>
              <a:t>havia alguma inercia antes de 64 </a:t>
            </a:r>
            <a:r>
              <a:rPr lang="pt-BR" sz="1800" dirty="0" smtClean="0"/>
              <a:t>(Pastore: auto </a:t>
            </a:r>
            <a:r>
              <a:rPr lang="pt-BR" sz="1800" dirty="0" err="1"/>
              <a:t>regressividade</a:t>
            </a:r>
            <a:r>
              <a:rPr lang="pt-BR" sz="1800" dirty="0"/>
              <a:t> estacionaria) </a:t>
            </a:r>
          </a:p>
          <a:p>
            <a:pPr lvl="2"/>
            <a:r>
              <a:rPr lang="pt-BR" sz="1800" dirty="0"/>
              <a:t>Grau de persistência menor que </a:t>
            </a:r>
            <a:r>
              <a:rPr lang="pt-BR" sz="1800" dirty="0" smtClean="0"/>
              <a:t>1, </a:t>
            </a:r>
            <a:r>
              <a:rPr lang="pt-BR" sz="1800" dirty="0"/>
              <a:t>mas diferente de zero (praticas monopolistas ou indexação informal</a:t>
            </a:r>
            <a:r>
              <a:rPr lang="pt-BR" sz="1800" dirty="0" smtClean="0"/>
              <a:t>)</a:t>
            </a:r>
          </a:p>
          <a:p>
            <a:pPr lvl="2"/>
            <a:r>
              <a:rPr lang="pt-BR" sz="1800" dirty="0" smtClean="0"/>
              <a:t>Esta persistência se eleva em 64 , mas ganha força em 1968</a:t>
            </a:r>
            <a:endParaRPr lang="pt-BR" sz="1800" dirty="0"/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500" dirty="0" smtClean="0">
                <a:latin typeface="Euphemia"/>
              </a:rPr>
              <a:t> </a:t>
            </a:r>
            <a:r>
              <a:rPr lang="en-GB" dirty="0" smtClean="0">
                <a:latin typeface="Euphemia"/>
              </a:rPr>
              <a:t>Este </a:t>
            </a:r>
            <a:r>
              <a:rPr lang="en-GB" dirty="0" err="1">
                <a:latin typeface="Euphemia"/>
              </a:rPr>
              <a:t>resultado</a:t>
            </a:r>
            <a:r>
              <a:rPr lang="en-GB" dirty="0">
                <a:latin typeface="Euphemia"/>
              </a:rPr>
              <a:t> se </a:t>
            </a:r>
            <a:r>
              <a:rPr lang="en-GB" dirty="0" err="1">
                <a:latin typeface="Euphemia"/>
              </a:rPr>
              <a:t>deve</a:t>
            </a:r>
            <a:r>
              <a:rPr lang="en-GB" dirty="0">
                <a:latin typeface="Euphemia"/>
              </a:rPr>
              <a:t> </a:t>
            </a:r>
            <a:r>
              <a:rPr lang="en-GB" dirty="0" err="1" smtClean="0">
                <a:latin typeface="Euphemia"/>
              </a:rPr>
              <a:t>em</a:t>
            </a:r>
            <a:r>
              <a:rPr lang="en-GB" dirty="0" smtClean="0">
                <a:latin typeface="Euphemia"/>
              </a:rPr>
              <a:t> </a:t>
            </a:r>
            <a:r>
              <a:rPr lang="en-GB" dirty="0">
                <a:latin typeface="Euphemia"/>
              </a:rPr>
              <a:t>parte à </a:t>
            </a:r>
            <a:r>
              <a:rPr lang="en-GB" dirty="0" err="1">
                <a:latin typeface="Euphemia"/>
              </a:rPr>
              <a:t>própria</a:t>
            </a:r>
            <a:r>
              <a:rPr lang="en-GB" dirty="0">
                <a:latin typeface="Euphemia"/>
              </a:rPr>
              <a:t> </a:t>
            </a:r>
            <a:r>
              <a:rPr lang="en-GB" dirty="0" err="1">
                <a:latin typeface="Euphemia"/>
              </a:rPr>
              <a:t>retração</a:t>
            </a:r>
            <a:r>
              <a:rPr lang="en-GB" dirty="0">
                <a:latin typeface="Euphemia"/>
              </a:rPr>
              <a:t> </a:t>
            </a:r>
            <a:r>
              <a:rPr lang="en-GB" dirty="0" err="1">
                <a:latin typeface="Euphemia"/>
              </a:rPr>
              <a:t>nas</a:t>
            </a:r>
            <a:r>
              <a:rPr lang="en-GB" dirty="0">
                <a:latin typeface="Euphemia"/>
              </a:rPr>
              <a:t> </a:t>
            </a:r>
            <a:r>
              <a:rPr lang="en-GB" dirty="0" err="1">
                <a:latin typeface="Euphemia"/>
              </a:rPr>
              <a:t>taxas</a:t>
            </a:r>
            <a:r>
              <a:rPr lang="en-GB" dirty="0">
                <a:latin typeface="Euphemia"/>
              </a:rPr>
              <a:t> de </a:t>
            </a:r>
            <a:r>
              <a:rPr lang="en-GB" dirty="0" err="1">
                <a:latin typeface="Euphemia"/>
              </a:rPr>
              <a:t>crescimento</a:t>
            </a:r>
            <a:r>
              <a:rPr lang="en-GB" dirty="0">
                <a:latin typeface="Euphemia"/>
              </a:rPr>
              <a:t> </a:t>
            </a:r>
            <a:r>
              <a:rPr lang="en-GB" dirty="0" err="1">
                <a:latin typeface="Euphemia"/>
              </a:rPr>
              <a:t>econômico</a:t>
            </a:r>
            <a:endParaRPr lang="en-GB" dirty="0">
              <a:latin typeface="Euphemia"/>
            </a:endParaRPr>
          </a:p>
          <a:p>
            <a:pPr marL="1109663" lvl="2" indent="-285750" eaLnBrk="1" hangingPunct="1"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>
                <a:latin typeface="Euphemia"/>
              </a:rPr>
              <a:t>Stop and go no PAEG 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err="1">
                <a:latin typeface="Euphemia"/>
              </a:rPr>
              <a:t>Quebras</a:t>
            </a:r>
            <a:r>
              <a:rPr lang="en-GB" sz="1800" dirty="0">
                <a:latin typeface="Euphemia"/>
              </a:rPr>
              <a:t> </a:t>
            </a:r>
            <a:r>
              <a:rPr lang="en-GB" sz="1800" dirty="0" err="1">
                <a:latin typeface="Euphemia"/>
              </a:rPr>
              <a:t>principalmente</a:t>
            </a:r>
            <a:r>
              <a:rPr lang="en-GB" sz="1800" dirty="0">
                <a:latin typeface="Euphemia"/>
              </a:rPr>
              <a:t> </a:t>
            </a:r>
            <a:r>
              <a:rPr lang="en-GB" sz="1800" dirty="0" err="1">
                <a:latin typeface="Euphemia"/>
              </a:rPr>
              <a:t>em</a:t>
            </a:r>
            <a:r>
              <a:rPr lang="en-GB" sz="1800" dirty="0">
                <a:latin typeface="Euphemia"/>
              </a:rPr>
              <a:t> </a:t>
            </a:r>
            <a:r>
              <a:rPr lang="en-GB" sz="1800" dirty="0" err="1">
                <a:latin typeface="Euphemia"/>
              </a:rPr>
              <a:t>pequenas</a:t>
            </a:r>
            <a:r>
              <a:rPr lang="en-GB" sz="1800" dirty="0">
                <a:latin typeface="Euphemia"/>
              </a:rPr>
              <a:t> e </a:t>
            </a:r>
            <a:r>
              <a:rPr lang="en-GB" sz="1800" dirty="0" err="1">
                <a:latin typeface="Euphemia"/>
              </a:rPr>
              <a:t>médias</a:t>
            </a:r>
            <a:r>
              <a:rPr lang="en-GB" sz="1800" dirty="0">
                <a:latin typeface="Euphemia"/>
              </a:rPr>
              <a:t> </a:t>
            </a:r>
            <a:r>
              <a:rPr lang="en-GB" sz="1800" dirty="0" err="1">
                <a:latin typeface="Euphemia"/>
              </a:rPr>
              <a:t>empresas</a:t>
            </a:r>
            <a:endParaRPr lang="en-GB" sz="1800" dirty="0">
              <a:latin typeface="Euphemia"/>
            </a:endParaRP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>
              <a:latin typeface="Euphemia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259" y="3981777"/>
            <a:ext cx="10467975" cy="2571750"/>
          </a:xfrm>
          <a:prstGeom prst="rect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</p:spPr>
      </p:pic>
      <p:sp>
        <p:nvSpPr>
          <p:cNvPr id="2" name="Chave Esquerda 1"/>
          <p:cNvSpPr/>
          <p:nvPr/>
        </p:nvSpPr>
        <p:spPr>
          <a:xfrm>
            <a:off x="3653040" y="5058809"/>
            <a:ext cx="130628" cy="794975"/>
          </a:xfrm>
          <a:prstGeom prst="leftBrac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866354" y="5259771"/>
            <a:ext cx="77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4,2%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7" name="Chave Esquerda 6"/>
          <p:cNvSpPr/>
          <p:nvPr/>
        </p:nvSpPr>
        <p:spPr>
          <a:xfrm>
            <a:off x="9234713" y="5066964"/>
            <a:ext cx="182880" cy="770709"/>
          </a:xfrm>
          <a:prstGeom prst="leftBrace">
            <a:avLst>
              <a:gd name="adj1" fmla="val 8333"/>
              <a:gd name="adj2" fmla="val 51409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326143" y="5267652"/>
            <a:ext cx="90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57,3%</a:t>
            </a:r>
            <a:endParaRPr lang="pt-B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Conclusão: </a:t>
            </a:r>
            <a:r>
              <a:rPr lang="pt-BR" dirty="0"/>
              <a:t>PAEG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789" y="1691640"/>
            <a:ext cx="10364724" cy="5038344"/>
          </a:xfrm>
        </p:spPr>
        <p:txBody>
          <a:bodyPr>
            <a:normAutofit/>
          </a:bodyPr>
          <a:lstStyle/>
          <a:p>
            <a:r>
              <a:rPr lang="pt-BR" dirty="0" smtClean="0"/>
              <a:t>Ortodoxia e heterodoxia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Gradualismo </a:t>
            </a:r>
          </a:p>
          <a:p>
            <a:r>
              <a:rPr lang="pt-BR" dirty="0" smtClean="0"/>
              <a:t>Mas excesso de demanda </a:t>
            </a:r>
          </a:p>
          <a:p>
            <a:pPr lvl="1"/>
            <a:r>
              <a:rPr lang="pt-BR" dirty="0" smtClean="0"/>
              <a:t>Existe?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Virada 63/64 taxa de crescimento baixa;  ao longo do PAEG retomada (</a:t>
            </a:r>
            <a:r>
              <a:rPr lang="pt-BR" dirty="0"/>
              <a:t>s</a:t>
            </a:r>
            <a:r>
              <a:rPr lang="pt-BR" dirty="0" smtClean="0"/>
              <a:t>top </a:t>
            </a:r>
            <a:r>
              <a:rPr lang="pt-BR" dirty="0" err="1" smtClean="0"/>
              <a:t>and</a:t>
            </a:r>
            <a:r>
              <a:rPr lang="pt-BR" dirty="0" smtClean="0"/>
              <a:t> go 4%)</a:t>
            </a:r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lvl="1"/>
            <a:r>
              <a:rPr lang="pt-BR" dirty="0" smtClean="0"/>
              <a:t>Contenção de demanda é importante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Não parece </a:t>
            </a:r>
            <a:r>
              <a:rPr lang="pt-BR" dirty="0"/>
              <a:t>t</a:t>
            </a:r>
            <a:r>
              <a:rPr lang="pt-BR" dirty="0" smtClean="0"/>
              <a:t>er havido ou sido o mais importante, mesmo que efetivamente não parecem ter existido fortes pressões de demanda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dirty="0" smtClean="0"/>
              <a:t>Quais mecanismo principais de estabilização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Contenção das pressões salariais (arrocho)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Mudanças na pressão do financiamento do déficit, queda e possibilidade de financiamento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Não pressão externa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707" y="222504"/>
            <a:ext cx="3331133" cy="22098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839" y="222504"/>
            <a:ext cx="3680741" cy="22098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152839" y="2368296"/>
            <a:ext cx="4001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6D6F71"/>
                </a:solidFill>
                <a:latin typeface="Helvetica" panose="020B0604020202020204" pitchFamily="34" charset="0"/>
              </a:rPr>
              <a:t>Lacerda</a:t>
            </a:r>
            <a:r>
              <a:rPr lang="pt-BR" sz="1200" dirty="0">
                <a:solidFill>
                  <a:srgbClr val="6D6F71"/>
                </a:solidFill>
                <a:latin typeface="Helvetica" panose="020B0604020202020204" pitchFamily="34" charset="0"/>
              </a:rPr>
              <a:t>, </a:t>
            </a:r>
            <a:r>
              <a:rPr lang="pt-BR" sz="1200" dirty="0" smtClean="0">
                <a:solidFill>
                  <a:srgbClr val="6D6F71"/>
                </a:solidFill>
                <a:latin typeface="Helvetica" panose="020B0604020202020204" pitchFamily="34" charset="0"/>
              </a:rPr>
              <a:t>governador </a:t>
            </a:r>
            <a:r>
              <a:rPr lang="pt-BR" sz="1200" dirty="0">
                <a:solidFill>
                  <a:srgbClr val="6D6F71"/>
                </a:solidFill>
                <a:latin typeface="Helvetica" panose="020B0604020202020204" pitchFamily="34" charset="0"/>
              </a:rPr>
              <a:t>da </a:t>
            </a:r>
            <a:r>
              <a:rPr lang="pt-BR" sz="1200" dirty="0" smtClean="0">
                <a:solidFill>
                  <a:srgbClr val="6D6F71"/>
                </a:solidFill>
                <a:latin typeface="Helvetica" panose="020B0604020202020204" pitchFamily="34" charset="0"/>
              </a:rPr>
              <a:t>Guanabara com os militares, um </a:t>
            </a:r>
            <a:r>
              <a:rPr lang="pt-BR" sz="1200" dirty="0">
                <a:solidFill>
                  <a:srgbClr val="6D6F71"/>
                </a:solidFill>
                <a:latin typeface="Helvetica" panose="020B0604020202020204" pitchFamily="34" charset="0"/>
              </a:rPr>
              <a:t>dos principais articuladores do </a:t>
            </a:r>
            <a:r>
              <a:rPr lang="pt-BR" sz="1200" dirty="0" smtClean="0">
                <a:solidFill>
                  <a:srgbClr val="6D6F71"/>
                </a:solidFill>
                <a:latin typeface="Helvetica" panose="020B0604020202020204" pitchFamily="34" charset="0"/>
              </a:rPr>
              <a:t>golpe, </a:t>
            </a:r>
            <a:r>
              <a:rPr lang="pt-BR" sz="1200" dirty="0">
                <a:solidFill>
                  <a:srgbClr val="6D6F71"/>
                </a:solidFill>
                <a:latin typeface="Helvetica" panose="020B0604020202020204" pitchFamily="34" charset="0"/>
              </a:rPr>
              <a:t>voltou-se contra o regime em 1966 Foto: Agência O Globo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4447032" y="2414462"/>
            <a:ext cx="341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6D6F71"/>
                </a:solidFill>
                <a:latin typeface="Helvetica" panose="020B0604020202020204" pitchFamily="34" charset="0"/>
              </a:rPr>
              <a:t>Tropa do Exército em frente do Congresso Nacional. </a:t>
            </a:r>
            <a:r>
              <a:rPr lang="pt-BR" sz="1200" dirty="0" smtClean="0">
                <a:solidFill>
                  <a:srgbClr val="6D6F71"/>
                </a:solidFill>
                <a:latin typeface="Helvetica" panose="020B0604020202020204" pitchFamily="34" charset="0"/>
              </a:rPr>
              <a:t>Foto</a:t>
            </a:r>
            <a:r>
              <a:rPr lang="pt-BR" sz="1200" dirty="0">
                <a:solidFill>
                  <a:srgbClr val="6D6F71"/>
                </a:solidFill>
                <a:latin typeface="Helvetica" panose="020B0604020202020204" pitchFamily="34" charset="0"/>
              </a:rPr>
              <a:t>: Agência O Globo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703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36563" y="1835150"/>
            <a:ext cx="10714037" cy="2219325"/>
          </a:xfrm>
        </p:spPr>
        <p:txBody>
          <a:bodyPr/>
          <a:lstStyle/>
          <a:p>
            <a:pPr eaLnBrk="1" hangingPunct="1"/>
            <a:r>
              <a:rPr lang="pt-BR" altLang="pt-BR" sz="4000" cap="none" dirty="0">
                <a:latin typeface="Plantagenet Cherokee"/>
              </a:rPr>
              <a:t>  </a:t>
            </a:r>
            <a:br>
              <a:rPr lang="pt-BR" altLang="pt-BR" sz="4000" cap="none" dirty="0">
                <a:latin typeface="Plantagenet Cherokee"/>
              </a:rPr>
            </a:br>
            <a:r>
              <a:rPr lang="pt-BR" altLang="pt-BR" sz="4000" cap="none" dirty="0" smtClean="0">
                <a:latin typeface="Plantagenet Cherokee"/>
              </a:rPr>
              <a:t>As reformas institucionais do</a:t>
            </a:r>
            <a:r>
              <a:rPr altLang="pt-BR" sz="4000" cap="none" dirty="0" smtClean="0">
                <a:latin typeface="Plantagenet Cherokee"/>
              </a:rPr>
              <a:t> PAEG</a:t>
            </a:r>
            <a:endParaRPr altLang="pt-BR" sz="4000" cap="none" dirty="0">
              <a:latin typeface="Plantagenet Cheroke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668" y="1081087"/>
            <a:ext cx="2890838" cy="2869184"/>
          </a:xfrm>
          <a:prstGeom prst="rect">
            <a:avLst/>
          </a:prstGeom>
        </p:spPr>
      </p:pic>
      <p:pic>
        <p:nvPicPr>
          <p:cNvPr id="3074" name="Picture 2" descr="https://sites.google.com/site/wwwdanilocostacom/_/rsrc/1468863373795/danilocosta/imagesCACU4F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054475"/>
            <a:ext cx="37814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718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iteratura acadêmica 16x9">
  <a:themeElements>
    <a:clrScheme name="1_Literatura acadêmica 16x9 1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FFFFFF"/>
      </a:accent3>
      <a:accent4>
        <a:srgbClr val="443C38"/>
      </a:accent4>
      <a:accent5>
        <a:srgbClr val="B3B1B0"/>
      </a:accent5>
      <a:accent6>
        <a:srgbClr val="62715C"/>
      </a:accent6>
      <a:hlink>
        <a:srgbClr val="59704F"/>
      </a:hlink>
      <a:folHlink>
        <a:srgbClr val="A8A39E"/>
      </a:folHlink>
    </a:clrScheme>
    <a:fontScheme name="1_Literatura acadêmica 16x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iteratura acadêmica 16x9 1">
        <a:dk1>
          <a:srgbClr val="514843"/>
        </a:dk1>
        <a:lt1>
          <a:srgbClr val="FFFFFF"/>
        </a:lt1>
        <a:dk2>
          <a:srgbClr val="000000"/>
        </a:dk2>
        <a:lt2>
          <a:srgbClr val="FFFFF3"/>
        </a:lt2>
        <a:accent1>
          <a:srgbClr val="514843"/>
        </a:accent1>
        <a:accent2>
          <a:srgbClr val="6D7D66"/>
        </a:accent2>
        <a:accent3>
          <a:srgbClr val="FFFFFF"/>
        </a:accent3>
        <a:accent4>
          <a:srgbClr val="443C38"/>
        </a:accent4>
        <a:accent5>
          <a:srgbClr val="B3B1B0"/>
        </a:accent5>
        <a:accent6>
          <a:srgbClr val="62715C"/>
        </a:accent6>
        <a:hlink>
          <a:srgbClr val="59704F"/>
        </a:hlink>
        <a:folHlink>
          <a:srgbClr val="A8A3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teratura acadêmica 16x9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Literatura acadêmica 16x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1548</Words>
  <Application>Microsoft Office PowerPoint</Application>
  <PresentationFormat>Widescreen</PresentationFormat>
  <Paragraphs>260</Paragraphs>
  <Slides>27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Arial</vt:lpstr>
      <vt:lpstr>Euphemia</vt:lpstr>
      <vt:lpstr>Helvetica</vt:lpstr>
      <vt:lpstr>Monotype Sorts</vt:lpstr>
      <vt:lpstr>Plantagenet Cherokee</vt:lpstr>
      <vt:lpstr>Tw Cen MT</vt:lpstr>
      <vt:lpstr>Wingdings</vt:lpstr>
      <vt:lpstr>1_Literatura acadêmica 16x9</vt:lpstr>
      <vt:lpstr>Literatura acadêmica 16x9</vt:lpstr>
      <vt:lpstr>AULA 04. O PAEG: estabilização e reformas</vt:lpstr>
      <vt:lpstr>As principais medidas estabilizadoras do PAEG: (o lado ortodoxo)</vt:lpstr>
      <vt:lpstr>Política salarial no Paeg</vt:lpstr>
      <vt:lpstr>Salário mínimo real</vt:lpstr>
      <vt:lpstr>Política salarial no Paeg</vt:lpstr>
      <vt:lpstr>Outros elementos </vt:lpstr>
      <vt:lpstr>A inflação se reduziu …</vt:lpstr>
      <vt:lpstr>Conclusão: PAEG </vt:lpstr>
      <vt:lpstr>   As reformas institucionais do PAEG</vt:lpstr>
      <vt:lpstr>As falhas institucionais</vt:lpstr>
      <vt:lpstr>Reforma básica</vt:lpstr>
      <vt:lpstr>Reformas institucionais do início dos governos militares</vt:lpstr>
      <vt:lpstr>A Reforma Tributária </vt:lpstr>
      <vt:lpstr>A Reforma Tributária (2) </vt:lpstr>
      <vt:lpstr>Apresentação do PowerPoint</vt:lpstr>
      <vt:lpstr>A Reforma Tributária (2) </vt:lpstr>
      <vt:lpstr>Impostos indiretos incidem sobre consumo  impostos diretos que incidem sobre renda </vt:lpstr>
      <vt:lpstr>A Reforma Tributária (2) </vt:lpstr>
      <vt:lpstr>A Reforma Monetária – Financeira (1) </vt:lpstr>
      <vt:lpstr>A Reforma Monetária – Financeira (2)</vt:lpstr>
      <vt:lpstr>A Reforma Monetária – Financeira (3)‏</vt:lpstr>
      <vt:lpstr>A Reforma Monetária – Financeira (4)‏</vt:lpstr>
      <vt:lpstr>A Reforma Monetária – Financeira (4)‏</vt:lpstr>
      <vt:lpstr>Apresentação do PowerPoint</vt:lpstr>
      <vt:lpstr>Reforma trabalhista</vt:lpstr>
      <vt:lpstr>A Reforma do Setor Externo</vt:lpstr>
      <vt:lpstr>Reformas um balanço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Windows User</cp:lastModifiedBy>
  <cp:revision>60</cp:revision>
  <dcterms:created xsi:type="dcterms:W3CDTF">2013-04-05T19:49:59Z</dcterms:created>
  <dcterms:modified xsi:type="dcterms:W3CDTF">2020-08-26T16:05:14Z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