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12" r:id="rId2"/>
    <p:sldId id="489" r:id="rId3"/>
    <p:sldId id="490" r:id="rId4"/>
    <p:sldId id="496" r:id="rId5"/>
    <p:sldId id="460" r:id="rId6"/>
    <p:sldId id="462" r:id="rId7"/>
    <p:sldId id="486" r:id="rId8"/>
    <p:sldId id="316" r:id="rId9"/>
    <p:sldId id="461" r:id="rId10"/>
    <p:sldId id="464" r:id="rId11"/>
    <p:sldId id="463" r:id="rId12"/>
    <p:sldId id="487" r:id="rId13"/>
    <p:sldId id="498" r:id="rId14"/>
    <p:sldId id="499" r:id="rId15"/>
    <p:sldId id="274" r:id="rId16"/>
    <p:sldId id="437" r:id="rId17"/>
    <p:sldId id="313" r:id="rId18"/>
    <p:sldId id="470" r:id="rId19"/>
    <p:sldId id="453" r:id="rId20"/>
    <p:sldId id="452" r:id="rId21"/>
    <p:sldId id="438" r:id="rId22"/>
    <p:sldId id="278" r:id="rId23"/>
    <p:sldId id="479" r:id="rId24"/>
    <p:sldId id="482" r:id="rId25"/>
    <p:sldId id="480" r:id="rId26"/>
    <p:sldId id="283" r:id="rId27"/>
    <p:sldId id="484" r:id="rId28"/>
    <p:sldId id="443" r:id="rId29"/>
    <p:sldId id="483" r:id="rId30"/>
    <p:sldId id="475" r:id="rId31"/>
    <p:sldId id="477" r:id="rId32"/>
    <p:sldId id="478" r:id="rId33"/>
    <p:sldId id="465" r:id="rId34"/>
    <p:sldId id="318" r:id="rId35"/>
    <p:sldId id="497" r:id="rId36"/>
    <p:sldId id="439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1"/>
  </p:normalViewPr>
  <p:slideViewPr>
    <p:cSldViewPr snapToGrid="0" snapToObjects="1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0:59:50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16383,'80'0'0,"8"6"0,-25 1 0,14 0 0,19 12 0,-6-16 0,-33 10 0,2 1 0,-5-9 0,0-1 0,5 7 0,0 0 0,5-3 0,0-1 0,2 0 0,-1 1 0,-5 3 0,1-1 0,7-5 0,0 0 0,-12 4 0,-1 1 0,14-6 0,0 0 0,-13 3 0,-1 0 0,10 1 0,-4-1 0,22 1 0,-32-4 0,0-1 0,30 3 0,15-5 0,-7 5 0,-3 0 0,0-4 0,-14 3 0,-21-1 0,0-1 0,8-2 0,-9 3 0,1-1 0,14-3 0,-14 0 0,2 0 0,14 0 0,-8 3 0,2 1 0,17-2 0,-20 1 0,1 1 0,37 2 0,-43-6 0,0 1 0,1 5 0,1 1 0,3-6 0,2-1 0,4 3 0,0 1 0,-3-1 0,-1 0 0,-10-2 0,2 0 0,21 2 0,-1 1 0,11-4 0,-22 0 0,-1 0 0,8 0 0,-15 0 0,-2 0 0,-13 4 0,5-3 0,-11 8 0,18-2 0,-16-1 0,30 5 0,-7-4 0,21 6 0,17-6 0,-44-2 0,37-5 0,-41 0 0,39 0 0,-7 0 0,16 0 0,3 0 0,-8 0 0,-33 0 0,0 0 0,43 0 0,-46 0 0,0 0 0,44 0 0,-12 0 0,-16 0 0,-3 0 0,-7 0 0,0 0 0,0 0 0,-6 0 0,4 0 0,-12 0 0,5 0 0,1 0 0,-12 0 0,-1 0 0,-15 0 0,-6 0 0,1 0 0,0 0 0,-1 0 0,1 0 0,-1 0 0,6 0 0,1 0 0,6 0 0,6 0 0,1 0 0,0 0 0,5 0 0,-5 0 0,7-5 0,-1 4 0,20-14 0,-15 13 0,16-13 0,-27 9 0,5 0 0,-17-3 0,10 8 0,-16-3 0,4 0 0,-6 3 0,1-4 0,-1 5 0,1 0 0,-1 0 0,1 0 0,0 0 0,4 0 0,3 0 0,4 0 0,1 0 0,5 0 0,-4 0 0,5-4 0,-6 3 0,-1-4 0,-5 1 0,5 3 0,-11-3 0,19 4 0,-16 0 0,10 0 0,0 0 0,-5 0 0,7 0 0,-5 0 0,-4 0 0,6 0 0,-1 0 0,1 0 0,-1 0 0,-4 0 0,3 0 0,-4 0 0,6 0 0,-1 0 0,1 0 0,-1 0 0,7 0 0,-5 0 0,18 0 0,-10 0 0,11-5 0,-7 4 0,1-4 0,-1 5 0,1 0 0,-1 0 0,-6-5 0,-1 4 0,7-4 0,-4 5 0,6-4 0,-3 3 0,-5-4 0,6 5 0,1 0 0,6 0 0,2 0 0,7-5 0,-7 3 0,6-3 0,-13 0 0,5 4 0,-7-9 0,-5 8 0,-8-3 0,-7 1 0,-10 3 0,3-3 0,-4 4 0,16-5 0,10-2 0,30-11 0,8 3 0,0 0 0,4-2 0,-10 5 0,-4 3 0,-19 9 0,7 0 0,-5 0 0,3 0 0,33 0 0,-24 0 0,1 0 0,-8 0 0,-1 0 0,5 0 0,0 0 0,0 0 0,0 0 0,0 0 0,0 0 0,0 0 0,0 0 0,1 0 0,-2 0 0,34 0 0,-36 0 0,-1 0 0,28 0 0,15 0 0,-41 0 0,-2 0 0,15 0 0,9 0 0,-36 0 0,-16 0 0,3 0 0,-11-4 0,-1 3 0,-4-3 0,4 4 0,-4 0 0,4 0 0,1 0 0,5 0 0,7 0 0,7 0 0,7 0 0,23-7 0,-4 6 0,22-11 0,-8 11 0,8-11 0,-21 5 0,17 0 0,8-4 0,-6 4 0,5-5 0,-30 5 0,-7 2 0,21 0 0,-21 4 0,25-4 0,-43 5 0,10 0 0,4 0 0,-14 0 0,8-4 0,-10 3 0,-6-3 0,2 4 0,4 0 0,-11 0 0,1 0 0,4 0 0,-15 0 0,35 0 0,-26 0 0,18 0 0,-14 0 0,-4 0 0,4 0 0,16 0 0,-10 0 0,11 0 0,-11 0 0,-10 0 0,3 0 0,-4 0 0,8 0 0,-7 0 0,7 0 0,0 0 0,-6 0 0,6 0 0,-1 0 0,-5 0 0,6 0 0,0 0 0,-1 0 0,2 0 0,21 0 0,-6 0 0,17 0 0,6 0 0,-25 0 0,10 0 0,-7 0 0,-16 0 0,10 0 0,-16-4 0,-7 3 0,2-3 0,-2 4 0,-1 0 0,7 0 0,-3 0 0,-5 0 0,3 0 0,1 0 0,5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0:59:54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49 16383,'39'0'0,"-1"0"0,-24 0 0,5 0 0,-1 0 0,1 0 0,5 0 0,7 0 0,1 0 0,11 0 0,2 0 0,8 0 0,0 0 0,6 6 0,-6-5 0,7 4 0,-7-5 0,5 0 0,-12 0 0,13 0 0,-13 0 0,5 0 0,-6 0 0,-1 0 0,0 0 0,1 0 0,-1 0 0,7 0 0,-4 0 0,11 0 0,-5 0 0,15 0 0,-6 0 0,6 0 0,-8 0 0,0 0 0,0 0 0,0 0 0,-7 0 0,5 0 0,-12 0 0,-1 0 0,-2 0 0,-5 0 0,20 0 0,-10 0 0,4 0 0,-9 0 0,-5 0 0,7 0 0,-1 0 0,0 0 0,-5 0 0,3 0 0,-10 0 0,11 0 0,-11 0 0,5 0 0,-6 0 0,-1 0 0,-5 0 0,5 0 0,-5 0 0,5 0 0,-4 0 0,3 0 0,4 0 0,0 0 0,6 0 0,-9 0 0,1 0 0,-1 0 0,7 0 0,-5 0 0,11 0 0,-5 0 0,0 0 0,5 0 0,-5 0 0,7 0 0,-7 0 0,5 0 0,-5 0 0,0 0 0,5 0 0,-16 0 0,8 0 0,-10 0 0,9 0 0,-8 0 0,1 0 0,-9 0 0,-4 0 0,4 0 0,-4 0 0,8 0 0,-2 0 0,2 0 0,-4 0 0,6 0 0,2 0 0,-1 0 0,4 0 0,-4 0 0,6 0 0,-1 0 0,7 0 0,15 0 0,-11 0 0,16 0 0,-25 0 0,5 0 0,-7 0 0,1 0 0,-1 0 0,-5 0 0,-1-4 0,-5 3 0,-1-3 0,-4 4 0,4 0 0,0 0 0,1 0 0,-1-4 0,-1 3 0,-3-2 0,5 3 0,0 0 0,-1 0 0,-4 0 0,4 0 0,-4 0 0,8 0 0,-7 0 0,6 0 0,-3 0 0,-3 0 0,5 0 0,-7 0 0,4 0 0,0 0 0,0 0 0,0 0 0,-1 0 0,1 0 0,0 0 0,0-4 0,-1 3 0,1-7 0,-4 7 0,8-3 0,-11 1 0,11 2 0,-8-3 0,3 0 0,1 3 0,0-3 0,0 4 0,-4-3 0,-1-2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1:00:00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1007 16383,'0'43'0,"0"-5"0,0-24 0,0 4 0,0-1 0,0-2 0,0 7 0,0 1 0,0-2 0,0 11 0,5 0 0,0-10 0,6 18 0,-1-11 0,1 15 0,0 1 0,0-1 0,0 0 0,0-5 0,-1-3 0,0-5 0,0-1 0,0-4 0,0-3 0,-1-4 0,0 0 0,0-5 0,-4 3 0,7 1 0,-6-3 0,6 2 0,-3-5 0,-1-3 0,4 7 0,-2-7 0,6 0 0,2 2 0,1-9 0,-1 10 0,0-7 0,-9 0 0,9 3 0,-1-3 0,3 0 0,2 3 0,-3-7 0,-1 8 0,1-8 0,-5 3 0,3-4 0,3 0 0,0 0 0,4 0 0,-1 0 0,3 0 0,10 0 0,10 0 0,-6 0 0,16 0 0,-16-10 0,19 2 0,-6-9 0,0 6 0,5-1 0,-12-4 0,6 3 0,-8-3 0,-6 9 0,12-2 0,-21 4 0,8-1 0,-13-3 0,-4 8 0,4-4 0,0 1 0,-4 3 0,9-8 0,-9 7 0,9-7 0,-4 8 0,6-3 0,-1-1 0,1 4 0,0-8 0,-1 7 0,1-7 0,5 8 0,3-3 0,5-1 0,0 3 0,27-8 0,-20 9 0,27-5 0,-31 1 0,4 4 0,-7-4 0,1 5 0,6 0 0,-5 0 0,6 0 0,-8 0 0,7 0 0,-5 0 0,13 0 0,-13 0 0,12 0 0,-12 0 0,6 0 0,-1 0 0,2 0 0,34 0 0,-20 0 0,19 0 0,-18 0 0,-6 0 0,32 0 0,-20 0 0,21 0 0,-17 0 0,8 0 0,-21 0 0,-10 0 0,0 0 0,0 0 0,-4-3 0,0 0 0,12 2 0,14-5 0,-7 1 0,6 3 0,-14-8 0,22 8 0,-20-3 0,20 5 0,-6 0 0,11 0 0,7 0 0,-43 0 0,1 0 0,0 0 0,0 0 0,38 0 0,-40 0 0,-2 0 0,22 6 0,14-5 0,-16 10 0,-2-10 0,-15 5 0,12-2 0,-24-3 0,10 4 0,-21-5 0,7 0 0,1 0 0,7 0 0,6 0 0,-5 0 0,12 5 0,-12-3 0,13 3 0,-6-5 0,0 5 0,5-4 0,3 4 0,1-5 0,22 0 0,-27 0 0,-2 0 0,1 0 0,14 0 0,-14 0 0,2 0 0,30 0 0,9 0 0,0 0 0,0 0 0,-22 6 0,-1 1 0,12 1 0,-17 1 0,-3 1 0,-3 2 0,23 14 0,-37-16 0,29 9 0,-31-19 0,7 5 0,4 1 0,37 3 0,-28 0 0,8 2 0,-9-3 0,5-1 0,-2 0 0,16 2 0,3 0 0,-14-1 0,4 0 0,-2 0 0,16 3 0,-6-1 0,-16-1 0,-3-1 0,6-1 0,0 0 0,-5 0 0,-4-2 0,30-4 0,-42 5 0,1-1 0,9-4 0,-3 0 0,7 4 0,-13-5 0,-1 0 0,12 0 0,-15 0 0,15 0 0,1 0 0,-16 0 0,15-5 0,-13 4 0,-4-14 0,11 7 0,-12-8 0,12 4 0,-12-4 0,13 2 0,2-8 0,-6 8 0,18-16 0,-31 17 0,39-18 0,-43 19 0,10-2 0,3 1 0,2 0 0,-3 3 0,2-1 0,29-8 0,16 3 0,-45 7 0,2-2 0,-1 0 0,2 1 0,9 2 0,0-1 0,-4-5 0,1 0 0,8 6 0,0-1 0,-4-5 0,1-1 0,2 4 0,5-2 0,-4-4 0,5-2 0,-3 2 0,9-1 0,-1-1 0,-8-1 0,4-1 0,-7 2 0,0 2 0,-5 1 0,0-2 0,2-1 0,26-5 0,-1 1 0,-33 9 0,1 2 0,11-2 0,7 0 0,-9 4 0,32 3 0,-2 3 0,1 2 0,-47 0 0,-1 4 0,26 14 0,-2 1 0,-2-9 0,8 25 0,-13-33 0,-16 5 0,3 1 0,-3-2 0,2 2 0,11 6 0,6 2 0,25 0 0,-2-1 0,-36-1 0,3 0 0,24-3 0,12-1 0,-15 0 0,5 4 0,-7-9 0,14-1 0,-15 0 0,5 3 0,8-5 0,5 0 0,-30 0 0,-5 0 0,-10 0 0,0 0 0,12 0 0,-1 0 0,30 0 0,0 0 0,-40 0 0,1 0 0,43 0 0,-14 0 0,7-6 0,5-6 0,-19-2 0,7-3 0,10-1 0,-39 6 0,7 0 0,-1 1 0,-4 3 0,9-3 0,1 0 0,-3 2 0,3 3 0,1 0 0,2-5 0,27 10 0,-15-4 0,-22 5 0,6 0 0,-7 0 0,-22 0 0,16 0 0,-7 0 0,-4 0 0,5 0 0,25 0 0,-2 0 0,16 0 0,-33 0 0,2 0 0,-2-6 0,-1 0 0,46-2 0,-1-10 0,-42 7 0,-2-1 0,-6 1 0,6-4 0,-10 3 0,9-4 0,-5 1 0,-5 4 0,5-4 0,-7 0 0,-10 8 0,4-6 0,-10 12 0,-3-7 0,3 8 0,-4-4 0,19-1 0,-8-1 0,21 1 0,8-10 0,-9 3 0,29-10 0,-36 5 0,3 2 0,-18 1 0,-12 5 0,2 0 0,-8-3 0,-5 1 0,0-11 0,-4-1 0,0 5 0,0-3 0,-4-2 0,-10-11 0,-2-2 0,-18-17 0,-9 3 0,8 2 0,-25-9 0,22 21 0,-24-16 0,20 21 0,-4-4 0,-4 4 0,0 4 0,-12-9 0,16 10 0,7 1 0,-1-9 0,-7 5 0,9-6 0,-8 11 0,21 6 0,1-1 0,4 1 0,10 0 0,-7 1 0,7-1 0,2 5 0,0 0 0,4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35:09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C9529-EB5B-40E5-8E0C-335F4B67E7E4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667D4-CE60-4827-921B-5DB9A36729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9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16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A5E86-43FA-F14F-A751-C1B4A04605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B9B60-539F-F743-943C-EBDB421D8E45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8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Inserir o canvas desenvolvidos nos workshops pré Marco Zero</a:t>
            </a:r>
            <a:endParaRPr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72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9AAEDF-6FE2-0647-938E-7557E5659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F1F0522-6E24-1E40-8B46-FE45669E0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E7B51C0-DECE-5041-8300-89543C11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393F216-E876-5645-B674-E50E35B5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B5206EE-BD27-D244-843E-BDC75A5E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4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192578-42C2-D943-B564-CE5038B7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D147CE10-8842-B04D-9D1A-01096CCC6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05F68CC-9A90-8A42-8694-289CAAC9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80FBC1D-87EF-7A40-AB94-FAA48AEC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AD5BACB-A42E-004A-81F5-3488C8E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77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55D74E4-D781-694D-96FD-F854F959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61CA1307-740A-5448-9D9B-CA8FAF8DF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4E34278-BDA7-1F41-B42F-950C4124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AE94D2B-FA87-264F-ACA3-A7E0757C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ADFA37A-0DB5-E444-92A9-CAFD8AC8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65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1920132F-DAD6-1D46-B22D-944255528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FAC566BE-E064-694B-B51F-24185D8BF144}"/>
              </a:ext>
            </a:extLst>
          </p:cNvPr>
          <p:cNvCxnSpPr>
            <a:cxnSpLocks/>
          </p:cNvCxnSpPr>
          <p:nvPr userDrawn="1"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Data 9">
            <a:extLst>
              <a:ext uri="{FF2B5EF4-FFF2-40B4-BE49-F238E27FC236}">
                <a16:creationId xmlns="" xmlns:a16="http://schemas.microsoft.com/office/drawing/2014/main" id="{BE4E6E57-0BA1-6C4E-AE75-A3218BA8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685" y="6465207"/>
            <a:ext cx="6542315" cy="365125"/>
          </a:xfrm>
        </p:spPr>
        <p:txBody>
          <a:bodyPr/>
          <a:lstStyle>
            <a:lvl1pPr>
              <a:defRPr/>
            </a:lvl1pPr>
          </a:lstStyle>
          <a:p>
            <a:r>
              <a:rPr lang="pt-BR" b="1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Lendo, Entendendo e Apresentando Dados em Saúde Pública </a:t>
            </a:r>
            <a:r>
              <a:rPr lang="pt-BR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4180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uários &gt; Fontes de Dados">
  <p:cSld name="Usuários &gt; Fontes de Dad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4" descr="Padrão do plano de fundo&#10;&#10;Descrição gerada automaticamente"/>
          <p:cNvPicPr preferRelativeResize="0"/>
          <p:nvPr/>
        </p:nvPicPr>
        <p:blipFill rotWithShape="1">
          <a:blip r:embed="rId2">
            <a:alphaModFix amt="34000"/>
          </a:blip>
          <a:srcRect/>
          <a:stretch/>
        </p:blipFill>
        <p:spPr>
          <a:xfrm>
            <a:off x="7839763" y="-414368"/>
            <a:ext cx="9523889" cy="79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4"/>
          <p:cNvSpPr txBox="1"/>
          <p:nvPr/>
        </p:nvSpPr>
        <p:spPr>
          <a:xfrm>
            <a:off x="634220" y="476675"/>
            <a:ext cx="10840841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57" tIns="45516" rIns="91057" bIns="45516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89" b="1">
                <a:solidFill>
                  <a:schemeClr val="accent2"/>
                </a:solidFill>
              </a:rPr>
              <a:t>Potenciais impactos dos resultados parciais para o SUS</a:t>
            </a:r>
            <a:endParaRPr sz="2789" b="1">
              <a:solidFill>
                <a:schemeClr val="accent2"/>
              </a:solidFill>
            </a:endParaRPr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501956" y="1484784"/>
            <a:ext cx="10972908" cy="48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5371" lvl="0" indent="-354178" algn="l" rtl="0">
              <a:spcBef>
                <a:spcPts val="319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AutoNum type="arabicPeriod"/>
              <a:defRPr b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0742" lvl="1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/>
            </a:lvl2pPr>
            <a:lvl3pPr marL="1366114" lvl="2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/>
            </a:lvl3pPr>
            <a:lvl4pPr marL="1821485" lvl="3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/>
            </a:lvl4pPr>
            <a:lvl5pPr marL="2276856" lvl="4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/>
            </a:lvl5pPr>
            <a:lvl6pPr marL="2732227" lvl="5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187598" lvl="6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42970" lvl="7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098341" lvl="8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5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0631FE-0401-2B41-B25C-55FED39E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69F5093-7145-1243-A265-69883B809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F51FD645-4BAC-6247-871B-F39DDD99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8935070-3A92-C544-9698-11EE2321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8347DCD-A71E-0841-A3CA-731D936F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2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D4639C-5808-8547-A23F-216A72F4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211955F-D0A3-4448-AC03-A8EB6DCD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598CD1E-794A-F148-B3A1-9CD7A3EC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B0616C2D-590B-1141-AE02-F785BA5A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713F92E-3F2B-5F4C-BAE3-0C1C0B09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22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F2399-90D9-EC49-9F6F-97CC8018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80154A3-C442-C542-94E7-EE59E86B7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5C869A7D-E4DE-6749-B441-E6023036A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5886C794-0E23-D242-A21F-2D033881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2BDDEFE6-2558-F64B-B078-5D32207C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6F403FE2-A278-C440-8F50-EEFEE0C1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4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702A116-D1D7-AE4C-82B0-C72D199A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4145AF3-EF3B-E740-A9C2-C9A542A5F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DE498DCD-F9FB-044A-9F0D-6437C079D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9E4CB98D-8C99-894C-9B1B-81C99AE11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04C803E9-F9B4-A348-8522-7C4B1E8CB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BD0AE5BC-1AB4-4947-8FB1-4956F79B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C2BB65AC-30DE-724C-8044-8FF24A12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40C11C80-C42D-4F41-9CC5-0AC7A92E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26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5B03B7-0FBD-744F-A2D7-0D175F90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AE9B468-3402-C94D-914E-13B3B9C7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DE53C24A-0D32-E648-A336-7C1E47CE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7EA5B3D9-C102-0C4E-9106-FA4597F9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60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70C7FFC8-F20D-5C42-9C8D-43931986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7269726C-A1D8-ED43-B93B-B1506A90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E81EA4D9-DE5B-364D-B213-196C10C5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3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64AB14-2EF0-044B-9028-7024E14C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C24E4A0-1F2A-F04D-AD11-BFA64FB7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A0E2376A-56F1-F74D-99A7-E668E6BC3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8F65A64B-29E2-2C47-9E8C-FF8E1EA9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E8B14958-0D69-9341-A054-BD8A3E0A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A2F962D-1AB2-0F4A-9E64-8BE11FF0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1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FC6938B-E6BB-4F44-9C0C-A670948E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AF40543C-DD15-1243-BD93-E91AFDE9F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8EB46914-E54C-024F-8A1B-417A00BD8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34A959A2-726D-B648-8B3A-BAB9A24D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67BAFF9A-3C49-A34A-9190-4130E849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2815163-6460-4A4E-AE32-09987684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9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B724F8C5-3CE4-0A4E-B8C0-DD553A23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7657BBE-26DA-4842-B8FE-3E367D86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D1D4982-791B-9D4C-91C3-198F29272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6F45-010C-1F46-8ACD-6D1BBAF63E52}" type="datetimeFigureOut">
              <a:rPr lang="pt-BR" smtClean="0"/>
              <a:t>27/03/2023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AFC1FB7-BCA5-7D46-A036-0D59DD7D3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4383E23-5228-4B40-B9D4-7CAF5A40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3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0/S0100-72032005001000001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em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emf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AD27A441-3DBD-214A-8A09-00043BD65391}"/>
              </a:ext>
            </a:extLst>
          </p:cNvPr>
          <p:cNvSpPr/>
          <p:nvPr/>
        </p:nvSpPr>
        <p:spPr>
          <a:xfrm>
            <a:off x="87085" y="0"/>
            <a:ext cx="12192000" cy="6858000"/>
          </a:xfrm>
          <a:prstGeom prst="rect">
            <a:avLst/>
          </a:prstGeom>
          <a:solidFill>
            <a:srgbClr val="92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V.2020.01.01">
            <a:extLst>
              <a:ext uri="{FF2B5EF4-FFF2-40B4-BE49-F238E27FC236}">
                <a16:creationId xmlns="" xmlns:a16="http://schemas.microsoft.com/office/drawing/2014/main" id="{9B5B95F9-56AC-F54E-AFA0-E1E28112F451}"/>
              </a:ext>
            </a:extLst>
          </p:cNvPr>
          <p:cNvSpPr txBox="1"/>
          <p:nvPr/>
        </p:nvSpPr>
        <p:spPr>
          <a:xfrm>
            <a:off x="21440888" y="1078672"/>
            <a:ext cx="8039495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300" b="0">
                <a:solidFill>
                  <a:srgbClr val="FFFFFF"/>
                </a:solidFill>
                <a:latin typeface="Space Grotesk Regular"/>
                <a:ea typeface="Space Grotesk Regular"/>
                <a:cs typeface="Space Grotesk Regular"/>
                <a:sym typeface="Space Grotesk Regular"/>
              </a:defRPr>
            </a:lvl1pPr>
          </a:lstStyle>
          <a:p>
            <a:r>
              <a:t>V.2020.01.01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541C1771-DD3B-3147-BF05-089C1E88D1E9}"/>
              </a:ext>
            </a:extLst>
          </p:cNvPr>
          <p:cNvSpPr txBox="1"/>
          <p:nvPr/>
        </p:nvSpPr>
        <p:spPr>
          <a:xfrm>
            <a:off x="559000" y="4426078"/>
            <a:ext cx="437005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  <a:defRPr sz="13000" b="0">
                <a:solidFill>
                  <a:srgbClr val="FFFFFF"/>
                </a:solidFill>
                <a:latin typeface="Messapia Bold"/>
                <a:ea typeface="Messapia Bold"/>
                <a:cs typeface="Messapia Bold"/>
                <a:sym typeface="Messapia Bold"/>
              </a:defRPr>
            </a:pPr>
            <a:r>
              <a:rPr 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parto e o nascimento como questões de Saúde Pública </a:t>
            </a:r>
            <a:r>
              <a:rPr 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pt-BR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DE62D65D-C0FE-C14A-A6E2-E25DB412FBFC}"/>
              </a:ext>
            </a:extLst>
          </p:cNvPr>
          <p:cNvSpPr txBox="1"/>
          <p:nvPr/>
        </p:nvSpPr>
        <p:spPr>
          <a:xfrm>
            <a:off x="1195192" y="189383"/>
            <a:ext cx="3505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pc="300" dirty="0">
                <a:solidFill>
                  <a:srgbClr val="7030A0"/>
                </a:solidFill>
              </a:rPr>
              <a:t>Disciplina de Saúde e Ciclos de Vida 1</a:t>
            </a:r>
          </a:p>
          <a:p>
            <a:pPr algn="ctr"/>
            <a:r>
              <a:rPr lang="pt-BR" spc="300" dirty="0">
                <a:solidFill>
                  <a:schemeClr val="bg1"/>
                </a:solidFill>
              </a:rPr>
              <a:t>Prof. Simone G. Diniz </a:t>
            </a:r>
          </a:p>
          <a:p>
            <a:pPr algn="ctr"/>
            <a:r>
              <a:rPr lang="pt-BR" spc="300" dirty="0">
                <a:solidFill>
                  <a:schemeClr val="bg1"/>
                </a:solidFill>
              </a:rPr>
              <a:t>sidiniz@usp.br</a:t>
            </a:r>
          </a:p>
          <a:p>
            <a:pPr algn="ctr"/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r>
              <a:rPr lang="pt-BR" spc="300" dirty="0" smtClean="0">
                <a:solidFill>
                  <a:schemeClr val="bg1"/>
                </a:solidFill>
              </a:rPr>
              <a:t>DEPARTAMENTO </a:t>
            </a:r>
            <a:r>
              <a:rPr lang="pt-BR" spc="300" dirty="0">
                <a:solidFill>
                  <a:schemeClr val="bg1"/>
                </a:solidFill>
              </a:rPr>
              <a:t>DE SAÚDE E CICLOS DE VIDA, </a:t>
            </a:r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r>
              <a:rPr lang="pt-BR" spc="300" dirty="0" smtClean="0">
                <a:solidFill>
                  <a:schemeClr val="bg1"/>
                </a:solidFill>
              </a:rPr>
              <a:t>Faculdade </a:t>
            </a:r>
            <a:r>
              <a:rPr lang="pt-BR" spc="300" dirty="0">
                <a:solidFill>
                  <a:schemeClr val="bg1"/>
                </a:solidFill>
              </a:rPr>
              <a:t>de saúde Pública da USP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FF80913-1790-2349-9F05-998ACFE08940}"/>
              </a:ext>
            </a:extLst>
          </p:cNvPr>
          <p:cNvSpPr/>
          <p:nvPr/>
        </p:nvSpPr>
        <p:spPr>
          <a:xfrm>
            <a:off x="289600" y="337835"/>
            <a:ext cx="905592" cy="873618"/>
          </a:xfrm>
          <a:prstGeom prst="ellipse">
            <a:avLst/>
          </a:prstGeom>
          <a:noFill/>
          <a:ln>
            <a:solidFill>
              <a:srgbClr val="FF23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36" y="487680"/>
            <a:ext cx="5666877" cy="53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75A6EBFE-2C5E-D047-B081-0D6F3E5ED11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098" y="6353718"/>
            <a:ext cx="6201865" cy="473035"/>
          </a:xfrm>
        </p:spPr>
        <p:txBody>
          <a:bodyPr>
            <a:noAutofit/>
          </a:bodyPr>
          <a:lstStyle/>
          <a:p>
            <a:pPr algn="l"/>
            <a:r>
              <a:rPr lang="pt-BR" sz="1400" b="1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Lendo, Entendendo e Apresentando Dados em Saúde Pública </a:t>
            </a: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pt-BR" sz="1400" dirty="0">
              <a:solidFill>
                <a:srgbClr val="9F3B7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9BD9087-1AB3-48FD-8A10-369EDE67E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248" y="269316"/>
            <a:ext cx="10040982" cy="15823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E4022BC9-D2C6-42E1-BD9D-644F2CCB3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963" y="2028596"/>
            <a:ext cx="5190252" cy="38430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97DF0E03-1FD3-41BC-BFF2-C921FB460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31" y="2098135"/>
            <a:ext cx="5241523" cy="36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AF2FCB8-84AE-4B87-88B4-C72D50336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807" y="269316"/>
            <a:ext cx="10595766" cy="1682642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="" xmlns:a16="http://schemas.microsoft.com/office/drawing/2014/main" id="{1F9EC65F-9D95-483A-81B6-3081EA9615DB}"/>
              </a:ext>
            </a:extLst>
          </p:cNvPr>
          <p:cNvSpPr txBox="1">
            <a:spLocks/>
          </p:cNvSpPr>
          <p:nvPr/>
        </p:nvSpPr>
        <p:spPr>
          <a:xfrm>
            <a:off x="617220" y="1996853"/>
            <a:ext cx="5315440" cy="41370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700" i="1" dirty="0">
                <a:solidFill>
                  <a:srgbClr val="7030A0"/>
                </a:solidFill>
              </a:rPr>
              <a:t>“Erros são características inerentes de processos de decisão. Erros clínicos prejudicam um paciente por vez. Erros em saúde pública prejudicam milhões de uma só vez”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b="1" dirty="0"/>
          </a:p>
          <a:p>
            <a:pPr marL="0" indent="0" algn="r">
              <a:buFont typeface="Arial" panose="020B0604020202020204" pitchFamily="34" charset="0"/>
              <a:buNone/>
            </a:pPr>
            <a:endParaRPr lang="pt-BR" sz="1400" b="1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1400" b="1" dirty="0"/>
              <a:t>Luiz Correia, no blog MBE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1400" dirty="0"/>
              <a:t>http://medicinabaseadaemevidencias.blogspot.com/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9FAC536-1ED5-48E3-BB5B-22D2F6FD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40" y="1841074"/>
            <a:ext cx="5715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C608BEB-860E-4094-8511-78603564A7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pt-BR" sz="4000" b="1">
                <a:solidFill>
                  <a:srgbClr val="FFFFFF"/>
                </a:solidFill>
              </a:rPr>
              <a:t>Gênero e Violência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pt-BR" sz="2000" dirty="0"/>
              <a:t>Gênero é o sexo socialmente construído. “</a:t>
            </a:r>
            <a:r>
              <a:rPr kumimoji="0" lang="pt-PT" altLang="pt-BR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O conjunto de arranjos pelos quais uma sociedade transforma a sexualidade biológica em produtos da atividade humana e nos quais essas necessidades humanas transformadas são satisfeitas.</a:t>
            </a:r>
            <a:r>
              <a:rPr lang="pt-PT" altLang="pt-BR" sz="2000" dirty="0"/>
              <a:t>” </a:t>
            </a:r>
          </a:p>
          <a:p>
            <a:pPr marL="0" indent="0">
              <a:buNone/>
            </a:pPr>
            <a:endParaRPr lang="pt-PT" altLang="pt-BR" sz="2000" dirty="0"/>
          </a:p>
          <a:p>
            <a:pPr marL="0" indent="0">
              <a:buNone/>
            </a:pPr>
            <a:r>
              <a:rPr kumimoji="0" lang="pt-PT" altLang="pt-BR" sz="2000" b="0" i="0" u="none" strike="noStrike" cap="none" normalizeH="0" baseline="0" dirty="0">
                <a:ln>
                  <a:noFill/>
                </a:ln>
                <a:effectLst/>
              </a:rPr>
              <a:t>G. Rubin, 1975 </a:t>
            </a:r>
            <a:endParaRPr kumimoji="0" lang="pt-PT" altLang="pt-BR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pt-BR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F16A8D4-FE87-4604-88B2-394B5D1EB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pt-BR" sz="2000" dirty="0"/>
              <a:t>A violência de gênero é um tipo de violência física, psicológica ou outras, exercida contra qualquer pessoa ou grupo de pessoas sobre a base de seu sexo ou gênero, que impacta de maneira negativa em sua identidade e bem-estar social, físico ou psicológico.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OMS, 2002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2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>
            <a:extLst>
              <a:ext uri="{FF2B5EF4-FFF2-40B4-BE49-F238E27FC236}">
                <a16:creationId xmlns:a16="http://schemas.microsoft.com/office/drawing/2014/main" xmlns="" id="{673129A6-CC85-4FEC-B736-5F508ED274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287" y="570452"/>
            <a:ext cx="8985716" cy="633413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 dirty="0">
                <a:solidFill>
                  <a:schemeClr val="tx1"/>
                </a:solidFill>
              </a:rPr>
              <a:t>Gênero e seus sentidos no parto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18D2B8B-60A0-4E9F-9497-2469F617AF6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9725" y="1736521"/>
            <a:ext cx="11982275" cy="17639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2000" dirty="0">
                <a:solidFill>
                  <a:srgbClr val="953735"/>
                </a:solidFill>
              </a:rPr>
              <a:t>Corpo feminino como necessitado de correção, disciplina, tutela, controle (</a:t>
            </a:r>
            <a:r>
              <a:rPr lang="pt-BR" altLang="pt-BR" sz="2000" b="1" dirty="0">
                <a:solidFill>
                  <a:srgbClr val="953735"/>
                </a:solidFill>
              </a:rPr>
              <a:t>abordagem correcional</a:t>
            </a:r>
            <a:r>
              <a:rPr lang="pt-BR" altLang="pt-BR" sz="2000" dirty="0">
                <a:solidFill>
                  <a:srgbClr val="953735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b="1" dirty="0">
                <a:solidFill>
                  <a:srgbClr val="953735"/>
                </a:solidFill>
              </a:rPr>
              <a:t>Sexo</a:t>
            </a:r>
            <a:r>
              <a:rPr lang="pt-BR" altLang="pt-BR" sz="2000" dirty="0">
                <a:solidFill>
                  <a:srgbClr val="953735"/>
                </a:solidFill>
              </a:rPr>
              <a:t> como sujo, necessitado de punição (tutela religiosa das práticas e políticas públicas)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dirty="0">
                <a:solidFill>
                  <a:srgbClr val="953735"/>
                </a:solidFill>
              </a:rPr>
              <a:t>Limpo x sujo, superior x inferior, primitivo x civilizado, decente x indecente, seguro x inseguro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dirty="0">
                <a:solidFill>
                  <a:srgbClr val="953735"/>
                </a:solidFill>
              </a:rPr>
              <a:t>Solidariedade x Cumplicidade institucional – profissionais e gestores inconsciente de gênero)</a:t>
            </a:r>
          </a:p>
          <a:p>
            <a:pPr eaLnBrk="1" hangingPunct="1">
              <a:lnSpc>
                <a:spcPct val="80000"/>
              </a:lnSpc>
            </a:pPr>
            <a:endParaRPr lang="pt-BR" altLang="pt-BR" sz="2600" dirty="0">
              <a:solidFill>
                <a:srgbClr val="953735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pt-BR" altLang="pt-BR" sz="2600" dirty="0"/>
          </a:p>
        </p:txBody>
      </p:sp>
      <p:pic>
        <p:nvPicPr>
          <p:cNvPr id="23555" name="Picture 6">
            <a:extLst>
              <a:ext uri="{FF2B5EF4-FFF2-40B4-BE49-F238E27FC236}">
                <a16:creationId xmlns:a16="http://schemas.microsoft.com/office/drawing/2014/main" xmlns="" id="{C23E7745-7ECE-49AE-987D-A53A3624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644901"/>
            <a:ext cx="4192587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>
            <a:extLst>
              <a:ext uri="{FF2B5EF4-FFF2-40B4-BE49-F238E27FC236}">
                <a16:creationId xmlns:a16="http://schemas.microsoft.com/office/drawing/2014/main" xmlns="" id="{3B6C4851-B1F8-4ACF-8F19-F81C3F3B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667125"/>
            <a:ext cx="374332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97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870439" y="66383"/>
            <a:ext cx="10740990" cy="114387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b="1" dirty="0" err="1">
                <a:solidFill>
                  <a:schemeClr val="tx1"/>
                </a:solidFill>
                <a:latin typeface="Calibri" charset="0"/>
              </a:rPr>
              <a:t>Interseccionalidades</a:t>
            </a:r>
            <a:r>
              <a:rPr lang="pt-BR" sz="3100" b="1" dirty="0">
                <a:solidFill>
                  <a:schemeClr val="tx1"/>
                </a:solidFill>
                <a:latin typeface="Calibri" charset="0"/>
              </a:rPr>
              <a:t> e assistência diferenciada no parto</a:t>
            </a:r>
            <a:br>
              <a:rPr lang="pt-BR" sz="3100" b="1" dirty="0">
                <a:solidFill>
                  <a:schemeClr val="tx1"/>
                </a:solidFill>
                <a:latin typeface="Calibri" charset="0"/>
              </a:rPr>
            </a:br>
            <a:r>
              <a:rPr lang="pt-BR" sz="3100" b="1" dirty="0">
                <a:solidFill>
                  <a:schemeClr val="tx1"/>
                </a:solidFill>
                <a:latin typeface="Calibri" charset="0"/>
              </a:rPr>
              <a:t>Gênero, maternidade, hierarquias sexuais</a:t>
            </a:r>
            <a:r>
              <a:rPr lang="pt-BR" sz="3200" b="1" dirty="0">
                <a:solidFill>
                  <a:schemeClr val="tx1"/>
                </a:solidFill>
                <a:latin typeface="Calibri" charset="0"/>
              </a:rPr>
              <a:t>*</a:t>
            </a:r>
            <a:r>
              <a:rPr lang="pt-BR" sz="3100" b="1" dirty="0">
                <a:solidFill>
                  <a:schemeClr val="tx1"/>
                </a:solidFill>
                <a:latin typeface="Calibri" charset="0"/>
              </a:rPr>
              <a:t>, discriminação e violência</a:t>
            </a:r>
            <a:br>
              <a:rPr lang="pt-BR" sz="3100" b="1" dirty="0">
                <a:solidFill>
                  <a:schemeClr val="tx1"/>
                </a:solidFill>
                <a:latin typeface="Calibri" charset="0"/>
              </a:rPr>
            </a:br>
            <a:r>
              <a:rPr lang="pt-BR" sz="2200" dirty="0">
                <a:solidFill>
                  <a:schemeClr val="tx1"/>
                </a:solidFill>
                <a:latin typeface="Calibri" charset="0"/>
              </a:rPr>
              <a:t>Todas as combinações/ sinergias são possíveis: </a:t>
            </a:r>
            <a:r>
              <a:rPr lang="pt-BR" sz="2200" dirty="0" err="1">
                <a:solidFill>
                  <a:schemeClr val="tx1"/>
                </a:solidFill>
                <a:latin typeface="Calibri" charset="0"/>
              </a:rPr>
              <a:t>interseccionalidades</a:t>
            </a:r>
            <a:endParaRPr lang="pt-BR" sz="22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726475" y="1204857"/>
            <a:ext cx="6215063" cy="4572000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625253" y="1516046"/>
            <a:ext cx="495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Brancas, casadas, heterossexuais, &gt;=classe média </a:t>
            </a:r>
          </a:p>
        </p:txBody>
      </p: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8667750" y="5786439"/>
            <a:ext cx="125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Presidiárias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6738939" y="3357564"/>
            <a:ext cx="284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Soropositivas (HIV, sífilis etc)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7453313" y="1857375"/>
            <a:ext cx="2903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Adolescentes, </a:t>
            </a:r>
            <a:r>
              <a:rPr kumimoji="0" lang="ja-JP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“</a:t>
            </a:r>
            <a:r>
              <a:rPr kumimoji="0" lang="pt-B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idosas</a:t>
            </a:r>
            <a:r>
              <a:rPr kumimoji="0" lang="ja-JP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”</a:t>
            </a:r>
            <a:r>
              <a:rPr kumimoji="0" lang="pt-B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(&gt;35)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6223087" y="1876211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Solteiras</a:t>
            </a: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8167688" y="5286375"/>
            <a:ext cx="227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Trabalhadoras do sexo</a:t>
            </a:r>
          </a:p>
        </p:txBody>
      </p: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7596188" y="42862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Usuárias de drogas</a:t>
            </a: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7024689" y="3786189"/>
            <a:ext cx="1906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Doentes mentais</a:t>
            </a:r>
          </a:p>
        </p:txBody>
      </p:sp>
      <p:sp>
        <p:nvSpPr>
          <p:cNvPr id="26635" name="TextBox 13"/>
          <p:cNvSpPr txBox="1">
            <a:spLocks noChangeArrowheads="1"/>
          </p:cNvSpPr>
          <p:nvPr/>
        </p:nvSpPr>
        <p:spPr bwMode="auto">
          <a:xfrm>
            <a:off x="6310313" y="2571750"/>
            <a:ext cx="823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Pobres</a:t>
            </a:r>
          </a:p>
        </p:txBody>
      </p:sp>
      <p:sp>
        <p:nvSpPr>
          <p:cNvPr id="26636" name="TextBox 15"/>
          <p:cNvSpPr txBox="1">
            <a:spLocks noChangeArrowheads="1"/>
          </p:cNvSpPr>
          <p:nvPr/>
        </p:nvSpPr>
        <p:spPr bwMode="auto">
          <a:xfrm>
            <a:off x="7881938" y="4786314"/>
            <a:ext cx="186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Moradoras de rua</a:t>
            </a:r>
          </a:p>
        </p:txBody>
      </p:sp>
      <p:sp>
        <p:nvSpPr>
          <p:cNvPr id="26637" name="TextBox 16"/>
          <p:cNvSpPr txBox="1">
            <a:spLocks noChangeArrowheads="1"/>
          </p:cNvSpPr>
          <p:nvPr/>
        </p:nvSpPr>
        <p:spPr bwMode="auto">
          <a:xfrm>
            <a:off x="7810501" y="2571750"/>
            <a:ext cx="204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Negras, nordestinas</a:t>
            </a:r>
          </a:p>
        </p:txBody>
      </p:sp>
      <p:sp>
        <p:nvSpPr>
          <p:cNvPr id="26638" name="TextBox 17"/>
          <p:cNvSpPr txBox="1">
            <a:spLocks noChangeArrowheads="1"/>
          </p:cNvSpPr>
          <p:nvPr/>
        </p:nvSpPr>
        <p:spPr bwMode="auto">
          <a:xfrm>
            <a:off x="6453188" y="2928939"/>
            <a:ext cx="958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Lésbicas</a:t>
            </a:r>
          </a:p>
        </p:txBody>
      </p:sp>
      <p:sp>
        <p:nvSpPr>
          <p:cNvPr id="26639" name="TextBox 18"/>
          <p:cNvSpPr txBox="1">
            <a:spLocks noChangeArrowheads="1"/>
          </p:cNvSpPr>
          <p:nvPr/>
        </p:nvSpPr>
        <p:spPr bwMode="auto">
          <a:xfrm>
            <a:off x="8024814" y="2928939"/>
            <a:ext cx="184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Deficientes físicas</a:t>
            </a:r>
          </a:p>
        </p:txBody>
      </p:sp>
      <p:sp>
        <p:nvSpPr>
          <p:cNvPr id="26640" name="TextBox 19"/>
          <p:cNvSpPr txBox="1">
            <a:spLocks noChangeArrowheads="1"/>
          </p:cNvSpPr>
          <p:nvPr/>
        </p:nvSpPr>
        <p:spPr bwMode="auto">
          <a:xfrm>
            <a:off x="9024939" y="3786189"/>
            <a:ext cx="1341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Transgender</a:t>
            </a:r>
          </a:p>
        </p:txBody>
      </p:sp>
      <p:sp>
        <p:nvSpPr>
          <p:cNvPr id="26641" name="TextBox 20"/>
          <p:cNvSpPr txBox="1">
            <a:spLocks noChangeArrowheads="1"/>
          </p:cNvSpPr>
          <p:nvPr/>
        </p:nvSpPr>
        <p:spPr bwMode="auto">
          <a:xfrm>
            <a:off x="2702719" y="6137022"/>
            <a:ext cx="890870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r" eaLnBrk="1" hangingPunct="1"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B</a:t>
            </a:r>
            <a:r>
              <a:rPr lang="pt-BR" sz="1100" b="1" dirty="0" err="1"/>
              <a:t>aseado</a:t>
            </a:r>
            <a:r>
              <a:rPr lang="pt-BR" sz="1100" b="1" dirty="0"/>
              <a:t> em </a:t>
            </a:r>
            <a:r>
              <a:rPr lang="pt-BR" sz="1100" b="1" dirty="0" err="1"/>
              <a:t>Gayle</a:t>
            </a:r>
            <a:r>
              <a:rPr lang="pt-BR" sz="1100" b="1" dirty="0"/>
              <a:t> Rubin (1984)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Thinking Sex: Notes for a Radical Theory of the Politics of Sexuality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, in Carole Vance, ed.,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Pleasure and Danger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, (Routledge &amp; Kegan, Paul, 1984</a:t>
            </a:r>
            <a:endParaRPr lang="en-US" sz="1100" b="1" i="1" dirty="0">
              <a:solidFill>
                <a:prstClr val="black"/>
              </a:solidFill>
              <a:cs typeface="Arial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 err="1">
                <a:solidFill>
                  <a:prstClr val="black"/>
                </a:solidFill>
                <a:cs typeface="Arial" charset="0"/>
              </a:rPr>
              <a:t>Mattar</a:t>
            </a:r>
            <a:r>
              <a:rPr lang="en-US" sz="1100" b="1" i="1" dirty="0">
                <a:solidFill>
                  <a:prstClr val="black"/>
                </a:solidFill>
                <a:cs typeface="Arial" charset="0"/>
              </a:rPr>
              <a:t>, L. Diniz, CSG. 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6642" name="TextBox 21"/>
          <p:cNvSpPr txBox="1">
            <a:spLocks noChangeArrowheads="1"/>
          </p:cNvSpPr>
          <p:nvPr/>
        </p:nvSpPr>
        <p:spPr bwMode="auto">
          <a:xfrm>
            <a:off x="6096001" y="2214564"/>
            <a:ext cx="383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Doentes em geral (diabetes, lupus, HA)</a:t>
            </a:r>
          </a:p>
        </p:txBody>
      </p:sp>
      <p:sp>
        <p:nvSpPr>
          <p:cNvPr id="26643" name="TextBox 22"/>
          <p:cNvSpPr txBox="1">
            <a:spLocks noChangeArrowheads="1"/>
          </p:cNvSpPr>
          <p:nvPr/>
        </p:nvSpPr>
        <p:spPr bwMode="auto">
          <a:xfrm>
            <a:off x="3007498" y="3057867"/>
            <a:ext cx="37246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Hierarquias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t> maternidades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 respeitabilidade da maternidade/ reprodução é dependente daquela da parceria sexual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16" y="1283248"/>
            <a:ext cx="2073832" cy="1215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56" y="4017432"/>
            <a:ext cx="1828959" cy="11278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150" y="2595438"/>
            <a:ext cx="1902117" cy="12619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3" y="5305303"/>
            <a:ext cx="1809751" cy="120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99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/>
          <p:cNvSpPr/>
          <p:nvPr/>
        </p:nvSpPr>
        <p:spPr>
          <a:xfrm>
            <a:off x="2351088" y="908051"/>
            <a:ext cx="7848600" cy="5616574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4367214" y="112553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475767" y="931685"/>
            <a:ext cx="78485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VISÍVEIS</a:t>
            </a:r>
            <a:r>
              <a:rPr lang="pt-BR" altLang="pt-BR" dirty="0">
                <a:latin typeface="Calibri" pitchFamily="34" charset="0"/>
              </a:rPr>
              <a:t>: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Mortalidade </a:t>
            </a:r>
            <a:r>
              <a:rPr lang="pt-BR" altLang="pt-BR" dirty="0">
                <a:latin typeface="Calibri" pitchFamily="34" charset="0"/>
              </a:rPr>
              <a:t>(apesar de problemas de </a:t>
            </a:r>
            <a:r>
              <a:rPr lang="pt-BR" altLang="pt-BR" dirty="0" err="1">
                <a:latin typeface="Calibri" pitchFamily="34" charset="0"/>
              </a:rPr>
              <a:t>sub-registro</a:t>
            </a:r>
            <a:r>
              <a:rPr lang="pt-BR" altLang="pt-BR" dirty="0">
                <a:latin typeface="Calibri" pitchFamily="34" charset="0"/>
              </a:rPr>
              <a:t> e problemas de classificação)</a:t>
            </a:r>
            <a:endParaRPr lang="pt-BR" altLang="pt-BR" b="1" dirty="0">
              <a:latin typeface="Calibri" pitchFamily="34" charset="0"/>
            </a:endParaRP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Via de nascimento </a:t>
            </a:r>
            <a:r>
              <a:rPr lang="pt-BR" altLang="pt-BR" dirty="0">
                <a:latin typeface="Calibri" pitchFamily="34" charset="0"/>
              </a:rPr>
              <a:t>- parto normal ou cesárea (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com ou sem detalhes, Robson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Morbidade grave </a:t>
            </a:r>
            <a:r>
              <a:rPr lang="pt-BR" altLang="pt-BR" dirty="0">
                <a:latin typeface="Calibri" pitchFamily="34" charset="0"/>
              </a:rPr>
              <a:t>(</a:t>
            </a:r>
            <a:r>
              <a:rPr lang="pt-BR" altLang="pt-BR" dirty="0" err="1">
                <a:latin typeface="Calibri" pitchFamily="34" charset="0"/>
              </a:rPr>
              <a:t>near</a:t>
            </a:r>
            <a:r>
              <a:rPr lang="pt-BR" altLang="pt-BR" dirty="0">
                <a:latin typeface="Calibri" pitchFamily="34" charset="0"/>
              </a:rPr>
              <a:t>-miss,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mais recentemente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endParaRPr lang="pt-BR" altLang="pt-BR" dirty="0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847851" y="2349501"/>
            <a:ext cx="85693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MENOS VISÍVEIS </a:t>
            </a:r>
            <a:r>
              <a:rPr lang="pt-BR" altLang="pt-BR" dirty="0">
                <a:latin typeface="Calibri" pitchFamily="34" charset="0"/>
              </a:rPr>
              <a:t>em si e na associação com desfechos (-): registro irregular ou ausente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Integridade corporal </a:t>
            </a:r>
            <a:r>
              <a:rPr lang="pt-BR" altLang="pt-BR" dirty="0">
                <a:latin typeface="Calibri" pitchFamily="34" charset="0"/>
              </a:rPr>
              <a:t>e lesões iatrogênicas (cesárea, </a:t>
            </a:r>
            <a:r>
              <a:rPr lang="pt-BR" altLang="pt-BR" dirty="0" err="1">
                <a:solidFill>
                  <a:srgbClr val="7030A0"/>
                </a:solidFill>
                <a:latin typeface="Calibri" pitchFamily="34" charset="0"/>
              </a:rPr>
              <a:t>episiotomia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, fórceps</a:t>
            </a:r>
            <a:r>
              <a:rPr lang="pt-BR" altLang="pt-BR" dirty="0">
                <a:latin typeface="Calibri" pitchFamily="34" charset="0"/>
              </a:rPr>
              <a:t> etc.)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Efeitos adversos do uso de medicamentos, </a:t>
            </a:r>
            <a:r>
              <a:rPr lang="pt-BR" altLang="pt-BR" dirty="0">
                <a:latin typeface="Calibri" pitchFamily="34" charset="0"/>
              </a:rPr>
              <a:t>(ocitocina, anestesia etc.)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Acompanhantes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(presença ou proibição)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cosméticas” e experiência positiva)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Início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 do trabalho de parto </a:t>
            </a:r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espontâneo?</a:t>
            </a:r>
          </a:p>
          <a:p>
            <a:pPr algn="ctr" eaLnBrk="1" hangingPunct="1"/>
            <a:endParaRPr lang="pt-BR" altLang="pt-BR" dirty="0">
              <a:latin typeface="Calibri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050867" y="3928110"/>
            <a:ext cx="85105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pt-BR" altLang="pt-BR" b="1" dirty="0">
              <a:latin typeface="Calibri" pitchFamily="34" charset="0"/>
            </a:endParaRPr>
          </a:p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MENOS VISÍVEIS AINDA, OU INVISÍVEIS </a:t>
            </a:r>
            <a:r>
              <a:rPr lang="pt-BR" altLang="pt-BR" dirty="0">
                <a:latin typeface="Calibri" pitchFamily="34" charset="0"/>
              </a:rPr>
              <a:t>(sem registro)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</a:t>
            </a:r>
            <a:r>
              <a:rPr lang="pt-BR" altLang="pt-BR" dirty="0" err="1">
                <a:latin typeface="Calibri" pitchFamily="34" charset="0"/>
              </a:rPr>
              <a:t>K</a:t>
            </a:r>
            <a:r>
              <a:rPr lang="pt-BR" altLang="pt-BR" b="1" dirty="0" err="1">
                <a:latin typeface="Calibri" pitchFamily="34" charset="0"/>
              </a:rPr>
              <a:t>risteller</a:t>
            </a:r>
            <a:r>
              <a:rPr lang="pt-BR" altLang="pt-BR" b="1" dirty="0">
                <a:latin typeface="Calibri" pitchFamily="34" charset="0"/>
              </a:rPr>
              <a:t> (</a:t>
            </a:r>
            <a:r>
              <a:rPr lang="pt-BR" altLang="pt-BR" dirty="0">
                <a:latin typeface="Calibri" pitchFamily="34" charset="0"/>
              </a:rPr>
              <a:t>pressão </a:t>
            </a:r>
            <a:r>
              <a:rPr lang="pt-BR" altLang="pt-BR" dirty="0" err="1">
                <a:latin typeface="Calibri" pitchFamily="34" charset="0"/>
              </a:rPr>
              <a:t>fúndica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Experiências traumáticas</a:t>
            </a:r>
            <a:r>
              <a:rPr lang="pt-BR" altLang="pt-BR" dirty="0">
                <a:latin typeface="Calibri" pitchFamily="34" charset="0"/>
              </a:rPr>
              <a:t> (violência, TEPT,)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   Efeitos dos procedimentos</a:t>
            </a:r>
            <a:r>
              <a:rPr lang="pt-BR" altLang="pt-BR" dirty="0">
                <a:latin typeface="Calibri" pitchFamily="34" charset="0"/>
              </a:rPr>
              <a:t> (médio prazo) sobre a </a:t>
            </a:r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relação mãe-bebê, amamentação</a:t>
            </a:r>
            <a:r>
              <a:rPr lang="pt-BR" altLang="pt-BR" dirty="0">
                <a:latin typeface="Calibri" pitchFamily="34" charset="0"/>
              </a:rPr>
              <a:t>,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anemia,</a:t>
            </a:r>
            <a:r>
              <a:rPr lang="pt-BR" altLang="pt-BR" dirty="0">
                <a:latin typeface="Calibri" pitchFamily="34" charset="0"/>
              </a:rPr>
              <a:t> sexualidade etc. Estudos longitudinais / coortes</a:t>
            </a:r>
          </a:p>
          <a:p>
            <a:pPr algn="ctr" eaLnBrk="1" hangingPunct="1"/>
            <a:r>
              <a:rPr lang="pt-BR" altLang="pt-BR" dirty="0">
                <a:latin typeface="Calibri" pitchFamily="34" charset="0"/>
              </a:rPr>
              <a:t>                   </a:t>
            </a:r>
            <a:r>
              <a:rPr lang="pt-BR" altLang="pt-BR" b="1" dirty="0">
                <a:latin typeface="Calibri" pitchFamily="34" charset="0"/>
              </a:rPr>
              <a:t>Sofrimento materno /</a:t>
            </a:r>
            <a:r>
              <a:rPr lang="pt-BR" altLang="pt-BR" dirty="0">
                <a:latin typeface="Calibri" pitchFamily="34" charset="0"/>
              </a:rPr>
              <a:t> depressão, saúde mental, conforto materno, TEPT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relacionais”)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Abuso e desrespeito</a:t>
            </a:r>
          </a:p>
        </p:txBody>
      </p:sp>
      <p:sp>
        <p:nvSpPr>
          <p:cNvPr id="4103" name="CaixaDeTexto 8"/>
          <p:cNvSpPr txBox="1">
            <a:spLocks noChangeArrowheads="1"/>
          </p:cNvSpPr>
          <p:nvPr/>
        </p:nvSpPr>
        <p:spPr bwMode="auto">
          <a:xfrm>
            <a:off x="956897" y="295008"/>
            <a:ext cx="9968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Iceberg: Visibilidade e </a:t>
            </a:r>
            <a:r>
              <a:rPr lang="pt-BR" sz="2000" b="1" dirty="0">
                <a:solidFill>
                  <a:srgbClr val="7030A0"/>
                </a:solidFill>
              </a:rPr>
              <a:t>invisibilidade de gênero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dos desfechos em saúde materna (2011-2022)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1992314" y="2205039"/>
            <a:ext cx="8135937" cy="714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97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328" y="1057317"/>
            <a:ext cx="4349750" cy="27654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545" y="957162"/>
            <a:ext cx="2765425" cy="27654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1" y="3494462"/>
            <a:ext cx="2357438" cy="1466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1" y="5031581"/>
            <a:ext cx="2357438" cy="15605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562" y="3511521"/>
            <a:ext cx="4760913" cy="31019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675" y="1094115"/>
            <a:ext cx="3830638" cy="20367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675" y="2999772"/>
            <a:ext cx="3830638" cy="383063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DC34FED6-39B4-B34E-B6DB-7904D326775B}"/>
              </a:ext>
            </a:extLst>
          </p:cNvPr>
          <p:cNvSpPr txBox="1"/>
          <p:nvPr/>
        </p:nvSpPr>
        <p:spPr>
          <a:xfrm>
            <a:off x="140311" y="265906"/>
            <a:ext cx="12083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Histórias de sucesso e desafios: o papel dos movimentos de mulheres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8927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887E70-3FA0-2C4F-A69E-FC2C2ED4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65125"/>
            <a:ext cx="11090031" cy="91268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 ciência, </a:t>
            </a:r>
            <a:r>
              <a:rPr lang="pt-BR" dirty="0" err="1"/>
              <a:t>negacionismo</a:t>
            </a:r>
            <a:r>
              <a:rPr lang="pt-BR" dirty="0"/>
              <a:t> e conflito de interesses</a:t>
            </a:r>
            <a:br>
              <a:rPr lang="pt-BR" dirty="0"/>
            </a:br>
            <a:r>
              <a:rPr lang="pt-BR" dirty="0"/>
              <a:t>Aspectos </a:t>
            </a:r>
            <a:r>
              <a:rPr lang="pt-BR" b="1" dirty="0"/>
              <a:t>estruturais </a:t>
            </a:r>
            <a:r>
              <a:rPr lang="pt-BR" dirty="0"/>
              <a:t>da epidemia de cesárea</a:t>
            </a:r>
          </a:p>
        </p:txBody>
      </p:sp>
      <p:pic>
        <p:nvPicPr>
          <p:cNvPr id="5" name="Picture 12" descr="o circo do nascimento.jpeg">
            <a:extLst>
              <a:ext uri="{FF2B5EF4-FFF2-40B4-BE49-F238E27FC236}">
                <a16:creationId xmlns="" xmlns:a16="http://schemas.microsoft.com/office/drawing/2014/main" id="{1AD1E0B4-53A2-8A45-A226-57950A0BD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401188"/>
            <a:ext cx="7613737" cy="509168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A002C14B-B09E-E24B-86A0-A9D69DB83E76}"/>
              </a:ext>
            </a:extLst>
          </p:cNvPr>
          <p:cNvSpPr txBox="1"/>
          <p:nvPr/>
        </p:nvSpPr>
        <p:spPr>
          <a:xfrm>
            <a:off x="8698524" y="1830059"/>
            <a:ext cx="314178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</a:t>
            </a:r>
            <a:r>
              <a:rPr lang="pt-BR" sz="2400" i="1" dirty="0"/>
              <a:t>Não há nenhuma dúvida de que, mesmo que desnecessária ou mesmo que contenha maior risco para a mãe ou para o neonato, uma cesariana eletiva tem muito menor risco para o obstetra.”</a:t>
            </a:r>
          </a:p>
          <a:p>
            <a:endParaRPr lang="pt-BR" dirty="0"/>
          </a:p>
          <a:p>
            <a:r>
              <a:rPr lang="pt-BR" dirty="0"/>
              <a:t>Sérgio Martins-Costa e José Geraldo Lopes Ramos</a:t>
            </a:r>
          </a:p>
          <a:p>
            <a:r>
              <a:rPr lang="pt-BR" sz="900" b="1" dirty="0"/>
              <a:t>Editorial</a:t>
            </a:r>
            <a:r>
              <a:rPr lang="pt-BR" sz="900" dirty="0"/>
              <a:t> • Rev. Bras. Ginecol. Obstet. 27 (10) • Out 2005 • </a:t>
            </a:r>
            <a:r>
              <a:rPr lang="pt-BR" sz="900" dirty="0">
                <a:hlinkClick r:id="rId3"/>
              </a:rPr>
              <a:t>https://doi.org/10.1590/S0100-72032005001000001</a:t>
            </a:r>
            <a:r>
              <a:rPr lang="pt-BR" sz="9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668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00AFD7-3EE7-0542-A908-A49A1558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Exemplos bem sucedidos de </a:t>
            </a:r>
            <a:r>
              <a:rPr lang="pt-BR" dirty="0" err="1"/>
              <a:t>visibilização</a:t>
            </a:r>
            <a:r>
              <a:rPr lang="pt-BR" dirty="0"/>
              <a:t> das intervenções no parto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47D1207A-29B9-4838-A209-592B5A73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38" y="1690688"/>
            <a:ext cx="9513911" cy="48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28C3A2-6586-A540-9AC3-39B1FE26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245"/>
            <a:ext cx="11125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Exemplo 1</a:t>
            </a:r>
            <a:r>
              <a:rPr lang="pt-BR" dirty="0"/>
              <a:t> - Premio </a:t>
            </a:r>
            <a:r>
              <a:rPr lang="pt-BR" dirty="0" err="1"/>
              <a:t>Galba</a:t>
            </a:r>
            <a:r>
              <a:rPr lang="pt-BR" dirty="0"/>
              <a:t> de Araújo (MS, 1998-2004)</a:t>
            </a:r>
            <a:br>
              <a:rPr lang="pt-BR" dirty="0"/>
            </a:br>
            <a:r>
              <a:rPr lang="pt-BR" dirty="0"/>
              <a:t>Intervenções no parto e modelos de assistência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="" xmlns:a16="http://schemas.microsoft.com/office/drawing/2014/main" id="{7A5460C9-804F-6E46-A450-7F68A7FD1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3062" y="1660234"/>
            <a:ext cx="3788898" cy="4682120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="" xmlns:a16="http://schemas.microsoft.com/office/drawing/2014/main" id="{5B41D169-36C5-F946-BA57-2F35FD2D6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125" y="1991016"/>
            <a:ext cx="6963507" cy="435133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Taxa de cesárea e intervenções</a:t>
            </a:r>
          </a:p>
          <a:p>
            <a:r>
              <a:rPr lang="pt-BR" dirty="0"/>
              <a:t>Parto de mulheres saudáveis por enfermeira</a:t>
            </a:r>
          </a:p>
          <a:p>
            <a:r>
              <a:rPr lang="pt-BR" dirty="0"/>
              <a:t>Acompanhantes em toda a internação</a:t>
            </a:r>
          </a:p>
          <a:p>
            <a:r>
              <a:rPr lang="pt-BR" dirty="0"/>
              <a:t>Acolhimento e práticas obstétricas</a:t>
            </a:r>
          </a:p>
          <a:p>
            <a:r>
              <a:rPr lang="pt-BR" dirty="0"/>
              <a:t>Inovações visando à humanização do atendimento</a:t>
            </a:r>
          </a:p>
          <a:p>
            <a:r>
              <a:rPr lang="pt-BR" dirty="0"/>
              <a:t>Protocolos e organização institucional/CMM</a:t>
            </a:r>
          </a:p>
          <a:p>
            <a:r>
              <a:rPr lang="pt-BR" dirty="0"/>
              <a:t>Satisfação da usuária</a:t>
            </a:r>
          </a:p>
          <a:p>
            <a:r>
              <a:rPr lang="pt-BR" dirty="0"/>
              <a:t>Incentivo à amamentação / IHAC</a:t>
            </a:r>
          </a:p>
        </p:txBody>
      </p:sp>
    </p:spTree>
    <p:extLst>
      <p:ext uri="{BB962C8B-B14F-4D97-AF65-F5344CB8AC3E}">
        <p14:creationId xmlns:p14="http://schemas.microsoft.com/office/powerpoint/2010/main" val="424747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EA2171-EB25-A54D-B843-868BA93F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93968"/>
            <a:ext cx="8825659" cy="1081043"/>
          </a:xfrm>
        </p:spPr>
        <p:txBody>
          <a:bodyPr>
            <a:normAutofit fontScale="90000"/>
          </a:bodyPr>
          <a:lstStyle/>
          <a:p>
            <a:r>
              <a:rPr lang="pt-BR" dirty="0"/>
              <a:t>Sobre o vídeo "Sofia Feldman - o SUS que dá certo", comente: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A5FA44C-3B48-8C48-8910-2AFA8C46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84" y="2365248"/>
            <a:ext cx="11180064" cy="4196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300" b="1" dirty="0"/>
              <a:t>- </a:t>
            </a:r>
            <a:r>
              <a:rPr lang="pt-BR" sz="2300" b="1" dirty="0">
                <a:solidFill>
                  <a:schemeClr val="accent6">
                    <a:lumMod val="50000"/>
                  </a:schemeClr>
                </a:solidFill>
              </a:rPr>
              <a:t>Quais as principais inovações na assistência </a:t>
            </a:r>
          </a:p>
          <a:p>
            <a:pPr marL="0" indent="0">
              <a:buNone/>
            </a:pPr>
            <a:r>
              <a:rPr lang="pt-BR" sz="2300" b="1" dirty="0"/>
              <a:t>a) à gestante, </a:t>
            </a:r>
          </a:p>
          <a:p>
            <a:pPr marL="0" indent="0">
              <a:buNone/>
            </a:pPr>
            <a:r>
              <a:rPr lang="pt-BR" sz="2300" b="1" dirty="0" err="1"/>
              <a:t>b</a:t>
            </a:r>
            <a:r>
              <a:rPr lang="pt-BR" sz="2300" b="1" dirty="0"/>
              <a:t>) à parturiente, </a:t>
            </a:r>
          </a:p>
          <a:p>
            <a:pPr marL="0" indent="0">
              <a:buNone/>
            </a:pPr>
            <a:r>
              <a:rPr lang="pt-BR" sz="2300" b="1" dirty="0" err="1"/>
              <a:t>c</a:t>
            </a:r>
            <a:r>
              <a:rPr lang="pt-BR" sz="2300" b="1" dirty="0"/>
              <a:t>) à puérpera, </a:t>
            </a:r>
          </a:p>
          <a:p>
            <a:pPr marL="0" indent="0">
              <a:buNone/>
            </a:pPr>
            <a:r>
              <a:rPr lang="pt-BR" sz="2300" b="1" dirty="0" err="1"/>
              <a:t>d</a:t>
            </a:r>
            <a:r>
              <a:rPr lang="pt-BR" sz="2300" b="1" dirty="0"/>
              <a:t>) ao bebê e </a:t>
            </a:r>
          </a:p>
          <a:p>
            <a:pPr marL="0" indent="0">
              <a:buNone/>
            </a:pPr>
            <a:r>
              <a:rPr lang="pt-BR" sz="2300" b="1" dirty="0"/>
              <a:t>e) ao acompanhante? </a:t>
            </a:r>
          </a:p>
          <a:p>
            <a:pPr marL="0" indent="0">
              <a:buNone/>
            </a:pPr>
            <a:r>
              <a:rPr lang="pt-BR" sz="2300" b="1" dirty="0" err="1"/>
              <a:t>f</a:t>
            </a:r>
            <a:r>
              <a:rPr lang="pt-BR" sz="2300" b="1" dirty="0"/>
              <a:t>) Quais as principais inovações na gestão do serviço?</a:t>
            </a:r>
          </a:p>
          <a:p>
            <a:pPr marL="0" indent="0">
              <a:buNone/>
            </a:pPr>
            <a:r>
              <a:rPr lang="pt-BR" sz="2300" b="1" dirty="0" err="1"/>
              <a:t>g</a:t>
            </a:r>
            <a:r>
              <a:rPr lang="pt-BR" sz="2300" b="1" dirty="0"/>
              <a:t>) Quais as principais inovações na gestão dos recursos humanos?</a:t>
            </a:r>
          </a:p>
          <a:p>
            <a:pPr marL="0" indent="0">
              <a:buNone/>
            </a:pPr>
            <a:r>
              <a:rPr lang="pt-BR" sz="2300" b="1" dirty="0" err="1"/>
              <a:t>h</a:t>
            </a:r>
            <a:r>
              <a:rPr lang="pt-BR" sz="2300" b="1" dirty="0"/>
              <a:t>) Na atual conjuntura, política e da pandemia, o que o filme nos inspira?</a:t>
            </a:r>
          </a:p>
        </p:txBody>
      </p:sp>
    </p:spTree>
    <p:extLst>
      <p:ext uri="{BB962C8B-B14F-4D97-AF65-F5344CB8AC3E}">
        <p14:creationId xmlns:p14="http://schemas.microsoft.com/office/powerpoint/2010/main" val="107500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AEAB0B-584C-984B-85D0-4BB9899A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Exemplo 2</a:t>
            </a:r>
            <a:r>
              <a:rPr lang="pt-BR" dirty="0"/>
              <a:t> - Visibilizando o excesso de cesáreas</a:t>
            </a:r>
            <a:br>
              <a:rPr lang="pt-BR" dirty="0"/>
            </a:br>
            <a:r>
              <a:rPr lang="pt-BR" dirty="0"/>
              <a:t>Ficha SINASC 2011/2012 – Grupos de Robson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9579430-4E8D-2041-A57D-64B61681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66"/>
            <a:ext cx="10515600" cy="4660397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9ED88BE-BADD-F04D-BA88-34A538FF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54" y="1457589"/>
            <a:ext cx="4762500" cy="51662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625B1058-23C6-8D4F-B387-467AF3CED124}"/>
              </a:ext>
            </a:extLst>
          </p:cNvPr>
          <p:cNvSpPr txBox="1"/>
          <p:nvPr/>
        </p:nvSpPr>
        <p:spPr>
          <a:xfrm>
            <a:off x="5443654" y="1769272"/>
            <a:ext cx="615779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Reconhece que o excesso de cesáreas prejudica a saúde materna e neonatal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Instrumento padrão recomendado pelo Ministério da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Classifica as mulheres que dão à luz de acordo com suas características obstétricas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Permite o monitoramento das taxas de cesariana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Definição de estratégias de intervenção em determinados grupos.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Painel de monitoramento – conheçam!</a:t>
            </a:r>
          </a:p>
        </p:txBody>
      </p:sp>
    </p:spTree>
    <p:extLst>
      <p:ext uri="{BB962C8B-B14F-4D97-AF65-F5344CB8AC3E}">
        <p14:creationId xmlns:p14="http://schemas.microsoft.com/office/powerpoint/2010/main" val="2263418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mpanha alerta para importância do trabalho de parto espontâneo - Governo  do Estado do Ceará">
            <a:extLst>
              <a:ext uri="{FF2B5EF4-FFF2-40B4-BE49-F238E27FC236}">
                <a16:creationId xmlns="" xmlns:a16="http://schemas.microsoft.com/office/drawing/2014/main" id="{FD575149-CE7E-3F4D-9DC8-6F638CBA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26" y="3429000"/>
            <a:ext cx="6124401" cy="30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DE4091C4-29FC-FE41-BD07-D57A186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4" y="1435100"/>
            <a:ext cx="5199185" cy="51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893CEEDD-4C48-4D4A-B90E-3C63E4B75E68}"/>
              </a:ext>
            </a:extLst>
          </p:cNvPr>
          <p:cNvSpPr txBox="1"/>
          <p:nvPr/>
        </p:nvSpPr>
        <p:spPr>
          <a:xfrm>
            <a:off x="6307016" y="1435100"/>
            <a:ext cx="5199186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</a:t>
            </a:r>
            <a:r>
              <a:rPr lang="pt-BR" sz="2400" dirty="0" err="1"/>
              <a:t>visibilização</a:t>
            </a:r>
            <a:r>
              <a:rPr lang="pt-BR" sz="2400" dirty="0"/>
              <a:t> do aumento da morbidade e da mortalidade dos bebês nascidos antes de 39 semanas completas e campanhas – teve efeito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E19B9F8-056E-4D49-A65B-C3F935A668FA}"/>
              </a:ext>
            </a:extLst>
          </p:cNvPr>
          <p:cNvSpPr txBox="1"/>
          <p:nvPr/>
        </p:nvSpPr>
        <p:spPr>
          <a:xfrm>
            <a:off x="575869" y="145762"/>
            <a:ext cx="11040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Cesárea e aumento da prematuridade, morbidade, mortalidade materna e neonatal: além da dicotomia </a:t>
            </a:r>
            <a:r>
              <a:rPr lang="pt-BR" sz="3200" b="1" dirty="0" err="1"/>
              <a:t>pré</a:t>
            </a:r>
            <a:r>
              <a:rPr lang="pt-BR" sz="3200" b="1" dirty="0"/>
              <a:t>-termo/termo</a:t>
            </a:r>
          </a:p>
        </p:txBody>
      </p:sp>
    </p:spTree>
    <p:extLst>
      <p:ext uri="{BB962C8B-B14F-4D97-AF65-F5344CB8AC3E}">
        <p14:creationId xmlns:p14="http://schemas.microsoft.com/office/powerpoint/2010/main" val="2230232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3F915CEA-5649-3744-9B12-4F06F142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613465"/>
            <a:ext cx="7631724" cy="59899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Tinta 8">
                <a:extLst>
                  <a:ext uri="{FF2B5EF4-FFF2-40B4-BE49-F238E27FC236}">
                    <a16:creationId xmlns="" xmlns:a16="http://schemas.microsoft.com/office/drawing/2014/main" id="{AA673355-5BD4-7340-A73D-5837B83B1DB9}"/>
                  </a:ext>
                </a:extLst>
              </p14:cNvPr>
              <p14:cNvContentPartPr/>
              <p14:nvPr/>
            </p14:nvContentPartPr>
            <p14:xfrm>
              <a:off x="3589218" y="5761966"/>
              <a:ext cx="5625720" cy="14508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AA673355-5BD4-7340-A73D-5837B83B1D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5578" y="5653966"/>
                <a:ext cx="573336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Tinta 9">
                <a:extLst>
                  <a:ext uri="{FF2B5EF4-FFF2-40B4-BE49-F238E27FC236}">
                    <a16:creationId xmlns="" xmlns:a16="http://schemas.microsoft.com/office/drawing/2014/main" id="{4569150F-DE43-5440-8CB8-18EFFBF51A26}"/>
                  </a:ext>
                </a:extLst>
              </p14:cNvPr>
              <p14:cNvContentPartPr/>
              <p14:nvPr/>
            </p14:nvContentPartPr>
            <p14:xfrm>
              <a:off x="2299338" y="6013246"/>
              <a:ext cx="1880640" cy="2232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4569150F-DE43-5440-8CB8-18EFFBF51A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5338" y="5905606"/>
                <a:ext cx="19882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Tinta 10">
                <a:extLst>
                  <a:ext uri="{FF2B5EF4-FFF2-40B4-BE49-F238E27FC236}">
                    <a16:creationId xmlns="" xmlns:a16="http://schemas.microsoft.com/office/drawing/2014/main" id="{9CBFA171-3E46-2944-8C0C-1E935584719C}"/>
                  </a:ext>
                </a:extLst>
              </p14:cNvPr>
              <p14:cNvContentPartPr/>
              <p14:nvPr/>
            </p14:nvContentPartPr>
            <p14:xfrm>
              <a:off x="2298978" y="5904886"/>
              <a:ext cx="7277400" cy="74160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9CBFA171-3E46-2944-8C0C-1E93558471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4978" y="5797246"/>
                <a:ext cx="7385040" cy="9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3011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CEA9BB-F097-436F-AA38-6B969A78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90" y="273685"/>
            <a:ext cx="10515600" cy="150939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Exemplo 3 - Idade gestacional – </a:t>
            </a:r>
            <a:br>
              <a:rPr lang="pt-BR" b="1" dirty="0"/>
            </a:br>
            <a:r>
              <a:rPr lang="pt-BR" b="1" dirty="0"/>
              <a:t>Ficha SINASC DUM em dias</a:t>
            </a:r>
            <a:r>
              <a:rPr lang="pt-BR" dirty="0"/>
              <a:t/>
            </a:r>
            <a:br>
              <a:rPr lang="pt-BR" dirty="0"/>
            </a:br>
            <a:r>
              <a:rPr lang="pt-BR" sz="3600" b="1" dirty="0"/>
              <a:t>Classificação atualmente adotada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</a:rPr>
              <a:t>E a tendência a voltar ao “modelo mais opaco”</a:t>
            </a:r>
            <a:endParaRPr lang="pt-BR" sz="36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E7C823D6-9830-4B09-8C8B-7A9C97DB6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047" y="2603607"/>
            <a:ext cx="9577646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C8BE3376-BA01-417C-A5DF-7A64FEE9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1822894"/>
            <a:ext cx="10124661" cy="48536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B0616FB-3D6D-4998-A85D-681B9CFCF3CC}"/>
              </a:ext>
            </a:extLst>
          </p:cNvPr>
          <p:cNvSpPr txBox="1"/>
          <p:nvPr/>
        </p:nvSpPr>
        <p:spPr>
          <a:xfrm>
            <a:off x="8547652" y="630717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Gráfico: Odd Studio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62AF120-7E8C-4415-B3AB-2A8DF35D199E}"/>
              </a:ext>
            </a:extLst>
          </p:cNvPr>
          <p:cNvSpPr txBox="1"/>
          <p:nvPr/>
        </p:nvSpPr>
        <p:spPr>
          <a:xfrm>
            <a:off x="1498972" y="284865"/>
            <a:ext cx="9194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/>
              <a:t>Idade gestacional e tipo de parto </a:t>
            </a:r>
          </a:p>
          <a:p>
            <a:pPr algn="ctr"/>
            <a:r>
              <a:rPr lang="pt-BR" sz="2800" dirty="0"/>
              <a:t>papel do tipo de </a:t>
            </a: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pagamento do parto </a:t>
            </a:r>
            <a:r>
              <a:rPr lang="pt-BR" sz="2800" dirty="0"/>
              <a:t>(privado, misto ou SUS) </a:t>
            </a:r>
          </a:p>
        </p:txBody>
      </p:sp>
    </p:spTree>
    <p:extLst>
      <p:ext uri="{BB962C8B-B14F-4D97-AF65-F5344CB8AC3E}">
        <p14:creationId xmlns:p14="http://schemas.microsoft.com/office/powerpoint/2010/main" val="93553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832D8F-F4FB-416F-8A45-2D0FF22C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Granularidade – cada dia conta!</a:t>
            </a:r>
            <a:br>
              <a:rPr lang="pt-BR" dirty="0"/>
            </a:br>
            <a:r>
              <a:rPr lang="pt-BR" dirty="0"/>
              <a:t>IG em dias disponível no SINASC desde 2012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DD56B94-9BAA-44E3-8D36-50E57F4CC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B603CC3-5EDE-4416-89FF-C6E7420B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825625"/>
            <a:ext cx="11052313" cy="47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DD562EBD-E645-B945-8604-FD1A0AC9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81" y="1059365"/>
            <a:ext cx="10314878" cy="490653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947DD420-EA82-C24F-B1C0-4D709A944814}"/>
              </a:ext>
            </a:extLst>
          </p:cNvPr>
          <p:cNvSpPr/>
          <p:nvPr/>
        </p:nvSpPr>
        <p:spPr>
          <a:xfrm>
            <a:off x="1680116" y="139159"/>
            <a:ext cx="8471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dirty="0"/>
              <a:t>Tendências na mortalidade por todas as causas em idade gestacional em dias para crianças nascidas a termo - Dinamarca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1557E16B-A844-6F48-A0BD-6959674A789A}"/>
              </a:ext>
            </a:extLst>
          </p:cNvPr>
          <p:cNvSpPr txBox="1"/>
          <p:nvPr/>
        </p:nvSpPr>
        <p:spPr>
          <a:xfrm>
            <a:off x="758281" y="6166625"/>
            <a:ext cx="10414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Wu, </a:t>
            </a:r>
            <a:r>
              <a:rPr lang="pt-BR" sz="1400" dirty="0" err="1"/>
              <a:t>Chun</a:t>
            </a:r>
            <a:r>
              <a:rPr lang="pt-BR" sz="1400" dirty="0"/>
              <a:t> </a:t>
            </a:r>
            <a:r>
              <a:rPr lang="pt-BR" sz="1400" dirty="0" err="1"/>
              <a:t>Sen</a:t>
            </a:r>
            <a:r>
              <a:rPr lang="pt-BR" sz="1400" dirty="0"/>
              <a:t>, et al. "</a:t>
            </a:r>
            <a:r>
              <a:rPr lang="pt-BR" sz="1400" dirty="0" err="1"/>
              <a:t>Trends</a:t>
            </a:r>
            <a:r>
              <a:rPr lang="pt-BR" sz="1400" dirty="0"/>
              <a:t> in </a:t>
            </a:r>
            <a:r>
              <a:rPr lang="pt-BR" sz="1400" dirty="0" err="1"/>
              <a:t>all</a:t>
            </a:r>
            <a:r>
              <a:rPr lang="pt-BR" sz="1400" dirty="0"/>
              <a:t>-cause </a:t>
            </a:r>
            <a:r>
              <a:rPr lang="pt-BR" sz="1400" dirty="0" err="1"/>
              <a:t>mortality</a:t>
            </a:r>
            <a:r>
              <a:rPr lang="pt-BR" sz="1400" dirty="0"/>
              <a:t> </a:t>
            </a:r>
            <a:r>
              <a:rPr lang="pt-BR" sz="1400" dirty="0" err="1"/>
              <a:t>across</a:t>
            </a:r>
            <a:r>
              <a:rPr lang="pt-BR" sz="1400" dirty="0"/>
              <a:t> </a:t>
            </a:r>
            <a:r>
              <a:rPr lang="pt-BR" sz="1400" dirty="0" err="1"/>
              <a:t>gestational</a:t>
            </a:r>
            <a:r>
              <a:rPr lang="pt-BR" sz="1400" dirty="0"/>
              <a:t> age in </a:t>
            </a:r>
            <a:r>
              <a:rPr lang="pt-BR" sz="1400" dirty="0" err="1"/>
              <a:t>days</a:t>
            </a:r>
            <a:r>
              <a:rPr lang="pt-BR" sz="1400" dirty="0"/>
              <a:t> for </a:t>
            </a:r>
            <a:r>
              <a:rPr lang="pt-BR" sz="1400" dirty="0" err="1"/>
              <a:t>children</a:t>
            </a:r>
            <a:r>
              <a:rPr lang="pt-BR" sz="1400" dirty="0"/>
              <a:t> </a:t>
            </a:r>
            <a:r>
              <a:rPr lang="pt-BR" sz="1400" dirty="0" err="1"/>
              <a:t>born</a:t>
            </a:r>
            <a:r>
              <a:rPr lang="pt-BR" sz="1400" dirty="0"/>
              <a:t> </a:t>
            </a:r>
            <a:r>
              <a:rPr lang="pt-BR" sz="1400" dirty="0" err="1"/>
              <a:t>at</a:t>
            </a:r>
            <a:r>
              <a:rPr lang="pt-BR" sz="1400" dirty="0"/>
              <a:t> term." </a:t>
            </a:r>
            <a:r>
              <a:rPr lang="pt-BR" sz="1400" i="1" dirty="0" err="1"/>
              <a:t>PloS</a:t>
            </a:r>
            <a:r>
              <a:rPr lang="pt-BR" sz="1400" i="1" dirty="0"/>
              <a:t> one</a:t>
            </a:r>
            <a:r>
              <a:rPr lang="pt-BR" sz="1400" dirty="0"/>
              <a:t>10.12 (2015): e0144754.</a:t>
            </a:r>
          </a:p>
        </p:txBody>
      </p:sp>
    </p:spTree>
    <p:extLst>
      <p:ext uri="{BB962C8B-B14F-4D97-AF65-F5344CB8AC3E}">
        <p14:creationId xmlns:p14="http://schemas.microsoft.com/office/powerpoint/2010/main" val="131665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C6018426-DD7E-4E7C-AE6D-13890A72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1458329"/>
            <a:ext cx="10881360" cy="49093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8CA952F3-7CEE-4FBA-85F3-B9B6ADCB6467}"/>
              </a:ext>
            </a:extLst>
          </p:cNvPr>
          <p:cNvSpPr txBox="1"/>
          <p:nvPr/>
        </p:nvSpPr>
        <p:spPr>
          <a:xfrm>
            <a:off x="1828800" y="490330"/>
            <a:ext cx="8303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Idade gestacional menor nos bebês nascidos no setor privado – </a:t>
            </a:r>
          </a:p>
          <a:p>
            <a:pPr algn="ctr"/>
            <a:r>
              <a:rPr lang="pt-BR" sz="2400" b="1" dirty="0"/>
              <a:t>inversão da disparidade esperada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D80ED804-BF75-4DF1-8AB8-5319428776CE}"/>
              </a:ext>
            </a:extLst>
          </p:cNvPr>
          <p:cNvSpPr txBox="1"/>
          <p:nvPr/>
        </p:nvSpPr>
        <p:spPr>
          <a:xfrm>
            <a:off x="8467642" y="6387584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Gráfico: Odd Studio</a:t>
            </a:r>
          </a:p>
        </p:txBody>
      </p:sp>
    </p:spTree>
    <p:extLst>
      <p:ext uri="{BB962C8B-B14F-4D97-AF65-F5344CB8AC3E}">
        <p14:creationId xmlns:p14="http://schemas.microsoft.com/office/powerpoint/2010/main" val="106531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5CC3C5-E548-447F-BD8E-E2B0F464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5" y="397565"/>
            <a:ext cx="3176954" cy="5995851"/>
          </a:xfrm>
        </p:spPr>
        <p:txBody>
          <a:bodyPr>
            <a:normAutofit fontScale="90000"/>
          </a:bodyPr>
          <a:lstStyle/>
          <a:p>
            <a:r>
              <a:rPr lang="pt-BR" sz="3800" b="1" dirty="0"/>
              <a:t>Exemplo 4 </a:t>
            </a:r>
            <a:r>
              <a:rPr lang="pt-BR" sz="3800" b="1" dirty="0">
                <a:solidFill>
                  <a:srgbClr val="7030A0"/>
                </a:solidFill>
              </a:rPr>
              <a:t>Inquérito Nacional Nascer no Brasil</a:t>
            </a:r>
            <a:r>
              <a:rPr lang="pt-BR" sz="3800" dirty="0">
                <a:solidFill>
                  <a:srgbClr val="C00000"/>
                </a:solidFill>
              </a:rPr>
              <a:t/>
            </a:r>
            <a:br>
              <a:rPr lang="pt-BR" sz="3800" dirty="0">
                <a:solidFill>
                  <a:srgbClr val="C00000"/>
                </a:solidFill>
              </a:rPr>
            </a:br>
            <a:r>
              <a:rPr lang="pt-BR" sz="3800" dirty="0">
                <a:solidFill>
                  <a:srgbClr val="C00000"/>
                </a:solidFill>
              </a:rPr>
              <a:t/>
            </a:r>
            <a:br>
              <a:rPr lang="pt-BR" sz="3800" dirty="0">
                <a:solidFill>
                  <a:srgbClr val="C00000"/>
                </a:solidFill>
              </a:rPr>
            </a:br>
            <a:r>
              <a:rPr lang="pt-BR" sz="3800" b="1" dirty="0"/>
              <a:t>Grandes mudanças </a:t>
            </a:r>
            <a:r>
              <a:rPr lang="pt-BR" sz="3800" dirty="0"/>
              <a:t>nos modelo de assistência</a:t>
            </a:r>
            <a:br>
              <a:rPr lang="pt-BR" sz="3800" dirty="0"/>
            </a:br>
            <a:r>
              <a:rPr lang="pt-BR" sz="3800" dirty="0"/>
              <a:t>a partir da </a:t>
            </a:r>
            <a:r>
              <a:rPr lang="pt-BR" sz="3800" b="1" dirty="0"/>
              <a:t>visibilização das intervenções</a:t>
            </a:r>
            <a:r>
              <a:rPr lang="pt-BR" sz="3800" dirty="0"/>
              <a:t>:</a:t>
            </a:r>
            <a:br>
              <a:rPr lang="pt-BR" sz="3800" dirty="0"/>
            </a:br>
            <a:r>
              <a:rPr lang="pt-BR" sz="3800" dirty="0"/>
              <a:t>Equidade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33FC44F6-4F48-4290-9CC7-3D1F8B897480}"/>
              </a:ext>
            </a:extLst>
          </p:cNvPr>
          <p:cNvSpPr txBox="1"/>
          <p:nvPr/>
        </p:nvSpPr>
        <p:spPr>
          <a:xfrm>
            <a:off x="4854285" y="6276185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Leal, Maria do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Carmo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"Reduction of inequities of access to appropriate childbirth care in Rede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Cegonha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Ciência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Saúde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Coletiva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26 (2021): 823-835.</a:t>
            </a:r>
            <a:endParaRPr lang="pt-BR" sz="1200" dirty="0"/>
          </a:p>
        </p:txBody>
      </p:sp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9F621D9F-365E-FB45-8DE4-154C8EEB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79" y="233751"/>
            <a:ext cx="8581292" cy="61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1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81E7530-396C-45F0-92F4-A885648D16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66582FBE-C47B-452A-AE7C-16F68353B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7" r="1" b="11666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16481C-0A49-4796-812B-0D64F063B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2C8495-E073-45E3-8731-894E0EF8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bg1"/>
                </a:solidFill>
              </a:rPr>
              <a:t>Desafios e variáveis invisíveis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DE8B58-F373-409E-A253-4380A66091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="" xmlns:a16="http://schemas.microsoft.com/office/drawing/2014/main" id="{F5ACE265-D22D-48CC-99DE-EB81AE922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="" xmlns:a16="http://schemas.microsoft.com/office/drawing/2014/main" id="{6FE80EEA-F4ED-4436-8861-0BEAAEFE76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="" xmlns:a16="http://schemas.microsoft.com/office/drawing/2014/main" id="{C3642BC8-86E8-47D0-8846-3E4D49E4B4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="" xmlns:a16="http://schemas.microsoft.com/office/drawing/2014/main" id="{82D35214-3634-4180-BF0E-45B614516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="" xmlns:a16="http://schemas.microsoft.com/office/drawing/2014/main" id="{15BE89E6-3D1C-42B5-A950-E72889F8BB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="" xmlns:a16="http://schemas.microsoft.com/office/drawing/2014/main" id="{473771CC-5097-4E08-9606-24B0BC9A0D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="" xmlns:a16="http://schemas.microsoft.com/office/drawing/2014/main" id="{BE872634-00DA-47BD-880D-5C05FFADC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="" xmlns:a16="http://schemas.microsoft.com/office/drawing/2014/main" id="{4F151F5C-DE9B-460E-BC51-471F4A8A5A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="" xmlns:a16="http://schemas.microsoft.com/office/drawing/2014/main" id="{34557B8A-4D2F-4D0D-B746-59EA85318C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="" xmlns:a16="http://schemas.microsoft.com/office/drawing/2014/main" id="{C764CD8E-E409-4E9B-8E87-746DDE36DA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="" xmlns:a16="http://schemas.microsoft.com/office/drawing/2014/main" id="{8E27A01D-2F01-4286-9453-3FBF6E8485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="" xmlns:a16="http://schemas.microsoft.com/office/drawing/2014/main" id="{460487A5-12EB-422E-9588-8FF06FAF73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="" xmlns:a16="http://schemas.microsoft.com/office/drawing/2014/main" id="{7D522D20-C9F7-4B34-9066-4B43ADAABD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="" xmlns:a16="http://schemas.microsoft.com/office/drawing/2014/main" id="{97B04F2C-295B-447A-8941-0AD4F55516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="" xmlns:a16="http://schemas.microsoft.com/office/drawing/2014/main" id="{17D7FF91-B366-4534-B9B4-5710926EE7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="" xmlns:a16="http://schemas.microsoft.com/office/drawing/2014/main" id="{B5B8116C-ADD9-4826-9C37-270377E8FF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="" xmlns:a16="http://schemas.microsoft.com/office/drawing/2014/main" id="{22D01D96-8DB8-40BF-83AC-4CA49EC263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="" xmlns:a16="http://schemas.microsoft.com/office/drawing/2014/main" id="{44B584CD-5E60-4B15-847C-B30D15DA1A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="" xmlns:a16="http://schemas.microsoft.com/office/drawing/2014/main" id="{CF2BB7DC-B968-4F0B-9748-BF0E6E297C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="" xmlns:a16="http://schemas.microsoft.com/office/drawing/2014/main" id="{CF12C159-3F09-4861-9450-ECD5DB310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0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96" y="609600"/>
            <a:ext cx="10354962" cy="1433384"/>
          </a:xfrm>
        </p:spPr>
        <p:txBody>
          <a:bodyPr/>
          <a:lstStyle/>
          <a:p>
            <a:r>
              <a:rPr lang="pt-BR" sz="3200" dirty="0"/>
              <a:t>O nascimento no contexto atual brasileiro</a:t>
            </a:r>
            <a:br>
              <a:rPr lang="pt-BR" sz="3200" dirty="0"/>
            </a:br>
            <a:r>
              <a:rPr lang="pt-BR" sz="3200" dirty="0"/>
              <a:t>Como questão para a Saúde Pública</a:t>
            </a:r>
            <a:endParaRPr lang="pt-BR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416" y="2224217"/>
            <a:ext cx="11549449" cy="43990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700" b="1" dirty="0"/>
              <a:t>O parto como fenômeno </a:t>
            </a:r>
            <a:r>
              <a:rPr lang="pt-BR" sz="2700" b="1" dirty="0" err="1"/>
              <a:t>neuro-endócrino</a:t>
            </a:r>
            <a:r>
              <a:rPr lang="pt-BR" sz="2700" b="1" dirty="0"/>
              <a:t>, </a:t>
            </a:r>
            <a:r>
              <a:rPr lang="pt-BR" sz="2700" b="1" dirty="0" err="1"/>
              <a:t>epigenético</a:t>
            </a:r>
            <a:r>
              <a:rPr lang="pt-BR" sz="2700" b="1" dirty="0"/>
              <a:t> e de formação do </a:t>
            </a:r>
            <a:r>
              <a:rPr lang="pt-BR" sz="2700" b="1" dirty="0" err="1"/>
              <a:t>microbioma</a:t>
            </a:r>
            <a:r>
              <a:rPr lang="pt-BR" sz="2700" b="1" dirty="0"/>
              <a:t>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>
                <a:solidFill>
                  <a:schemeClr val="accent1"/>
                </a:solidFill>
              </a:rPr>
              <a:t>Maturidade ao nascer e assistência à gravidez, parto e pós-parto: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/>
              <a:t>Dados do Inquérito Nacional Nascer no Brasil e do SINASC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500" b="1" dirty="0">
                <a:solidFill>
                  <a:schemeClr val="accent1"/>
                </a:solidFill>
              </a:rPr>
              <a:t>Porque é tão difícil ter um parto fisiológico e respeitoso no Brasil? Prioridades para promover uma gravidez, parto e infância saudáveis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>
                <a:solidFill>
                  <a:schemeClr val="tx1"/>
                </a:solidFill>
              </a:rPr>
              <a:t>Qualidade da atenção: o que é o padrão-ouro da assistência ao parto (à gravidez e ao puerpério) no século 21?</a:t>
            </a:r>
          </a:p>
        </p:txBody>
      </p:sp>
    </p:spTree>
    <p:extLst>
      <p:ext uri="{BB962C8B-B14F-4D97-AF65-F5344CB8AC3E}">
        <p14:creationId xmlns:p14="http://schemas.microsoft.com/office/powerpoint/2010/main" val="163038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122AE1B3-3036-46A2-AACD-ADBFC6225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5" y="276118"/>
            <a:ext cx="10766469" cy="1322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="" xmlns:a16="http://schemas.microsoft.com/office/drawing/2014/main" id="{2F73D588-33BD-4395-922A-922C2D03E8E2}"/>
                  </a:ext>
                </a:extLst>
              </p14:cNvPr>
              <p14:cNvContentPartPr/>
              <p14:nvPr/>
            </p14:nvContentPartPr>
            <p14:xfrm>
              <a:off x="9421790" y="3166758"/>
              <a:ext cx="360" cy="3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2F73D588-33BD-4395-922A-922C2D03E8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8150" y="305875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36AB835B-1782-47A5-991A-B641215D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3" y="276424"/>
            <a:ext cx="5105619" cy="63120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0ACBCD6A-9BEA-4EA6-807B-E48E476BBF12}"/>
              </a:ext>
            </a:extLst>
          </p:cNvPr>
          <p:cNvSpPr txBox="1"/>
          <p:nvPr/>
        </p:nvSpPr>
        <p:spPr>
          <a:xfrm>
            <a:off x="712765" y="1703070"/>
            <a:ext cx="4903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corte precoce </a:t>
            </a:r>
            <a:r>
              <a:rPr lang="pt-BR" b="1" dirty="0"/>
              <a:t>priva o bebê de 30% do seu sangue</a:t>
            </a:r>
            <a:r>
              <a:rPr lang="pt-BR" dirty="0"/>
              <a:t>, com graves prejuízos à saúde</a:t>
            </a:r>
          </a:p>
          <a:p>
            <a:endParaRPr lang="pt-BR" dirty="0"/>
          </a:p>
          <a:p>
            <a:r>
              <a:rPr lang="pt-BR" dirty="0"/>
              <a:t>Corte 1 a 3 minutos: prioridade no </a:t>
            </a:r>
            <a:r>
              <a:rPr lang="pt-BR" b="1" dirty="0"/>
              <a:t>combate à anemia e mortalidade infantil</a:t>
            </a:r>
          </a:p>
          <a:p>
            <a:endParaRPr lang="pt-BR" dirty="0"/>
          </a:p>
          <a:p>
            <a:r>
              <a:rPr lang="pt-BR" dirty="0"/>
              <a:t>No entanto</a:t>
            </a:r>
            <a:r>
              <a:rPr lang="pt-BR" b="1" dirty="0"/>
              <a:t>, há pouco registro, e pouco monitoramento </a:t>
            </a:r>
            <a:r>
              <a:rPr lang="pt-BR" dirty="0"/>
              <a:t>dos novos protocolos</a:t>
            </a:r>
          </a:p>
          <a:p>
            <a:endParaRPr lang="pt-BR" dirty="0"/>
          </a:p>
          <a:p>
            <a:r>
              <a:rPr lang="pt-BR" dirty="0"/>
              <a:t>Mais importante ainda para os </a:t>
            </a:r>
            <a:r>
              <a:rPr lang="pt-BR" b="1" dirty="0"/>
              <a:t>bebês mais vulneráveis</a:t>
            </a:r>
            <a:r>
              <a:rPr lang="pt-BR" dirty="0"/>
              <a:t>, social ou clinicamente, prematuros, </a:t>
            </a:r>
            <a:r>
              <a:rPr lang="pt-BR" dirty="0" err="1"/>
              <a:t>anoxiados</a:t>
            </a:r>
            <a:endParaRPr lang="pt-BR" dirty="0"/>
          </a:p>
          <a:p>
            <a:endParaRPr lang="pt-BR" dirty="0"/>
          </a:p>
          <a:p>
            <a:r>
              <a:rPr lang="pt-BR" b="1" dirty="0"/>
              <a:t>Dificuldade dos profissionais</a:t>
            </a:r>
            <a:r>
              <a:rPr lang="pt-BR" dirty="0"/>
              <a:t>: formação, bancos de cordão </a:t>
            </a:r>
          </a:p>
        </p:txBody>
      </p:sp>
    </p:spTree>
    <p:extLst>
      <p:ext uri="{BB962C8B-B14F-4D97-AF65-F5344CB8AC3E}">
        <p14:creationId xmlns:p14="http://schemas.microsoft.com/office/powerpoint/2010/main" val="3205847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8D819F33-1BF5-4B08-A747-A47E093C6E3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75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Manobra de </a:t>
            </a:r>
            <a:r>
              <a:rPr lang="pt-BR" b="1" dirty="0" err="1"/>
              <a:t>Kristeller</a:t>
            </a:r>
            <a:r>
              <a:rPr lang="pt-BR" b="1" dirty="0"/>
              <a:t> (pressão </a:t>
            </a:r>
            <a:r>
              <a:rPr lang="pt-BR" b="1" dirty="0" err="1"/>
              <a:t>fúndica</a:t>
            </a:r>
            <a:r>
              <a:rPr lang="pt-BR" b="1" dirty="0"/>
              <a:t>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9779D252-389C-4EE1-B168-4DFD8CFF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1192696"/>
            <a:ext cx="5867399" cy="51057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Aumento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do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risco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eventos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adversos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como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Bebê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distocia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ombro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fraturas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hemorrarias</a:t>
            </a: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pt-BR" sz="2000" b="1" dirty="0" err="1"/>
              <a:t>Mães</a:t>
            </a:r>
            <a:r>
              <a:rPr lang="en-US" altLang="pt-BR" sz="2000" b="1" dirty="0"/>
              <a:t>: </a:t>
            </a:r>
            <a:r>
              <a:rPr lang="en-US" altLang="pt-BR" sz="2000" dirty="0" err="1"/>
              <a:t>fratura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costelas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lesões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fígado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baço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útero</a:t>
            </a:r>
            <a:endParaRPr lang="en-US" altLang="pt-BR" sz="2000" dirty="0"/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pt-BR" sz="2000" dirty="0" err="1"/>
              <a:t>Lesões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perineais</a:t>
            </a:r>
            <a:r>
              <a:rPr lang="en-US" altLang="pt-BR" sz="2000" dirty="0"/>
              <a:t> graves, </a:t>
            </a:r>
            <a:r>
              <a:rPr lang="en-US" altLang="pt-BR" sz="2000" dirty="0" err="1"/>
              <a:t>i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nsatisfação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com o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cuidado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abuso</a:t>
            </a: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A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Organização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Mundial da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Saúde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(OMS) 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vários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outras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sociedades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obstétricas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nacionais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recomendam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especificamente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contra o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uso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pressão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fúndica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Apesar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essas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recomendações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há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relatos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uso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rotineiro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pressão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fúndica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durante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o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parto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vaginal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internacionalmente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7FE6382-45BD-40CD-ACF2-B1D0830D15CA}"/>
              </a:ext>
            </a:extLst>
          </p:cNvPr>
          <p:cNvSpPr txBox="1"/>
          <p:nvPr/>
        </p:nvSpPr>
        <p:spPr>
          <a:xfrm>
            <a:off x="510607" y="6323598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Farrington, Elise, et al. "The prevalence of uterine fundal pressure during the second stage of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women giving birth in health facilities: a systematic review and meta-analysis."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Reproductive health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18.1 (2021): 1-17.</a:t>
            </a:r>
            <a:endParaRPr lang="pt-BR" sz="800" dirty="0"/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1D86629-2698-4DBA-937D-F2409E0DC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62" y="1678823"/>
            <a:ext cx="446875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0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8D819F33-1BF5-4B08-A747-A47E093C6E3C}"/>
              </a:ext>
            </a:extLst>
          </p:cNvPr>
          <p:cNvSpPr txBox="1">
            <a:spLocks/>
          </p:cNvSpPr>
          <p:nvPr/>
        </p:nvSpPr>
        <p:spPr>
          <a:xfrm>
            <a:off x="838200" y="113090"/>
            <a:ext cx="10515600" cy="1229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Indução  e aceleração do parto com drogas</a:t>
            </a:r>
          </a:p>
          <a:p>
            <a:pPr algn="ctr"/>
            <a:r>
              <a:rPr lang="pt-BR" b="1" dirty="0">
                <a:solidFill>
                  <a:srgbClr val="7030A0"/>
                </a:solidFill>
              </a:rPr>
              <a:t>Necessidade do uso criterioso  e monitorado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7998E26-AECD-442A-9BB4-7D5B91047169}"/>
              </a:ext>
            </a:extLst>
          </p:cNvPr>
          <p:cNvSpPr txBox="1"/>
          <p:nvPr/>
        </p:nvSpPr>
        <p:spPr>
          <a:xfrm>
            <a:off x="385763" y="6406356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Dahlen, Hannah G., et al. "Intrapartum interventions and outcomes for women and children following induction of </a:t>
            </a:r>
            <a:r>
              <a:rPr lang="en-US" sz="800" dirty="0" err="1"/>
              <a:t>labour</a:t>
            </a:r>
            <a:r>
              <a:rPr lang="en-US" sz="800" dirty="0"/>
              <a:t> at term in uncomplicated pregnancies: a 16-year population-based linked data study." BMJ open 11.6 (2021): e047040.</a:t>
            </a:r>
            <a:endParaRPr lang="pt-BR" sz="800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ED7FA9B-713F-4552-B0D9-A305B1B09314}"/>
              </a:ext>
            </a:extLst>
          </p:cNvPr>
          <p:cNvSpPr txBox="1"/>
          <p:nvPr/>
        </p:nvSpPr>
        <p:spPr>
          <a:xfrm>
            <a:off x="686753" y="1825655"/>
            <a:ext cx="4769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indução de parto por motivos não médicos foi </a:t>
            </a:r>
            <a:r>
              <a:rPr lang="pt-BR" b="1" dirty="0"/>
              <a:t>associada com maiores intervenções de parto</a:t>
            </a:r>
            <a:r>
              <a:rPr lang="pt-BR" dirty="0"/>
              <a:t>, particularmente em </a:t>
            </a:r>
            <a:r>
              <a:rPr lang="pt-BR" b="1" dirty="0"/>
              <a:t>primíparas</a:t>
            </a:r>
            <a:r>
              <a:rPr lang="pt-BR" dirty="0"/>
              <a:t>, e </a:t>
            </a:r>
            <a:r>
              <a:rPr lang="pt-BR" b="1" dirty="0"/>
              <a:t>mais eventos adversos maternas, neonatais e infantis </a:t>
            </a:r>
            <a:r>
              <a:rPr lang="pt-BR" dirty="0"/>
              <a:t>para a maioria das variáveis ​​avaliadas.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22EEC6F3-89BF-4F10-9E62-475A2C877844}"/>
              </a:ext>
            </a:extLst>
          </p:cNvPr>
          <p:cNvSpPr txBox="1"/>
          <p:nvPr/>
        </p:nvSpPr>
        <p:spPr>
          <a:xfrm>
            <a:off x="6573203" y="6428581"/>
            <a:ext cx="478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 err="1"/>
              <a:t>Burgod</a:t>
            </a:r>
            <a:r>
              <a:rPr lang="pt-BR" sz="800" dirty="0"/>
              <a:t>, Constance, et al. "</a:t>
            </a:r>
            <a:r>
              <a:rPr lang="pt-BR" sz="800" dirty="0" err="1"/>
              <a:t>Effect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intra-partum</a:t>
            </a:r>
            <a:r>
              <a:rPr lang="pt-BR" sz="800" dirty="0"/>
              <a:t> </a:t>
            </a:r>
            <a:r>
              <a:rPr lang="pt-BR" sz="800" dirty="0" err="1"/>
              <a:t>Oxytocin</a:t>
            </a:r>
            <a:r>
              <a:rPr lang="pt-BR" sz="800" dirty="0"/>
              <a:t> </a:t>
            </a:r>
            <a:r>
              <a:rPr lang="pt-BR" sz="800" dirty="0" err="1"/>
              <a:t>on</a:t>
            </a:r>
            <a:r>
              <a:rPr lang="pt-BR" sz="800" dirty="0"/>
              <a:t> neonatal </a:t>
            </a:r>
            <a:r>
              <a:rPr lang="pt-BR" sz="800" dirty="0" err="1"/>
              <a:t>encephalopathy</a:t>
            </a:r>
            <a:r>
              <a:rPr lang="pt-BR" sz="800" dirty="0"/>
              <a:t>: a </a:t>
            </a:r>
            <a:r>
              <a:rPr lang="pt-BR" sz="800" dirty="0" err="1"/>
              <a:t>systematic</a:t>
            </a:r>
            <a:r>
              <a:rPr lang="pt-BR" sz="800" dirty="0"/>
              <a:t> review </a:t>
            </a:r>
            <a:r>
              <a:rPr lang="pt-BR" sz="800" dirty="0" err="1"/>
              <a:t>and</a:t>
            </a:r>
            <a:r>
              <a:rPr lang="pt-BR" sz="800" dirty="0"/>
              <a:t> meta-</a:t>
            </a:r>
            <a:r>
              <a:rPr lang="pt-BR" sz="800" dirty="0" err="1"/>
              <a:t>analysis</a:t>
            </a:r>
            <a:r>
              <a:rPr lang="pt-BR" sz="800" dirty="0"/>
              <a:t>." BMC </a:t>
            </a:r>
            <a:r>
              <a:rPr lang="pt-BR" sz="800" dirty="0" err="1"/>
              <a:t>pregnancy</a:t>
            </a:r>
            <a:r>
              <a:rPr lang="pt-BR" sz="800" dirty="0"/>
              <a:t> </a:t>
            </a:r>
            <a:r>
              <a:rPr lang="pt-BR" sz="800" dirty="0" err="1"/>
              <a:t>and</a:t>
            </a:r>
            <a:r>
              <a:rPr lang="pt-BR" sz="800" dirty="0"/>
              <a:t> </a:t>
            </a:r>
            <a:r>
              <a:rPr lang="pt-BR" sz="800" dirty="0" err="1"/>
              <a:t>childbirth</a:t>
            </a:r>
            <a:r>
              <a:rPr lang="pt-BR" sz="800" dirty="0"/>
              <a:t> 21.1 (2021): 1-7.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33FEC50A-C0D5-47D9-9FBC-FF57F7AFB0E7}"/>
              </a:ext>
            </a:extLst>
          </p:cNvPr>
          <p:cNvSpPr txBox="1"/>
          <p:nvPr/>
        </p:nvSpPr>
        <p:spPr>
          <a:xfrm>
            <a:off x="686753" y="3786027"/>
            <a:ext cx="45405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uso de ocitocina (para indução ou aceleração) foi associado a um aumento da prevalência de encefalopatia neonatal (</a:t>
            </a:r>
            <a:r>
              <a:rPr lang="pt-BR" dirty="0" err="1"/>
              <a:t>Odds</a:t>
            </a:r>
            <a:r>
              <a:rPr lang="pt-BR" dirty="0"/>
              <a:t> </a:t>
            </a:r>
            <a:r>
              <a:rPr lang="pt-BR" dirty="0" err="1"/>
              <a:t>Ratio</a:t>
            </a:r>
            <a:r>
              <a:rPr lang="pt-BR" dirty="0"/>
              <a:t> 2,19, IC 95% 1,58 a 3,04; p &lt;0,00001). Conclusões: Estudos futuros sobre drogas </a:t>
            </a:r>
            <a:r>
              <a:rPr lang="pt-BR" dirty="0" err="1"/>
              <a:t>uterotônicos</a:t>
            </a:r>
            <a:r>
              <a:rPr lang="pt-BR" dirty="0"/>
              <a:t> devem incluir a </a:t>
            </a:r>
            <a:r>
              <a:rPr lang="pt-BR" b="1" dirty="0"/>
              <a:t>encefalopatia neonatal como  desfecho</a:t>
            </a:r>
            <a:r>
              <a:rPr lang="pt-BR" dirty="0"/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7709F4D0-93E8-40FF-96BB-70B6FB73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85091"/>
            <a:ext cx="427976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0410309F-D357-4CBF-BDDD-DC0BC889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260" y="419101"/>
            <a:ext cx="9364027" cy="30099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13A6FA9E-66D8-48A7-B419-BAE3F2A68F55}"/>
              </a:ext>
            </a:extLst>
          </p:cNvPr>
          <p:cNvSpPr txBox="1"/>
          <p:nvPr/>
        </p:nvSpPr>
        <p:spPr>
          <a:xfrm>
            <a:off x="330851" y="3586380"/>
            <a:ext cx="6355699" cy="246221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trabalho de parto se iniciou espontaneamente?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A cesárea foi feita antes do trabalho de parto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Houve </a:t>
            </a:r>
            <a:r>
              <a:rPr lang="pt-BR" sz="2200" b="1" dirty="0" err="1"/>
              <a:t>kristeller</a:t>
            </a:r>
            <a:r>
              <a:rPr lang="pt-BR" sz="2200" b="1" dirty="0"/>
              <a:t> (pressão </a:t>
            </a:r>
            <a:r>
              <a:rPr lang="pt-BR" sz="2200" b="1" dirty="0" err="1"/>
              <a:t>fúndica</a:t>
            </a:r>
            <a:r>
              <a:rPr lang="pt-BR" sz="2200" b="1" dirty="0"/>
              <a:t>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nascimento foi espontâneo ou pelo profissional?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1E935AE5-3D19-4BC3-8259-6191D6629D1A}"/>
              </a:ext>
            </a:extLst>
          </p:cNvPr>
          <p:cNvSpPr txBox="1"/>
          <p:nvPr/>
        </p:nvSpPr>
        <p:spPr>
          <a:xfrm>
            <a:off x="6907306" y="3586380"/>
            <a:ext cx="4850973" cy="246221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acompanhante estava presente?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Ocorreram abusos?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Corte imediato do cordão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Contato pele a pele / hora dourada?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FDA8EDCF-8377-4163-957E-D2AAC5262615}"/>
              </a:ext>
            </a:extLst>
          </p:cNvPr>
          <p:cNvSpPr txBox="1"/>
          <p:nvPr/>
        </p:nvSpPr>
        <p:spPr>
          <a:xfrm>
            <a:off x="1000173" y="2359714"/>
            <a:ext cx="1431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942093"/>
                </a:solidFill>
              </a:rPr>
              <a:t>Raça/cor da mãe</a:t>
            </a:r>
          </a:p>
          <a:p>
            <a:r>
              <a:rPr lang="pt-BR" sz="1400" b="1" dirty="0">
                <a:solidFill>
                  <a:srgbClr val="942093"/>
                </a:solidFill>
              </a:rPr>
              <a:t>(raça e racismo)</a:t>
            </a:r>
          </a:p>
        </p:txBody>
      </p:sp>
    </p:spTree>
    <p:extLst>
      <p:ext uri="{BB962C8B-B14F-4D97-AF65-F5344CB8AC3E}">
        <p14:creationId xmlns:p14="http://schemas.microsoft.com/office/powerpoint/2010/main" val="992859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BECD36-CB38-B24B-8A17-42ABA726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Minas de dados</a:t>
            </a:r>
            <a:br>
              <a:rPr lang="pt-BR" dirty="0"/>
            </a:br>
            <a:r>
              <a:rPr lang="pt-BR" dirty="0"/>
              <a:t>Variáveis no SINASC – outros sistemas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65A6E5D-147A-3749-9828-3807B4435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Sócio demográficas</a:t>
            </a:r>
            <a:r>
              <a:rPr lang="pt-BR" dirty="0"/>
              <a:t>: idade, escolaridade, local de moradia, cor da pele, situação conjugal, pagamento do parto (CNES)</a:t>
            </a:r>
          </a:p>
          <a:p>
            <a:r>
              <a:rPr lang="pt-BR" b="1" dirty="0"/>
              <a:t>Obstétricas:</a:t>
            </a:r>
            <a:r>
              <a:rPr lang="pt-BR" dirty="0"/>
              <a:t> paridade, cesáreas anteriores, se gêmeos, idade gestacional</a:t>
            </a:r>
          </a:p>
          <a:p>
            <a:r>
              <a:rPr lang="pt-BR" b="1" dirty="0"/>
              <a:t>Assistência:</a:t>
            </a:r>
            <a:r>
              <a:rPr lang="pt-BR" dirty="0"/>
              <a:t> adequação do pré-natal, se parto induzido, via de nascimento, local de ocorrência, Grupos de Robson</a:t>
            </a:r>
          </a:p>
          <a:p>
            <a:r>
              <a:rPr lang="pt-BR" b="1" dirty="0"/>
              <a:t>Desfechos neonatais</a:t>
            </a:r>
            <a:r>
              <a:rPr lang="pt-BR" dirty="0"/>
              <a:t>: sexo, </a:t>
            </a:r>
            <a:r>
              <a:rPr lang="pt-BR" dirty="0" err="1"/>
              <a:t>Apgar</a:t>
            </a:r>
            <a:r>
              <a:rPr lang="pt-BR" dirty="0"/>
              <a:t> 1º. min, </a:t>
            </a:r>
            <a:r>
              <a:rPr lang="pt-BR" dirty="0" err="1"/>
              <a:t>Apgar</a:t>
            </a:r>
            <a:r>
              <a:rPr lang="pt-BR" dirty="0"/>
              <a:t> 5º min, peso do RN, anomalias, idade gestacional (dias, semanas)</a:t>
            </a:r>
          </a:p>
        </p:txBody>
      </p:sp>
    </p:spTree>
    <p:extLst>
      <p:ext uri="{BB962C8B-B14F-4D97-AF65-F5344CB8AC3E}">
        <p14:creationId xmlns:p14="http://schemas.microsoft.com/office/powerpoint/2010/main" val="4258882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267279" y="1492600"/>
            <a:ext cx="3920072" cy="5216237"/>
          </a:xfrm>
          <a:prstGeom prst="rect">
            <a:avLst/>
          </a:prstGeom>
        </p:spPr>
        <p:txBody>
          <a:bodyPr spcFirstLastPara="1" vert="horz" wrap="square" lIns="91057" tIns="45516" rIns="91057" bIns="45516" rtlCol="0" anchor="t" anchorCtr="0"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/>
              <a:t>Aperfeiçoar a ficha do SINASC – alinhamento com as recomendações do MS, um </a:t>
            </a:r>
            <a:r>
              <a:rPr lang="pt-BR" b="1" dirty="0"/>
              <a:t>sonho coletivo </a:t>
            </a:r>
            <a:r>
              <a:rPr lang="pt-BR" dirty="0"/>
              <a:t>tornado realidade, </a:t>
            </a:r>
            <a:r>
              <a:rPr lang="pt-BR" b="1" dirty="0"/>
              <a:t>algoritmo IG em dias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sistema de informação como </a:t>
            </a:r>
            <a:r>
              <a:rPr lang="pt-BR" b="1" dirty="0"/>
              <a:t>indutor de mudanças </a:t>
            </a:r>
            <a:r>
              <a:rPr lang="pt-BR" dirty="0"/>
              <a:t>– ex. acompanhantes, corte do cordão, 1ª hora etc. </a:t>
            </a:r>
            <a:r>
              <a:rPr lang="pt-BR" b="1" dirty="0"/>
              <a:t>(OPAS-CLAP)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Material educativo sobre DNV – vídeos, manual: </a:t>
            </a:r>
            <a:r>
              <a:rPr lang="pt-BR" b="1" dirty="0"/>
              <a:t>implementação. Eliana Bonilha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Curso Data </a:t>
            </a:r>
            <a:r>
              <a:rPr lang="pt-BR" b="1" dirty="0" err="1"/>
              <a:t>literacy</a:t>
            </a:r>
            <a:r>
              <a:rPr lang="pt-BR" b="1" dirty="0"/>
              <a:t> </a:t>
            </a:r>
            <a:r>
              <a:rPr lang="pt-BR" dirty="0"/>
              <a:t>(Ler, Entender e Apresentar dados em Saúde Pública): </a:t>
            </a:r>
            <a:r>
              <a:rPr lang="pt-BR" b="1" dirty="0"/>
              <a:t>Regiões de saúde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Dashboard:</a:t>
            </a:r>
            <a:r>
              <a:rPr lang="pt-BR" dirty="0"/>
              <a:t> de SMI incluindo os dados sobre intervenções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Selo SINASC Nacional?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5D8CD12-5962-46AD-A9FC-DFE80428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02" y="1657048"/>
            <a:ext cx="3607461" cy="50517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DF889D6C-894C-4FA1-BD13-43ED155B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337" y="1657049"/>
            <a:ext cx="3328533" cy="4962696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="" xmlns:a16="http://schemas.microsoft.com/office/drawing/2014/main" id="{42668C4D-CE10-42CB-9768-E7D032207B8B}"/>
              </a:ext>
            </a:extLst>
          </p:cNvPr>
          <p:cNvSpPr/>
          <p:nvPr/>
        </p:nvSpPr>
        <p:spPr>
          <a:xfrm>
            <a:off x="7273489" y="3595146"/>
            <a:ext cx="1169173" cy="984567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3"/>
          </a:p>
        </p:txBody>
      </p:sp>
    </p:spTree>
    <p:extLst>
      <p:ext uri="{BB962C8B-B14F-4D97-AF65-F5344CB8AC3E}">
        <p14:creationId xmlns:p14="http://schemas.microsoft.com/office/powerpoint/2010/main" val="376073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2">
            <a:extLst>
              <a:ext uri="{FF2B5EF4-FFF2-40B4-BE49-F238E27FC236}">
                <a16:creationId xmlns="" xmlns:a16="http://schemas.microsoft.com/office/drawing/2014/main" id="{ECC07320-C2CA-4E29-8481-9D9E143C77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EE10CB7F-FBB1-4739-ADFE-DDA0165DB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8" r="9642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72" name="Rectangle 64">
            <a:extLst>
              <a:ext uri="{FF2B5EF4-FFF2-40B4-BE49-F238E27FC236}">
                <a16:creationId xmlns="" xmlns:a16="http://schemas.microsoft.com/office/drawing/2014/main" id="{178FB36B-5BFE-42CA-BC60-1115E0D95E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42FE833-94AE-E645-86E3-9986099F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9" y="743446"/>
            <a:ext cx="2692119" cy="47429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Se </a:t>
            </a:r>
            <a:r>
              <a:rPr lang="en-US" sz="3600" b="1" dirty="0" err="1"/>
              <a:t>nós</a:t>
            </a:r>
            <a:r>
              <a:rPr lang="en-US" sz="3600" b="1" dirty="0"/>
              <a:t> </a:t>
            </a:r>
            <a:r>
              <a:rPr lang="en-US" sz="3600" b="1" dirty="0" err="1"/>
              <a:t>não</a:t>
            </a:r>
            <a:r>
              <a:rPr lang="en-US" sz="3600" b="1" dirty="0"/>
              <a:t> </a:t>
            </a:r>
            <a:r>
              <a:rPr lang="en-US" sz="3600" b="1" dirty="0" err="1"/>
              <a:t>criarmos</a:t>
            </a:r>
            <a:r>
              <a:rPr lang="en-US" sz="3600" b="1" dirty="0"/>
              <a:t>, </a:t>
            </a:r>
            <a:r>
              <a:rPr lang="en-US" sz="3600" b="1" dirty="0" err="1"/>
              <a:t>analisarmos</a:t>
            </a:r>
            <a:r>
              <a:rPr lang="en-US" sz="3600" b="1" dirty="0"/>
              <a:t> e </a:t>
            </a:r>
            <a:r>
              <a:rPr lang="en-US" sz="3600" b="1" dirty="0" err="1"/>
              <a:t>divulgarmos</a:t>
            </a:r>
            <a:r>
              <a:rPr lang="en-US" sz="3600" b="1" dirty="0"/>
              <a:t>  </a:t>
            </a:r>
            <a:r>
              <a:rPr lang="en-US" sz="3600" b="1" dirty="0" err="1"/>
              <a:t>os</a:t>
            </a:r>
            <a:r>
              <a:rPr lang="en-US" sz="3600" b="1" dirty="0"/>
              <a:t> dados que </a:t>
            </a:r>
            <a:r>
              <a:rPr lang="en-US" sz="3600" b="1" dirty="0" err="1"/>
              <a:t>precisamos</a:t>
            </a:r>
            <a:r>
              <a:rPr lang="en-US" sz="3600" b="1" dirty="0"/>
              <a:t> - </a:t>
            </a:r>
            <a:r>
              <a:rPr lang="en-US" sz="3600" b="1" dirty="0" err="1"/>
              <a:t>quem</a:t>
            </a:r>
            <a:r>
              <a:rPr lang="en-US" sz="3600" b="1" dirty="0"/>
              <a:t> o </a:t>
            </a:r>
            <a:r>
              <a:rPr lang="en-US" sz="3600" b="1" dirty="0" err="1"/>
              <a:t>fará</a:t>
            </a:r>
            <a:r>
              <a:rPr lang="en-US" sz="3600" b="1" dirty="0"/>
              <a:t>?</a:t>
            </a:r>
            <a:br>
              <a:rPr lang="en-US" sz="3600" b="1" dirty="0"/>
            </a:b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 err="1"/>
              <a:t>Obrigada</a:t>
            </a:r>
            <a:r>
              <a:rPr lang="en-US" sz="2900" dirty="0"/>
              <a:t>!</a:t>
            </a:r>
            <a:br>
              <a:rPr lang="en-US" sz="2900" dirty="0"/>
            </a:br>
            <a:r>
              <a:rPr lang="en-US" sz="2900" dirty="0"/>
              <a:t>sidiniz@usp.br</a:t>
            </a:r>
          </a:p>
        </p:txBody>
      </p:sp>
    </p:spTree>
    <p:extLst>
      <p:ext uri="{BB962C8B-B14F-4D97-AF65-F5344CB8AC3E}">
        <p14:creationId xmlns:p14="http://schemas.microsoft.com/office/powerpoint/2010/main" val="37596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>
          <a:xfrm>
            <a:off x="840259" y="775516"/>
            <a:ext cx="9265852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Consequências para o bebê das diferentes vias de parto: curto e longo prazo</a:t>
            </a:r>
          </a:p>
        </p:txBody>
      </p:sp>
      <p:sp>
        <p:nvSpPr>
          <p:cNvPr id="61444" name="Espaço Reservado para Conteúdo 4"/>
          <p:cNvSpPr>
            <a:spLocks noGrp="1"/>
          </p:cNvSpPr>
          <p:nvPr>
            <p:ph sz="quarter" idx="4294967295"/>
          </p:nvPr>
        </p:nvSpPr>
        <p:spPr>
          <a:xfrm>
            <a:off x="3962401" y="2273213"/>
            <a:ext cx="8051402" cy="449084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mulheres devem ter DIREITO À ESCOLHA INFORMADA da via de parto: o direito humano das mulheres à autonomia, uma questão de gênero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“Tudo que é bom para as mães é bom para o bebê” 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cesárea bem indicada é um recurso muito importante! </a:t>
            </a:r>
            <a:r>
              <a:rPr lang="pt-BR" altLang="pt-BR" sz="2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Assim como os médicos!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Porém o seu excesso produz efeitos adversos em mães e bebês, que têm sido </a:t>
            </a:r>
            <a:r>
              <a:rPr lang="pt-BR" altLang="pt-BR" sz="2100" dirty="0" err="1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invizibilizados</a:t>
            </a:r>
            <a:endParaRPr lang="pt-BR" altLang="pt-BR" sz="2100" dirty="0"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Curto prazo: parto </a:t>
            </a:r>
            <a:r>
              <a:rPr lang="pt-BR" altLang="pt-BR" sz="21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-termo, baixo peso ao nascer, dificuldades com amamentação, vínculo, etc.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Médio-longo prazo: aumento de sobrepeso e obesidade, asma, diabetes tipo 1, alergias, disfunções metabólicas e outras doenças não-transmissíveis </a:t>
            </a: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" y="2644558"/>
            <a:ext cx="3376884" cy="36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84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75A6EBFE-2C5E-D047-B081-0D6F3E5E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0" y="0"/>
            <a:ext cx="8712199" cy="1421372"/>
          </a:xfrm>
        </p:spPr>
        <p:txBody>
          <a:bodyPr>
            <a:noAutofit/>
          </a:bodyPr>
          <a:lstStyle/>
          <a:p>
            <a:pPr algn="ctr"/>
            <a:r>
              <a:rPr lang="pt-BR" sz="1400" b="1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</a:t>
            </a:r>
            <a:r>
              <a:rPr lang="pt-BR" sz="4000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</a:t>
            </a:r>
            <a:r>
              <a:rPr lang="pt-BR" sz="40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parto </a:t>
            </a:r>
            <a:r>
              <a:rPr lang="pt-BR" sz="4000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como questão </a:t>
            </a:r>
            <a:r>
              <a:rPr lang="pt-BR" sz="40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 Saúde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CCEB6E0-FD14-473E-8140-7AC820B12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7797"/>
            <a:ext cx="5181600" cy="4319166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Perinatal</a:t>
            </a:r>
            <a:r>
              <a:rPr lang="pt-BR" dirty="0"/>
              <a:t>: ao redor do parto</a:t>
            </a:r>
          </a:p>
          <a:p>
            <a:pPr marL="0" indent="0">
              <a:buNone/>
            </a:pPr>
            <a:r>
              <a:rPr lang="pt-BR" dirty="0"/>
              <a:t>(fetal, neonatal) </a:t>
            </a:r>
          </a:p>
          <a:p>
            <a:pPr marL="0" indent="0">
              <a:buNone/>
            </a:pPr>
            <a:r>
              <a:rPr lang="pt-BR" b="1" dirty="0"/>
              <a:t>Epidemiologia</a:t>
            </a:r>
            <a:r>
              <a:rPr lang="pt-BR" dirty="0"/>
              <a:t>: sobre a população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Às vezes usada como se referindo unicamente ao </a:t>
            </a:r>
            <a:r>
              <a:rPr lang="pt-BR" b="1" dirty="0"/>
              <a:t>bebê</a:t>
            </a:r>
            <a:r>
              <a:rPr lang="pt-BR" dirty="0"/>
              <a:t>, esquecendo do da </a:t>
            </a:r>
            <a:r>
              <a:rPr lang="pt-BR" b="1" dirty="0"/>
              <a:t>mãe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="" xmlns:a16="http://schemas.microsoft.com/office/drawing/2014/main" id="{14AB0A41-41CD-400A-B0B3-23564EDD0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071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Tipos de estudos</a:t>
            </a:r>
          </a:p>
          <a:p>
            <a:r>
              <a:rPr lang="pt-BR" dirty="0"/>
              <a:t>Experimentais (mais clínicos ou mais Saúde Pública)</a:t>
            </a:r>
          </a:p>
          <a:p>
            <a:r>
              <a:rPr lang="pt-BR" dirty="0"/>
              <a:t>Observacionais</a:t>
            </a:r>
          </a:p>
          <a:p>
            <a:pPr>
              <a:buFontTx/>
              <a:buChar char="-"/>
            </a:pPr>
            <a:r>
              <a:rPr lang="pt-BR" dirty="0"/>
              <a:t>Coortes como as de Pelotas, </a:t>
            </a:r>
          </a:p>
          <a:p>
            <a:pPr>
              <a:buFontTx/>
              <a:buChar char="-"/>
            </a:pPr>
            <a:r>
              <a:rPr lang="pt-BR" dirty="0"/>
              <a:t>Inquéritos como o Nascer no Brasil</a:t>
            </a:r>
          </a:p>
          <a:p>
            <a:pPr>
              <a:buFontTx/>
              <a:buChar char="-"/>
            </a:pPr>
            <a:r>
              <a:rPr lang="pt-BR" b="1" dirty="0">
                <a:solidFill>
                  <a:srgbClr val="7030A0"/>
                </a:solidFill>
              </a:rPr>
              <a:t>Estatísticas vitais</a:t>
            </a:r>
          </a:p>
          <a:p>
            <a:r>
              <a:rPr lang="pt-BR" dirty="0"/>
              <a:t>Qualitativos </a:t>
            </a:r>
          </a:p>
          <a:p>
            <a:endParaRPr lang="pt-BR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06E1C08E-7DCB-40D8-B9F0-39997EFDF1F4}"/>
              </a:ext>
            </a:extLst>
          </p:cNvPr>
          <p:cNvSpPr txBox="1"/>
          <p:nvPr/>
        </p:nvSpPr>
        <p:spPr>
          <a:xfrm>
            <a:off x="2968818" y="246713"/>
            <a:ext cx="7444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A epidemiologia perinatal brasileira</a:t>
            </a:r>
            <a:r>
              <a:rPr lang="pt-BR" dirty="0"/>
              <a:t/>
            </a:r>
            <a:br>
              <a:rPr lang="pt-BR" dirty="0"/>
            </a:b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Sobre os ombros de gigantes: conheçam mais!</a:t>
            </a:r>
            <a:endParaRPr lang="pt-BR" sz="2800" dirty="0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AE41E94-2981-49E3-AF6D-F6857015E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7323"/>
            <a:ext cx="4578493" cy="32433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452D0B5A-8120-4D87-B3B6-8148E9947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486" y="4212934"/>
            <a:ext cx="2481287" cy="18594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6CE7AEB-FE9E-4530-9DD2-71CF34162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017" y="3361009"/>
            <a:ext cx="5718544" cy="283488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4D2AEAF-3653-42DE-A268-17C64BCBD5F8}"/>
              </a:ext>
            </a:extLst>
          </p:cNvPr>
          <p:cNvSpPr txBox="1"/>
          <p:nvPr/>
        </p:nvSpPr>
        <p:spPr>
          <a:xfrm>
            <a:off x="4217670" y="1784230"/>
            <a:ext cx="780310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César </a:t>
            </a:r>
            <a:r>
              <a:rPr lang="pt-BR" sz="2300" b="1" dirty="0" err="1"/>
              <a:t>Victora</a:t>
            </a:r>
            <a:r>
              <a:rPr lang="pt-BR" sz="2300" b="1" dirty="0"/>
              <a:t> e a coorte de Pelotas e as demais coortes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Inquérito Nascer no Brasil e a equipe Maria do Carmo Leal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FSP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E muito mais!</a:t>
            </a:r>
          </a:p>
        </p:txBody>
      </p:sp>
    </p:spTree>
    <p:extLst>
      <p:ext uri="{BB962C8B-B14F-4D97-AF65-F5344CB8AC3E}">
        <p14:creationId xmlns:p14="http://schemas.microsoft.com/office/powerpoint/2010/main" val="57247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9085B79-708C-5B41-AD1D-B1FF8F5B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83" y="2601385"/>
            <a:ext cx="9192450" cy="412115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303868" y="2677586"/>
            <a:ext cx="728133" cy="57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032001" y="566208"/>
            <a:ext cx="76792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O conceito de integralidade: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Saúde como </a:t>
            </a:r>
            <a:r>
              <a:rPr lang="pt-BR" sz="2300" dirty="0" err="1"/>
              <a:t>bio</a:t>
            </a:r>
            <a:r>
              <a:rPr lang="pt-BR" sz="2300" dirty="0"/>
              <a:t>-</a:t>
            </a:r>
            <a:r>
              <a:rPr lang="pt-BR" sz="2300" dirty="0" err="1"/>
              <a:t>psico-social</a:t>
            </a:r>
            <a:r>
              <a:rPr lang="pt-BR" sz="2300" dirty="0"/>
              <a:t> (Alma-Ata);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Atenção primária, secundária, terciária (e quaternária);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Todas as etapas da vida (não apenas reprodutiva)</a:t>
            </a:r>
          </a:p>
        </p:txBody>
      </p:sp>
    </p:spTree>
    <p:extLst>
      <p:ext uri="{BB962C8B-B14F-4D97-AF65-F5344CB8AC3E}">
        <p14:creationId xmlns:p14="http://schemas.microsoft.com/office/powerpoint/2010/main" val="377888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E72E529-AEE7-324A-9061-5B1441BB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80011"/>
            <a:ext cx="10849708" cy="1610678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Grandes mudanças na concepção de “ parto” </a:t>
            </a:r>
            <a:r>
              <a:rPr lang="pt-BR" dirty="0"/>
              <a:t/>
            </a:r>
            <a:br>
              <a:rPr lang="pt-BR" dirty="0"/>
            </a:br>
            <a:r>
              <a:rPr lang="pt-BR" sz="3100" dirty="0"/>
              <a:t>Medicina baseada em evidências e os novos protocolos de assistência – OMS – Últimos 25 anos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5757556F-C94F-0C42-AC21-55EDD402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56" y="1690688"/>
            <a:ext cx="3589778" cy="4932850"/>
          </a:xfrm>
          <a:prstGeom prst="rect">
            <a:avLst/>
          </a:prstGeom>
        </p:spPr>
      </p:pic>
      <p:pic>
        <p:nvPicPr>
          <p:cNvPr id="8202" name="Picture 10" descr="Boas práticas na atenção ao parto e nascimento. - ppt carregar">
            <a:extLst>
              <a:ext uri="{FF2B5EF4-FFF2-40B4-BE49-F238E27FC236}">
                <a16:creationId xmlns="" xmlns:a16="http://schemas.microsoft.com/office/drawing/2014/main" id="{66A6653E-F9D5-2B41-A3DE-8F7688E0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" y="1620712"/>
            <a:ext cx="7057292" cy="52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RETRIZES NACIONAIS DE ASSISTÊNCIA AO">
            <a:extLst>
              <a:ext uri="{FF2B5EF4-FFF2-40B4-BE49-F238E27FC236}">
                <a16:creationId xmlns="" xmlns:a16="http://schemas.microsoft.com/office/drawing/2014/main" id="{9C05C7CF-1C87-0A4A-A5CC-FA3F44BAD0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42" y="1620712"/>
            <a:ext cx="3541327" cy="50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7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="" xmlns:a16="http://schemas.microsoft.com/office/drawing/2014/main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953506BD-B049-4552-A393-01C62B7A619B}"/>
              </a:ext>
            </a:extLst>
          </p:cNvPr>
          <p:cNvSpPr txBox="1"/>
          <p:nvPr/>
        </p:nvSpPr>
        <p:spPr>
          <a:xfrm>
            <a:off x="2528888" y="335991"/>
            <a:ext cx="8586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/>
              <a:t>Evidências científicas: vantagens do parto vaginal espontâneo para mãe, bebê, família, sociedade</a:t>
            </a:r>
            <a:endParaRPr lang="pt-BR" sz="3000" dirty="0"/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8B2EB50-0C89-4D4E-980E-232A003A0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99" y="2071876"/>
            <a:ext cx="5477365" cy="41136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B4AEAC7-D52D-49C4-893B-610F5F4F3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037488"/>
            <a:ext cx="4110004" cy="40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2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10875</TotalTime>
  <Words>1949</Words>
  <Application>Microsoft Office PowerPoint</Application>
  <PresentationFormat>Widescreen</PresentationFormat>
  <Paragraphs>221</Paragraphs>
  <Slides>36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Futura Medium</vt:lpstr>
      <vt:lpstr>inherit</vt:lpstr>
      <vt:lpstr>Messapia Bold</vt:lpstr>
      <vt:lpstr>Space Grotesk Regular</vt:lpstr>
      <vt:lpstr>Wingdings</vt:lpstr>
      <vt:lpstr>Tema do Office</vt:lpstr>
      <vt:lpstr>Apresentação do PowerPoint</vt:lpstr>
      <vt:lpstr>Sobre o vídeo "Sofia Feldman - o SUS que dá certo", comente:</vt:lpstr>
      <vt:lpstr>O nascimento no contexto atual brasileiro Como questão para a Saúde Pública</vt:lpstr>
      <vt:lpstr>Consequências para o bebê das diferentes vias de parto: curto e longo prazo</vt:lpstr>
      <vt:lpstr>   O parto como questão de Saúde Pública</vt:lpstr>
      <vt:lpstr>Apresentação do PowerPoint</vt:lpstr>
      <vt:lpstr>Apresentação do PowerPoint</vt:lpstr>
      <vt:lpstr>Grandes mudanças na concepção de “ parto”  Medicina baseada em evidências e os novos protocolos de assistência – OMS – Últimos 25 anos</vt:lpstr>
      <vt:lpstr>Apresentação do PowerPoint</vt:lpstr>
      <vt:lpstr>Lendo, Entendendo e Apresentando Dados em Saúde Pública  </vt:lpstr>
      <vt:lpstr>Apresentação do PowerPoint</vt:lpstr>
      <vt:lpstr>Gênero e Violência</vt:lpstr>
      <vt:lpstr>Gênero e seus sentidos no parto</vt:lpstr>
      <vt:lpstr>Interseccionalidades e assistência diferenciada no parto Gênero, maternidade, hierarquias sexuais*, discriminação e violência Todas as combinações/ sinergias são possíveis: interseccionalidades</vt:lpstr>
      <vt:lpstr>Apresentação do PowerPoint</vt:lpstr>
      <vt:lpstr>Apresentação do PowerPoint</vt:lpstr>
      <vt:lpstr>A ciência, negacionismo e conflito de interesses Aspectos estruturais da epidemia de cesárea</vt:lpstr>
      <vt:lpstr>Exemplos bem sucedidos de visibilização das intervenções no parto</vt:lpstr>
      <vt:lpstr>Exemplo 1 - Premio Galba de Araújo (MS, 1998-2004) Intervenções no parto e modelos de assistência</vt:lpstr>
      <vt:lpstr>Exemplo 2 - Visibilizando o excesso de cesáreas Ficha SINASC 2011/2012 – Grupos de Robson</vt:lpstr>
      <vt:lpstr>Apresentação do PowerPoint</vt:lpstr>
      <vt:lpstr>Apresentação do PowerPoint</vt:lpstr>
      <vt:lpstr> Exemplo 3 - Idade gestacional –  Ficha SINASC DUM em dias Classificação atualmente adotada E a tendência a voltar ao “modelo mais opaco”</vt:lpstr>
      <vt:lpstr>Apresentação do PowerPoint</vt:lpstr>
      <vt:lpstr>Granularidade – cada dia conta! IG em dias disponível no SINASC desde 2012</vt:lpstr>
      <vt:lpstr>Apresentação do PowerPoint</vt:lpstr>
      <vt:lpstr>Apresentação do PowerPoint</vt:lpstr>
      <vt:lpstr>Exemplo 4 Inquérito Nacional Nascer no Brasil  Grandes mudanças nos modelo de assistência a partir da visibilização das intervenções: Equidade</vt:lpstr>
      <vt:lpstr>Desafios e variáveis invisíveis</vt:lpstr>
      <vt:lpstr>Apresentação do PowerPoint</vt:lpstr>
      <vt:lpstr>Apresentação do PowerPoint</vt:lpstr>
      <vt:lpstr>Apresentação do PowerPoint</vt:lpstr>
      <vt:lpstr>Apresentação do PowerPoint</vt:lpstr>
      <vt:lpstr>Minas de dados Variáveis no SINASC – outros sistemas</vt:lpstr>
      <vt:lpstr>Apresentação do PowerPoint</vt:lpstr>
      <vt:lpstr>Se nós não criarmos, analisarmos e divulgarmos  os dados que precisamos - quem o fará?  Obrigada! sidiniz@usp.br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carmen simone grilo diniz</dc:creator>
  <cp:lastModifiedBy>Carmen Simone G. Diniz</cp:lastModifiedBy>
  <cp:revision>22</cp:revision>
  <dcterms:created xsi:type="dcterms:W3CDTF">2022-01-24T20:34:43Z</dcterms:created>
  <dcterms:modified xsi:type="dcterms:W3CDTF">2023-03-27T13:20:19Z</dcterms:modified>
</cp:coreProperties>
</file>