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6"/>
  </p:notesMasterIdLst>
  <p:sldIdLst>
    <p:sldId id="292" r:id="rId3"/>
    <p:sldId id="256" r:id="rId4"/>
    <p:sldId id="257" r:id="rId5"/>
    <p:sldId id="271" r:id="rId6"/>
    <p:sldId id="303" r:id="rId7"/>
    <p:sldId id="276" r:id="rId8"/>
    <p:sldId id="294" r:id="rId9"/>
    <p:sldId id="299" r:id="rId10"/>
    <p:sldId id="302" r:id="rId11"/>
    <p:sldId id="300" r:id="rId12"/>
    <p:sldId id="301" r:id="rId13"/>
    <p:sldId id="293" r:id="rId14"/>
    <p:sldId id="290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4"/>
    <p:restoredTop sz="94843"/>
  </p:normalViewPr>
  <p:slideViewPr>
    <p:cSldViewPr>
      <p:cViewPr varScale="1">
        <p:scale>
          <a:sx n="83" d="100"/>
          <a:sy n="83" d="100"/>
        </p:scale>
        <p:origin x="193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5B11025E-BD9A-E14C-92C8-D10AC380F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950F70BA-592D-9A4F-8981-EC8153464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CEF448D8-5722-ED45-8A67-8BEB5F9E6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19651DD-1314-3044-96C5-E9F52550686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EB7AB86-AF0C-864D-BD64-4B9C75A25EC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65C0CCE5-4419-B844-8D80-9F9FAA56E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575838F-28FC-6744-8EC5-51BCCC0C15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6FEFF844-590D-5148-8D48-DE36E1A683C8}" type="slidenum">
              <a:rPr lang="fr-FR" altLang="pt-BR"/>
              <a:pPr/>
              <a:t>‹nº›</a:t>
            </a:fld>
            <a:endParaRPr lang="fr-F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EE875B19-7642-F04C-9900-C34D6F6BF3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CD46E2-9BA0-1049-B028-DA3942F6EA00}" type="slidenum">
              <a:rPr lang="fr-FR" altLang="pt-BR" sz="1200">
                <a:solidFill>
                  <a:srgbClr val="000000"/>
                </a:solidFill>
              </a:rPr>
              <a:pPr eaLnBrk="1" hangingPunct="1"/>
              <a:t>2</a:t>
            </a:fld>
            <a:endParaRPr lang="fr-FR" altLang="pt-BR" sz="1200">
              <a:solidFill>
                <a:srgbClr val="000000"/>
              </a:solidFill>
            </a:endParaRPr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14D6E966-DA07-644B-9908-8F6A9604D26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4447958E-0196-554E-A964-3096E8063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FBA3C64-8F8A-C545-8667-8A3C056186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B0DFC0-A797-B340-A3E0-22DB47FF61D8}" type="slidenum">
              <a:rPr lang="fr-FR" altLang="pt-BR" sz="1200">
                <a:solidFill>
                  <a:srgbClr val="000000"/>
                </a:solidFill>
              </a:rPr>
              <a:pPr eaLnBrk="1" hangingPunct="1"/>
              <a:t>3</a:t>
            </a:fld>
            <a:endParaRPr lang="fr-FR" altLang="pt-BR" sz="1200">
              <a:solidFill>
                <a:srgbClr val="000000"/>
              </a:solidFill>
            </a:endParaRPr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95E6C55F-D806-7942-9ABF-0EC3534C8EF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3DEE3BCF-D16F-5342-9B03-5774496E3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37B6886-558D-1149-B16A-395BD71BBE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6709B4-4545-B749-A509-21C7753305EC}" type="slidenum">
              <a:rPr lang="fr-FR" altLang="pt-BR" sz="1200">
                <a:solidFill>
                  <a:srgbClr val="000000"/>
                </a:solidFill>
              </a:rPr>
              <a:pPr eaLnBrk="1" hangingPunct="1"/>
              <a:t>4</a:t>
            </a:fld>
            <a:endParaRPr lang="fr-FR" altLang="pt-BR" sz="1200">
              <a:solidFill>
                <a:srgbClr val="000000"/>
              </a:solidFill>
            </a:endParaRPr>
          </a:p>
        </p:txBody>
      </p:sp>
      <p:sp>
        <p:nvSpPr>
          <p:cNvPr id="43009" name="Text Box 1">
            <a:extLst>
              <a:ext uri="{FF2B5EF4-FFF2-40B4-BE49-F238E27FC236}">
                <a16:creationId xmlns:a16="http://schemas.microsoft.com/office/drawing/2014/main" id="{0FBF087F-C82E-664F-98DA-A026FC88C80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AEC81E57-E434-054F-868D-0700021E9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4623892D-4377-8E4C-B5B0-EAA453C2DC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F40DC8-6629-FC46-82E5-A685199ADEE4}" type="slidenum">
              <a:rPr lang="fr-FR" altLang="pt-BR" sz="1200">
                <a:solidFill>
                  <a:srgbClr val="000000"/>
                </a:solidFill>
              </a:rPr>
              <a:pPr eaLnBrk="1" hangingPunct="1"/>
              <a:t>6</a:t>
            </a:fld>
            <a:endParaRPr lang="fr-FR" altLang="pt-BR" sz="1200">
              <a:solidFill>
                <a:srgbClr val="000000"/>
              </a:solidFill>
            </a:endParaRPr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9FC198F3-0A1F-1045-87C4-80F957D4A55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51F85064-6A0B-7649-BB06-73E99D181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743E4FE-2490-804F-935F-2CA6DBC036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74F611-91A5-D54E-A84F-D4555B5C7CB7}" type="slidenum">
              <a:rPr lang="fr-FR" altLang="pt-BR" sz="1200">
                <a:solidFill>
                  <a:srgbClr val="000000"/>
                </a:solidFill>
              </a:rPr>
              <a:pPr eaLnBrk="1" hangingPunct="1"/>
              <a:t>8</a:t>
            </a:fld>
            <a:endParaRPr lang="fr-FR" altLang="pt-BR" sz="1200">
              <a:solidFill>
                <a:srgbClr val="000000"/>
              </a:solidFill>
            </a:endParaRPr>
          </a:p>
        </p:txBody>
      </p:sp>
      <p:sp>
        <p:nvSpPr>
          <p:cNvPr id="40961" name="Text Box 1">
            <a:extLst>
              <a:ext uri="{FF2B5EF4-FFF2-40B4-BE49-F238E27FC236}">
                <a16:creationId xmlns:a16="http://schemas.microsoft.com/office/drawing/2014/main" id="{12717796-230C-9E4E-88DF-67BF2BA1099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C2CED148-DD2F-A543-8709-BE1A8EB54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743E4FE-2490-804F-935F-2CA6DBC036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74F611-91A5-D54E-A84F-D4555B5C7CB7}" type="slidenum">
              <a:rPr lang="fr-FR" altLang="pt-BR" sz="1200">
                <a:solidFill>
                  <a:srgbClr val="000000"/>
                </a:solidFill>
              </a:rPr>
              <a:pPr eaLnBrk="1" hangingPunct="1"/>
              <a:t>9</a:t>
            </a:fld>
            <a:endParaRPr lang="fr-FR" altLang="pt-BR" sz="1200">
              <a:solidFill>
                <a:srgbClr val="000000"/>
              </a:solidFill>
            </a:endParaRPr>
          </a:p>
        </p:txBody>
      </p:sp>
      <p:sp>
        <p:nvSpPr>
          <p:cNvPr id="40961" name="Text Box 1">
            <a:extLst>
              <a:ext uri="{FF2B5EF4-FFF2-40B4-BE49-F238E27FC236}">
                <a16:creationId xmlns:a16="http://schemas.microsoft.com/office/drawing/2014/main" id="{12717796-230C-9E4E-88DF-67BF2BA1099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C2CED148-DD2F-A543-8709-BE1A8EB54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09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4E63E0D-1EE0-334A-9975-9B9F91F054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4F76BD-40C0-7A4E-AD69-D63416B3EE50}" type="slidenum">
              <a:rPr lang="fr-FR" altLang="pt-BR" sz="1200">
                <a:solidFill>
                  <a:srgbClr val="000000"/>
                </a:solidFill>
              </a:rPr>
              <a:pPr eaLnBrk="1" hangingPunct="1"/>
              <a:t>10</a:t>
            </a:fld>
            <a:endParaRPr lang="fr-FR" altLang="pt-BR" sz="1200">
              <a:solidFill>
                <a:srgbClr val="000000"/>
              </a:solidFill>
            </a:endParaRPr>
          </a:p>
        </p:txBody>
      </p:sp>
      <p:sp>
        <p:nvSpPr>
          <p:cNvPr id="41985" name="Text Box 1">
            <a:extLst>
              <a:ext uri="{FF2B5EF4-FFF2-40B4-BE49-F238E27FC236}">
                <a16:creationId xmlns:a16="http://schemas.microsoft.com/office/drawing/2014/main" id="{EC684879-1E6A-E447-8623-E491A06CEFB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58A27141-1841-F940-8DA8-0E8C4AF3A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092C66BE-5EEA-204A-9903-048F54A23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E44DD0-5D58-5F4E-A4A3-E9D1E2AB2693}" type="slidenum">
              <a:rPr lang="fr-FR" altLang="pt-BR" sz="1200">
                <a:solidFill>
                  <a:srgbClr val="000000"/>
                </a:solidFill>
              </a:rPr>
              <a:pPr eaLnBrk="1" hangingPunct="1"/>
              <a:t>11</a:t>
            </a:fld>
            <a:endParaRPr lang="fr-FR" altLang="pt-BR" sz="1200">
              <a:solidFill>
                <a:srgbClr val="000000"/>
              </a:solidFill>
            </a:endParaRPr>
          </a:p>
        </p:txBody>
      </p:sp>
      <p:sp>
        <p:nvSpPr>
          <p:cNvPr id="43009" name="Text Box 1">
            <a:extLst>
              <a:ext uri="{FF2B5EF4-FFF2-40B4-BE49-F238E27FC236}">
                <a16:creationId xmlns:a16="http://schemas.microsoft.com/office/drawing/2014/main" id="{E08B3EA2-80FB-C741-9454-87A902B57DD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85E3B2EA-77C6-3043-9449-33317280D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6D2E7DF-23D4-054B-ADB4-51F781C586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F270D21-CABA-784A-982C-4CD83BE1D2BD}" type="slidenum">
              <a:rPr lang="fr-FR" altLang="pt-BR" sz="1200">
                <a:solidFill>
                  <a:srgbClr val="000000"/>
                </a:solidFill>
              </a:rPr>
              <a:pPr eaLnBrk="1" hangingPunct="1"/>
              <a:t>13</a:t>
            </a:fld>
            <a:endParaRPr lang="fr-FR" altLang="pt-BR" sz="1200">
              <a:solidFill>
                <a:srgbClr val="000000"/>
              </a:solidFill>
            </a:endParaRPr>
          </a:p>
        </p:txBody>
      </p:sp>
      <p:sp>
        <p:nvSpPr>
          <p:cNvPr id="40961" name="Text Box 1">
            <a:extLst>
              <a:ext uri="{FF2B5EF4-FFF2-40B4-BE49-F238E27FC236}">
                <a16:creationId xmlns:a16="http://schemas.microsoft.com/office/drawing/2014/main" id="{6A7EA7EE-77B1-BE40-A0EE-6982240E4C4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5634B630-405A-9440-AD0E-CC5DBF562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0242C1-AFD9-AA41-94E1-A235FC2B44C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49AFD-FCEC-F248-A871-8EF4DC93985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6F1D-0889-B24A-93CD-8D3D541D4E44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311114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F884C-6F5C-5C41-84C1-460A7B2C09E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CE6A6-3BE3-354F-8206-CEE9C7B8841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A70A5-4C9F-D144-85C5-D9EE66DBA2F7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30229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533400"/>
            <a:ext cx="1924050" cy="54197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533400"/>
            <a:ext cx="5624513" cy="54197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6B1D83-9B9F-3D46-8003-50C8CDACFEA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44036C-3AAB-0340-85A9-42D58BB4B28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5EBCB-A66E-604A-AE3A-D5A3505D4964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270374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3F1323C-CEE7-C644-B6BF-2D95F1AF43D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DA06271-B52F-1440-AEDA-27F0E20B646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654B1-F4C9-2148-B434-1ED2779178BA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176019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5878AAF-10DA-7147-A684-A5311D54A79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80AD88B-7A04-C74F-84C0-739A423E4C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0EACB-C9D4-4D40-99BB-4D31C5570A5B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204579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3F7457F-6E85-D042-8E03-7377D55BABB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56AF1E5-17C2-A84F-82B5-27063BA89E3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65192-275C-434B-BC4D-9AE8A4BFB370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2441304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0313" cy="4037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3771900" cy="4037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A80E67A-2E10-944E-B5B5-2E4F28A009A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9A7AF64-B933-EA48-A26F-0F9BBDE85B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458C4-0C57-5546-AFA8-82F575DC27AE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3345892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BA48EE4-0AB2-B841-A91A-35D9210DC6C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6CAEBFB-C83A-CE42-BD42-6FD2355971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6C8EB-2CBB-E74C-BB94-5CF1907A89E3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2763945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7B28663-449C-384C-9E13-E4915437CD1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C7934E0-E305-AB43-8570-C1EB4F569DC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89EE1-F299-1344-9FB4-DA0BAC67A40C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2439513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B66EF1A-5359-2440-8AC7-8E6867CAA1D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2F079F1-0F3F-C545-9452-08BF0F7E3FF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DE24F-B26A-EE43-9E3B-A994501F5BF6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3138083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72982F9-C075-8243-B6D4-44DF5F59B25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12FD9DC-D370-3B42-8647-27E1EBF1846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B2169-EED2-9348-AA95-64BA5E7B66CA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70154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7D5AA-0C97-E24C-9655-9DD66CD1135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A285F-74CA-7E42-BDE8-3EE960DE40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EAA9-B981-3E45-9033-A96851F9080C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2596709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3A9B012-8C78-EE4D-91ED-2B1A3ACC71B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37E5D52-AA8F-4148-9B3B-C62AD37B8EA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B2229-F6BC-3B42-9A54-4ADC4757575F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1764486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7149CAD-E5B9-D44E-8B6B-67F6443E2D5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E79CF75-E4F3-1E4C-961A-463974921C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447C7-52E5-CF4E-A909-30FAD1D13F9F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138743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533400"/>
            <a:ext cx="1924050" cy="54197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533400"/>
            <a:ext cx="5624513" cy="54197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673CB4F-61D3-6243-A191-BDA41B7C367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5B740B6-0A97-DC47-BF9E-CBC047360E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9F249-3E16-6742-8C9E-65DC7379AE5A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139277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BA3A4F-EA71-9A47-A62E-E1992B010BC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CB00E-9AC8-8A4A-AF65-00EE969DA7B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BF00C-4AEF-494E-97A7-E7C077108F2F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371626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0313" cy="4037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3771900" cy="4037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47F78D-10A5-D14E-93F6-22DB7950AEC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2ADE4-4928-A046-AF5F-5205C84BBFE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D7548-B5F9-FF4D-A67E-80403B61EC1B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343995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A1724C6-1F08-B94F-9A65-4B7A1DCA90D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618FE14-8413-1447-A2EC-47DDF6BCF4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B0917-90E0-5A43-B3DC-B4E82948D13D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347792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957999F-6607-5946-AC3F-AE38338F68B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9496B7-F5A7-9044-9316-0BFC756DF1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4B086-EC52-7043-944F-203069E8362E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351515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FFD6E96-EC6A-A743-887F-0CFA615BBF2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E66830-0D36-A646-B917-DD7B46F45A0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15A4B-6FF8-F246-94FF-4B813DDB90D2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292445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1966E2-2BA0-AF40-94AC-75A4DAEDB03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3EE966-C55B-FD4C-A5D8-E06C84A0DAD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2044F-F413-064F-9A40-2258AB0EFCD3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312786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C06F8A0-3324-EA47-B5C8-9DB3A6D760F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7519-0161-C340-8103-888F9C7AE00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5894-E212-5E43-A965-8B026D2ECAC3}" type="slidenum">
              <a:rPr lang="fr-FR" altLang="pt-BR"/>
              <a:pPr/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354295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636386D1-9326-C840-946B-7832C43D2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4613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DA3885D-ACB4-7449-973B-96C2A7364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4613" cy="40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32A093-9548-6144-851E-DB540FF567A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971550" y="6400800"/>
            <a:ext cx="66944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77F2F0-1B63-4444-BA47-4D33643FF1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508875" y="6400800"/>
            <a:ext cx="1598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FF39551-2242-B243-BAD0-8E48AB8ABC8A}" type="slidenum">
              <a:rPr lang="fr-FR" altLang="pt-BR"/>
              <a:pPr/>
              <a:t>‹nº›</a:t>
            </a:fld>
            <a:endParaRPr lang="fr-FR" altLang="pt-BR"/>
          </a:p>
        </p:txBody>
      </p:sp>
      <p:grpSp>
        <p:nvGrpSpPr>
          <p:cNvPr id="1030" name="Group 5">
            <a:extLst>
              <a:ext uri="{FF2B5EF4-FFF2-40B4-BE49-F238E27FC236}">
                <a16:creationId xmlns:a16="http://schemas.microsoft.com/office/drawing/2014/main" id="{7DBAB7A6-CE55-B54B-8927-DCFB1ACD69C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60350"/>
            <a:ext cx="8821737" cy="6094413"/>
            <a:chOff x="113" y="164"/>
            <a:chExt cx="5557" cy="3839"/>
          </a:xfrm>
        </p:grpSpPr>
        <p:sp>
          <p:nvSpPr>
            <p:cNvPr id="2" name="AutoShape 6">
              <a:extLst>
                <a:ext uri="{FF2B5EF4-FFF2-40B4-BE49-F238E27FC236}">
                  <a16:creationId xmlns:a16="http://schemas.microsoft.com/office/drawing/2014/main" id="{43D3F5DF-BF4E-0840-A817-ED2516F73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64"/>
              <a:ext cx="5557" cy="3839"/>
            </a:xfrm>
            <a:prstGeom prst="roundRect">
              <a:avLst>
                <a:gd name="adj" fmla="val 11046"/>
              </a:avLst>
            </a:prstGeom>
            <a:noFill/>
            <a:ln w="28440" cap="sq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1" name="Line 7">
              <a:extLst>
                <a:ext uri="{FF2B5EF4-FFF2-40B4-BE49-F238E27FC236}">
                  <a16:creationId xmlns:a16="http://schemas.microsoft.com/office/drawing/2014/main" id="{B086CC04-159E-1248-90A5-98D46CE0D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" y="1097"/>
              <a:ext cx="4847" cy="0"/>
            </a:xfrm>
            <a:prstGeom prst="line">
              <a:avLst/>
            </a:prstGeom>
            <a:noFill/>
            <a:ln w="38160" cap="sq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Arial" charset="0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Arial" charset="0"/>
          <a:cs typeface="Arial" charset="0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Arial" charset="0"/>
          <a:cs typeface="Arial" charset="0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DE6205FD-4A01-0945-8DED-77BC2A04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8455308B-48F2-BE46-BFF1-070CD7796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379C0ED0-1AE4-EF47-A401-E4F41C5B9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 cap="sq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E9556A1-69E0-6F48-9716-A1FEE3004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4613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B6BE119-CDBC-154E-AAC0-DD133A80A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4613" cy="40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AEF3BEA0-94AC-4846-9C56-D8167E978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0962F6F-8416-654C-B3D9-ACF9CE700C3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555875" y="6400800"/>
            <a:ext cx="39592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fr-FR" altLang="pt-BR"/>
              <a:t>Aula Inaugural Pós-graduação EM UNESP-Rio Claro    7/8/2012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6ED07088-1C5B-884F-9B66-3351E78FAF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391275"/>
            <a:ext cx="1598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49263" algn="l"/>
                <a:tab pos="898525" algn="l"/>
                <a:tab pos="134778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fld id="{02361C8E-2302-E542-A0E3-E4CAF38325DC}" type="slidenum">
              <a:rPr lang="fr-FR" altLang="pt-BR"/>
              <a:pPr/>
              <a:t>‹nº›</a:t>
            </a:fld>
            <a:endParaRPr lang="fr-F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CC33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Arial" charset="0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Arial" charset="0"/>
          <a:cs typeface="Arial" charset="0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Arial" charset="0"/>
          <a:cs typeface="Arial" charset="0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ppasus.com/rrpweblog/archives/2014/10/29%20SAMRForLeadership_BeyondTheBasic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gomedia.com/stages-of-edtech-the-samr-model-for-technology-integratio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>
            <a:extLst>
              <a:ext uri="{FF2B5EF4-FFF2-40B4-BE49-F238E27FC236}">
                <a16:creationId xmlns:a16="http://schemas.microsoft.com/office/drawing/2014/main" id="{9F301BA6-BFC8-0D44-B2A9-209A4F016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019631"/>
            <a:ext cx="75612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400" dirty="0">
                <a:solidFill>
                  <a:srgbClr val="0000FF"/>
                </a:solidFill>
              </a:rPr>
              <a:t>IME-USP – MPM5614</a:t>
            </a:r>
          </a:p>
          <a:p>
            <a:pPr algn="ctr"/>
            <a:endParaRPr lang="en-US" altLang="pt-BR" sz="3600" dirty="0">
              <a:solidFill>
                <a:srgbClr val="000000"/>
              </a:solidFill>
            </a:endParaRPr>
          </a:p>
          <a:p>
            <a:pPr algn="ctr"/>
            <a:r>
              <a:rPr lang="en-US" altLang="pt-BR" sz="3600" dirty="0">
                <a:solidFill>
                  <a:srgbClr val="000000"/>
                </a:solidFill>
              </a:rPr>
              <a:t>Aula de 12/05/2022</a:t>
            </a:r>
          </a:p>
          <a:p>
            <a:pPr algn="ctr"/>
            <a:r>
              <a:rPr lang="en-US" altLang="pt-BR" sz="3600" i="1" dirty="0" err="1">
                <a:solidFill>
                  <a:srgbClr val="000000"/>
                </a:solidFill>
              </a:rPr>
              <a:t>Profa</a:t>
            </a:r>
            <a:r>
              <a:rPr lang="en-US" altLang="pt-BR" sz="3600" i="1" dirty="0">
                <a:solidFill>
                  <a:srgbClr val="000000"/>
                </a:solidFill>
              </a:rPr>
              <a:t>. Ana Paula Jahn</a:t>
            </a:r>
          </a:p>
          <a:p>
            <a:pPr algn="ctr"/>
            <a:endParaRPr lang="en-US" altLang="pt-BR" sz="3600" dirty="0">
              <a:solidFill>
                <a:srgbClr val="000000"/>
              </a:solidFill>
            </a:endParaRPr>
          </a:p>
          <a:p>
            <a:pPr algn="ctr"/>
            <a:r>
              <a:rPr lang="en-US" altLang="pt-BR" sz="3600" i="1" dirty="0" err="1">
                <a:solidFill>
                  <a:srgbClr val="000000"/>
                </a:solidFill>
              </a:rPr>
              <a:t>Desvendando</a:t>
            </a:r>
            <a:r>
              <a:rPr lang="en-US" altLang="pt-BR" sz="3600" i="1" dirty="0">
                <a:solidFill>
                  <a:srgbClr val="000000"/>
                </a:solidFill>
              </a:rPr>
              <a:t> o </a:t>
            </a:r>
            <a:r>
              <a:rPr lang="en-US" altLang="pt-BR" sz="3600" i="1" dirty="0" err="1">
                <a:solidFill>
                  <a:srgbClr val="000000"/>
                </a:solidFill>
              </a:rPr>
              <a:t>Geogebra</a:t>
            </a:r>
            <a:endParaRPr lang="en-US" altLang="pt-BR" sz="3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3143C95F-07DB-2D45-A992-7858E0D95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305" y="2294335"/>
            <a:ext cx="2970609" cy="3186113"/>
          </a:xfrm>
          <a:prstGeom prst="rect">
            <a:avLst/>
          </a:prstGeom>
          <a:solidFill>
            <a:srgbClr val="3467EE"/>
          </a:solidFill>
          <a:ln w="9360" cap="sq">
            <a:solidFill>
              <a:srgbClr val="F5B30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67500" tIns="35100" rIns="67500" bIns="35100" anchor="ctr"/>
          <a:lstStyle/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pt-BR" sz="18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pt-BR" sz="18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pt-BR" sz="18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pt-BR" sz="18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pt-BR" sz="18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t-BR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Movimente o ponto M. </a:t>
            </a: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t-BR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O que você observa?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D55A8E50-176C-5D4D-8BF6-ACC82B7EE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305" y="938124"/>
            <a:ext cx="5772150" cy="76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700" dirty="0">
                <a:solidFill>
                  <a:srgbClr val="CC3300"/>
                </a:solidFill>
              </a:rPr>
              <a:t>Um </a:t>
            </a:r>
            <a:r>
              <a:rPr lang="en-US" sz="2700" dirty="0" err="1">
                <a:solidFill>
                  <a:srgbClr val="CC3300"/>
                </a:solidFill>
              </a:rPr>
              <a:t>objetivo</a:t>
            </a:r>
            <a:r>
              <a:rPr lang="en-US" sz="2700" dirty="0">
                <a:solidFill>
                  <a:srgbClr val="CC3300"/>
                </a:solidFill>
              </a:rPr>
              <a:t> de </a:t>
            </a:r>
            <a:r>
              <a:rPr lang="en-US" sz="2700" dirty="0" err="1">
                <a:solidFill>
                  <a:srgbClr val="CC3300"/>
                </a:solidFill>
              </a:rPr>
              <a:t>aprendizagem</a:t>
            </a:r>
            <a:r>
              <a:rPr lang="en-US" sz="2700" dirty="0">
                <a:solidFill>
                  <a:srgbClr val="CC3300"/>
                </a:solidFill>
              </a:rPr>
              <a:t>, </a:t>
            </a:r>
            <a:r>
              <a:rPr lang="en-US" sz="2700" dirty="0" err="1">
                <a:solidFill>
                  <a:srgbClr val="CC3300"/>
                </a:solidFill>
              </a:rPr>
              <a:t>duas</a:t>
            </a:r>
            <a:r>
              <a:rPr lang="en-US" sz="2700" dirty="0">
                <a:solidFill>
                  <a:srgbClr val="CC3300"/>
                </a:solidFill>
              </a:rPr>
              <a:t> </a:t>
            </a:r>
            <a:r>
              <a:rPr lang="en-US" sz="2700" dirty="0" err="1">
                <a:solidFill>
                  <a:srgbClr val="CC3300"/>
                </a:solidFill>
              </a:rPr>
              <a:t>atividades</a:t>
            </a:r>
            <a:endParaRPr lang="en-US" sz="2700" dirty="0">
              <a:solidFill>
                <a:srgbClr val="CC3300"/>
              </a:solidFill>
            </a:endParaRP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71B3D69E-ECC7-0B46-A60B-042424932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8" r="-36308"/>
          <a:stretch>
            <a:fillRect/>
          </a:stretch>
        </p:blipFill>
        <p:spPr bwMode="auto">
          <a:xfrm>
            <a:off x="1214862" y="2505717"/>
            <a:ext cx="2807494" cy="147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 l="-36308" r="-36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EBDBE603-D616-8247-BFED-301D50D77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656" y="5657850"/>
            <a:ext cx="1200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D38BC9BC-FC04-544F-97B5-0AB5F7AABBC9}" type="slidenum">
              <a:rPr lang="fr-FR" altLang="pt-BR" sz="1050">
                <a:solidFill>
                  <a:srgbClr val="000000"/>
                </a:solidFill>
                <a:cs typeface="Arial" panose="020B0604020202020204" pitchFamily="34" charset="0"/>
              </a:rPr>
              <a:pPr algn="ctr" eaLnBrk="1" hangingPunct="1">
                <a:buClrTx/>
                <a:buFontTx/>
                <a:buNone/>
              </a:pPr>
              <a:t>10</a:t>
            </a:fld>
            <a:endParaRPr lang="fr-FR" altLang="pt-BR" sz="10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4EECDD29-5A41-A94A-B0B2-A31C1BCD5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353" y="2505717"/>
            <a:ext cx="3666578" cy="256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1350" dirty="0">
                <a:solidFill>
                  <a:srgbClr val="000000"/>
                </a:solidFill>
              </a:rPr>
              <a:t>• </a:t>
            </a:r>
            <a:r>
              <a:rPr lang="pt-BR" altLang="pt-BR" sz="1350" b="1" dirty="0">
                <a:solidFill>
                  <a:srgbClr val="000000"/>
                </a:solidFill>
              </a:rPr>
              <a:t>Tarefa proposta ao aluno</a:t>
            </a:r>
            <a:r>
              <a:rPr lang="pt-BR" altLang="pt-BR" sz="1350" dirty="0">
                <a:solidFill>
                  <a:srgbClr val="000000"/>
                </a:solidFill>
              </a:rPr>
              <a:t>: observar o que é invariante e formular uma conjectura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350" dirty="0">
                <a:solidFill>
                  <a:srgbClr val="000000"/>
                </a:solidFill>
              </a:rPr>
              <a:t>• </a:t>
            </a:r>
            <a:r>
              <a:rPr lang="pt-BR" altLang="pt-BR" sz="1350" b="1" dirty="0">
                <a:solidFill>
                  <a:srgbClr val="000000"/>
                </a:solidFill>
              </a:rPr>
              <a:t>Papel do deslocamento</a:t>
            </a:r>
            <a:r>
              <a:rPr lang="pt-BR" altLang="pt-BR" sz="1350" dirty="0">
                <a:solidFill>
                  <a:srgbClr val="000000"/>
                </a:solidFill>
              </a:rPr>
              <a:t>: 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350" dirty="0">
                <a:solidFill>
                  <a:srgbClr val="000000"/>
                </a:solidFill>
              </a:rPr>
              <a:t>– verificar uma propriedade geométrica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350" dirty="0">
                <a:solidFill>
                  <a:srgbClr val="000000"/>
                </a:solidFill>
              </a:rPr>
              <a:t>– Identificar </a:t>
            </a:r>
            <a:r>
              <a:rPr lang="pt-BR" altLang="en-US" sz="1350" dirty="0">
                <a:solidFill>
                  <a:srgbClr val="000000"/>
                </a:solidFill>
              </a:rPr>
              <a:t>“</a:t>
            </a:r>
            <a:r>
              <a:rPr lang="pt-BR" altLang="ja-JP" sz="1350" i="1" dirty="0">
                <a:solidFill>
                  <a:srgbClr val="000000"/>
                </a:solidFill>
              </a:rPr>
              <a:t>em ação</a:t>
            </a:r>
            <a:r>
              <a:rPr lang="pt-BR" altLang="en-US" sz="1350" dirty="0">
                <a:solidFill>
                  <a:srgbClr val="000000"/>
                </a:solidFill>
              </a:rPr>
              <a:t>”</a:t>
            </a:r>
            <a:r>
              <a:rPr lang="pt-BR" altLang="ja-JP" sz="1350" dirty="0">
                <a:solidFill>
                  <a:srgbClr val="000000"/>
                </a:solidFill>
              </a:rPr>
              <a:t> elementos do teorema: </a:t>
            </a:r>
            <a:r>
              <a:rPr lang="pt-BR" altLang="ja-JP" sz="1350" i="1" dirty="0">
                <a:solidFill>
                  <a:srgbClr val="000000"/>
                </a:solidFill>
              </a:rPr>
              <a:t>M</a:t>
            </a:r>
            <a:r>
              <a:rPr lang="pt-BR" altLang="ja-JP" sz="1350" dirty="0">
                <a:solidFill>
                  <a:srgbClr val="000000"/>
                </a:solidFill>
              </a:rPr>
              <a:t> pertence ao círculo; </a:t>
            </a:r>
            <a:r>
              <a:rPr lang="pt-BR" altLang="ja-JP" sz="1350" i="1" dirty="0">
                <a:solidFill>
                  <a:srgbClr val="000000"/>
                </a:solidFill>
              </a:rPr>
              <a:t>A</a:t>
            </a:r>
            <a:r>
              <a:rPr lang="pt-BR" altLang="ja-JP" sz="1350" dirty="0">
                <a:solidFill>
                  <a:srgbClr val="000000"/>
                </a:solidFill>
              </a:rPr>
              <a:t> e </a:t>
            </a:r>
            <a:r>
              <a:rPr lang="pt-BR" altLang="ja-JP" sz="1350" i="1" dirty="0" err="1">
                <a:solidFill>
                  <a:srgbClr val="000000"/>
                </a:solidFill>
              </a:rPr>
              <a:t>B</a:t>
            </a:r>
            <a:r>
              <a:rPr lang="pt-BR" altLang="ja-JP" sz="1350" dirty="0">
                <a:solidFill>
                  <a:srgbClr val="000000"/>
                </a:solidFill>
              </a:rPr>
              <a:t> diametralmente opostos; natureza variável de </a:t>
            </a:r>
            <a:r>
              <a:rPr lang="pt-BR" altLang="ja-JP" sz="1350" i="1" dirty="0">
                <a:solidFill>
                  <a:srgbClr val="000000"/>
                </a:solidFill>
              </a:rPr>
              <a:t>M</a:t>
            </a:r>
            <a:r>
              <a:rPr lang="pt-BR" altLang="ja-JP" sz="1350" dirty="0">
                <a:solidFill>
                  <a:srgbClr val="000000"/>
                </a:solidFill>
              </a:rPr>
              <a:t> e o conjunto no qual ele varia; contraste entre variação de </a:t>
            </a:r>
            <a:r>
              <a:rPr lang="pt-BR" altLang="ja-JP" sz="1350" i="1" dirty="0">
                <a:solidFill>
                  <a:srgbClr val="000000"/>
                </a:solidFill>
              </a:rPr>
              <a:t>M</a:t>
            </a:r>
            <a:r>
              <a:rPr lang="pt-BR" altLang="ja-JP" sz="1350" dirty="0">
                <a:solidFill>
                  <a:srgbClr val="000000"/>
                </a:solidFill>
              </a:rPr>
              <a:t> e invariância da medida do ângulo; …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350" dirty="0">
                <a:solidFill>
                  <a:srgbClr val="000000"/>
                </a:solidFill>
              </a:rPr>
              <a:t>• </a:t>
            </a:r>
            <a:r>
              <a:rPr lang="pt-BR" altLang="pt-BR" sz="1350" b="1" dirty="0">
                <a:solidFill>
                  <a:srgbClr val="000000"/>
                </a:solidFill>
              </a:rPr>
              <a:t>Melhoria</a:t>
            </a:r>
            <a:r>
              <a:rPr lang="pt-BR" altLang="pt-BR" sz="1350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350" dirty="0">
                <a:solidFill>
                  <a:srgbClr val="000000"/>
                </a:solidFill>
              </a:rPr>
              <a:t>– ganho de tempo e de precisão; produção de inúmeros casos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E04D6351-6E12-6948-BBB0-3A41AC005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91" y="918452"/>
            <a:ext cx="5772150" cy="76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pt-BR" sz="2700">
                <a:solidFill>
                  <a:srgbClr val="CC3300"/>
                </a:solidFill>
              </a:rPr>
              <a:t>Um objetivo de aprendizagem, duas atividades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8B4E589F-4C4D-A242-A955-6C7521AEF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656" y="5657850"/>
            <a:ext cx="1200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49E87A49-E096-2D43-9FD5-522871185EA3}" type="slidenum">
              <a:rPr lang="fr-FR" altLang="pt-BR" sz="1050">
                <a:solidFill>
                  <a:srgbClr val="000000"/>
                </a:solidFill>
                <a:cs typeface="Arial" panose="020B0604020202020204" pitchFamily="34" charset="0"/>
              </a:rPr>
              <a:pPr algn="ctr" eaLnBrk="1" hangingPunct="1">
                <a:buClrTx/>
                <a:buFontTx/>
                <a:buNone/>
              </a:pPr>
              <a:t>11</a:t>
            </a:fld>
            <a:endParaRPr lang="fr-FR" altLang="pt-BR" sz="10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A91D983-B57F-2E49-B818-E0D5B7786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91" y="2294335"/>
            <a:ext cx="2970610" cy="3186113"/>
          </a:xfrm>
          <a:prstGeom prst="rect">
            <a:avLst/>
          </a:prstGeom>
          <a:solidFill>
            <a:srgbClr val="3467EE"/>
          </a:solidFill>
          <a:ln w="9360" cap="sq">
            <a:solidFill>
              <a:srgbClr val="F5B30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pt-BR" altLang="pt-BR" sz="135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135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18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18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18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pt-BR" altLang="pt-BR" sz="18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pt-BR" altLang="pt-BR" sz="18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pt-BR" altLang="pt-BR" sz="1800">
                <a:solidFill>
                  <a:srgbClr val="FFFFFF"/>
                </a:solidFill>
                <a:cs typeface="Arial" panose="020B0604020202020204" pitchFamily="34" charset="0"/>
              </a:rPr>
              <a:t>Encontre uma posição de </a:t>
            </a:r>
            <a:r>
              <a:rPr lang="pt-BR" altLang="pt-BR" sz="1800" i="1">
                <a:solidFill>
                  <a:srgbClr val="FFFFFF"/>
                </a:solidFill>
                <a:cs typeface="Arial" panose="020B0604020202020204" pitchFamily="34" charset="0"/>
              </a:rPr>
              <a:t>M</a:t>
            </a:r>
            <a:r>
              <a:rPr lang="pt-BR" altLang="pt-BR" sz="1800">
                <a:solidFill>
                  <a:srgbClr val="FFFFFF"/>
                </a:solidFill>
                <a:cs typeface="Arial" panose="020B0604020202020204" pitchFamily="34" charset="0"/>
              </a:rPr>
              <a:t> no exterior do círculo para que o ângulo </a:t>
            </a:r>
            <a:r>
              <a:rPr lang="pt-BR" altLang="pt-BR" sz="1800" i="1">
                <a:solidFill>
                  <a:srgbClr val="FFFFFF"/>
                </a:solidFill>
                <a:cs typeface="Arial" panose="020B0604020202020204" pitchFamily="34" charset="0"/>
              </a:rPr>
              <a:t>AMB</a:t>
            </a:r>
            <a:r>
              <a:rPr lang="pt-BR" altLang="pt-BR" sz="1800">
                <a:solidFill>
                  <a:srgbClr val="FFFFFF"/>
                </a:solidFill>
                <a:cs typeface="Arial" panose="020B0604020202020204" pitchFamily="34" charset="0"/>
              </a:rPr>
              <a:t> seja obtuso. 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660F0967-8F9E-3B48-970C-A8029C6D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92" y="2430471"/>
            <a:ext cx="1645444" cy="17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7E7E57C9-CC5E-AB46-ABF7-8F15DFD94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2189955"/>
            <a:ext cx="3084740" cy="339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1350" dirty="0">
                <a:solidFill>
                  <a:srgbClr val="000000"/>
                </a:solidFill>
              </a:rPr>
              <a:t>• </a:t>
            </a:r>
            <a:r>
              <a:rPr lang="pt-BR" altLang="pt-BR" sz="1350" b="1" dirty="0">
                <a:solidFill>
                  <a:srgbClr val="000000"/>
                </a:solidFill>
              </a:rPr>
              <a:t>Tarefa proposta ao aluno</a:t>
            </a:r>
            <a:r>
              <a:rPr lang="pt-BR" altLang="pt-BR" sz="1350" dirty="0">
                <a:solidFill>
                  <a:srgbClr val="000000"/>
                </a:solidFill>
              </a:rPr>
              <a:t>: resolver um problema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350" dirty="0">
                <a:solidFill>
                  <a:srgbClr val="000000"/>
                </a:solidFill>
              </a:rPr>
              <a:t>• </a:t>
            </a:r>
            <a:r>
              <a:rPr lang="pt-BR" altLang="pt-BR" sz="1350" b="1" dirty="0">
                <a:solidFill>
                  <a:srgbClr val="000000"/>
                </a:solidFill>
              </a:rPr>
              <a:t>Papel do deslocamento</a:t>
            </a:r>
            <a:r>
              <a:rPr lang="pt-BR" altLang="pt-BR" sz="1350" dirty="0">
                <a:solidFill>
                  <a:srgbClr val="000000"/>
                </a:solidFill>
              </a:rPr>
              <a:t>: procurar uma posição particular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350" dirty="0">
                <a:solidFill>
                  <a:srgbClr val="000000"/>
                </a:solidFill>
              </a:rPr>
              <a:t>– o deslocamento faz parte da resolução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350" dirty="0">
                <a:solidFill>
                  <a:srgbClr val="000000"/>
                </a:solidFill>
              </a:rPr>
              <a:t>• Identificação da relação entre a medida do ângulo e a posição de </a:t>
            </a:r>
            <a:r>
              <a:rPr lang="pt-BR" altLang="pt-BR" sz="1350" i="1" dirty="0">
                <a:solidFill>
                  <a:srgbClr val="000000"/>
                </a:solidFill>
              </a:rPr>
              <a:t>M</a:t>
            </a:r>
            <a:r>
              <a:rPr lang="pt-BR" altLang="pt-BR" sz="1350" dirty="0">
                <a:solidFill>
                  <a:srgbClr val="000000"/>
                </a:solidFill>
              </a:rPr>
              <a:t> no plano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350" dirty="0">
                <a:solidFill>
                  <a:srgbClr val="000000"/>
                </a:solidFill>
              </a:rPr>
              <a:t>– ênfase na relação entre condição </a:t>
            </a:r>
            <a:r>
              <a:rPr lang="pt-BR" altLang="en-US" sz="1350" dirty="0">
                <a:solidFill>
                  <a:srgbClr val="000000"/>
                </a:solidFill>
              </a:rPr>
              <a:t>“</a:t>
            </a:r>
            <a:r>
              <a:rPr lang="pt-BR" altLang="pt-BR" sz="1350" dirty="0">
                <a:solidFill>
                  <a:srgbClr val="000000"/>
                </a:solidFill>
              </a:rPr>
              <a:t>M pertence ao círculo</a:t>
            </a:r>
            <a:r>
              <a:rPr lang="pt-BR" altLang="en-US" sz="1350" dirty="0">
                <a:solidFill>
                  <a:srgbClr val="000000"/>
                </a:solidFill>
              </a:rPr>
              <a:t>”, “M é exterior” e “M é interior” ao círculo”; </a:t>
            </a:r>
            <a:r>
              <a:rPr lang="pt-BR" altLang="pt-BR" sz="1350" dirty="0">
                <a:solidFill>
                  <a:srgbClr val="000000"/>
                </a:solidFill>
              </a:rPr>
              <a:t>e as respectivas consequências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350" dirty="0">
                <a:solidFill>
                  <a:srgbClr val="000000"/>
                </a:solidFill>
              </a:rPr>
              <a:t>• </a:t>
            </a:r>
            <a:r>
              <a:rPr lang="pt-BR" altLang="pt-BR" sz="1350" b="1" dirty="0">
                <a:solidFill>
                  <a:srgbClr val="000000"/>
                </a:solidFill>
              </a:rPr>
              <a:t>Melhoria</a:t>
            </a:r>
            <a:r>
              <a:rPr lang="pt-BR" altLang="pt-BR" sz="1350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350" dirty="0">
                <a:solidFill>
                  <a:srgbClr val="000000"/>
                </a:solidFill>
              </a:rPr>
              <a:t>– a situação traz uma base para a explicação do “fenômeno” observado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4C244BD-D19C-F640-96BA-0E19206DCEDC}"/>
              </a:ext>
            </a:extLst>
          </p:cNvPr>
          <p:cNvSpPr txBox="1"/>
          <p:nvPr/>
        </p:nvSpPr>
        <p:spPr>
          <a:xfrm>
            <a:off x="1951731" y="2204864"/>
            <a:ext cx="52405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Atividades com o </a:t>
            </a:r>
            <a:r>
              <a:rPr lang="pt-BR" sz="3200" dirty="0" err="1">
                <a:solidFill>
                  <a:schemeClr val="tx1"/>
                </a:solidFill>
              </a:rPr>
              <a:t>Geogebra</a:t>
            </a:r>
            <a:endParaRPr lang="pt-BR" sz="3200" dirty="0">
              <a:solidFill>
                <a:schemeClr val="tx1"/>
              </a:solidFill>
            </a:endParaRPr>
          </a:p>
          <a:p>
            <a:pPr algn="ctr"/>
            <a:endParaRPr lang="pt-BR" sz="3200" dirty="0">
              <a:solidFill>
                <a:schemeClr val="tx1"/>
              </a:solidFill>
            </a:endParaRPr>
          </a:p>
          <a:p>
            <a:pPr algn="ctr"/>
            <a:r>
              <a:rPr lang="pt-BR" sz="3200" dirty="0">
                <a:solidFill>
                  <a:schemeClr val="tx1"/>
                </a:solidFill>
              </a:rPr>
              <a:t>Mão na massa!</a:t>
            </a:r>
          </a:p>
        </p:txBody>
      </p:sp>
    </p:spTree>
    <p:extLst>
      <p:ext uri="{BB962C8B-B14F-4D97-AF65-F5344CB8AC3E}">
        <p14:creationId xmlns:p14="http://schemas.microsoft.com/office/powerpoint/2010/main" val="329473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2BAF93AC-0487-5D4B-86E6-575485522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0688"/>
            <a:ext cx="76962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3600" dirty="0" err="1">
                <a:solidFill>
                  <a:srgbClr val="CC3300"/>
                </a:solidFill>
              </a:rPr>
              <a:t>Referência</a:t>
            </a:r>
            <a:endParaRPr lang="en-US" sz="3600" dirty="0">
              <a:solidFill>
                <a:srgbClr val="CC3300"/>
              </a:solidFill>
            </a:endParaRP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52917367-076F-6048-8512-129BA7CD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82688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CC3300"/>
              </a:buClr>
              <a:buSzPct val="70000"/>
              <a:buFont typeface="Wingdings" pitchFamily="2" charset="2"/>
              <a:buChar char=""/>
            </a:pPr>
            <a:r>
              <a:rPr lang="en-US" altLang="pt-BR" sz="1800" dirty="0" err="1">
                <a:solidFill>
                  <a:srgbClr val="000000"/>
                </a:solidFill>
              </a:rPr>
              <a:t>Puentendura</a:t>
            </a:r>
            <a:r>
              <a:rPr lang="en-US" altLang="pt-BR" sz="1800" dirty="0">
                <a:solidFill>
                  <a:srgbClr val="000000"/>
                </a:solidFill>
              </a:rPr>
              <a:t>, R. SAMR for Leadership: Beyond the Basics (slides). </a:t>
            </a:r>
            <a:r>
              <a:rPr lang="en-US" altLang="pt-BR" sz="1800" dirty="0">
                <a:solidFill>
                  <a:srgbClr val="000000"/>
                </a:solidFill>
                <a:hlinkClick r:id="rId3"/>
              </a:rPr>
              <a:t>http://www.hippasus.com/rrpweblog/archives/2014/10/29 SAMRForLeadership_BeyondTheBasics.pdf</a:t>
            </a:r>
            <a:endParaRPr lang="en-US" altLang="pt-BR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450"/>
              </a:spcBef>
              <a:buClr>
                <a:srgbClr val="CC3300"/>
              </a:buClr>
              <a:buSzPct val="70000"/>
              <a:buFont typeface="Wingdings" pitchFamily="2" charset="2"/>
              <a:buChar char=""/>
            </a:pPr>
            <a:endParaRPr lang="en-US" altLang="pt-BR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450"/>
              </a:spcBef>
              <a:buClr>
                <a:srgbClr val="CC3300"/>
              </a:buClr>
              <a:buSzPct val="70000"/>
              <a:buFont typeface="Wingdings" pitchFamily="2" charset="2"/>
              <a:buChar char=""/>
            </a:pPr>
            <a:endParaRPr lang="en-US" altLang="pt-BR" sz="1800">
              <a:solidFill>
                <a:srgbClr val="000000"/>
              </a:solidFill>
            </a:endParaRPr>
          </a:p>
          <a:p>
            <a:pPr eaLnBrk="1" hangingPunct="1">
              <a:spcBef>
                <a:spcPts val="450"/>
              </a:spcBef>
              <a:buClr>
                <a:srgbClr val="CC3300"/>
              </a:buClr>
              <a:buSzPct val="70000"/>
              <a:buFont typeface="Wingdings" pitchFamily="2" charset="2"/>
              <a:buNone/>
            </a:pPr>
            <a:endParaRPr lang="en-US" altLang="pt-BR" sz="1800" dirty="0">
              <a:solidFill>
                <a:srgbClr val="000000"/>
              </a:solidFill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97623E2-2B26-624B-9E87-7EEA0A7E0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400800"/>
            <a:ext cx="669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8B1440F3-D758-734A-8E3D-301EE1D1B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5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8650AB0C-8496-1D46-A728-4B2CAD56B198}" type="slidenum">
              <a:rPr lang="fr-FR" altLang="pt-BR" sz="1400">
                <a:solidFill>
                  <a:srgbClr val="000000"/>
                </a:solidFill>
                <a:cs typeface="Arial" panose="020B0604020202020204" pitchFamily="34" charset="0"/>
              </a:rPr>
              <a:pPr algn="ctr" eaLnBrk="1" hangingPunct="1">
                <a:buClrTx/>
                <a:buFontTx/>
                <a:buNone/>
              </a:pPr>
              <a:t>13</a:t>
            </a:fld>
            <a:endParaRPr lang="fr-FR" altLang="pt-BR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279FB815-FF02-3940-95D3-A32915F06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5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6E394508-52F3-0D4B-982A-A23968B2BF47}" type="slidenum">
              <a:rPr lang="fr-FR" altLang="pt-BR" sz="1400">
                <a:solidFill>
                  <a:srgbClr val="000000"/>
                </a:solidFill>
                <a:cs typeface="Arial" panose="020B0604020202020204" pitchFamily="34" charset="0"/>
              </a:rPr>
              <a:pPr algn="ctr" eaLnBrk="1" hangingPunct="1">
                <a:buClrTx/>
                <a:buFontTx/>
                <a:buNone/>
              </a:pPr>
              <a:t>2</a:t>
            </a:fld>
            <a:endParaRPr lang="fr-FR" altLang="pt-BR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41A8629B-E1A9-E640-A0E1-9E80B4C90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82638"/>
            <a:ext cx="76962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3200">
                <a:solidFill>
                  <a:srgbClr val="CC3300"/>
                </a:solidFill>
              </a:rPr>
              <a:t>Integração de recursos digitais no Ensino de Matemática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3D9903DF-C54C-2A47-B029-67C15BB3B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16113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CC3300"/>
              </a:buClr>
              <a:buSzPct val="70000"/>
              <a:buFont typeface="Wingdings" pitchFamily="2" charset="2"/>
              <a:buChar char=""/>
            </a:pPr>
            <a:r>
              <a:rPr lang="pt-BR" altLang="pt-BR" sz="2800">
                <a:solidFill>
                  <a:srgbClr val="000000"/>
                </a:solidFill>
              </a:rPr>
              <a:t>Abundância de recursos disponíveis na </a:t>
            </a:r>
            <a:r>
              <a:rPr lang="pt-BR" altLang="pt-BR" sz="2800" i="1">
                <a:solidFill>
                  <a:srgbClr val="000000"/>
                </a:solidFill>
              </a:rPr>
              <a:t>Web</a:t>
            </a:r>
          </a:p>
          <a:p>
            <a:pPr lvl="1" eaLnBrk="1" hangingPunct="1">
              <a:spcBef>
                <a:spcPts val="500"/>
              </a:spcBef>
              <a:buClr>
                <a:srgbClr val="F4B400"/>
              </a:buClr>
              <a:buSzPct val="90000"/>
              <a:buFont typeface="Wingdings" pitchFamily="2" charset="2"/>
              <a:buChar char=""/>
            </a:pPr>
            <a:r>
              <a:rPr lang="pt-BR" altLang="pt-BR" sz="2000">
                <a:solidFill>
                  <a:srgbClr val="000000"/>
                </a:solidFill>
                <a:cs typeface="Arial" panose="020B0604020202020204" pitchFamily="34" charset="0"/>
              </a:rPr>
              <a:t>susceptível de afetar o trabalho do professor, seu relacionamento com os alunos e com outros professores</a:t>
            </a:r>
          </a:p>
        </p:txBody>
      </p:sp>
      <p:sp>
        <p:nvSpPr>
          <p:cNvPr id="4100" name="Oval 4">
            <a:extLst>
              <a:ext uri="{FF2B5EF4-FFF2-40B4-BE49-F238E27FC236}">
                <a16:creationId xmlns:a16="http://schemas.microsoft.com/office/drawing/2014/main" id="{A3F6F821-FB4D-D542-ADE3-AB39AF49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141663"/>
            <a:ext cx="6481762" cy="2663825"/>
          </a:xfrm>
          <a:prstGeom prst="ellipse">
            <a:avLst/>
          </a:prstGeom>
          <a:solidFill>
            <a:srgbClr val="00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pt-BR">
                <a:solidFill>
                  <a:srgbClr val="000000"/>
                </a:solidFill>
              </a:rPr>
              <a:t>Completa metamorfose do 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 b="1" i="1">
                <a:solidFill>
                  <a:srgbClr val="000000"/>
                </a:solidFill>
              </a:rPr>
              <a:t>“</a:t>
            </a:r>
            <a:r>
              <a:rPr lang="en-US" altLang="pt-BR" b="1" i="1">
                <a:solidFill>
                  <a:srgbClr val="000000"/>
                </a:solidFill>
              </a:rPr>
              <a:t>currículo material</a:t>
            </a:r>
            <a:r>
              <a:rPr lang="en-US" altLang="en-US" b="1" i="1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e transformações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pt-BR">
                <a:solidFill>
                  <a:srgbClr val="000000"/>
                </a:solidFill>
              </a:rPr>
              <a:t>no conhecimento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pt-BR">
                <a:solidFill>
                  <a:srgbClr val="000000"/>
                </a:solidFill>
              </a:rPr>
              <a:t>profissional dos professores</a:t>
            </a:r>
          </a:p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pt-BR">
                <a:solidFill>
                  <a:srgbClr val="000000"/>
                </a:solidFill>
              </a:rPr>
              <a:t>(Remillard, 2005)</a:t>
            </a:r>
            <a:r>
              <a:rPr lang="en-US" altLang="pt-BR" sz="2000" b="1">
                <a:solidFill>
                  <a:srgbClr val="1212BA"/>
                </a:solidFill>
              </a:rPr>
              <a:t>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FAB60F67-B031-DE4C-9BD5-60532129A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5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D27F5BF5-3B7E-E240-8E93-AF510BA4B7C8}" type="slidenum">
              <a:rPr lang="fr-FR" altLang="pt-BR" sz="1400">
                <a:solidFill>
                  <a:srgbClr val="000000"/>
                </a:solidFill>
                <a:cs typeface="Arial" panose="020B0604020202020204" pitchFamily="34" charset="0"/>
              </a:rPr>
              <a:pPr algn="ctr" eaLnBrk="1" hangingPunct="1">
                <a:buClrTx/>
                <a:buFontTx/>
                <a:buNone/>
              </a:pPr>
              <a:t>3</a:t>
            </a:fld>
            <a:endParaRPr lang="fr-FR" altLang="pt-BR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515560A-0283-AE82-0B56-7D8A5B09BDC5}"/>
              </a:ext>
            </a:extLst>
          </p:cNvPr>
          <p:cNvGrpSpPr/>
          <p:nvPr/>
        </p:nvGrpSpPr>
        <p:grpSpPr>
          <a:xfrm>
            <a:off x="0" y="59372"/>
            <a:ext cx="7882129" cy="3711666"/>
            <a:chOff x="0" y="59372"/>
            <a:chExt cx="7882129" cy="3711666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09CBA9C3-17B8-0F4E-BA19-D79698B78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372"/>
              <a:ext cx="7245042" cy="3711666"/>
            </a:xfrm>
            <a:prstGeom prst="rect">
              <a:avLst/>
            </a:prstGeom>
          </p:spPr>
        </p:pic>
        <p:sp>
          <p:nvSpPr>
            <p:cNvPr id="5123" name="Oval 3">
              <a:extLst>
                <a:ext uri="{FF2B5EF4-FFF2-40B4-BE49-F238E27FC236}">
                  <a16:creationId xmlns:a16="http://schemas.microsoft.com/office/drawing/2014/main" id="{D6D14A44-8DE8-174F-8493-663501EB4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720" y="980728"/>
              <a:ext cx="1873250" cy="504825"/>
            </a:xfrm>
            <a:prstGeom prst="ellipse">
              <a:avLst/>
            </a:prstGeom>
            <a:noFill/>
            <a:ln w="57240" cap="sq">
              <a:solidFill>
                <a:srgbClr val="FF0000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808080">
                  <a:alpha val="35036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748" name="TextBox 2">
              <a:extLst>
                <a:ext uri="{FF2B5EF4-FFF2-40B4-BE49-F238E27FC236}">
                  <a16:creationId xmlns:a16="http://schemas.microsoft.com/office/drawing/2014/main" id="{01A61B78-11C5-EA48-9010-CB07B86AB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599" y="836712"/>
              <a:ext cx="160653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dirty="0">
                  <a:solidFill>
                    <a:srgbClr val="000000"/>
                  </a:solidFill>
                </a:rPr>
                <a:t>3.100.000</a:t>
              </a:r>
            </a:p>
            <a:p>
              <a:pPr algn="ctr"/>
              <a:r>
                <a:rPr lang="pt-BR" altLang="pt-BR" dirty="0">
                  <a:solidFill>
                    <a:srgbClr val="000000"/>
                  </a:solidFill>
                </a:rPr>
                <a:t>resultados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5FD77A5-8197-FB4B-9A69-3620B118A7CA}"/>
                </a:ext>
              </a:extLst>
            </p:cNvPr>
            <p:cNvCxnSpPr>
              <a:stCxn id="5123" idx="6"/>
            </p:cNvCxnSpPr>
            <p:nvPr/>
          </p:nvCxnSpPr>
          <p:spPr bwMode="auto">
            <a:xfrm flipV="1">
              <a:off x="3924970" y="1198215"/>
              <a:ext cx="2301875" cy="34925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5F52355-3579-2342-B794-49CCD12A7F7D}"/>
              </a:ext>
            </a:extLst>
          </p:cNvPr>
          <p:cNvGrpSpPr/>
          <p:nvPr/>
        </p:nvGrpSpPr>
        <p:grpSpPr>
          <a:xfrm>
            <a:off x="2300951" y="2406909"/>
            <a:ext cx="6730463" cy="4292778"/>
            <a:chOff x="2300951" y="2406909"/>
            <a:chExt cx="6730463" cy="4292778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1CDCD6B6-8887-7E8B-29A3-4385D9DA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0951" y="2406909"/>
              <a:ext cx="6730463" cy="4292778"/>
            </a:xfrm>
            <a:prstGeom prst="rect">
              <a:avLst/>
            </a:prstGeom>
          </p:spPr>
        </p:pic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3D323612-76DA-4733-B95F-B6EEBB8A7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005064"/>
              <a:ext cx="2304256" cy="504825"/>
            </a:xfrm>
            <a:prstGeom prst="ellipse">
              <a:avLst/>
            </a:prstGeom>
            <a:noFill/>
            <a:ln w="57240" cap="sq">
              <a:solidFill>
                <a:srgbClr val="FF0000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808080">
                  <a:alpha val="35036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3348B751-F702-3BC9-2737-DAC323E3C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935" y="3599179"/>
              <a:ext cx="18053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dirty="0">
                  <a:solidFill>
                    <a:srgbClr val="000000"/>
                  </a:solidFill>
                </a:rPr>
                <a:t>Mais de 10</a:t>
              </a:r>
              <a:r>
                <a:rPr lang="pt-BR" altLang="pt-BR" baseline="30000" dirty="0">
                  <a:solidFill>
                    <a:srgbClr val="000000"/>
                  </a:solidFill>
                </a:rPr>
                <a:t>6</a:t>
              </a:r>
              <a:endParaRPr lang="pt-BR" altLang="pt-BR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Arrow Connector 4">
              <a:extLst>
                <a:ext uri="{FF2B5EF4-FFF2-40B4-BE49-F238E27FC236}">
                  <a16:creationId xmlns:a16="http://schemas.microsoft.com/office/drawing/2014/main" id="{56DC681C-7103-E717-6FCF-6A4C7F53157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24661" y="3846751"/>
              <a:ext cx="1463563" cy="42818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052EE23F-44CB-064E-B2DB-CAE11E1F9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5" y="638132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55E04B5E-7AEB-3E43-BE98-9834F08EE812}" type="slidenum">
              <a:rPr lang="fr-FR" altLang="pt-BR" sz="1400">
                <a:solidFill>
                  <a:srgbClr val="000000"/>
                </a:solidFill>
                <a:cs typeface="Arial" panose="020B0604020202020204" pitchFamily="34" charset="0"/>
              </a:rPr>
              <a:pPr algn="ctr" eaLnBrk="1" hangingPunct="1">
                <a:buClrTx/>
                <a:buFontTx/>
                <a:buNone/>
              </a:pPr>
              <a:t>4</a:t>
            </a:fld>
            <a:endParaRPr lang="fr-FR" altLang="pt-BR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BD0AF43-913F-374F-823C-6DE832640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716635"/>
            <a:ext cx="7704137" cy="1152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F5B30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Modificação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2600" dirty="0">
                <a:solidFill>
                  <a:srgbClr val="000000"/>
                </a:solidFill>
                <a:cs typeface="Arial" panose="020B0604020202020204" pitchFamily="34" charset="0"/>
              </a:rPr>
              <a:t>A tecnologia permite um </a:t>
            </a:r>
            <a:r>
              <a:rPr lang="pt-BR" altLang="pt-BR" sz="2600" i="1" dirty="0">
                <a:solidFill>
                  <a:srgbClr val="000000"/>
                </a:solidFill>
                <a:cs typeface="Arial" panose="020B0604020202020204" pitchFamily="34" charset="0"/>
              </a:rPr>
              <a:t>redesenho</a:t>
            </a:r>
            <a:r>
              <a:rPr lang="pt-BR" altLang="pt-BR" sz="2600" dirty="0">
                <a:solidFill>
                  <a:srgbClr val="000000"/>
                </a:solidFill>
                <a:cs typeface="Arial" panose="020B0604020202020204" pitchFamily="34" charset="0"/>
              </a:rPr>
              <a:t> significativo da tarefa: modifica a tarefa a ser realizada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AFAD3BF-F94C-454A-966D-F8108031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939754"/>
            <a:ext cx="7704137" cy="1225550"/>
          </a:xfrm>
          <a:prstGeom prst="rect">
            <a:avLst/>
          </a:prstGeom>
          <a:solidFill>
            <a:srgbClr val="00FFFF"/>
          </a:solidFill>
          <a:ln w="9360" cap="sq">
            <a:solidFill>
              <a:srgbClr val="F5B30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Redefinição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2600" dirty="0">
                <a:solidFill>
                  <a:srgbClr val="000000"/>
                </a:solidFill>
                <a:cs typeface="Arial" panose="020B0604020202020204" pitchFamily="34" charset="0"/>
              </a:rPr>
              <a:t>A tecnologia permite a criação de novas tarefas, anteriormente inconcebíveis 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0B05E09E-0471-194B-AB04-FB8598C9E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052736"/>
            <a:ext cx="7704137" cy="1368425"/>
          </a:xfrm>
          <a:prstGeom prst="rect">
            <a:avLst/>
          </a:prstGeom>
          <a:solidFill>
            <a:srgbClr val="FF00FF"/>
          </a:solidFill>
          <a:ln w="9360" cap="sq">
            <a:solidFill>
              <a:srgbClr val="F5B30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Substituição</a:t>
            </a:r>
          </a:p>
          <a:p>
            <a:pPr eaLnBrk="1" hangingPunct="1">
              <a:buClrTx/>
            </a:pP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A tecnologia atua como uma ferramenta de substituição direta, sem melhoria funcional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671C56DE-70D5-134E-8AF7-F34B1F268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420888"/>
            <a:ext cx="7704137" cy="1152525"/>
          </a:xfrm>
          <a:prstGeom prst="rect">
            <a:avLst/>
          </a:prstGeom>
          <a:solidFill>
            <a:srgbClr val="F686B3"/>
          </a:solidFill>
          <a:ln w="9360" cap="sq">
            <a:solidFill>
              <a:srgbClr val="F5B30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Ampliação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tecnologia atua como ferramenta substituta direta, com alguma melhoria funcional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D392C0B0-445B-2A49-990F-105AAAA38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0806"/>
            <a:ext cx="76962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800" dirty="0">
                <a:solidFill>
                  <a:srgbClr val="C00000"/>
                </a:solidFill>
              </a:rPr>
              <a:t>Níveis de uso de TIC – Modelo SAMR: </a:t>
            </a:r>
            <a:r>
              <a:rPr lang="pt-BR" b="1" dirty="0">
                <a:solidFill>
                  <a:srgbClr val="C00000"/>
                </a:solidFill>
              </a:rPr>
              <a:t>S</a:t>
            </a:r>
            <a:r>
              <a:rPr lang="pt-BR" dirty="0">
                <a:solidFill>
                  <a:srgbClr val="C00000"/>
                </a:solidFill>
              </a:rPr>
              <a:t>ubstituição, </a:t>
            </a:r>
            <a:r>
              <a:rPr lang="pt-BR" b="1" dirty="0">
                <a:solidFill>
                  <a:srgbClr val="C00000"/>
                </a:solidFill>
              </a:rPr>
              <a:t>A</a:t>
            </a:r>
            <a:r>
              <a:rPr lang="pt-BR" dirty="0">
                <a:solidFill>
                  <a:srgbClr val="C00000"/>
                </a:solidFill>
              </a:rPr>
              <a:t>mpliação, </a:t>
            </a:r>
            <a:r>
              <a:rPr lang="pt-BR" b="1" dirty="0">
                <a:solidFill>
                  <a:srgbClr val="C00000"/>
                </a:solidFill>
              </a:rPr>
              <a:t>M</a:t>
            </a:r>
            <a:r>
              <a:rPr lang="pt-BR" dirty="0">
                <a:solidFill>
                  <a:srgbClr val="C00000"/>
                </a:solidFill>
              </a:rPr>
              <a:t>odificação e </a:t>
            </a:r>
            <a:r>
              <a:rPr lang="pt-BR" b="1" dirty="0">
                <a:solidFill>
                  <a:srgbClr val="C00000"/>
                </a:solidFill>
              </a:rPr>
              <a:t>R</a:t>
            </a:r>
            <a:r>
              <a:rPr lang="pt-BR" dirty="0">
                <a:solidFill>
                  <a:srgbClr val="C00000"/>
                </a:solidFill>
              </a:rPr>
              <a:t>edefinição</a:t>
            </a:r>
            <a:endParaRPr lang="pt-BR" altLang="pt-BR" sz="2800" dirty="0">
              <a:solidFill>
                <a:srgbClr val="C00000"/>
              </a:solidFill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84CC125B-8352-644F-9E2F-5B24A6D9E1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850" y="3570412"/>
            <a:ext cx="8640763" cy="74612"/>
          </a:xfrm>
          <a:prstGeom prst="line">
            <a:avLst/>
          </a:prstGeom>
          <a:noFill/>
          <a:ln w="76320" cap="sq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28E9BE1-F350-1C4F-9A91-F09FEFF97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1046487"/>
            <a:ext cx="1255354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1600" b="1" dirty="0"/>
              <a:t>A</a:t>
            </a:r>
          </a:p>
          <a:p>
            <a:pPr algn="ctr">
              <a:buClrTx/>
              <a:buFontTx/>
              <a:buNone/>
              <a:defRPr/>
            </a:pPr>
            <a:r>
              <a:rPr lang="pt-BR" sz="1600" b="1" dirty="0"/>
              <a:t>M</a:t>
            </a:r>
          </a:p>
          <a:p>
            <a:pPr algn="ctr">
              <a:buClrTx/>
              <a:buFontTx/>
              <a:buNone/>
              <a:defRPr/>
            </a:pPr>
            <a:r>
              <a:rPr lang="pt-BR" sz="1600" b="1" dirty="0" err="1"/>
              <a:t>P</a:t>
            </a:r>
            <a:endParaRPr lang="pt-BR" sz="1600" b="1" dirty="0"/>
          </a:p>
          <a:p>
            <a:pPr algn="ctr">
              <a:buClrTx/>
              <a:buFontTx/>
              <a:buNone/>
              <a:defRPr/>
            </a:pPr>
            <a:r>
              <a:rPr lang="pt-BR" sz="1600" b="1" dirty="0"/>
              <a:t>L</a:t>
            </a:r>
          </a:p>
          <a:p>
            <a:pPr algn="ctr">
              <a:buClrTx/>
              <a:buFontTx/>
              <a:buNone/>
              <a:defRPr/>
            </a:pPr>
            <a:r>
              <a:rPr lang="pt-BR" sz="1600" b="1" dirty="0" err="1"/>
              <a:t>I</a:t>
            </a:r>
            <a:endParaRPr lang="pt-BR" sz="1600" b="1" dirty="0"/>
          </a:p>
          <a:p>
            <a:pPr algn="ctr">
              <a:buClrTx/>
              <a:buFontTx/>
              <a:buNone/>
              <a:defRPr/>
            </a:pPr>
            <a:r>
              <a:rPr lang="pt-BR" sz="1600" b="1" dirty="0"/>
              <a:t>A</a:t>
            </a:r>
          </a:p>
          <a:p>
            <a:pPr algn="ctr">
              <a:buClrTx/>
              <a:buFontTx/>
              <a:buNone/>
              <a:defRPr/>
            </a:pPr>
            <a:r>
              <a:rPr lang="pt-BR" sz="1600" b="1" dirty="0" err="1"/>
              <a:t>Ç</a:t>
            </a:r>
            <a:endParaRPr lang="pt-BR" sz="1600" b="1" dirty="0"/>
          </a:p>
          <a:p>
            <a:pPr algn="ctr">
              <a:buClrTx/>
              <a:buFontTx/>
              <a:buNone/>
              <a:defRPr/>
            </a:pPr>
            <a:r>
              <a:rPr lang="pt-BR" sz="1600" b="1" dirty="0" err="1"/>
              <a:t>Ã</a:t>
            </a:r>
            <a:endParaRPr lang="pt-BR" sz="1600" b="1" dirty="0"/>
          </a:p>
          <a:p>
            <a:pPr algn="ctr">
              <a:buClrTx/>
              <a:buFontTx/>
              <a:buNone/>
              <a:defRPr/>
            </a:pPr>
            <a:r>
              <a:rPr lang="pt-BR" sz="1600" b="1" dirty="0"/>
              <a:t>O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C494C9D-7342-0A46-9732-B24284049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00" y="3645024"/>
            <a:ext cx="720600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T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R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A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N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S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F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O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R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M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A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Ç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Ã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O</a:t>
            </a:r>
          </a:p>
          <a:p>
            <a:pPr algn="ctr" eaLnBrk="1" hangingPunct="1">
              <a:buClrTx/>
              <a:buFontTx/>
              <a:buNone/>
            </a:pPr>
            <a:endParaRPr lang="pt-BR" altLang="pt-BR" sz="1400" b="1">
              <a:solidFill>
                <a:srgbClr val="00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DED7EC-60D0-CBA9-CA49-21FBF924EBFD}"/>
              </a:ext>
            </a:extLst>
          </p:cNvPr>
          <p:cNvSpPr txBox="1"/>
          <p:nvPr/>
        </p:nvSpPr>
        <p:spPr>
          <a:xfrm>
            <a:off x="5868144" y="630669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1800" dirty="0">
                <a:solidFill>
                  <a:srgbClr val="CC3300"/>
                </a:solidFill>
              </a:rPr>
              <a:t>(R. </a:t>
            </a:r>
            <a:r>
              <a:rPr lang="pt-BR" altLang="pt-BR" sz="1800" dirty="0" err="1">
                <a:solidFill>
                  <a:srgbClr val="FF0000"/>
                </a:solidFill>
              </a:rPr>
              <a:t>Puentendura</a:t>
            </a:r>
            <a:r>
              <a:rPr lang="pt-BR" altLang="pt-BR" sz="1800" dirty="0">
                <a:solidFill>
                  <a:srgbClr val="FF0000"/>
                </a:solidFill>
              </a:rPr>
              <a:t>)</a:t>
            </a:r>
            <a:endParaRPr lang="pt-BR" sz="1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B7EEFB-B2AA-6380-F7B1-80C6EB1B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47745"/>
            <a:ext cx="5715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0121273-B15E-A398-4BD1-251A8A4ABBDF}"/>
              </a:ext>
            </a:extLst>
          </p:cNvPr>
          <p:cNvSpPr/>
          <p:nvPr/>
        </p:nvSpPr>
        <p:spPr>
          <a:xfrm>
            <a:off x="2483768" y="5301208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>
                <a:solidFill>
                  <a:schemeClr val="tx1"/>
                </a:solidFill>
              </a:rPr>
              <a:t>Crédito da imagem: Sylvia </a:t>
            </a:r>
            <a:r>
              <a:rPr lang="pt-BR" altLang="pt-BR" sz="1200" dirty="0" err="1">
                <a:solidFill>
                  <a:schemeClr val="tx1"/>
                </a:solidFill>
              </a:rPr>
              <a:t>Duckworth</a:t>
            </a:r>
            <a:r>
              <a:rPr lang="pt-BR" altLang="pt-BR" sz="1200" dirty="0">
                <a:solidFill>
                  <a:schemeClr val="tx1"/>
                </a:solidFill>
              </a:rPr>
              <a:t> (retirado de </a:t>
            </a:r>
            <a:r>
              <a:rPr lang="pt-BR" altLang="pt-BR" sz="1200" dirty="0">
                <a:solidFill>
                  <a:srgbClr val="BA6685"/>
                </a:solidFill>
                <a:latin typeface="inherit"/>
                <a:hlinkClick r:id="rId3"/>
              </a:rPr>
              <a:t>LingoMedia</a:t>
            </a:r>
            <a:r>
              <a:rPr lang="pt-BR" altLang="pt-BR" sz="1200" dirty="0">
                <a:solidFill>
                  <a:schemeClr val="tx1"/>
                </a:solidFill>
              </a:rPr>
              <a:t>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2288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041E6F5C-4B72-1644-A20D-A144BD61C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0350"/>
            <a:ext cx="76962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3600">
                <a:solidFill>
                  <a:srgbClr val="CC3300"/>
                </a:solidFill>
              </a:rPr>
              <a:t>Papel do Professor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E09E38D9-3E6F-C44F-B9BE-7C5F1FCA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38325"/>
            <a:ext cx="7696200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4B400"/>
              </a:buClr>
              <a:buSzPct val="90000"/>
              <a:buFont typeface="Wingdings" pitchFamily="2" charset="2"/>
              <a:buChar char=""/>
            </a:pPr>
            <a:r>
              <a:rPr lang="en-US" altLang="pt-BR">
                <a:solidFill>
                  <a:srgbClr val="000000"/>
                </a:solidFill>
                <a:cs typeface="Arial" panose="020B0604020202020204" pitchFamily="34" charset="0"/>
              </a:rPr>
              <a:t>Conhecer as potencialidadese limites dos recursos tecnológicos</a:t>
            </a:r>
          </a:p>
          <a:p>
            <a:pPr eaLnBrk="1" hangingPunct="1">
              <a:spcBef>
                <a:spcPts val="600"/>
              </a:spcBef>
              <a:buClr>
                <a:srgbClr val="F4B400"/>
              </a:buClr>
              <a:buSzPct val="90000"/>
              <a:buFont typeface="Wingdings" pitchFamily="2" charset="2"/>
              <a:buChar char=""/>
            </a:pPr>
            <a:r>
              <a:rPr lang="en-US" altLang="pt-BR">
                <a:solidFill>
                  <a:srgbClr val="000000"/>
                </a:solidFill>
                <a:cs typeface="Arial" panose="020B0604020202020204" pitchFamily="34" charset="0"/>
              </a:rPr>
              <a:t>Criar e adaptar tarefas ou atividades</a:t>
            </a:r>
          </a:p>
          <a:p>
            <a:pPr eaLnBrk="1" hangingPunct="1">
              <a:spcBef>
                <a:spcPts val="700"/>
              </a:spcBef>
              <a:buClr>
                <a:srgbClr val="CC3300"/>
              </a:buClr>
              <a:buSzPct val="70000"/>
              <a:buFont typeface="Wingdings" pitchFamily="2" charset="2"/>
              <a:buChar char=""/>
            </a:pPr>
            <a:r>
              <a:rPr lang="en-US" altLang="pt-BR" sz="2800">
                <a:solidFill>
                  <a:srgbClr val="000000"/>
                </a:solidFill>
              </a:rPr>
              <a:t>Análise crítica de tarefas existentes para avaliar:</a:t>
            </a:r>
          </a:p>
          <a:p>
            <a:pPr lvl="1" eaLnBrk="1" hangingPunct="1">
              <a:spcBef>
                <a:spcPts val="600"/>
              </a:spcBef>
              <a:buClr>
                <a:srgbClr val="F4B400"/>
              </a:buClr>
              <a:buSzPct val="90000"/>
              <a:buFont typeface="Wingdings" pitchFamily="2" charset="2"/>
              <a:buChar char=""/>
            </a:pPr>
            <a:r>
              <a:rPr lang="en-US" altLang="pt-BR">
                <a:solidFill>
                  <a:srgbClr val="000000"/>
                </a:solidFill>
                <a:cs typeface="Arial" panose="020B0604020202020204" pitchFamily="34" charset="0"/>
              </a:rPr>
              <a:t>Seu potencial de aprendizagem</a:t>
            </a:r>
          </a:p>
          <a:p>
            <a:pPr lvl="1" eaLnBrk="1" hangingPunct="1">
              <a:spcBef>
                <a:spcPts val="600"/>
              </a:spcBef>
              <a:buClr>
                <a:srgbClr val="F4B400"/>
              </a:buClr>
              <a:buSzPct val="90000"/>
              <a:buFont typeface="Wingdings" pitchFamily="2" charset="2"/>
              <a:buChar char=""/>
            </a:pPr>
            <a:r>
              <a:rPr lang="en-US" altLang="pt-BR">
                <a:solidFill>
                  <a:srgbClr val="000000"/>
                </a:solidFill>
                <a:cs typeface="Arial" panose="020B0604020202020204" pitchFamily="34" charset="0"/>
              </a:rPr>
              <a:t>O papel da tecnologia na tarefa</a:t>
            </a:r>
          </a:p>
          <a:p>
            <a:pPr lvl="1" eaLnBrk="1" hangingPunct="1">
              <a:spcBef>
                <a:spcPts val="600"/>
              </a:spcBef>
              <a:buClr>
                <a:srgbClr val="F4B400"/>
              </a:buClr>
              <a:buSzPct val="90000"/>
              <a:buFont typeface="Wingdings" pitchFamily="2" charset="2"/>
              <a:buChar char=""/>
            </a:pPr>
            <a:r>
              <a:rPr lang="en-US" altLang="pt-BR">
                <a:solidFill>
                  <a:srgbClr val="000000"/>
                </a:solidFill>
                <a:cs typeface="Arial" panose="020B0604020202020204" pitchFamily="34" charset="0"/>
              </a:rPr>
              <a:t>Antecipação das interações dos alunos com a tecnologia</a:t>
            </a:r>
          </a:p>
          <a:p>
            <a:pPr lvl="1" eaLnBrk="1" hangingPunct="1">
              <a:spcBef>
                <a:spcPts val="600"/>
              </a:spcBef>
              <a:buClr>
                <a:srgbClr val="F4B400"/>
              </a:buClr>
              <a:buSzPct val="90000"/>
              <a:buFont typeface="Wingdings" pitchFamily="2" charset="2"/>
              <a:buChar char=""/>
            </a:pPr>
            <a:r>
              <a:rPr lang="en-US" altLang="pt-BR">
                <a:solidFill>
                  <a:srgbClr val="000000"/>
                </a:solidFill>
                <a:cs typeface="Arial" panose="020B0604020202020204" pitchFamily="34" charset="0"/>
              </a:rPr>
              <a:t>Formas de </a:t>
            </a:r>
            <a:r>
              <a:rPr lang="en-US" altLang="pt-BR">
                <a:solidFill>
                  <a:srgbClr val="000000"/>
                </a:solidFill>
              </a:rPr>
              <a:t>implementação em sala de aula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FF1DC923-34FC-AC48-96B2-F66189F8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5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C43F110E-F368-9C42-9288-0F3B824CEB76}" type="slidenum">
              <a:rPr lang="fr-FR" altLang="pt-BR" sz="1400">
                <a:solidFill>
                  <a:srgbClr val="000000"/>
                </a:solidFill>
                <a:cs typeface="Arial" panose="020B0604020202020204" pitchFamily="34" charset="0"/>
              </a:rPr>
              <a:pPr algn="ctr" eaLnBrk="1" hangingPunct="1">
                <a:buClrTx/>
                <a:buFontTx/>
                <a:buNone/>
              </a:pPr>
              <a:t>6</a:t>
            </a:fld>
            <a:endParaRPr lang="fr-FR" altLang="pt-BR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104806-9FE3-7749-B0C7-C739B1C8A6B3}"/>
              </a:ext>
            </a:extLst>
          </p:cNvPr>
          <p:cNvSpPr txBox="1"/>
          <p:nvPr/>
        </p:nvSpPr>
        <p:spPr>
          <a:xfrm>
            <a:off x="899592" y="2235636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i="1" dirty="0">
                <a:solidFill>
                  <a:schemeClr val="tx1"/>
                </a:solidFill>
              </a:rPr>
              <a:t>Criar novas ferramentas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i="1" dirty="0">
                <a:solidFill>
                  <a:schemeClr val="tx1"/>
                </a:solidFill>
              </a:rPr>
              <a:t>Configurar ferramentas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i="1" dirty="0">
                <a:solidFill>
                  <a:schemeClr val="tx1"/>
                </a:solidFill>
              </a:rPr>
              <a:t>Controles deslizantes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Algumas atividades com </a:t>
            </a:r>
            <a:r>
              <a:rPr lang="pt-BR" i="1" dirty="0" err="1">
                <a:solidFill>
                  <a:schemeClr val="tx1"/>
                </a:solidFill>
              </a:rPr>
              <a:t>Geogebra</a:t>
            </a:r>
            <a:endParaRPr lang="pt-BR" i="1" dirty="0">
              <a:solidFill>
                <a:schemeClr val="tx1"/>
              </a:solidFill>
            </a:endParaRPr>
          </a:p>
          <a:p>
            <a:pPr marL="1085850" lvl="1" indent="-342900">
              <a:buFont typeface="Wingdings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Construções com restrições</a:t>
            </a:r>
          </a:p>
          <a:p>
            <a:pPr marL="1085850" lvl="1" indent="-342900">
              <a:buFont typeface="Wingdings" pitchFamily="2" charset="2"/>
              <a:buChar char="ü"/>
            </a:pPr>
            <a:r>
              <a:rPr lang="pt-BR" i="1" dirty="0">
                <a:solidFill>
                  <a:schemeClr val="tx1"/>
                </a:solidFill>
              </a:rPr>
              <a:t>Caixa preta</a:t>
            </a:r>
            <a:endParaRPr lang="pt-BR" dirty="0">
              <a:solidFill>
                <a:schemeClr val="tx1"/>
              </a:solidFill>
            </a:endParaRPr>
          </a:p>
          <a:p>
            <a:pPr marL="1085850" lvl="1" indent="-342900">
              <a:buFont typeface="Wingdings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Construções dinâmicas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EFCC76-9A84-7F49-9B38-B1C52609B2A0}"/>
              </a:ext>
            </a:extLst>
          </p:cNvPr>
          <p:cNvSpPr txBox="1"/>
          <p:nvPr/>
        </p:nvSpPr>
        <p:spPr>
          <a:xfrm>
            <a:off x="899592" y="1052736"/>
            <a:ext cx="5830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Se apropriando do </a:t>
            </a:r>
            <a:r>
              <a:rPr lang="pt-BR" sz="3200" i="1" dirty="0" err="1">
                <a:solidFill>
                  <a:schemeClr val="tx1"/>
                </a:solidFill>
              </a:rPr>
              <a:t>Geogebra</a:t>
            </a:r>
            <a:r>
              <a:rPr lang="pt-BR" sz="3200" dirty="0">
                <a:solidFill>
                  <a:schemeClr val="tx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2740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2597ABCA-E26C-C540-8490-2032EE768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240756"/>
            <a:ext cx="2970610" cy="3186113"/>
          </a:xfrm>
          <a:prstGeom prst="rect">
            <a:avLst/>
          </a:prstGeom>
          <a:solidFill>
            <a:srgbClr val="3467EE"/>
          </a:solidFill>
          <a:ln w="9360" cap="sq">
            <a:solidFill>
              <a:srgbClr val="F5B30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67500" tIns="35100" rIns="67500" bIns="35100" anchor="ctr"/>
          <a:lstStyle/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t-BR" sz="15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Movimente o ponto </a:t>
            </a:r>
            <a:r>
              <a:rPr lang="pt-BR" sz="1500" i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M</a:t>
            </a:r>
            <a:r>
              <a:rPr lang="pt-BR" sz="15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. </a:t>
            </a: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t-BR" sz="15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O que você observa?</a:t>
            </a:r>
            <a:endParaRPr lang="pt-BR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53F65CC7-D0EB-4149-9A6E-0B08C2BE5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864" y="956153"/>
            <a:ext cx="5772150" cy="76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pt-BR" sz="2700" dirty="0">
                <a:solidFill>
                  <a:srgbClr val="CC3300"/>
                </a:solidFill>
              </a:rPr>
              <a:t>Duas versões de uma mesma atividade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B9302D3B-21B9-224F-9D9F-00E230976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8" r="-36308"/>
          <a:stretch>
            <a:fillRect/>
          </a:stretch>
        </p:blipFill>
        <p:spPr bwMode="auto">
          <a:xfrm>
            <a:off x="1710930" y="2260046"/>
            <a:ext cx="2807494" cy="147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 l="-36308" r="-36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831D895C-F7B6-A042-BD4C-87A91DD71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656" y="5657850"/>
            <a:ext cx="1200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75E00C8E-B516-2548-BC38-299D54A09BB2}" type="slidenum">
              <a:rPr lang="fr-FR" altLang="pt-BR" sz="1050">
                <a:solidFill>
                  <a:srgbClr val="000000"/>
                </a:solidFill>
                <a:cs typeface="Arial" panose="020B0604020202020204" pitchFamily="34" charset="0"/>
              </a:rPr>
              <a:pPr algn="ctr" eaLnBrk="1" hangingPunct="1">
                <a:buClrTx/>
                <a:buFontTx/>
                <a:buNone/>
              </a:pPr>
              <a:t>8</a:t>
            </a:fld>
            <a:endParaRPr lang="fr-FR" altLang="pt-BR" sz="10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8C53E428-CFD1-8C42-9511-D6E4B8937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710" y="2240756"/>
            <a:ext cx="2970609" cy="3186113"/>
          </a:xfrm>
          <a:prstGeom prst="rect">
            <a:avLst/>
          </a:prstGeom>
          <a:solidFill>
            <a:srgbClr val="3467EE"/>
          </a:solidFill>
          <a:ln w="9360" cap="sq">
            <a:solidFill>
              <a:srgbClr val="F5B30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pt-BR" sz="135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pt-BR" sz="135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pt-BR" sz="1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pt-BR" sz="1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pt-BR" sz="1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US" altLang="pt-BR" sz="1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US" altLang="pt-BR" sz="1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pt-BR" altLang="pt-BR" sz="1500" dirty="0">
                <a:solidFill>
                  <a:srgbClr val="FFFFFF"/>
                </a:solidFill>
                <a:cs typeface="Arial" panose="020B0604020202020204" pitchFamily="34" charset="0"/>
              </a:rPr>
              <a:t>Encontre uma posição de </a:t>
            </a:r>
            <a:r>
              <a:rPr lang="pt-BR" altLang="pt-BR" sz="1500" i="1" dirty="0">
                <a:solidFill>
                  <a:srgbClr val="FFFFFF"/>
                </a:solidFill>
                <a:cs typeface="Arial" panose="020B0604020202020204" pitchFamily="34" charset="0"/>
              </a:rPr>
              <a:t>M</a:t>
            </a:r>
            <a:r>
              <a:rPr lang="pt-BR" altLang="pt-BR" sz="1500" dirty="0">
                <a:solidFill>
                  <a:srgbClr val="FFFFFF"/>
                </a:solidFill>
                <a:cs typeface="Arial" panose="020B0604020202020204" pitchFamily="34" charset="0"/>
              </a:rPr>
              <a:t> no exterior do círculo para que o ângulo </a:t>
            </a:r>
            <a:r>
              <a:rPr lang="pt-BR" altLang="pt-BR" sz="1500" i="1" dirty="0">
                <a:solidFill>
                  <a:srgbClr val="FFFFFF"/>
                </a:solidFill>
                <a:cs typeface="Arial" panose="020B0604020202020204" pitchFamily="34" charset="0"/>
              </a:rPr>
              <a:t>AMB</a:t>
            </a:r>
            <a:r>
              <a:rPr lang="pt-BR" altLang="pt-BR" sz="1500" dirty="0">
                <a:solidFill>
                  <a:srgbClr val="FFFFFF"/>
                </a:solidFill>
                <a:cs typeface="Arial" panose="020B0604020202020204" pitchFamily="34" charset="0"/>
              </a:rPr>
              <a:t> seja obtuso. 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8E8492DE-210F-7F4F-AE74-85C9EC566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92" y="2260046"/>
            <a:ext cx="1645444" cy="17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2597ABCA-E26C-C540-8490-2032EE768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10799"/>
            <a:ext cx="2970610" cy="2436442"/>
          </a:xfrm>
          <a:prstGeom prst="rect">
            <a:avLst/>
          </a:prstGeom>
          <a:solidFill>
            <a:srgbClr val="3467EE"/>
          </a:solidFill>
          <a:ln w="9360" cap="sq">
            <a:solidFill>
              <a:srgbClr val="F5B30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67500" tIns="35100" rIns="67500" bIns="35100" anchor="ctr"/>
          <a:lstStyle/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t-BR" sz="15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Movimente o ponto </a:t>
            </a:r>
            <a:r>
              <a:rPr lang="pt-BR" sz="1500" i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M</a:t>
            </a:r>
            <a:r>
              <a:rPr lang="pt-BR" sz="15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. </a:t>
            </a:r>
          </a:p>
          <a:p>
            <a:pPr algn="ctr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t-BR" sz="15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O que você observa?</a:t>
            </a:r>
            <a:endParaRPr lang="pt-BR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B9302D3B-21B9-224F-9D9F-00E230976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8" r="-36308"/>
          <a:stretch>
            <a:fillRect/>
          </a:stretch>
        </p:blipFill>
        <p:spPr bwMode="auto">
          <a:xfrm>
            <a:off x="774676" y="510799"/>
            <a:ext cx="2807494" cy="147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 l="-36308" r="-36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831D895C-F7B6-A042-BD4C-87A91DD71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656" y="5657850"/>
            <a:ext cx="1200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75E00C8E-B516-2548-BC38-299D54A09BB2}" type="slidenum">
              <a:rPr lang="fr-FR" altLang="pt-BR" sz="1050">
                <a:solidFill>
                  <a:srgbClr val="000000"/>
                </a:solidFill>
                <a:cs typeface="Arial" panose="020B0604020202020204" pitchFamily="34" charset="0"/>
              </a:rPr>
              <a:pPr algn="ctr" eaLnBrk="1" hangingPunct="1">
                <a:buClrTx/>
                <a:buFontTx/>
                <a:buNone/>
              </a:pPr>
              <a:t>9</a:t>
            </a:fld>
            <a:endParaRPr lang="fr-FR" altLang="pt-BR" sz="10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8C53E428-CFD1-8C42-9511-D6E4B8937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23" y="581046"/>
            <a:ext cx="2970609" cy="2807493"/>
          </a:xfrm>
          <a:prstGeom prst="rect">
            <a:avLst/>
          </a:prstGeom>
          <a:solidFill>
            <a:srgbClr val="3467EE"/>
          </a:solidFill>
          <a:ln w="9360" cap="sq">
            <a:solidFill>
              <a:srgbClr val="F5B30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pt-BR" sz="135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pt-BR" sz="135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pt-BR" sz="1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pt-BR" sz="1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pt-BR" sz="1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US" altLang="pt-BR" sz="1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US" altLang="pt-BR" sz="18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pt-BR" altLang="pt-BR" sz="1500" dirty="0">
                <a:solidFill>
                  <a:srgbClr val="FFFFFF"/>
                </a:solidFill>
                <a:cs typeface="Arial" panose="020B0604020202020204" pitchFamily="34" charset="0"/>
              </a:rPr>
              <a:t>Encontre uma posição de </a:t>
            </a:r>
            <a:r>
              <a:rPr lang="pt-BR" altLang="pt-BR" sz="1500" i="1" dirty="0">
                <a:solidFill>
                  <a:srgbClr val="FFFFFF"/>
                </a:solidFill>
                <a:cs typeface="Arial" panose="020B0604020202020204" pitchFamily="34" charset="0"/>
              </a:rPr>
              <a:t>M</a:t>
            </a:r>
            <a:r>
              <a:rPr lang="pt-BR" altLang="pt-BR" sz="1500" dirty="0">
                <a:solidFill>
                  <a:srgbClr val="FFFFFF"/>
                </a:solidFill>
                <a:cs typeface="Arial" panose="020B0604020202020204" pitchFamily="34" charset="0"/>
              </a:rPr>
              <a:t> no exterior do círculo para que o ângulo </a:t>
            </a:r>
            <a:r>
              <a:rPr lang="pt-BR" altLang="pt-BR" sz="1500" i="1" dirty="0">
                <a:solidFill>
                  <a:srgbClr val="FFFFFF"/>
                </a:solidFill>
                <a:cs typeface="Arial" panose="020B0604020202020204" pitchFamily="34" charset="0"/>
              </a:rPr>
              <a:t>AMB</a:t>
            </a:r>
            <a:r>
              <a:rPr lang="pt-BR" altLang="pt-BR" sz="1500" dirty="0">
                <a:solidFill>
                  <a:srgbClr val="FFFFFF"/>
                </a:solidFill>
                <a:cs typeface="Arial" panose="020B0604020202020204" pitchFamily="34" charset="0"/>
              </a:rPr>
              <a:t> seja obtuso. 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8E8492DE-210F-7F4F-AE74-85C9EC566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05" y="588963"/>
            <a:ext cx="1645444" cy="17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20E312A-4C1D-6247-9580-99CB20047A23}"/>
              </a:ext>
            </a:extLst>
          </p:cNvPr>
          <p:cNvSpPr txBox="1"/>
          <p:nvPr/>
        </p:nvSpPr>
        <p:spPr>
          <a:xfrm>
            <a:off x="539552" y="3717032"/>
            <a:ext cx="84192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>
                <a:solidFill>
                  <a:schemeClr val="tx1"/>
                </a:solidFill>
              </a:rPr>
              <a:t>O que é proposto aos alunos – em termos de atividade matemática –</a:t>
            </a:r>
          </a:p>
          <a:p>
            <a:r>
              <a:rPr lang="pt-BR" sz="2100" dirty="0">
                <a:solidFill>
                  <a:schemeClr val="tx1"/>
                </a:solidFill>
              </a:rPr>
              <a:t>em cada caso?</a:t>
            </a:r>
          </a:p>
          <a:p>
            <a:endParaRPr lang="pt-BR" sz="2100" dirty="0">
              <a:solidFill>
                <a:schemeClr val="tx1"/>
              </a:solidFill>
            </a:endParaRPr>
          </a:p>
          <a:p>
            <a:r>
              <a:rPr lang="pt-BR" sz="2100" dirty="0">
                <a:solidFill>
                  <a:schemeClr val="tx1"/>
                </a:solidFill>
              </a:rPr>
              <a:t>Qual o papel do deslocamento (</a:t>
            </a:r>
            <a:r>
              <a:rPr lang="pt-BR" sz="2100" i="1" dirty="0" err="1">
                <a:solidFill>
                  <a:schemeClr val="tx1"/>
                </a:solidFill>
              </a:rPr>
              <a:t>dragging</a:t>
            </a:r>
            <a:r>
              <a:rPr lang="pt-BR" sz="2100" dirty="0">
                <a:solidFill>
                  <a:schemeClr val="tx1"/>
                </a:solidFill>
              </a:rPr>
              <a:t>) em cada caso? Comente.</a:t>
            </a:r>
          </a:p>
        </p:txBody>
      </p:sp>
    </p:spTree>
    <p:extLst>
      <p:ext uri="{BB962C8B-B14F-4D97-AF65-F5344CB8AC3E}">
        <p14:creationId xmlns:p14="http://schemas.microsoft.com/office/powerpoint/2010/main" val="199367949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10870</TotalTime>
  <Words>615</Words>
  <Application>Microsoft Macintosh PowerPoint</Application>
  <PresentationFormat>Apresentação na tela (4:3)</PresentationFormat>
  <Paragraphs>158</Paragraphs>
  <Slides>13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inherit</vt:lpstr>
      <vt:lpstr>Times New Roman</vt:lpstr>
      <vt:lpstr>Wingdings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recursos de geometria dinâmica por professores de matemática</dc:title>
  <dc:subject/>
  <dc:creator>Trgalova</dc:creator>
  <cp:keywords/>
  <dc:description/>
  <cp:lastModifiedBy>Ana Paula Jahn</cp:lastModifiedBy>
  <cp:revision>105</cp:revision>
  <cp:lastPrinted>1601-01-01T00:00:00Z</cp:lastPrinted>
  <dcterms:created xsi:type="dcterms:W3CDTF">2012-07-08T23:32:02Z</dcterms:created>
  <dcterms:modified xsi:type="dcterms:W3CDTF">2022-05-19T18:51:08Z</dcterms:modified>
</cp:coreProperties>
</file>