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9">
  <p:sldMasterIdLst>
    <p:sldMasterId id="2147483659" r:id="rId1"/>
  </p:sldMasterIdLst>
  <p:notesMasterIdLst>
    <p:notesMasterId r:id="rId31"/>
  </p:notesMasterIdLst>
  <p:sldIdLst>
    <p:sldId id="256" r:id="rId2"/>
    <p:sldId id="327" r:id="rId3"/>
    <p:sldId id="337" r:id="rId4"/>
    <p:sldId id="338" r:id="rId5"/>
    <p:sldId id="341" r:id="rId6"/>
    <p:sldId id="298" r:id="rId7"/>
    <p:sldId id="343" r:id="rId8"/>
    <p:sldId id="328" r:id="rId9"/>
    <p:sldId id="336" r:id="rId10"/>
    <p:sldId id="329" r:id="rId11"/>
    <p:sldId id="330" r:id="rId12"/>
    <p:sldId id="321" r:id="rId13"/>
    <p:sldId id="344" r:id="rId14"/>
    <p:sldId id="325" r:id="rId15"/>
    <p:sldId id="345" r:id="rId16"/>
    <p:sldId id="346" r:id="rId17"/>
    <p:sldId id="323" r:id="rId18"/>
    <p:sldId id="347" r:id="rId19"/>
    <p:sldId id="326" r:id="rId20"/>
    <p:sldId id="348" r:id="rId21"/>
    <p:sldId id="349" r:id="rId22"/>
    <p:sldId id="331" r:id="rId23"/>
    <p:sldId id="332" r:id="rId24"/>
    <p:sldId id="324" r:id="rId25"/>
    <p:sldId id="339" r:id="rId26"/>
    <p:sldId id="340" r:id="rId27"/>
    <p:sldId id="333" r:id="rId28"/>
    <p:sldId id="342" r:id="rId29"/>
    <p:sldId id="296"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swald" panose="02000503000000000000" pitchFamily="2" charset="0"/>
      <p:regular r:id="rId36"/>
      <p:bold r:id="rId37"/>
    </p:embeddedFont>
    <p:embeddedFont>
      <p:font typeface="Source Sans Pro" panose="020B0503030403020204" pitchFamily="34" charset="0"/>
      <p:regular r:id="rId38"/>
      <p:bold r:id="rId39"/>
      <p:italic r:id="rId40"/>
      <p:boldItalic r:id="rId41"/>
    </p:embeddedFont>
    <p:embeddedFont>
      <p:font typeface="Tw Cen MT" panose="020B0602020104020603" pitchFamily="34"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F2D076-D39A-4EDC-BF78-59E656B3ED4D}">
  <a:tblStyle styleId="{06F2D076-D39A-4EDC-BF78-59E656B3ED4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7500" autoAdjust="0"/>
  </p:normalViewPr>
  <p:slideViewPr>
    <p:cSldViewPr snapToGrid="0">
      <p:cViewPr varScale="1">
        <p:scale>
          <a:sx n="125" d="100"/>
          <a:sy n="125" d="100"/>
        </p:scale>
        <p:origin x="7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[Gráfico no Microsoft Word]DINAMICA!Tabela dinâmica2</c:name>
    <c:fmtId val="-1"/>
  </c:pivotSource>
  <c:chart>
    <c:autoTitleDeleted val="1"/>
    <c:pivotFmts>
      <c:pivotFmt>
        <c:idx val="0"/>
      </c:pivotFmt>
      <c:pivotFmt>
        <c:idx val="1"/>
      </c:pivotFmt>
      <c:pivotFmt>
        <c:idx val="2"/>
      </c:pivotFmt>
      <c:pivotFmt>
        <c:idx val="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1"/>
          <c:showBubbleSize val="0"/>
          <c:extLst>
            <c:ext xmlns:c15="http://schemas.microsoft.com/office/drawing/2012/chart" uri="{CE6537A1-D6FC-4f65-9D91-7224C49458BB}"/>
          </c:extLst>
        </c:dLbl>
      </c:pivotFmt>
      <c:pivotFmt>
        <c:idx val="6"/>
        <c:dLbl>
          <c:idx val="0"/>
          <c:showLegendKey val="0"/>
          <c:showVal val="1"/>
          <c:showCatName val="0"/>
          <c:showSerName val="0"/>
          <c:showPercent val="0"/>
          <c:showBubbleSize val="0"/>
          <c:extLst>
            <c:ext xmlns:c15="http://schemas.microsoft.com/office/drawing/2012/chart" uri="{CE6537A1-D6FC-4f65-9D91-7224C49458BB}"/>
          </c:extLst>
        </c:dLbl>
      </c:pivotFmt>
      <c:pivotFmt>
        <c:idx val="7"/>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2"/>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9"/>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0"/>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1"/>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3"/>
        <c:spPr>
          <a:solidFill>
            <a:schemeClr val="accent2"/>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4"/>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6"/>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7"/>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8"/>
        <c:spPr>
          <a:solidFill>
            <a:schemeClr val="accent2"/>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9"/>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0"/>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1"/>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pt-BR"/>
            </a:p>
          </c:txPr>
          <c:dLblPos val="outEnd"/>
          <c:showLegendKey val="0"/>
          <c:showVal val="0"/>
          <c:showCatName val="1"/>
          <c:showSerName val="0"/>
          <c:showPercent val="1"/>
          <c:showBubbleSize val="0"/>
          <c:extLst>
            <c:ext xmlns:c15="http://schemas.microsoft.com/office/drawing/2012/chart" uri="{CE6537A1-D6FC-4f65-9D91-7224C49458BB}"/>
          </c:extLst>
        </c:dLbl>
      </c:pivotFmt>
    </c:pivotFmts>
    <c:plotArea>
      <c:layout/>
      <c:pieChart>
        <c:varyColors val="1"/>
        <c:ser>
          <c:idx val="0"/>
          <c:order val="0"/>
          <c:tx>
            <c:strRef>
              <c:f>DINAMICA!$B$4</c:f>
              <c:strCache>
                <c:ptCount val="1"/>
                <c:pt idx="0">
                  <c:v>Total</c:v>
                </c:pt>
              </c:strCache>
            </c:strRef>
          </c:tx>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712-4218-9D80-DAEF228B9ED4}"/>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712-4218-9D80-DAEF228B9ED4}"/>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712-4218-9D80-DAEF228B9ED4}"/>
              </c:ext>
            </c:extLst>
          </c:dPt>
          <c:dPt>
            <c:idx val="3"/>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712-4218-9D80-DAEF228B9ED4}"/>
              </c:ext>
            </c:extLst>
          </c:dPt>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DINAMICA!$A$5:$A$9</c:f>
              <c:strCache>
                <c:ptCount val="4"/>
                <c:pt idx="0">
                  <c:v>A - País</c:v>
                </c:pt>
                <c:pt idx="1">
                  <c:v>B - Comparação 2 países</c:v>
                </c:pt>
                <c:pt idx="2">
                  <c:v>C - Multiplos países</c:v>
                </c:pt>
                <c:pt idx="3">
                  <c:v>D - Não se aplica</c:v>
                </c:pt>
              </c:strCache>
            </c:strRef>
          </c:cat>
          <c:val>
            <c:numRef>
              <c:f>DINAMICA!$B$5:$B$9</c:f>
              <c:numCache>
                <c:formatCode>General</c:formatCode>
                <c:ptCount val="4"/>
                <c:pt idx="0">
                  <c:v>91</c:v>
                </c:pt>
                <c:pt idx="1">
                  <c:v>3</c:v>
                </c:pt>
                <c:pt idx="2">
                  <c:v>12</c:v>
                </c:pt>
                <c:pt idx="3">
                  <c:v>9</c:v>
                </c:pt>
              </c:numCache>
            </c:numRef>
          </c:val>
          <c:extLst>
            <c:ext xmlns:c16="http://schemas.microsoft.com/office/drawing/2014/chart" uri="{C3380CC4-5D6E-409C-BE32-E72D297353CC}">
              <c16:uniqueId val="{00000008-0712-4218-9D80-DAEF228B9ED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alpha val="78000"/>
          </a:schemeClr>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b="1">
          <a:solidFill>
            <a:sysClr val="windowText" lastClr="000000"/>
          </a:solidFill>
        </a:defRPr>
      </a:pPr>
      <a:endParaRPr lang="pt-B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[ANALISES FORMATADA.xlsx]DINAMICA!Tabela dinâmica2</c:name>
    <c:fmtId val="-1"/>
  </c:pivotSource>
  <c:chart>
    <c:autoTitleDeleted val="1"/>
    <c:pivotFmts>
      <c:pivotFmt>
        <c:idx val="0"/>
      </c:pivotFmt>
      <c:pivotFmt>
        <c:idx val="1"/>
      </c:pivotFmt>
      <c:pivotFmt>
        <c:idx val="2"/>
      </c:pivotFmt>
      <c:pivotFmt>
        <c:idx val="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2"/>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2"/>
          </a:solidFill>
          <a:ln>
            <a:noFill/>
          </a:ln>
          <a:effectLst>
            <a:outerShdw blurRad="254000" sx="102000" sy="102000" algn="ctr" rotWithShape="0">
              <a:prstClr val="black">
                <a:alpha val="20000"/>
              </a:prstClr>
            </a:outerShdw>
          </a:effectLst>
        </c:spPr>
      </c:pivotFmt>
      <c:pivotFmt>
        <c:idx val="9"/>
        <c:spPr>
          <a:solidFill>
            <a:schemeClr val="accent2"/>
          </a:solidFill>
          <a:ln>
            <a:noFill/>
          </a:ln>
          <a:effectLst>
            <a:outerShdw blurRad="254000" sx="102000" sy="102000" algn="ctr" rotWithShape="0">
              <a:prstClr val="black">
                <a:alpha val="20000"/>
              </a:prstClr>
            </a:outerShdw>
          </a:effectLst>
        </c:spPr>
      </c:pivotFmt>
      <c:pivotFmt>
        <c:idx val="10"/>
        <c:spPr>
          <a:solidFill>
            <a:schemeClr val="accent2"/>
          </a:solidFill>
          <a:ln>
            <a:noFill/>
          </a:ln>
          <a:effectLst>
            <a:outerShdw blurRad="254000" sx="102000" sy="102000" algn="ctr" rotWithShape="0">
              <a:prstClr val="black">
                <a:alpha val="20000"/>
              </a:prstClr>
            </a:outerShdw>
          </a:effectLst>
        </c:spPr>
      </c:pivotFmt>
      <c:pivotFmt>
        <c:idx val="11"/>
        <c:spPr>
          <a:solidFill>
            <a:schemeClr val="accent2"/>
          </a:solidFill>
          <a:ln>
            <a:noFill/>
          </a:ln>
          <a:effectLst>
            <a:outerShdw blurRad="254000" sx="102000" sy="102000" algn="ctr" rotWithShape="0">
              <a:prstClr val="black">
                <a:alpha val="20000"/>
              </a:prstClr>
            </a:outerShdw>
          </a:effectLst>
        </c:spPr>
      </c:pivotFmt>
      <c:pivotFmt>
        <c:idx val="12"/>
        <c:spPr>
          <a:solidFill>
            <a:schemeClr val="accent2"/>
          </a:solidFill>
          <a:ln>
            <a:noFill/>
          </a:ln>
          <a:effectLst>
            <a:outerShdw blurRad="254000" sx="102000" sy="102000" algn="ctr" rotWithShape="0">
              <a:prstClr val="black">
                <a:alpha val="20000"/>
              </a:prstClr>
            </a:outerShdw>
          </a:effectLst>
        </c:spPr>
      </c:pivotFmt>
      <c:pivotFmt>
        <c:idx val="13"/>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2"/>
          </a:solidFill>
          <a:ln>
            <a:noFill/>
          </a:ln>
          <a:effectLst>
            <a:outerShdw blurRad="254000" sx="102000" sy="102000" algn="ctr" rotWithShape="0">
              <a:prstClr val="black">
                <a:alpha val="20000"/>
              </a:prstClr>
            </a:outerShdw>
          </a:effectLst>
        </c:spPr>
      </c:pivotFmt>
      <c:pivotFmt>
        <c:idx val="15"/>
        <c:spPr>
          <a:solidFill>
            <a:schemeClr val="accent2"/>
          </a:solidFill>
          <a:ln>
            <a:noFill/>
          </a:ln>
          <a:effectLst>
            <a:outerShdw blurRad="254000" sx="102000" sy="102000" algn="ctr" rotWithShape="0">
              <a:prstClr val="black">
                <a:alpha val="20000"/>
              </a:prstClr>
            </a:outerShdw>
          </a:effectLst>
        </c:spPr>
      </c:pivotFmt>
      <c:pivotFmt>
        <c:idx val="16"/>
        <c:spPr>
          <a:solidFill>
            <a:schemeClr val="accent2"/>
          </a:solidFill>
          <a:ln>
            <a:noFill/>
          </a:ln>
          <a:effectLst>
            <a:outerShdw blurRad="254000" sx="102000" sy="102000" algn="ctr" rotWithShape="0">
              <a:prstClr val="black">
                <a:alpha val="20000"/>
              </a:prstClr>
            </a:outerShdw>
          </a:effectLst>
        </c:spPr>
      </c:pivotFmt>
      <c:pivotFmt>
        <c:idx val="17"/>
        <c:spPr>
          <a:solidFill>
            <a:schemeClr val="accent2"/>
          </a:solidFill>
          <a:ln>
            <a:noFill/>
          </a:ln>
          <a:effectLst>
            <a:outerShdw blurRad="254000" sx="102000" sy="102000" algn="ctr" rotWithShape="0">
              <a:prstClr val="black">
                <a:alpha val="20000"/>
              </a:prstClr>
            </a:outerShdw>
          </a:effectLst>
        </c:spPr>
      </c:pivotFmt>
      <c:pivotFmt>
        <c:idx val="18"/>
        <c:spPr>
          <a:solidFill>
            <a:schemeClr val="accent2"/>
          </a:solidFill>
          <a:ln>
            <a:noFill/>
          </a:ln>
          <a:effectLst>
            <a:outerShdw blurRad="254000" sx="102000" sy="102000" algn="ctr" rotWithShape="0">
              <a:prstClr val="black">
                <a:alpha val="20000"/>
              </a:prstClr>
            </a:outerShdw>
          </a:effectLst>
        </c:spPr>
      </c:pivotFmt>
    </c:pivotFmts>
    <c:plotArea>
      <c:layout/>
      <c:doughnutChart>
        <c:varyColors val="1"/>
        <c:ser>
          <c:idx val="0"/>
          <c:order val="0"/>
          <c:tx>
            <c:strRef>
              <c:f>DINAMICA!$B$4</c:f>
              <c:strCache>
                <c:ptCount val="1"/>
                <c:pt idx="0">
                  <c:v>Total</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14F-4390-9005-7C3085D92ED8}"/>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14F-4390-9005-7C3085D92ED8}"/>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14F-4390-9005-7C3085D92ED8}"/>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14F-4390-9005-7C3085D92ED8}"/>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14F-4390-9005-7C3085D92ED8}"/>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DINAMICA!$A$5:$A$10</c:f>
              <c:strCache>
                <c:ptCount val="5"/>
                <c:pt idx="0">
                  <c:v>A – Quantitativo</c:v>
                </c:pt>
                <c:pt idx="1">
                  <c:v>B – Qualitativo</c:v>
                </c:pt>
                <c:pt idx="2">
                  <c:v>C - Qualitativo/Quantitativo</c:v>
                </c:pt>
                <c:pt idx="3">
                  <c:v>D – Conceitual</c:v>
                </c:pt>
                <c:pt idx="4">
                  <c:v>E – Caso</c:v>
                </c:pt>
              </c:strCache>
            </c:strRef>
          </c:cat>
          <c:val>
            <c:numRef>
              <c:f>DINAMICA!$B$5:$B$10</c:f>
              <c:numCache>
                <c:formatCode>General</c:formatCode>
                <c:ptCount val="5"/>
                <c:pt idx="0">
                  <c:v>35</c:v>
                </c:pt>
                <c:pt idx="1">
                  <c:v>23</c:v>
                </c:pt>
                <c:pt idx="2">
                  <c:v>16</c:v>
                </c:pt>
                <c:pt idx="3">
                  <c:v>3</c:v>
                </c:pt>
                <c:pt idx="4">
                  <c:v>7</c:v>
                </c:pt>
              </c:numCache>
            </c:numRef>
          </c:val>
          <c:extLst>
            <c:ext xmlns:c16="http://schemas.microsoft.com/office/drawing/2014/chart" uri="{C3380CC4-5D6E-409C-BE32-E72D297353CC}">
              <c16:uniqueId val="{0000000A-914F-4390-9005-7C3085D92ED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B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pt-B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[ANALISES FORMATADA.xlsx]DINAMICA!Tabela dinâmica2</c:name>
    <c:fmtId val="-1"/>
  </c:pivotSource>
  <c:chart>
    <c:autoTitleDeleted val="1"/>
    <c:pivotFmts>
      <c:pivotFmt>
        <c:idx val="0"/>
      </c:pivotFmt>
      <c:pivotFmt>
        <c:idx val="1"/>
      </c:pivotFmt>
      <c:pivotFmt>
        <c:idx val="2"/>
      </c:pivotFmt>
      <c:pivotFmt>
        <c:idx val="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2"/>
          </a:solidFill>
          <a:ln>
            <a:noFill/>
          </a:ln>
          <a:effectLst>
            <a:outerShdw blurRad="254000" sx="102000" sy="102000" algn="ctr" rotWithShape="0">
              <a:prstClr val="black">
                <a:alpha val="20000"/>
              </a:prstClr>
            </a:outerShdw>
          </a:effectLst>
        </c:spPr>
        <c:marker>
          <c:symbol val="circle"/>
          <c:size val="6"/>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extLst>
            <c:ext xmlns:c15="http://schemas.microsoft.com/office/drawing/2012/chart" uri="{CE6537A1-D6FC-4f65-9D91-7224C49458BB}"/>
          </c:extLst>
        </c:dLbl>
      </c:pivotFmt>
      <c:pivotFmt>
        <c:idx val="7"/>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extLst>
            <c:ext xmlns:c15="http://schemas.microsoft.com/office/drawing/2012/chart" uri="{CE6537A1-D6FC-4f65-9D91-7224C49458BB}"/>
          </c:extLst>
        </c:dLbl>
      </c:pivotFmt>
      <c:pivotFmt>
        <c:idx val="8"/>
        <c:spPr>
          <a:solidFill>
            <a:schemeClr val="accent2"/>
          </a:solidFill>
          <a:ln>
            <a:noFill/>
          </a:ln>
          <a:effectLst>
            <a:outerShdw blurRad="254000" sx="102000" sy="102000" algn="ctr" rotWithShape="0">
              <a:prstClr val="black">
                <a:alpha val="20000"/>
              </a:prstClr>
            </a:outerShdw>
          </a:effectLst>
        </c:spPr>
      </c:pivotFmt>
      <c:pivotFmt>
        <c:idx val="9"/>
        <c:spPr>
          <a:solidFill>
            <a:schemeClr val="accent2"/>
          </a:solidFill>
          <a:ln>
            <a:noFill/>
          </a:ln>
          <a:effectLst>
            <a:outerShdw blurRad="254000" sx="102000" sy="102000" algn="ctr" rotWithShape="0">
              <a:prstClr val="black">
                <a:alpha val="20000"/>
              </a:prstClr>
            </a:outerShdw>
          </a:effectLst>
        </c:spPr>
      </c:pivotFmt>
      <c:pivotFmt>
        <c:idx val="10"/>
        <c:spPr>
          <a:solidFill>
            <a:schemeClr val="accent2"/>
          </a:solidFill>
          <a:ln>
            <a:noFill/>
          </a:ln>
          <a:effectLst>
            <a:outerShdw blurRad="254000" sx="102000" sy="102000" algn="ctr" rotWithShape="0">
              <a:prstClr val="black">
                <a:alpha val="20000"/>
              </a:prstClr>
            </a:outerShdw>
          </a:effectLst>
        </c:spPr>
      </c:pivotFmt>
      <c:pivotFmt>
        <c:idx val="11"/>
        <c:spPr>
          <a:solidFill>
            <a:schemeClr val="accent2"/>
          </a:solidFill>
          <a:ln>
            <a:noFill/>
          </a:ln>
          <a:effectLst>
            <a:outerShdw blurRad="254000" sx="102000" sy="102000" algn="ctr" rotWithShape="0">
              <a:prstClr val="black">
                <a:alpha val="20000"/>
              </a:prstClr>
            </a:outerShdw>
          </a:effectLst>
        </c:spPr>
      </c:pivotFmt>
      <c:pivotFmt>
        <c:idx val="12"/>
        <c:spPr>
          <a:solidFill>
            <a:schemeClr val="accent2"/>
          </a:solidFill>
          <a:ln>
            <a:noFill/>
          </a:ln>
          <a:effectLst>
            <a:outerShdw blurRad="254000" sx="102000" sy="102000" algn="ctr" rotWithShape="0">
              <a:prstClr val="black">
                <a:alpha val="20000"/>
              </a:prstClr>
            </a:outerShdw>
          </a:effectLst>
        </c:spPr>
      </c:pivotFmt>
      <c:pivotFmt>
        <c:idx val="13"/>
        <c:spPr>
          <a:solidFill>
            <a:schemeClr val="accent2"/>
          </a:solidFill>
          <a:ln>
            <a:noFill/>
          </a:ln>
          <a:effectLst>
            <a:outerShdw blurRad="254000" sx="102000" sy="102000" algn="ctr" rotWithShape="0">
              <a:prstClr val="black">
                <a:alpha val="20000"/>
              </a:prstClr>
            </a:outerShdw>
          </a:effectLst>
        </c:spPr>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2"/>
          </a:solidFill>
          <a:ln>
            <a:noFill/>
          </a:ln>
          <a:effectLst>
            <a:outerShdw blurRad="254000" sx="102000" sy="102000" algn="ctr" rotWithShape="0">
              <a:prstClr val="black">
                <a:alpha val="20000"/>
              </a:prstClr>
            </a:outerShdw>
          </a:effectLst>
        </c:spPr>
      </c:pivotFmt>
      <c:pivotFmt>
        <c:idx val="15"/>
        <c:spPr>
          <a:solidFill>
            <a:schemeClr val="accent2"/>
          </a:solidFill>
          <a:ln>
            <a:noFill/>
          </a:ln>
          <a:effectLst>
            <a:outerShdw blurRad="254000" sx="102000" sy="102000" algn="ctr" rotWithShape="0">
              <a:prstClr val="black">
                <a:alpha val="20000"/>
              </a:prstClr>
            </a:outerShdw>
          </a:effectLst>
        </c:spPr>
      </c:pivotFmt>
      <c:pivotFmt>
        <c:idx val="16"/>
        <c:spPr>
          <a:solidFill>
            <a:schemeClr val="accent2"/>
          </a:solidFill>
          <a:ln>
            <a:noFill/>
          </a:ln>
          <a:effectLst>
            <a:outerShdw blurRad="254000" sx="102000" sy="102000" algn="ctr" rotWithShape="0">
              <a:prstClr val="black">
                <a:alpha val="20000"/>
              </a:prstClr>
            </a:outerShdw>
          </a:effectLst>
        </c:spPr>
      </c:pivotFmt>
      <c:pivotFmt>
        <c:idx val="17"/>
        <c:spPr>
          <a:solidFill>
            <a:schemeClr val="accent2"/>
          </a:solidFill>
          <a:ln>
            <a:noFill/>
          </a:ln>
          <a:effectLst>
            <a:outerShdw blurRad="254000" sx="102000" sy="102000" algn="ctr" rotWithShape="0">
              <a:prstClr val="black">
                <a:alpha val="20000"/>
              </a:prstClr>
            </a:outerShdw>
          </a:effectLst>
        </c:spPr>
      </c:pivotFmt>
      <c:pivotFmt>
        <c:idx val="18"/>
        <c:spPr>
          <a:solidFill>
            <a:schemeClr val="accent2"/>
          </a:solidFill>
          <a:ln>
            <a:noFill/>
          </a:ln>
          <a:effectLst>
            <a:outerShdw blurRad="254000" sx="102000" sy="102000" algn="ctr" rotWithShape="0">
              <a:prstClr val="black">
                <a:alpha val="20000"/>
              </a:prstClr>
            </a:outerShdw>
          </a:effectLst>
        </c:spPr>
      </c:pivotFmt>
    </c:pivotFmts>
    <c:plotArea>
      <c:layout/>
      <c:doughnutChart>
        <c:varyColors val="1"/>
        <c:ser>
          <c:idx val="0"/>
          <c:order val="0"/>
          <c:tx>
            <c:strRef>
              <c:f>DINAMICA!$B$4</c:f>
              <c:strCache>
                <c:ptCount val="1"/>
                <c:pt idx="0">
                  <c:v>Total</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681-4A22-96FC-E176B7028971}"/>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681-4A22-96FC-E176B7028971}"/>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681-4A22-96FC-E176B7028971}"/>
              </c:ext>
            </c:extLst>
          </c:dPt>
          <c:dPt>
            <c:idx val="3"/>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681-4A22-96FC-E176B7028971}"/>
              </c:ext>
            </c:extLst>
          </c:dPt>
          <c:dPt>
            <c:idx val="4"/>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681-4A22-96FC-E176B7028971}"/>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DINAMICA!$A$5:$A$10</c:f>
              <c:strCache>
                <c:ptCount val="5"/>
                <c:pt idx="0">
                  <c:v>A – Quantitativo</c:v>
                </c:pt>
                <c:pt idx="1">
                  <c:v>B – Qualitativo</c:v>
                </c:pt>
                <c:pt idx="2">
                  <c:v>C - Qualitativo/Quantitativo</c:v>
                </c:pt>
                <c:pt idx="3">
                  <c:v>D – Conceitual</c:v>
                </c:pt>
                <c:pt idx="4">
                  <c:v>E – Caso</c:v>
                </c:pt>
              </c:strCache>
            </c:strRef>
          </c:cat>
          <c:val>
            <c:numRef>
              <c:f>DINAMICA!$B$5:$B$10</c:f>
              <c:numCache>
                <c:formatCode>General</c:formatCode>
                <c:ptCount val="5"/>
                <c:pt idx="0">
                  <c:v>6</c:v>
                </c:pt>
                <c:pt idx="1">
                  <c:v>13</c:v>
                </c:pt>
                <c:pt idx="2">
                  <c:v>2</c:v>
                </c:pt>
                <c:pt idx="3">
                  <c:v>5</c:v>
                </c:pt>
                <c:pt idx="4">
                  <c:v>5</c:v>
                </c:pt>
              </c:numCache>
            </c:numRef>
          </c:val>
          <c:extLst>
            <c:ext xmlns:c16="http://schemas.microsoft.com/office/drawing/2014/chart" uri="{C3380CC4-5D6E-409C-BE32-E72D297353CC}">
              <c16:uniqueId val="{0000000A-A681-4A22-96FC-E176B702897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t-B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pt-BR"/>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[ANALISES FORMATADA.xlsx]DINAMICA!Tabela dinâmica2</c:name>
    <c:fmtId val="-1"/>
  </c:pivotSource>
  <c:chart>
    <c:autoTitleDeleted val="1"/>
    <c:pivotFmts>
      <c:pivotFmt>
        <c:idx val="0"/>
      </c:pivotFmt>
      <c:pivotFmt>
        <c:idx val="1"/>
      </c:pivotFmt>
      <c:pivotFmt>
        <c:idx val="2"/>
      </c:pivotFmt>
      <c:pivotFmt>
        <c:idx val="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1"/>
          <c:showBubbleSize val="0"/>
          <c:extLst>
            <c:ext xmlns:c15="http://schemas.microsoft.com/office/drawing/2012/chart" uri="{CE6537A1-D6FC-4f65-9D91-7224C49458BB}"/>
          </c:extLst>
        </c:dLbl>
      </c:pivotFmt>
      <c:pivotFmt>
        <c:idx val="6"/>
        <c:dLbl>
          <c:idx val="0"/>
          <c:showLegendKey val="0"/>
          <c:showVal val="1"/>
          <c:showCatName val="0"/>
          <c:showSerName val="0"/>
          <c:showPercent val="0"/>
          <c:showBubbleSize val="0"/>
          <c:extLst>
            <c:ext xmlns:c15="http://schemas.microsoft.com/office/drawing/2012/chart" uri="{CE6537A1-D6FC-4f65-9D91-7224C49458BB}"/>
          </c:extLst>
        </c:dLbl>
      </c:pivotFmt>
      <c:pivotFmt>
        <c:idx val="7"/>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8"/>
        <c:dLbl>
          <c:idx val="0"/>
          <c:dLblPos val="outEnd"/>
          <c:showLegendKey val="0"/>
          <c:showVal val="1"/>
          <c:showCatName val="1"/>
          <c:showSerName val="0"/>
          <c:showPercent val="0"/>
          <c:showBubbleSize val="0"/>
          <c:extLst>
            <c:ext xmlns:c15="http://schemas.microsoft.com/office/drawing/2012/chart" uri="{CE6537A1-D6FC-4f65-9D91-7224C49458BB}"/>
          </c:extLst>
        </c:dLbl>
      </c:pivotFmt>
      <c:pivotFmt>
        <c:idx val="9"/>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0"/>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1"/>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2"/>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spPr>
          <a:solidFill>
            <a:schemeClr val="accent1"/>
          </a:solidFill>
          <a:ln>
            <a:noFill/>
          </a:ln>
          <a:effectLst/>
        </c:spPr>
        <c:marker>
          <c:symbol val="circle"/>
          <c:size val="8"/>
          <c:spPr>
            <a:solidFill>
              <a:schemeClr val="accent1"/>
            </a:solidFill>
            <a:ln w="9525" cap="flat" cmpd="sng" algn="ctr">
              <a:solidFill>
                <a:schemeClr val="accent1">
                  <a:shade val="95000"/>
                  <a:satMod val="105000"/>
                </a:schemeClr>
              </a:solidFill>
              <a:prstDash val="solid"/>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DINAMICA!$B$4</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3710-4043-B8E4-CB24A61719A8}"/>
              </c:ext>
            </c:extLst>
          </c:dPt>
          <c:dPt>
            <c:idx val="1"/>
            <c:invertIfNegative val="0"/>
            <c:bubble3D val="0"/>
            <c:extLst>
              <c:ext xmlns:c16="http://schemas.microsoft.com/office/drawing/2014/chart" uri="{C3380CC4-5D6E-409C-BE32-E72D297353CC}">
                <c16:uniqueId val="{00000001-3710-4043-B8E4-CB24A61719A8}"/>
              </c:ext>
            </c:extLst>
          </c:dPt>
          <c:dPt>
            <c:idx val="2"/>
            <c:invertIfNegative val="0"/>
            <c:bubble3D val="0"/>
            <c:extLst>
              <c:ext xmlns:c16="http://schemas.microsoft.com/office/drawing/2014/chart" uri="{C3380CC4-5D6E-409C-BE32-E72D297353CC}">
                <c16:uniqueId val="{00000002-3710-4043-B8E4-CB24A61719A8}"/>
              </c:ext>
            </c:extLst>
          </c:dPt>
          <c:dPt>
            <c:idx val="3"/>
            <c:invertIfNegative val="0"/>
            <c:bubble3D val="0"/>
            <c:extLst>
              <c:ext xmlns:c16="http://schemas.microsoft.com/office/drawing/2014/chart" uri="{C3380CC4-5D6E-409C-BE32-E72D297353CC}">
                <c16:uniqueId val="{00000003-3710-4043-B8E4-CB24A61719A8}"/>
              </c:ext>
            </c:extLst>
          </c:dPt>
          <c:dPt>
            <c:idx val="4"/>
            <c:invertIfNegative val="0"/>
            <c:bubble3D val="0"/>
            <c:extLst>
              <c:ext xmlns:c16="http://schemas.microsoft.com/office/drawing/2014/chart" uri="{C3380CC4-5D6E-409C-BE32-E72D297353CC}">
                <c16:uniqueId val="{00000004-3710-4043-B8E4-CB24A61719A8}"/>
              </c:ext>
            </c:extLst>
          </c:dPt>
          <c:dPt>
            <c:idx val="5"/>
            <c:invertIfNegative val="0"/>
            <c:bubble3D val="0"/>
            <c:extLst>
              <c:ext xmlns:c16="http://schemas.microsoft.com/office/drawing/2014/chart" uri="{C3380CC4-5D6E-409C-BE32-E72D297353CC}">
                <c16:uniqueId val="{00000005-3710-4043-B8E4-CB24A61719A8}"/>
              </c:ext>
            </c:extLst>
          </c:dPt>
          <c:dPt>
            <c:idx val="6"/>
            <c:invertIfNegative val="0"/>
            <c:bubble3D val="0"/>
            <c:extLst>
              <c:ext xmlns:c16="http://schemas.microsoft.com/office/drawing/2014/chart" uri="{C3380CC4-5D6E-409C-BE32-E72D297353CC}">
                <c16:uniqueId val="{00000006-3710-4043-B8E4-CB24A61719A8}"/>
              </c:ext>
            </c:extLst>
          </c:dPt>
          <c:dPt>
            <c:idx val="7"/>
            <c:invertIfNegative val="0"/>
            <c:bubble3D val="0"/>
            <c:extLst>
              <c:ext xmlns:c16="http://schemas.microsoft.com/office/drawing/2014/chart" uri="{C3380CC4-5D6E-409C-BE32-E72D297353CC}">
                <c16:uniqueId val="{00000007-3710-4043-B8E4-CB24A61719A8}"/>
              </c:ext>
            </c:extLst>
          </c:dPt>
          <c:dPt>
            <c:idx val="8"/>
            <c:invertIfNegative val="0"/>
            <c:bubble3D val="0"/>
            <c:extLst>
              <c:ext xmlns:c16="http://schemas.microsoft.com/office/drawing/2014/chart" uri="{C3380CC4-5D6E-409C-BE32-E72D297353CC}">
                <c16:uniqueId val="{00000008-3710-4043-B8E4-CB24A61719A8}"/>
              </c:ext>
            </c:extLst>
          </c:dPt>
          <c:dPt>
            <c:idx val="9"/>
            <c:invertIfNegative val="0"/>
            <c:bubble3D val="0"/>
            <c:extLst>
              <c:ext xmlns:c16="http://schemas.microsoft.com/office/drawing/2014/chart" uri="{C3380CC4-5D6E-409C-BE32-E72D297353CC}">
                <c16:uniqueId val="{00000009-3710-4043-B8E4-CB24A61719A8}"/>
              </c:ext>
            </c:extLst>
          </c:dPt>
          <c:dPt>
            <c:idx val="10"/>
            <c:invertIfNegative val="0"/>
            <c:bubble3D val="0"/>
            <c:extLst>
              <c:ext xmlns:c16="http://schemas.microsoft.com/office/drawing/2014/chart" uri="{C3380CC4-5D6E-409C-BE32-E72D297353CC}">
                <c16:uniqueId val="{0000000A-3710-4043-B8E4-CB24A61719A8}"/>
              </c:ext>
            </c:extLst>
          </c:dPt>
          <c:dPt>
            <c:idx val="11"/>
            <c:invertIfNegative val="0"/>
            <c:bubble3D val="0"/>
            <c:extLst>
              <c:ext xmlns:c16="http://schemas.microsoft.com/office/drawing/2014/chart" uri="{C3380CC4-5D6E-409C-BE32-E72D297353CC}">
                <c16:uniqueId val="{0000000B-3710-4043-B8E4-CB24A61719A8}"/>
              </c:ext>
            </c:extLst>
          </c:dPt>
          <c:dPt>
            <c:idx val="12"/>
            <c:invertIfNegative val="0"/>
            <c:bubble3D val="0"/>
            <c:extLst>
              <c:ext xmlns:c16="http://schemas.microsoft.com/office/drawing/2014/chart" uri="{C3380CC4-5D6E-409C-BE32-E72D297353CC}">
                <c16:uniqueId val="{0000000C-3710-4043-B8E4-CB24A61719A8}"/>
              </c:ext>
            </c:extLst>
          </c:dPt>
          <c:dPt>
            <c:idx val="13"/>
            <c:invertIfNegative val="0"/>
            <c:bubble3D val="0"/>
            <c:extLst>
              <c:ext xmlns:c16="http://schemas.microsoft.com/office/drawing/2014/chart" uri="{C3380CC4-5D6E-409C-BE32-E72D297353CC}">
                <c16:uniqueId val="{0000000D-3710-4043-B8E4-CB24A61719A8}"/>
              </c:ext>
            </c:extLst>
          </c:dPt>
          <c:dPt>
            <c:idx val="14"/>
            <c:invertIfNegative val="0"/>
            <c:bubble3D val="0"/>
            <c:extLst>
              <c:ext xmlns:c16="http://schemas.microsoft.com/office/drawing/2014/chart" uri="{C3380CC4-5D6E-409C-BE32-E72D297353CC}">
                <c16:uniqueId val="{0000000E-3710-4043-B8E4-CB24A61719A8}"/>
              </c:ext>
            </c:extLst>
          </c:dPt>
          <c:dPt>
            <c:idx val="15"/>
            <c:invertIfNegative val="0"/>
            <c:bubble3D val="0"/>
            <c:extLst>
              <c:ext xmlns:c16="http://schemas.microsoft.com/office/drawing/2014/chart" uri="{C3380CC4-5D6E-409C-BE32-E72D297353CC}">
                <c16:uniqueId val="{0000000F-3710-4043-B8E4-CB24A61719A8}"/>
              </c:ext>
            </c:extLst>
          </c:dPt>
          <c:dPt>
            <c:idx val="16"/>
            <c:invertIfNegative val="0"/>
            <c:bubble3D val="0"/>
            <c:extLst>
              <c:ext xmlns:c16="http://schemas.microsoft.com/office/drawing/2014/chart" uri="{C3380CC4-5D6E-409C-BE32-E72D297353CC}">
                <c16:uniqueId val="{00000010-3710-4043-B8E4-CB24A61719A8}"/>
              </c:ext>
            </c:extLst>
          </c:dPt>
          <c:dPt>
            <c:idx val="17"/>
            <c:invertIfNegative val="0"/>
            <c:bubble3D val="0"/>
            <c:extLst>
              <c:ext xmlns:c16="http://schemas.microsoft.com/office/drawing/2014/chart" uri="{C3380CC4-5D6E-409C-BE32-E72D297353CC}">
                <c16:uniqueId val="{00000011-3710-4043-B8E4-CB24A61719A8}"/>
              </c:ext>
            </c:extLst>
          </c:dPt>
          <c:dPt>
            <c:idx val="18"/>
            <c:invertIfNegative val="0"/>
            <c:bubble3D val="0"/>
            <c:extLst>
              <c:ext xmlns:c16="http://schemas.microsoft.com/office/drawing/2014/chart" uri="{C3380CC4-5D6E-409C-BE32-E72D297353CC}">
                <c16:uniqueId val="{00000012-3710-4043-B8E4-CB24A61719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DINAMICA!$A$5:$A$11</c:f>
              <c:strCache>
                <c:ptCount val="6"/>
                <c:pt idx="0">
                  <c:v>A - Proposta de metodologia de avaliação</c:v>
                </c:pt>
                <c:pt idx="1">
                  <c:v>B - Comparação entre modelos avaliativos</c:v>
                </c:pt>
                <c:pt idx="2">
                  <c:v>C - Avaliação de política ou programa</c:v>
                </c:pt>
                <c:pt idx="3">
                  <c:v>D - Revisão sobre modelos avaliativos</c:v>
                </c:pt>
                <c:pt idx="4">
                  <c:v>E - Viabilidade de Estudo/Projeto</c:v>
                </c:pt>
                <c:pt idx="5">
                  <c:v>F - Não se Aplica</c:v>
                </c:pt>
              </c:strCache>
            </c:strRef>
          </c:cat>
          <c:val>
            <c:numRef>
              <c:f>DINAMICA!$B$5:$B$11</c:f>
              <c:numCache>
                <c:formatCode>General</c:formatCode>
                <c:ptCount val="6"/>
                <c:pt idx="0">
                  <c:v>34</c:v>
                </c:pt>
                <c:pt idx="1">
                  <c:v>5</c:v>
                </c:pt>
                <c:pt idx="2">
                  <c:v>49</c:v>
                </c:pt>
                <c:pt idx="3">
                  <c:v>19</c:v>
                </c:pt>
                <c:pt idx="4">
                  <c:v>3</c:v>
                </c:pt>
                <c:pt idx="5">
                  <c:v>5</c:v>
                </c:pt>
              </c:numCache>
            </c:numRef>
          </c:val>
          <c:extLst>
            <c:ext xmlns:c16="http://schemas.microsoft.com/office/drawing/2014/chart" uri="{C3380CC4-5D6E-409C-BE32-E72D297353CC}">
              <c16:uniqueId val="{00000013-3710-4043-B8E4-CB24A61719A8}"/>
            </c:ext>
          </c:extLst>
        </c:ser>
        <c:dLbls>
          <c:dLblPos val="outEnd"/>
          <c:showLegendKey val="0"/>
          <c:showVal val="1"/>
          <c:showCatName val="0"/>
          <c:showSerName val="0"/>
          <c:showPercent val="0"/>
          <c:showBubbleSize val="0"/>
        </c:dLbls>
        <c:gapWidth val="199"/>
        <c:axId val="426442752"/>
        <c:axId val="426445440"/>
      </c:barChart>
      <c:catAx>
        <c:axId val="42644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pt-BR"/>
          </a:p>
        </c:txPr>
        <c:crossAx val="426445440"/>
        <c:crosses val="autoZero"/>
        <c:auto val="1"/>
        <c:lblAlgn val="ctr"/>
        <c:lblOffset val="100"/>
        <c:noMultiLvlLbl val="0"/>
      </c:catAx>
      <c:valAx>
        <c:axId val="426445440"/>
        <c:scaling>
          <c:orientation val="minMax"/>
        </c:scaling>
        <c:delete val="0"/>
        <c:axPos val="l"/>
        <c:majorGridlines>
          <c:spPr>
            <a:ln w="9525" cap="flat" cmpd="sng" algn="ctr">
              <a:solidFill>
                <a:schemeClr val="tx1">
                  <a:lumMod val="15000"/>
                  <a:lumOff val="85000"/>
                </a:schemeClr>
              </a:solidFill>
              <a:prstDash val="solid"/>
              <a:round/>
            </a:ln>
            <a:effectLst/>
          </c:spPr>
        </c:majorGridlines>
        <c:minorGridlines>
          <c:spPr>
            <a:ln w="9525" cap="flat" cmpd="sng" algn="ctr">
              <a:solidFill>
                <a:schemeClr val="tx1">
                  <a:lumMod val="5000"/>
                  <a:lumOff val="95000"/>
                </a:schemeClr>
              </a:solidFill>
              <a:prstDash val="solid"/>
              <a:round/>
            </a:ln>
            <a:effectLst/>
          </c:spPr>
        </c:min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26442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prstDash val="solid"/>
      <a:round/>
    </a:ln>
    <a:effectLst/>
  </c:spPr>
  <c:txPr>
    <a:bodyPr/>
    <a:lstStyle/>
    <a:p>
      <a:pPr>
        <a:defRPr/>
      </a:pPr>
      <a:endParaRPr lang="pt-BR"/>
    </a:p>
  </c:txPr>
  <c:externalData r:id="rId3">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[ANALISES FORMATADA.xlsx]DINAMICA!Tabela dinâmica2</c:name>
    <c:fmtId val="-1"/>
  </c:pivotSource>
  <c:chart>
    <c:autoTitleDeleted val="1"/>
    <c:pivotFmts>
      <c:pivotFmt>
        <c:idx val="0"/>
      </c:pivotFmt>
      <c:pivotFmt>
        <c:idx val="1"/>
      </c:pivotFmt>
      <c:pivotFmt>
        <c:idx val="2"/>
      </c:pivotFmt>
      <c:pivotFmt>
        <c:idx val="3"/>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ctr"/>
          <c:showLegendKey val="0"/>
          <c:showVal val="1"/>
          <c:showCatName val="0"/>
          <c:showSerName val="0"/>
          <c:showPercent val="0"/>
          <c:showBubbleSize val="0"/>
          <c:extLst>
            <c:ext xmlns:c15="http://schemas.microsoft.com/office/drawing/2012/chart" uri="{CE6537A1-D6FC-4f65-9D91-7224C49458BB}"/>
          </c:extLst>
        </c:dLbl>
      </c:pivotFmt>
      <c:pivotFmt>
        <c:idx val="5"/>
        <c:dLbl>
          <c:idx val="0"/>
          <c:showLegendKey val="0"/>
          <c:showVal val="0"/>
          <c:showCatName val="0"/>
          <c:showSerName val="0"/>
          <c:showPercent val="1"/>
          <c:showBubbleSize val="0"/>
          <c:extLst>
            <c:ext xmlns:c15="http://schemas.microsoft.com/office/drawing/2012/chart" uri="{CE6537A1-D6FC-4f65-9D91-7224C49458BB}"/>
          </c:extLst>
        </c:dLbl>
      </c:pivotFmt>
      <c:pivotFmt>
        <c:idx val="6"/>
        <c:dLbl>
          <c:idx val="0"/>
          <c:showLegendKey val="0"/>
          <c:showVal val="1"/>
          <c:showCatName val="0"/>
          <c:showSerName val="0"/>
          <c:showPercent val="0"/>
          <c:showBubbleSize val="0"/>
          <c:extLst>
            <c:ext xmlns:c15="http://schemas.microsoft.com/office/drawing/2012/chart" uri="{CE6537A1-D6FC-4f65-9D91-7224C49458BB}"/>
          </c:extLst>
        </c:dLbl>
      </c:pivotFmt>
      <c:pivotFmt>
        <c:idx val="7"/>
        <c:dLbl>
          <c:idx val="0"/>
          <c:dLblPos val="ctr"/>
          <c:showLegendKey val="0"/>
          <c:showVal val="0"/>
          <c:showCatName val="0"/>
          <c:showSerName val="0"/>
          <c:showPercent val="1"/>
          <c:showBubbleSize val="0"/>
          <c:extLst>
            <c:ext xmlns:c15="http://schemas.microsoft.com/office/drawing/2012/chart" uri="{CE6537A1-D6FC-4f65-9D91-7224C49458BB}"/>
          </c:extLst>
        </c:dLbl>
      </c:pivotFmt>
      <c:pivotFmt>
        <c:idx val="8"/>
        <c:dLbl>
          <c:idx val="0"/>
          <c:dLblPos val="outEnd"/>
          <c:showLegendKey val="0"/>
          <c:showVal val="1"/>
          <c:showCatName val="1"/>
          <c:showSerName val="0"/>
          <c:showPercent val="0"/>
          <c:showBubbleSize val="0"/>
          <c:extLst>
            <c:ext xmlns:c15="http://schemas.microsoft.com/office/drawing/2012/chart" uri="{CE6537A1-D6FC-4f65-9D91-7224C49458BB}"/>
          </c:extLst>
        </c:dLbl>
      </c:pivotFmt>
      <c:pivotFmt>
        <c:idx val="9"/>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0"/>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1"/>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2"/>
        <c:dLbl>
          <c:idx val="0"/>
          <c:dLblPos val="outEnd"/>
          <c:showLegendKey val="0"/>
          <c:showVal val="0"/>
          <c:showCatName val="1"/>
          <c:showSerName val="0"/>
          <c:showPercent val="1"/>
          <c:showBubbleSize val="0"/>
          <c:extLst>
            <c:ext xmlns:c15="http://schemas.microsoft.com/office/drawing/2012/chart" uri="{CE6537A1-D6FC-4f65-9D91-7224C49458BB}">
              <c15:xForSave val="1"/>
            </c:ext>
          </c:extLst>
        </c:dLbl>
      </c:pivotFmt>
      <c:pivotFmt>
        <c:idx val="1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spPr>
          <a:solidFill>
            <a:schemeClr val="accent2"/>
          </a:solidFill>
          <a:ln>
            <a:noFill/>
          </a:ln>
          <a:effectLst/>
        </c:spPr>
        <c:marker>
          <c:symbol val="circle"/>
          <c:size val="8"/>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DINAMICA!$B$4</c:f>
              <c:strCache>
                <c:ptCount val="1"/>
                <c:pt idx="0">
                  <c:v>Total</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476-4271-AEC0-41B733AC82FD}"/>
              </c:ext>
            </c:extLst>
          </c:dPt>
          <c:dPt>
            <c:idx val="1"/>
            <c:invertIfNegative val="0"/>
            <c:bubble3D val="0"/>
            <c:extLst>
              <c:ext xmlns:c16="http://schemas.microsoft.com/office/drawing/2014/chart" uri="{C3380CC4-5D6E-409C-BE32-E72D297353CC}">
                <c16:uniqueId val="{00000001-D476-4271-AEC0-41B733AC82FD}"/>
              </c:ext>
            </c:extLst>
          </c:dPt>
          <c:dPt>
            <c:idx val="2"/>
            <c:invertIfNegative val="0"/>
            <c:bubble3D val="0"/>
            <c:extLst>
              <c:ext xmlns:c16="http://schemas.microsoft.com/office/drawing/2014/chart" uri="{C3380CC4-5D6E-409C-BE32-E72D297353CC}">
                <c16:uniqueId val="{00000002-D476-4271-AEC0-41B733AC82FD}"/>
              </c:ext>
            </c:extLst>
          </c:dPt>
          <c:dPt>
            <c:idx val="3"/>
            <c:invertIfNegative val="0"/>
            <c:bubble3D val="0"/>
            <c:extLst>
              <c:ext xmlns:c16="http://schemas.microsoft.com/office/drawing/2014/chart" uri="{C3380CC4-5D6E-409C-BE32-E72D297353CC}">
                <c16:uniqueId val="{00000003-D476-4271-AEC0-41B733AC82FD}"/>
              </c:ext>
            </c:extLst>
          </c:dPt>
          <c:dPt>
            <c:idx val="4"/>
            <c:invertIfNegative val="0"/>
            <c:bubble3D val="0"/>
            <c:extLst>
              <c:ext xmlns:c16="http://schemas.microsoft.com/office/drawing/2014/chart" uri="{C3380CC4-5D6E-409C-BE32-E72D297353CC}">
                <c16:uniqueId val="{00000004-D476-4271-AEC0-41B733AC82FD}"/>
              </c:ext>
            </c:extLst>
          </c:dPt>
          <c:dPt>
            <c:idx val="5"/>
            <c:invertIfNegative val="0"/>
            <c:bubble3D val="0"/>
            <c:extLst>
              <c:ext xmlns:c16="http://schemas.microsoft.com/office/drawing/2014/chart" uri="{C3380CC4-5D6E-409C-BE32-E72D297353CC}">
                <c16:uniqueId val="{00000005-D476-4271-AEC0-41B733AC82FD}"/>
              </c:ext>
            </c:extLst>
          </c:dPt>
          <c:dPt>
            <c:idx val="6"/>
            <c:invertIfNegative val="0"/>
            <c:bubble3D val="0"/>
            <c:extLst>
              <c:ext xmlns:c16="http://schemas.microsoft.com/office/drawing/2014/chart" uri="{C3380CC4-5D6E-409C-BE32-E72D297353CC}">
                <c16:uniqueId val="{00000006-D476-4271-AEC0-41B733AC82FD}"/>
              </c:ext>
            </c:extLst>
          </c:dPt>
          <c:dPt>
            <c:idx val="7"/>
            <c:invertIfNegative val="0"/>
            <c:bubble3D val="0"/>
            <c:extLst>
              <c:ext xmlns:c16="http://schemas.microsoft.com/office/drawing/2014/chart" uri="{C3380CC4-5D6E-409C-BE32-E72D297353CC}">
                <c16:uniqueId val="{00000007-D476-4271-AEC0-41B733AC82FD}"/>
              </c:ext>
            </c:extLst>
          </c:dPt>
          <c:dPt>
            <c:idx val="8"/>
            <c:invertIfNegative val="0"/>
            <c:bubble3D val="0"/>
            <c:extLst>
              <c:ext xmlns:c16="http://schemas.microsoft.com/office/drawing/2014/chart" uri="{C3380CC4-5D6E-409C-BE32-E72D297353CC}">
                <c16:uniqueId val="{00000008-D476-4271-AEC0-41B733AC82FD}"/>
              </c:ext>
            </c:extLst>
          </c:dPt>
          <c:dPt>
            <c:idx val="9"/>
            <c:invertIfNegative val="0"/>
            <c:bubble3D val="0"/>
            <c:extLst>
              <c:ext xmlns:c16="http://schemas.microsoft.com/office/drawing/2014/chart" uri="{C3380CC4-5D6E-409C-BE32-E72D297353CC}">
                <c16:uniqueId val="{00000009-D476-4271-AEC0-41B733AC82FD}"/>
              </c:ext>
            </c:extLst>
          </c:dPt>
          <c:dPt>
            <c:idx val="10"/>
            <c:invertIfNegative val="0"/>
            <c:bubble3D val="0"/>
            <c:extLst>
              <c:ext xmlns:c16="http://schemas.microsoft.com/office/drawing/2014/chart" uri="{C3380CC4-5D6E-409C-BE32-E72D297353CC}">
                <c16:uniqueId val="{0000000A-D476-4271-AEC0-41B733AC82FD}"/>
              </c:ext>
            </c:extLst>
          </c:dPt>
          <c:dPt>
            <c:idx val="11"/>
            <c:invertIfNegative val="0"/>
            <c:bubble3D val="0"/>
            <c:extLst>
              <c:ext xmlns:c16="http://schemas.microsoft.com/office/drawing/2014/chart" uri="{C3380CC4-5D6E-409C-BE32-E72D297353CC}">
                <c16:uniqueId val="{0000000B-D476-4271-AEC0-41B733AC82FD}"/>
              </c:ext>
            </c:extLst>
          </c:dPt>
          <c:dPt>
            <c:idx val="12"/>
            <c:invertIfNegative val="0"/>
            <c:bubble3D val="0"/>
            <c:extLst>
              <c:ext xmlns:c16="http://schemas.microsoft.com/office/drawing/2014/chart" uri="{C3380CC4-5D6E-409C-BE32-E72D297353CC}">
                <c16:uniqueId val="{0000000C-D476-4271-AEC0-41B733AC82FD}"/>
              </c:ext>
            </c:extLst>
          </c:dPt>
          <c:dPt>
            <c:idx val="13"/>
            <c:invertIfNegative val="0"/>
            <c:bubble3D val="0"/>
            <c:extLst>
              <c:ext xmlns:c16="http://schemas.microsoft.com/office/drawing/2014/chart" uri="{C3380CC4-5D6E-409C-BE32-E72D297353CC}">
                <c16:uniqueId val="{0000000D-D476-4271-AEC0-41B733AC82FD}"/>
              </c:ext>
            </c:extLst>
          </c:dPt>
          <c:dPt>
            <c:idx val="14"/>
            <c:invertIfNegative val="0"/>
            <c:bubble3D val="0"/>
            <c:extLst>
              <c:ext xmlns:c16="http://schemas.microsoft.com/office/drawing/2014/chart" uri="{C3380CC4-5D6E-409C-BE32-E72D297353CC}">
                <c16:uniqueId val="{0000000E-D476-4271-AEC0-41B733AC82FD}"/>
              </c:ext>
            </c:extLst>
          </c:dPt>
          <c:dPt>
            <c:idx val="15"/>
            <c:invertIfNegative val="0"/>
            <c:bubble3D val="0"/>
            <c:extLst>
              <c:ext xmlns:c16="http://schemas.microsoft.com/office/drawing/2014/chart" uri="{C3380CC4-5D6E-409C-BE32-E72D297353CC}">
                <c16:uniqueId val="{0000000F-D476-4271-AEC0-41B733AC82FD}"/>
              </c:ext>
            </c:extLst>
          </c:dPt>
          <c:dPt>
            <c:idx val="16"/>
            <c:invertIfNegative val="0"/>
            <c:bubble3D val="0"/>
            <c:extLst>
              <c:ext xmlns:c16="http://schemas.microsoft.com/office/drawing/2014/chart" uri="{C3380CC4-5D6E-409C-BE32-E72D297353CC}">
                <c16:uniqueId val="{00000010-D476-4271-AEC0-41B733AC82FD}"/>
              </c:ext>
            </c:extLst>
          </c:dPt>
          <c:dPt>
            <c:idx val="17"/>
            <c:invertIfNegative val="0"/>
            <c:bubble3D val="0"/>
            <c:extLst>
              <c:ext xmlns:c16="http://schemas.microsoft.com/office/drawing/2014/chart" uri="{C3380CC4-5D6E-409C-BE32-E72D297353CC}">
                <c16:uniqueId val="{00000011-D476-4271-AEC0-41B733AC82FD}"/>
              </c:ext>
            </c:extLst>
          </c:dPt>
          <c:dPt>
            <c:idx val="18"/>
            <c:invertIfNegative val="0"/>
            <c:bubble3D val="0"/>
            <c:extLst>
              <c:ext xmlns:c16="http://schemas.microsoft.com/office/drawing/2014/chart" uri="{C3380CC4-5D6E-409C-BE32-E72D297353CC}">
                <c16:uniqueId val="{00000012-D476-4271-AEC0-41B733AC82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DINAMICA!$A$5:$A$11</c:f>
              <c:strCache>
                <c:ptCount val="6"/>
                <c:pt idx="0">
                  <c:v>A - Avaliação de Impacto</c:v>
                </c:pt>
                <c:pt idx="1">
                  <c:v>B - Avaliação de Desempenho</c:v>
                </c:pt>
                <c:pt idx="2">
                  <c:v>C - Avaliação de Efetividade</c:v>
                </c:pt>
                <c:pt idx="3">
                  <c:v>D -Avaliação de Eficácia</c:v>
                </c:pt>
                <c:pt idx="4">
                  <c:v>E - Avaliação de Eficiência</c:v>
                </c:pt>
                <c:pt idx="5">
                  <c:v>F - Outros modelos avaliativos</c:v>
                </c:pt>
              </c:strCache>
            </c:strRef>
          </c:cat>
          <c:val>
            <c:numRef>
              <c:f>DINAMICA!$B$5:$B$11</c:f>
              <c:numCache>
                <c:formatCode>General</c:formatCode>
                <c:ptCount val="6"/>
                <c:pt idx="0">
                  <c:v>46</c:v>
                </c:pt>
                <c:pt idx="1">
                  <c:v>32</c:v>
                </c:pt>
                <c:pt idx="2">
                  <c:v>8</c:v>
                </c:pt>
                <c:pt idx="3">
                  <c:v>3</c:v>
                </c:pt>
                <c:pt idx="4">
                  <c:v>2</c:v>
                </c:pt>
                <c:pt idx="5">
                  <c:v>24</c:v>
                </c:pt>
              </c:numCache>
            </c:numRef>
          </c:val>
          <c:extLst>
            <c:ext xmlns:c16="http://schemas.microsoft.com/office/drawing/2014/chart" uri="{C3380CC4-5D6E-409C-BE32-E72D297353CC}">
              <c16:uniqueId val="{00000013-D476-4271-AEC0-41B733AC82FD}"/>
            </c:ext>
          </c:extLst>
        </c:ser>
        <c:dLbls>
          <c:dLblPos val="outEnd"/>
          <c:showLegendKey val="0"/>
          <c:showVal val="1"/>
          <c:showCatName val="0"/>
          <c:showSerName val="0"/>
          <c:showPercent val="0"/>
          <c:showBubbleSize val="0"/>
        </c:dLbls>
        <c:gapWidth val="199"/>
        <c:axId val="426533248"/>
        <c:axId val="426535936"/>
      </c:barChart>
      <c:catAx>
        <c:axId val="4265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pt-BR"/>
          </a:p>
        </c:txPr>
        <c:crossAx val="426535936"/>
        <c:crosses val="autoZero"/>
        <c:auto val="1"/>
        <c:lblAlgn val="ctr"/>
        <c:lblOffset val="100"/>
        <c:noMultiLvlLbl val="0"/>
      </c:catAx>
      <c:valAx>
        <c:axId val="4265359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265332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t-BR"/>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AA64F-153B-4987-8C9C-11E7EC32531D}"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pt-BR"/>
        </a:p>
      </dgm:t>
    </dgm:pt>
    <dgm:pt modelId="{321CBC99-EC41-4328-BD4D-49FADF8A23DE}">
      <dgm:prSet phldrT="[Texto]"/>
      <dgm:spPr/>
      <dgm:t>
        <a:bodyPr/>
        <a:lstStyle/>
        <a:p>
          <a:r>
            <a:rPr lang="pt-BR" b="1">
              <a:latin typeface="Source Sans Pro" panose="020B0503030403020204" pitchFamily="34" charset="0"/>
              <a:ea typeface="Source Sans Pro" panose="020B0503030403020204" pitchFamily="34" charset="0"/>
            </a:rPr>
            <a:t>Revisão Bibliográfica</a:t>
          </a:r>
          <a:endParaRPr lang="pt-BR" b="1" dirty="0">
            <a:latin typeface="Source Sans Pro" panose="020B0503030403020204" pitchFamily="34" charset="0"/>
            <a:ea typeface="Source Sans Pro" panose="020B0503030403020204" pitchFamily="34" charset="0"/>
          </a:endParaRPr>
        </a:p>
      </dgm:t>
    </dgm:pt>
    <dgm:pt modelId="{BF72FD0E-B77F-471F-9114-0A18E52FF6B8}" type="parTrans" cxnId="{DD56E497-EEB6-4BDE-A630-9C4523069EBC}">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B80B23CA-FAB3-4F22-8183-4029537AD68E}" type="sibTrans" cxnId="{DD56E497-EEB6-4BDE-A630-9C4523069EBC}">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82D18DBB-6999-4925-93DA-607871A48715}">
      <dgm:prSet phldrT="[Texto]"/>
      <dgm:spPr/>
      <dgm:t>
        <a:bodyPr/>
        <a:lstStyle/>
        <a:p>
          <a:r>
            <a:rPr lang="pt-BR">
              <a:latin typeface="Source Sans Pro" panose="020B0503030403020204" pitchFamily="34" charset="0"/>
              <a:ea typeface="Source Sans Pro" panose="020B0503030403020204" pitchFamily="34" charset="0"/>
            </a:rPr>
            <a:t>Avaliação de políticas públicas </a:t>
          </a:r>
          <a:endParaRPr lang="pt-BR" dirty="0">
            <a:latin typeface="Source Sans Pro" panose="020B0503030403020204" pitchFamily="34" charset="0"/>
            <a:ea typeface="Source Sans Pro" panose="020B0503030403020204" pitchFamily="34" charset="0"/>
          </a:endParaRPr>
        </a:p>
      </dgm:t>
    </dgm:pt>
    <dgm:pt modelId="{98DF6CD1-FE59-4114-AE94-86390BEDB3E5}" type="parTrans" cxnId="{BC07CA0C-3AB4-4FE0-A0FD-8E9051DFA5BC}">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E35E2FD4-431F-4AD3-8C3B-DABC71D9686E}" type="sibTrans" cxnId="{BC07CA0C-3AB4-4FE0-A0FD-8E9051DFA5BC}">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3AD9A4D8-8D15-425F-94BE-D20319E9C623}">
      <dgm:prSet phldrT="[Texto]"/>
      <dgm:spPr/>
      <dgm:t>
        <a:bodyPr/>
        <a:lstStyle/>
        <a:p>
          <a:r>
            <a:rPr lang="pt-BR">
              <a:latin typeface="Source Sans Pro" panose="020B0503030403020204" pitchFamily="34" charset="0"/>
              <a:ea typeface="Source Sans Pro" panose="020B0503030403020204" pitchFamily="34" charset="0"/>
            </a:rPr>
            <a:t>Bases de dados nacionais e internacionais</a:t>
          </a:r>
          <a:endParaRPr lang="pt-BR" dirty="0">
            <a:latin typeface="Source Sans Pro" panose="020B0503030403020204" pitchFamily="34" charset="0"/>
            <a:ea typeface="Source Sans Pro" panose="020B0503030403020204" pitchFamily="34" charset="0"/>
          </a:endParaRPr>
        </a:p>
      </dgm:t>
    </dgm:pt>
    <dgm:pt modelId="{4C27CB41-9CB5-475E-B642-AF6D9E07E956}" type="parTrans" cxnId="{BE847A88-9162-41B1-B84D-716FEF29F350}">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478F015A-23FF-439C-A032-A85092448FBD}" type="sibTrans" cxnId="{BE847A88-9162-41B1-B84D-716FEF29F350}">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1D769498-9789-40C1-8B97-FFA64BF71ED8}">
      <dgm:prSet phldrT="[Texto]"/>
      <dgm:spPr/>
      <dgm:t>
        <a:bodyPr/>
        <a:lstStyle/>
        <a:p>
          <a:r>
            <a:rPr lang="pt-BR" b="1">
              <a:latin typeface="Source Sans Pro" panose="020B0503030403020204" pitchFamily="34" charset="0"/>
              <a:ea typeface="Source Sans Pro" panose="020B0503030403020204" pitchFamily="34" charset="0"/>
            </a:rPr>
            <a:t>Revisão Integrativa</a:t>
          </a:r>
          <a:endParaRPr lang="pt-BR" b="1" dirty="0">
            <a:latin typeface="Source Sans Pro" panose="020B0503030403020204" pitchFamily="34" charset="0"/>
            <a:ea typeface="Source Sans Pro" panose="020B0503030403020204" pitchFamily="34" charset="0"/>
          </a:endParaRPr>
        </a:p>
      </dgm:t>
    </dgm:pt>
    <dgm:pt modelId="{167EA6C8-6D67-4CDB-8222-C0F8937631EF}" type="parTrans" cxnId="{813E5CD0-FF3F-46E2-B963-D8931BE95B1E}">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06CFDF09-A921-4015-AC78-C7F8F4A645B5}" type="sibTrans" cxnId="{813E5CD0-FF3F-46E2-B963-D8931BE95B1E}">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EA8FD530-69D8-4910-8BC9-2A6EFAAC4823}">
      <dgm:prSet phldrT="[Texto]"/>
      <dgm:spPr/>
      <dgm:t>
        <a:bodyPr/>
        <a:lstStyle/>
        <a:p>
          <a:r>
            <a:rPr lang="pt-BR">
              <a:latin typeface="Source Sans Pro" panose="020B0503030403020204" pitchFamily="34" charset="0"/>
              <a:ea typeface="Source Sans Pro" panose="020B0503030403020204" pitchFamily="34" charset="0"/>
            </a:rPr>
            <a:t>Revisão Sistemática</a:t>
          </a:r>
          <a:endParaRPr lang="pt-BR" dirty="0">
            <a:latin typeface="Source Sans Pro" panose="020B0503030403020204" pitchFamily="34" charset="0"/>
            <a:ea typeface="Source Sans Pro" panose="020B0503030403020204" pitchFamily="34" charset="0"/>
          </a:endParaRPr>
        </a:p>
      </dgm:t>
    </dgm:pt>
    <dgm:pt modelId="{6007B79D-4001-493F-844C-3AA307A5B718}" type="parTrans" cxnId="{96910DC6-43F1-4160-B26C-36FDF30FD80E}">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59D39B89-63AF-4913-A6B4-21E8B3886E88}" type="sibTrans" cxnId="{96910DC6-43F1-4160-B26C-36FDF30FD80E}">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ED7C0B02-6987-45D5-BC2C-984C5FBDF7A0}">
      <dgm:prSet phldrT="[Texto]"/>
      <dgm:spPr/>
      <dgm:t>
        <a:bodyPr/>
        <a:lstStyle/>
        <a:p>
          <a:r>
            <a:rPr lang="pt-BR" dirty="0">
              <a:latin typeface="Source Sans Pro" panose="020B0503030403020204" pitchFamily="34" charset="0"/>
              <a:ea typeface="Source Sans Pro" panose="020B0503030403020204" pitchFamily="34" charset="0"/>
            </a:rPr>
            <a:t>Identificação de Lacunas Teóricas e Evolução no Estudo</a:t>
          </a:r>
        </a:p>
      </dgm:t>
    </dgm:pt>
    <dgm:pt modelId="{53A06E29-20C7-4628-8DF9-D13CE8EA4DF3}" type="parTrans" cxnId="{BF0EF302-7312-4A9A-B87B-14D9E3668F63}">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0059C714-C0F0-43A6-99A5-40C88B4492CC}" type="sibTrans" cxnId="{BF0EF302-7312-4A9A-B87B-14D9E3668F63}">
      <dgm:prSet/>
      <dgm:spPr/>
      <dgm:t>
        <a:bodyPr/>
        <a:lstStyle/>
        <a:p>
          <a:endParaRPr lang="pt-BR">
            <a:solidFill>
              <a:schemeClr val="tx2">
                <a:lumMod val="10000"/>
              </a:schemeClr>
            </a:solidFill>
            <a:latin typeface="Source Sans Pro" panose="020B0503030403020204" pitchFamily="34" charset="0"/>
            <a:ea typeface="Source Sans Pro" panose="020B0503030403020204" pitchFamily="34" charset="0"/>
          </a:endParaRPr>
        </a:p>
      </dgm:t>
    </dgm:pt>
    <dgm:pt modelId="{82A5089D-4F5D-498B-A8FA-39F70B98D5EA}" type="pres">
      <dgm:prSet presAssocID="{4AAAA64F-153B-4987-8C9C-11E7EC32531D}" presName="diagram" presStyleCnt="0">
        <dgm:presLayoutVars>
          <dgm:chPref val="1"/>
          <dgm:dir/>
          <dgm:animOne val="branch"/>
          <dgm:animLvl val="lvl"/>
          <dgm:resizeHandles/>
        </dgm:presLayoutVars>
      </dgm:prSet>
      <dgm:spPr/>
    </dgm:pt>
    <dgm:pt modelId="{204A5646-5A8B-4A6E-B073-89BE4DEBDE90}" type="pres">
      <dgm:prSet presAssocID="{321CBC99-EC41-4328-BD4D-49FADF8A23DE}" presName="root" presStyleCnt="0"/>
      <dgm:spPr/>
    </dgm:pt>
    <dgm:pt modelId="{8AAAB899-6CBC-42A1-86DB-A250B672A798}" type="pres">
      <dgm:prSet presAssocID="{321CBC99-EC41-4328-BD4D-49FADF8A23DE}" presName="rootComposite" presStyleCnt="0"/>
      <dgm:spPr/>
    </dgm:pt>
    <dgm:pt modelId="{1EC5950C-8831-4C67-A6D2-474D224D3C52}" type="pres">
      <dgm:prSet presAssocID="{321CBC99-EC41-4328-BD4D-49FADF8A23DE}" presName="rootText" presStyleLbl="node1" presStyleIdx="0" presStyleCnt="2"/>
      <dgm:spPr/>
    </dgm:pt>
    <dgm:pt modelId="{8011D456-B1E5-4C7C-899B-37D5F44751A1}" type="pres">
      <dgm:prSet presAssocID="{321CBC99-EC41-4328-BD4D-49FADF8A23DE}" presName="rootConnector" presStyleLbl="node1" presStyleIdx="0" presStyleCnt="2"/>
      <dgm:spPr/>
    </dgm:pt>
    <dgm:pt modelId="{0E8F69FE-BA96-412B-BE86-BFB908DF146B}" type="pres">
      <dgm:prSet presAssocID="{321CBC99-EC41-4328-BD4D-49FADF8A23DE}" presName="childShape" presStyleCnt="0"/>
      <dgm:spPr/>
    </dgm:pt>
    <dgm:pt modelId="{3381EDD0-F2BC-4944-B7BD-6AF4797E8182}" type="pres">
      <dgm:prSet presAssocID="{98DF6CD1-FE59-4114-AE94-86390BEDB3E5}" presName="Name13" presStyleLbl="parChTrans1D2" presStyleIdx="0" presStyleCnt="4"/>
      <dgm:spPr/>
    </dgm:pt>
    <dgm:pt modelId="{CA3298BC-438F-4D8A-931A-6C5CF6D2EDB1}" type="pres">
      <dgm:prSet presAssocID="{82D18DBB-6999-4925-93DA-607871A48715}" presName="childText" presStyleLbl="bgAcc1" presStyleIdx="0" presStyleCnt="4">
        <dgm:presLayoutVars>
          <dgm:bulletEnabled val="1"/>
        </dgm:presLayoutVars>
      </dgm:prSet>
      <dgm:spPr/>
    </dgm:pt>
    <dgm:pt modelId="{CD520AEC-47DC-47DC-943A-01A05534ABF5}" type="pres">
      <dgm:prSet presAssocID="{4C27CB41-9CB5-475E-B642-AF6D9E07E956}" presName="Name13" presStyleLbl="parChTrans1D2" presStyleIdx="1" presStyleCnt="4"/>
      <dgm:spPr/>
    </dgm:pt>
    <dgm:pt modelId="{B6ED5946-C17B-456E-B503-857514C98B54}" type="pres">
      <dgm:prSet presAssocID="{3AD9A4D8-8D15-425F-94BE-D20319E9C623}" presName="childText" presStyleLbl="bgAcc1" presStyleIdx="1" presStyleCnt="4">
        <dgm:presLayoutVars>
          <dgm:bulletEnabled val="1"/>
        </dgm:presLayoutVars>
      </dgm:prSet>
      <dgm:spPr/>
    </dgm:pt>
    <dgm:pt modelId="{DFFFEE97-20AE-47AB-ACC6-40AD246C4601}" type="pres">
      <dgm:prSet presAssocID="{1D769498-9789-40C1-8B97-FFA64BF71ED8}" presName="root" presStyleCnt="0"/>
      <dgm:spPr/>
    </dgm:pt>
    <dgm:pt modelId="{D60A166C-343B-4BC4-B9A2-B5589B7CA309}" type="pres">
      <dgm:prSet presAssocID="{1D769498-9789-40C1-8B97-FFA64BF71ED8}" presName="rootComposite" presStyleCnt="0"/>
      <dgm:spPr/>
    </dgm:pt>
    <dgm:pt modelId="{CC29DE6C-C2E4-41BA-A557-66A2A6249AD5}" type="pres">
      <dgm:prSet presAssocID="{1D769498-9789-40C1-8B97-FFA64BF71ED8}" presName="rootText" presStyleLbl="node1" presStyleIdx="1" presStyleCnt="2"/>
      <dgm:spPr/>
    </dgm:pt>
    <dgm:pt modelId="{09430B07-D1C7-488B-8DD3-0BEEE5D87787}" type="pres">
      <dgm:prSet presAssocID="{1D769498-9789-40C1-8B97-FFA64BF71ED8}" presName="rootConnector" presStyleLbl="node1" presStyleIdx="1" presStyleCnt="2"/>
      <dgm:spPr/>
    </dgm:pt>
    <dgm:pt modelId="{A12C2C69-F855-4EE9-A4FC-4470D69B9EEC}" type="pres">
      <dgm:prSet presAssocID="{1D769498-9789-40C1-8B97-FFA64BF71ED8}" presName="childShape" presStyleCnt="0"/>
      <dgm:spPr/>
    </dgm:pt>
    <dgm:pt modelId="{2C9E454C-ED08-4A7E-8AB9-646166887D37}" type="pres">
      <dgm:prSet presAssocID="{6007B79D-4001-493F-844C-3AA307A5B718}" presName="Name13" presStyleLbl="parChTrans1D2" presStyleIdx="2" presStyleCnt="4"/>
      <dgm:spPr/>
    </dgm:pt>
    <dgm:pt modelId="{288F3834-52E8-4D39-8E7E-84884BEAD730}" type="pres">
      <dgm:prSet presAssocID="{EA8FD530-69D8-4910-8BC9-2A6EFAAC4823}" presName="childText" presStyleLbl="bgAcc1" presStyleIdx="2" presStyleCnt="4">
        <dgm:presLayoutVars>
          <dgm:bulletEnabled val="1"/>
        </dgm:presLayoutVars>
      </dgm:prSet>
      <dgm:spPr/>
    </dgm:pt>
    <dgm:pt modelId="{D2D33808-81CF-4122-8FA8-CA5193108762}" type="pres">
      <dgm:prSet presAssocID="{53A06E29-20C7-4628-8DF9-D13CE8EA4DF3}" presName="Name13" presStyleLbl="parChTrans1D2" presStyleIdx="3" presStyleCnt="4"/>
      <dgm:spPr/>
    </dgm:pt>
    <dgm:pt modelId="{70DE317C-C8A4-494B-B893-53902FF63A1E}" type="pres">
      <dgm:prSet presAssocID="{ED7C0B02-6987-45D5-BC2C-984C5FBDF7A0}" presName="childText" presStyleLbl="bgAcc1" presStyleIdx="3" presStyleCnt="4">
        <dgm:presLayoutVars>
          <dgm:bulletEnabled val="1"/>
        </dgm:presLayoutVars>
      </dgm:prSet>
      <dgm:spPr/>
    </dgm:pt>
  </dgm:ptLst>
  <dgm:cxnLst>
    <dgm:cxn modelId="{BF0EF302-7312-4A9A-B87B-14D9E3668F63}" srcId="{1D769498-9789-40C1-8B97-FFA64BF71ED8}" destId="{ED7C0B02-6987-45D5-BC2C-984C5FBDF7A0}" srcOrd="1" destOrd="0" parTransId="{53A06E29-20C7-4628-8DF9-D13CE8EA4DF3}" sibTransId="{0059C714-C0F0-43A6-99A5-40C88B4492CC}"/>
    <dgm:cxn modelId="{BC07CA0C-3AB4-4FE0-A0FD-8E9051DFA5BC}" srcId="{321CBC99-EC41-4328-BD4D-49FADF8A23DE}" destId="{82D18DBB-6999-4925-93DA-607871A48715}" srcOrd="0" destOrd="0" parTransId="{98DF6CD1-FE59-4114-AE94-86390BEDB3E5}" sibTransId="{E35E2FD4-431F-4AD3-8C3B-DABC71D9686E}"/>
    <dgm:cxn modelId="{8E753615-CB26-4724-B67C-9F9877BFB938}" type="presOf" srcId="{EA8FD530-69D8-4910-8BC9-2A6EFAAC4823}" destId="{288F3834-52E8-4D39-8E7E-84884BEAD730}" srcOrd="0" destOrd="0" presId="urn:microsoft.com/office/officeart/2005/8/layout/hierarchy3"/>
    <dgm:cxn modelId="{0F4F273B-5985-4192-87B0-C1F236F19A6C}" type="presOf" srcId="{98DF6CD1-FE59-4114-AE94-86390BEDB3E5}" destId="{3381EDD0-F2BC-4944-B7BD-6AF4797E8182}" srcOrd="0" destOrd="0" presId="urn:microsoft.com/office/officeart/2005/8/layout/hierarchy3"/>
    <dgm:cxn modelId="{AAE2E046-C872-4A90-AF25-B8190D0D0878}" type="presOf" srcId="{1D769498-9789-40C1-8B97-FFA64BF71ED8}" destId="{09430B07-D1C7-488B-8DD3-0BEEE5D87787}" srcOrd="1" destOrd="0" presId="urn:microsoft.com/office/officeart/2005/8/layout/hierarchy3"/>
    <dgm:cxn modelId="{8160D156-F526-4A6F-83E5-2D1B984406CE}" type="presOf" srcId="{3AD9A4D8-8D15-425F-94BE-D20319E9C623}" destId="{B6ED5946-C17B-456E-B503-857514C98B54}" srcOrd="0" destOrd="0" presId="urn:microsoft.com/office/officeart/2005/8/layout/hierarchy3"/>
    <dgm:cxn modelId="{A0EDDF6C-698D-4CDE-833F-691851C1DA4D}" type="presOf" srcId="{4AAAA64F-153B-4987-8C9C-11E7EC32531D}" destId="{82A5089D-4F5D-498B-A8FA-39F70B98D5EA}" srcOrd="0" destOrd="0" presId="urn:microsoft.com/office/officeart/2005/8/layout/hierarchy3"/>
    <dgm:cxn modelId="{9E753B88-0AE1-41E5-8511-7526EF255D08}" type="presOf" srcId="{321CBC99-EC41-4328-BD4D-49FADF8A23DE}" destId="{1EC5950C-8831-4C67-A6D2-474D224D3C52}" srcOrd="0" destOrd="0" presId="urn:microsoft.com/office/officeart/2005/8/layout/hierarchy3"/>
    <dgm:cxn modelId="{BE847A88-9162-41B1-B84D-716FEF29F350}" srcId="{321CBC99-EC41-4328-BD4D-49FADF8A23DE}" destId="{3AD9A4D8-8D15-425F-94BE-D20319E9C623}" srcOrd="1" destOrd="0" parTransId="{4C27CB41-9CB5-475E-B642-AF6D9E07E956}" sibTransId="{478F015A-23FF-439C-A032-A85092448FBD}"/>
    <dgm:cxn modelId="{4BD9C588-E5D0-4C32-994D-FDFBE3DD2F3D}" type="presOf" srcId="{53A06E29-20C7-4628-8DF9-D13CE8EA4DF3}" destId="{D2D33808-81CF-4122-8FA8-CA5193108762}" srcOrd="0" destOrd="0" presId="urn:microsoft.com/office/officeart/2005/8/layout/hierarchy3"/>
    <dgm:cxn modelId="{DD56E497-EEB6-4BDE-A630-9C4523069EBC}" srcId="{4AAAA64F-153B-4987-8C9C-11E7EC32531D}" destId="{321CBC99-EC41-4328-BD4D-49FADF8A23DE}" srcOrd="0" destOrd="0" parTransId="{BF72FD0E-B77F-471F-9114-0A18E52FF6B8}" sibTransId="{B80B23CA-FAB3-4F22-8183-4029537AD68E}"/>
    <dgm:cxn modelId="{CDB2C89B-60E7-4BAA-9E95-7888B1DAAD20}" type="presOf" srcId="{321CBC99-EC41-4328-BD4D-49FADF8A23DE}" destId="{8011D456-B1E5-4C7C-899B-37D5F44751A1}" srcOrd="1" destOrd="0" presId="urn:microsoft.com/office/officeart/2005/8/layout/hierarchy3"/>
    <dgm:cxn modelId="{17CCF0A0-36BF-41DA-A803-F54E2EDA47C5}" type="presOf" srcId="{1D769498-9789-40C1-8B97-FFA64BF71ED8}" destId="{CC29DE6C-C2E4-41BA-A557-66A2A6249AD5}" srcOrd="0" destOrd="0" presId="urn:microsoft.com/office/officeart/2005/8/layout/hierarchy3"/>
    <dgm:cxn modelId="{16B6A7BF-43F5-40CB-84DE-8569009C6840}" type="presOf" srcId="{ED7C0B02-6987-45D5-BC2C-984C5FBDF7A0}" destId="{70DE317C-C8A4-494B-B893-53902FF63A1E}" srcOrd="0" destOrd="0" presId="urn:microsoft.com/office/officeart/2005/8/layout/hierarchy3"/>
    <dgm:cxn modelId="{96910DC6-43F1-4160-B26C-36FDF30FD80E}" srcId="{1D769498-9789-40C1-8B97-FFA64BF71ED8}" destId="{EA8FD530-69D8-4910-8BC9-2A6EFAAC4823}" srcOrd="0" destOrd="0" parTransId="{6007B79D-4001-493F-844C-3AA307A5B718}" sibTransId="{59D39B89-63AF-4913-A6B4-21E8B3886E88}"/>
    <dgm:cxn modelId="{813E5CD0-FF3F-46E2-B963-D8931BE95B1E}" srcId="{4AAAA64F-153B-4987-8C9C-11E7EC32531D}" destId="{1D769498-9789-40C1-8B97-FFA64BF71ED8}" srcOrd="1" destOrd="0" parTransId="{167EA6C8-6D67-4CDB-8222-C0F8937631EF}" sibTransId="{06CFDF09-A921-4015-AC78-C7F8F4A645B5}"/>
    <dgm:cxn modelId="{6640ABD5-C019-4B5C-86B4-BD2C7CBF0A2F}" type="presOf" srcId="{4C27CB41-9CB5-475E-B642-AF6D9E07E956}" destId="{CD520AEC-47DC-47DC-943A-01A05534ABF5}" srcOrd="0" destOrd="0" presId="urn:microsoft.com/office/officeart/2005/8/layout/hierarchy3"/>
    <dgm:cxn modelId="{BF4129EE-7227-4409-90BA-3B3A9CE94D37}" type="presOf" srcId="{6007B79D-4001-493F-844C-3AA307A5B718}" destId="{2C9E454C-ED08-4A7E-8AB9-646166887D37}" srcOrd="0" destOrd="0" presId="urn:microsoft.com/office/officeart/2005/8/layout/hierarchy3"/>
    <dgm:cxn modelId="{9D8487F3-15F6-4096-B7B6-8AE74E8EBC25}" type="presOf" srcId="{82D18DBB-6999-4925-93DA-607871A48715}" destId="{CA3298BC-438F-4D8A-931A-6C5CF6D2EDB1}" srcOrd="0" destOrd="0" presId="urn:microsoft.com/office/officeart/2005/8/layout/hierarchy3"/>
    <dgm:cxn modelId="{23ED83C2-9E34-437D-9FFE-E54191FCE2EC}" type="presParOf" srcId="{82A5089D-4F5D-498B-A8FA-39F70B98D5EA}" destId="{204A5646-5A8B-4A6E-B073-89BE4DEBDE90}" srcOrd="0" destOrd="0" presId="urn:microsoft.com/office/officeart/2005/8/layout/hierarchy3"/>
    <dgm:cxn modelId="{D8BEDBAF-4DCA-481B-A44D-BCA4137C7E06}" type="presParOf" srcId="{204A5646-5A8B-4A6E-B073-89BE4DEBDE90}" destId="{8AAAB899-6CBC-42A1-86DB-A250B672A798}" srcOrd="0" destOrd="0" presId="urn:microsoft.com/office/officeart/2005/8/layout/hierarchy3"/>
    <dgm:cxn modelId="{C5E63BD6-3AE6-4518-9427-202B59471743}" type="presParOf" srcId="{8AAAB899-6CBC-42A1-86DB-A250B672A798}" destId="{1EC5950C-8831-4C67-A6D2-474D224D3C52}" srcOrd="0" destOrd="0" presId="urn:microsoft.com/office/officeart/2005/8/layout/hierarchy3"/>
    <dgm:cxn modelId="{B6DA94D3-E1F2-4B30-A4F8-47C9AB857F1C}" type="presParOf" srcId="{8AAAB899-6CBC-42A1-86DB-A250B672A798}" destId="{8011D456-B1E5-4C7C-899B-37D5F44751A1}" srcOrd="1" destOrd="0" presId="urn:microsoft.com/office/officeart/2005/8/layout/hierarchy3"/>
    <dgm:cxn modelId="{131BC7C2-1B9F-419D-886A-D3F25DC36540}" type="presParOf" srcId="{204A5646-5A8B-4A6E-B073-89BE4DEBDE90}" destId="{0E8F69FE-BA96-412B-BE86-BFB908DF146B}" srcOrd="1" destOrd="0" presId="urn:microsoft.com/office/officeart/2005/8/layout/hierarchy3"/>
    <dgm:cxn modelId="{C9F97FF7-7B33-4F65-8AE9-B85E6FF7C1D5}" type="presParOf" srcId="{0E8F69FE-BA96-412B-BE86-BFB908DF146B}" destId="{3381EDD0-F2BC-4944-B7BD-6AF4797E8182}" srcOrd="0" destOrd="0" presId="urn:microsoft.com/office/officeart/2005/8/layout/hierarchy3"/>
    <dgm:cxn modelId="{AAC8A8E5-F3D4-4612-8F27-B568F1611671}" type="presParOf" srcId="{0E8F69FE-BA96-412B-BE86-BFB908DF146B}" destId="{CA3298BC-438F-4D8A-931A-6C5CF6D2EDB1}" srcOrd="1" destOrd="0" presId="urn:microsoft.com/office/officeart/2005/8/layout/hierarchy3"/>
    <dgm:cxn modelId="{DDFFDFA1-5C6F-4EC6-8D25-9206DF922F3D}" type="presParOf" srcId="{0E8F69FE-BA96-412B-BE86-BFB908DF146B}" destId="{CD520AEC-47DC-47DC-943A-01A05534ABF5}" srcOrd="2" destOrd="0" presId="urn:microsoft.com/office/officeart/2005/8/layout/hierarchy3"/>
    <dgm:cxn modelId="{430DAAA6-D105-42FB-99BA-D0F285480CDA}" type="presParOf" srcId="{0E8F69FE-BA96-412B-BE86-BFB908DF146B}" destId="{B6ED5946-C17B-456E-B503-857514C98B54}" srcOrd="3" destOrd="0" presId="urn:microsoft.com/office/officeart/2005/8/layout/hierarchy3"/>
    <dgm:cxn modelId="{3DD5E46F-EA23-4E83-8C6D-C3522985B5F0}" type="presParOf" srcId="{82A5089D-4F5D-498B-A8FA-39F70B98D5EA}" destId="{DFFFEE97-20AE-47AB-ACC6-40AD246C4601}" srcOrd="1" destOrd="0" presId="urn:microsoft.com/office/officeart/2005/8/layout/hierarchy3"/>
    <dgm:cxn modelId="{05B83835-8F14-4DCF-B5BD-8B9EBC010372}" type="presParOf" srcId="{DFFFEE97-20AE-47AB-ACC6-40AD246C4601}" destId="{D60A166C-343B-4BC4-B9A2-B5589B7CA309}" srcOrd="0" destOrd="0" presId="urn:microsoft.com/office/officeart/2005/8/layout/hierarchy3"/>
    <dgm:cxn modelId="{31DEEF39-21CB-401B-93AF-7867A9512191}" type="presParOf" srcId="{D60A166C-343B-4BC4-B9A2-B5589B7CA309}" destId="{CC29DE6C-C2E4-41BA-A557-66A2A6249AD5}" srcOrd="0" destOrd="0" presId="urn:microsoft.com/office/officeart/2005/8/layout/hierarchy3"/>
    <dgm:cxn modelId="{AF86081D-27A0-4EB2-A725-43015A318A93}" type="presParOf" srcId="{D60A166C-343B-4BC4-B9A2-B5589B7CA309}" destId="{09430B07-D1C7-488B-8DD3-0BEEE5D87787}" srcOrd="1" destOrd="0" presId="urn:microsoft.com/office/officeart/2005/8/layout/hierarchy3"/>
    <dgm:cxn modelId="{0397AE71-6BEA-492A-A89B-F1E073608C59}" type="presParOf" srcId="{DFFFEE97-20AE-47AB-ACC6-40AD246C4601}" destId="{A12C2C69-F855-4EE9-A4FC-4470D69B9EEC}" srcOrd="1" destOrd="0" presId="urn:microsoft.com/office/officeart/2005/8/layout/hierarchy3"/>
    <dgm:cxn modelId="{B2696CDC-69E9-4D91-93A5-8BEE4A3E8A7E}" type="presParOf" srcId="{A12C2C69-F855-4EE9-A4FC-4470D69B9EEC}" destId="{2C9E454C-ED08-4A7E-8AB9-646166887D37}" srcOrd="0" destOrd="0" presId="urn:microsoft.com/office/officeart/2005/8/layout/hierarchy3"/>
    <dgm:cxn modelId="{2566E21C-D228-498D-8E6A-C692851D5588}" type="presParOf" srcId="{A12C2C69-F855-4EE9-A4FC-4470D69B9EEC}" destId="{288F3834-52E8-4D39-8E7E-84884BEAD730}" srcOrd="1" destOrd="0" presId="urn:microsoft.com/office/officeart/2005/8/layout/hierarchy3"/>
    <dgm:cxn modelId="{D3CE0D89-82A0-44EE-A211-CD9305274336}" type="presParOf" srcId="{A12C2C69-F855-4EE9-A4FC-4470D69B9EEC}" destId="{D2D33808-81CF-4122-8FA8-CA5193108762}" srcOrd="2" destOrd="0" presId="urn:microsoft.com/office/officeart/2005/8/layout/hierarchy3"/>
    <dgm:cxn modelId="{50FE5DDA-F40C-4D8B-8CB0-C9ADAA81709E}" type="presParOf" srcId="{A12C2C69-F855-4EE9-A4FC-4470D69B9EEC}" destId="{70DE317C-C8A4-494B-B893-53902FF63A1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5950C-8831-4C67-A6D2-474D224D3C52}">
      <dsp:nvSpPr>
        <dsp:cNvPr id="0" name=""/>
        <dsp:cNvSpPr/>
      </dsp:nvSpPr>
      <dsp:spPr>
        <a:xfrm>
          <a:off x="443826" y="124"/>
          <a:ext cx="1523497" cy="76174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b="1" kern="1200">
              <a:latin typeface="Source Sans Pro" panose="020B0503030403020204" pitchFamily="34" charset="0"/>
              <a:ea typeface="Source Sans Pro" panose="020B0503030403020204" pitchFamily="34" charset="0"/>
            </a:rPr>
            <a:t>Revisão Bibliográfica</a:t>
          </a:r>
          <a:endParaRPr lang="pt-BR" sz="1900" b="1" kern="1200" dirty="0">
            <a:latin typeface="Source Sans Pro" panose="020B0503030403020204" pitchFamily="34" charset="0"/>
            <a:ea typeface="Source Sans Pro" panose="020B0503030403020204" pitchFamily="34" charset="0"/>
          </a:endParaRPr>
        </a:p>
      </dsp:txBody>
      <dsp:txXfrm>
        <a:off x="466137" y="22435"/>
        <a:ext cx="1478875" cy="717126"/>
      </dsp:txXfrm>
    </dsp:sp>
    <dsp:sp modelId="{3381EDD0-F2BC-4944-B7BD-6AF4797E8182}">
      <dsp:nvSpPr>
        <dsp:cNvPr id="0" name=""/>
        <dsp:cNvSpPr/>
      </dsp:nvSpPr>
      <dsp:spPr>
        <a:xfrm>
          <a:off x="596176" y="761873"/>
          <a:ext cx="152349" cy="571311"/>
        </a:xfrm>
        <a:custGeom>
          <a:avLst/>
          <a:gdLst/>
          <a:ahLst/>
          <a:cxnLst/>
          <a:rect l="0" t="0" r="0" b="0"/>
          <a:pathLst>
            <a:path>
              <a:moveTo>
                <a:pt x="0" y="0"/>
              </a:moveTo>
              <a:lnTo>
                <a:pt x="0" y="571311"/>
              </a:lnTo>
              <a:lnTo>
                <a:pt x="152349" y="5713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298BC-438F-4D8A-931A-6C5CF6D2EDB1}">
      <dsp:nvSpPr>
        <dsp:cNvPr id="0" name=""/>
        <dsp:cNvSpPr/>
      </dsp:nvSpPr>
      <dsp:spPr>
        <a:xfrm>
          <a:off x="748526" y="952310"/>
          <a:ext cx="1218797" cy="7617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pt-BR" sz="1100" kern="1200">
              <a:latin typeface="Source Sans Pro" panose="020B0503030403020204" pitchFamily="34" charset="0"/>
              <a:ea typeface="Source Sans Pro" panose="020B0503030403020204" pitchFamily="34" charset="0"/>
            </a:rPr>
            <a:t>Avaliação de políticas públicas </a:t>
          </a:r>
          <a:endParaRPr lang="pt-BR" sz="1100" kern="1200" dirty="0">
            <a:latin typeface="Source Sans Pro" panose="020B0503030403020204" pitchFamily="34" charset="0"/>
            <a:ea typeface="Source Sans Pro" panose="020B0503030403020204" pitchFamily="34" charset="0"/>
          </a:endParaRPr>
        </a:p>
      </dsp:txBody>
      <dsp:txXfrm>
        <a:off x="770837" y="974621"/>
        <a:ext cx="1174175" cy="717126"/>
      </dsp:txXfrm>
    </dsp:sp>
    <dsp:sp modelId="{CD520AEC-47DC-47DC-943A-01A05534ABF5}">
      <dsp:nvSpPr>
        <dsp:cNvPr id="0" name=""/>
        <dsp:cNvSpPr/>
      </dsp:nvSpPr>
      <dsp:spPr>
        <a:xfrm>
          <a:off x="596176" y="761873"/>
          <a:ext cx="152349" cy="1523497"/>
        </a:xfrm>
        <a:custGeom>
          <a:avLst/>
          <a:gdLst/>
          <a:ahLst/>
          <a:cxnLst/>
          <a:rect l="0" t="0" r="0" b="0"/>
          <a:pathLst>
            <a:path>
              <a:moveTo>
                <a:pt x="0" y="0"/>
              </a:moveTo>
              <a:lnTo>
                <a:pt x="0" y="1523497"/>
              </a:lnTo>
              <a:lnTo>
                <a:pt x="152349" y="1523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D5946-C17B-456E-B503-857514C98B54}">
      <dsp:nvSpPr>
        <dsp:cNvPr id="0" name=""/>
        <dsp:cNvSpPr/>
      </dsp:nvSpPr>
      <dsp:spPr>
        <a:xfrm>
          <a:off x="748526" y="1904496"/>
          <a:ext cx="1218797" cy="7617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pt-BR" sz="1100" kern="1200">
              <a:latin typeface="Source Sans Pro" panose="020B0503030403020204" pitchFamily="34" charset="0"/>
              <a:ea typeface="Source Sans Pro" panose="020B0503030403020204" pitchFamily="34" charset="0"/>
            </a:rPr>
            <a:t>Bases de dados nacionais e internacionais</a:t>
          </a:r>
          <a:endParaRPr lang="pt-BR" sz="1100" kern="1200" dirty="0">
            <a:latin typeface="Source Sans Pro" panose="020B0503030403020204" pitchFamily="34" charset="0"/>
            <a:ea typeface="Source Sans Pro" panose="020B0503030403020204" pitchFamily="34" charset="0"/>
          </a:endParaRPr>
        </a:p>
      </dsp:txBody>
      <dsp:txXfrm>
        <a:off x="770837" y="1926807"/>
        <a:ext cx="1174175" cy="717126"/>
      </dsp:txXfrm>
    </dsp:sp>
    <dsp:sp modelId="{CC29DE6C-C2E4-41BA-A557-66A2A6249AD5}">
      <dsp:nvSpPr>
        <dsp:cNvPr id="0" name=""/>
        <dsp:cNvSpPr/>
      </dsp:nvSpPr>
      <dsp:spPr>
        <a:xfrm>
          <a:off x="2348198" y="124"/>
          <a:ext cx="1523497" cy="76174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pt-BR" sz="1900" b="1" kern="1200">
              <a:latin typeface="Source Sans Pro" panose="020B0503030403020204" pitchFamily="34" charset="0"/>
              <a:ea typeface="Source Sans Pro" panose="020B0503030403020204" pitchFamily="34" charset="0"/>
            </a:rPr>
            <a:t>Revisão Integrativa</a:t>
          </a:r>
          <a:endParaRPr lang="pt-BR" sz="1900" b="1" kern="1200" dirty="0">
            <a:latin typeface="Source Sans Pro" panose="020B0503030403020204" pitchFamily="34" charset="0"/>
            <a:ea typeface="Source Sans Pro" panose="020B0503030403020204" pitchFamily="34" charset="0"/>
          </a:endParaRPr>
        </a:p>
      </dsp:txBody>
      <dsp:txXfrm>
        <a:off x="2370509" y="22435"/>
        <a:ext cx="1478875" cy="717126"/>
      </dsp:txXfrm>
    </dsp:sp>
    <dsp:sp modelId="{2C9E454C-ED08-4A7E-8AB9-646166887D37}">
      <dsp:nvSpPr>
        <dsp:cNvPr id="0" name=""/>
        <dsp:cNvSpPr/>
      </dsp:nvSpPr>
      <dsp:spPr>
        <a:xfrm>
          <a:off x="2500547" y="761873"/>
          <a:ext cx="152349" cy="571311"/>
        </a:xfrm>
        <a:custGeom>
          <a:avLst/>
          <a:gdLst/>
          <a:ahLst/>
          <a:cxnLst/>
          <a:rect l="0" t="0" r="0" b="0"/>
          <a:pathLst>
            <a:path>
              <a:moveTo>
                <a:pt x="0" y="0"/>
              </a:moveTo>
              <a:lnTo>
                <a:pt x="0" y="571311"/>
              </a:lnTo>
              <a:lnTo>
                <a:pt x="152349" y="5713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8F3834-52E8-4D39-8E7E-84884BEAD730}">
      <dsp:nvSpPr>
        <dsp:cNvPr id="0" name=""/>
        <dsp:cNvSpPr/>
      </dsp:nvSpPr>
      <dsp:spPr>
        <a:xfrm>
          <a:off x="2652897" y="952310"/>
          <a:ext cx="1218797" cy="7617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pt-BR" sz="1100" kern="1200">
              <a:latin typeface="Source Sans Pro" panose="020B0503030403020204" pitchFamily="34" charset="0"/>
              <a:ea typeface="Source Sans Pro" panose="020B0503030403020204" pitchFamily="34" charset="0"/>
            </a:rPr>
            <a:t>Revisão Sistemática</a:t>
          </a:r>
          <a:endParaRPr lang="pt-BR" sz="1100" kern="1200" dirty="0">
            <a:latin typeface="Source Sans Pro" panose="020B0503030403020204" pitchFamily="34" charset="0"/>
            <a:ea typeface="Source Sans Pro" panose="020B0503030403020204" pitchFamily="34" charset="0"/>
          </a:endParaRPr>
        </a:p>
      </dsp:txBody>
      <dsp:txXfrm>
        <a:off x="2675208" y="974621"/>
        <a:ext cx="1174175" cy="717126"/>
      </dsp:txXfrm>
    </dsp:sp>
    <dsp:sp modelId="{D2D33808-81CF-4122-8FA8-CA5193108762}">
      <dsp:nvSpPr>
        <dsp:cNvPr id="0" name=""/>
        <dsp:cNvSpPr/>
      </dsp:nvSpPr>
      <dsp:spPr>
        <a:xfrm>
          <a:off x="2500547" y="761873"/>
          <a:ext cx="152349" cy="1523497"/>
        </a:xfrm>
        <a:custGeom>
          <a:avLst/>
          <a:gdLst/>
          <a:ahLst/>
          <a:cxnLst/>
          <a:rect l="0" t="0" r="0" b="0"/>
          <a:pathLst>
            <a:path>
              <a:moveTo>
                <a:pt x="0" y="0"/>
              </a:moveTo>
              <a:lnTo>
                <a:pt x="0" y="1523497"/>
              </a:lnTo>
              <a:lnTo>
                <a:pt x="152349" y="15234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E317C-C8A4-494B-B893-53902FF63A1E}">
      <dsp:nvSpPr>
        <dsp:cNvPr id="0" name=""/>
        <dsp:cNvSpPr/>
      </dsp:nvSpPr>
      <dsp:spPr>
        <a:xfrm>
          <a:off x="2652897" y="1904496"/>
          <a:ext cx="1218797" cy="76174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Source Sans Pro" panose="020B0503030403020204" pitchFamily="34" charset="0"/>
              <a:ea typeface="Source Sans Pro" panose="020B0503030403020204" pitchFamily="34" charset="0"/>
            </a:rPr>
            <a:t>Identificação de Lacunas Teóricas e Evolução no Estudo</a:t>
          </a:r>
        </a:p>
      </dsp:txBody>
      <dsp:txXfrm>
        <a:off x="2675208" y="1926807"/>
        <a:ext cx="1174175" cy="7171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059237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Em relação ao método de pesquisa,</a:t>
            </a:r>
            <a:r>
              <a:rPr lang="pt-BR" baseline="0" dirty="0"/>
              <a:t> pode-se observar um número maior de estudos com ferramentas estatísticas ou econométricas e o uso de métodos mistos. Já no contexto do periódicos CAPES, destaca-se as pesquisas documental e bibliográficas, por se tratar na maioria de estudos qualitativos.</a:t>
            </a:r>
            <a:endParaRPr lang="pt-BR" dirty="0"/>
          </a:p>
        </p:txBody>
      </p:sp>
      <p:sp>
        <p:nvSpPr>
          <p:cNvPr id="4" name="Espaço Reservado para Número de Slide 3"/>
          <p:cNvSpPr>
            <a:spLocks noGrp="1"/>
          </p:cNvSpPr>
          <p:nvPr>
            <p:ph type="sldNum" sz="quarter" idx="10"/>
          </p:nvPr>
        </p:nvSpPr>
        <p:spPr/>
        <p:txBody>
          <a:bodyPr/>
          <a:lstStyle/>
          <a:p>
            <a:fld id="{E7411CAF-951E-48B5-B44E-7D2D21FB8FB1}" type="slidenum">
              <a:rPr lang="pt-BR" smtClean="0"/>
              <a:t>17</a:t>
            </a:fld>
            <a:endParaRPr lang="pt-BR"/>
          </a:p>
        </p:txBody>
      </p:sp>
    </p:spTree>
    <p:extLst>
      <p:ext uri="{BB962C8B-B14F-4D97-AF65-F5344CB8AC3E}">
        <p14:creationId xmlns:p14="http://schemas.microsoft.com/office/powerpoint/2010/main" val="359973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sz="1100" b="0" i="0" u="none" strike="noStrike" cap="none" dirty="0">
                <a:solidFill>
                  <a:srgbClr val="000000"/>
                </a:solidFill>
                <a:effectLst/>
                <a:latin typeface="Arial"/>
                <a:ea typeface="Arial"/>
                <a:cs typeface="Arial"/>
                <a:sym typeface="Arial"/>
              </a:rPr>
              <a:t>No tocante ao foco da pesquisa, a Figura 10 demonstra que 49 artigos avaliam uma política ou programa, 34 propõem um modelo de avaliação e 19 tratam da revisão de modelos avaliativos. Como se pode deduzir, existe, no meio acadêmico, o fortalecimento do estudo da avaliação, com vistas a buscar as melhores práticas e teorias, contribuindo de forma substancial com a criação de uma “cultura” avaliativa que abarque todas as complexidades e especificidades de cada política ou programa em questão (CARVALHO, 1999; PNUD, 2016).</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sz="1100" b="0" i="0" u="none" strike="noStrike" cap="none" dirty="0">
                <a:solidFill>
                  <a:srgbClr val="000000"/>
                </a:solidFill>
                <a:effectLst/>
                <a:latin typeface="Arial"/>
                <a:ea typeface="Arial"/>
                <a:cs typeface="Arial"/>
                <a:sym typeface="Arial"/>
              </a:rPr>
              <a:t>Em consonância com a literatura pesquisada, na Figura 11 se observa um grande número de pesquisas (78 artigos) que medem o impacto ou desempenho (resultado). Situados principalmente na onda de experimentação científica e com o papel de legitimação, tendem a fornecer informações aos tomadores de decisão e à sociedade civil, sob um prisma mais abrangente, com foco na medição dos efeitos gerados por determinada política ou programa na vida da população-alvo (DERLIEN, 2001; VEDUNG, 2010; PNUD, 2015).</a:t>
            </a:r>
          </a:p>
          <a:p>
            <a:endParaRPr lang="pt-BR" dirty="0"/>
          </a:p>
        </p:txBody>
      </p:sp>
    </p:spTree>
    <p:extLst>
      <p:ext uri="{BB962C8B-B14F-4D97-AF65-F5344CB8AC3E}">
        <p14:creationId xmlns:p14="http://schemas.microsoft.com/office/powerpoint/2010/main" val="424211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94996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728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Por fim, com base na revisão integrativa</a:t>
            </a:r>
            <a:r>
              <a:rPr lang="pt-BR" baseline="0" dirty="0"/>
              <a:t> realizada e o aporte teórico desta proposta é possível traçar algumas lacunas teóricas do estudo da avaliação de políticas públicas.</a:t>
            </a:r>
            <a:endParaRPr lang="pt-BR" dirty="0"/>
          </a:p>
        </p:txBody>
      </p:sp>
      <p:sp>
        <p:nvSpPr>
          <p:cNvPr id="4" name="Espaço Reservado para Número de Slide 3"/>
          <p:cNvSpPr>
            <a:spLocks noGrp="1"/>
          </p:cNvSpPr>
          <p:nvPr>
            <p:ph type="sldNum" sz="quarter" idx="10"/>
          </p:nvPr>
        </p:nvSpPr>
        <p:spPr/>
        <p:txBody>
          <a:bodyPr/>
          <a:lstStyle/>
          <a:p>
            <a:fld id="{E7411CAF-951E-48B5-B44E-7D2D21FB8FB1}" type="slidenum">
              <a:rPr lang="pt-BR" smtClean="0"/>
              <a:t>24</a:t>
            </a:fld>
            <a:endParaRPr lang="pt-BR"/>
          </a:p>
        </p:txBody>
      </p:sp>
    </p:spTree>
    <p:extLst>
      <p:ext uri="{BB962C8B-B14F-4D97-AF65-F5344CB8AC3E}">
        <p14:creationId xmlns:p14="http://schemas.microsoft.com/office/powerpoint/2010/main" val="326053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0800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algn="just"/>
            <a:r>
              <a:rPr lang="pt-BR" dirty="0"/>
              <a:t>Assim termino a apresentação e agradeço a atenção de todos!</a:t>
            </a:r>
          </a:p>
        </p:txBody>
      </p:sp>
      <p:sp>
        <p:nvSpPr>
          <p:cNvPr id="4" name="Espaço Reservado para Número de Slide 3"/>
          <p:cNvSpPr>
            <a:spLocks noGrp="1"/>
          </p:cNvSpPr>
          <p:nvPr>
            <p:ph type="sldNum" sz="quarter" idx="10"/>
          </p:nvPr>
        </p:nvSpPr>
        <p:spPr/>
        <p:txBody>
          <a:bodyPr/>
          <a:lstStyle/>
          <a:p>
            <a:fld id="{E7411CAF-951E-48B5-B44E-7D2D21FB8FB1}" type="slidenum">
              <a:rPr lang="pt-BR" smtClean="0"/>
              <a:t>29</a:t>
            </a:fld>
            <a:endParaRPr lang="pt-BR"/>
          </a:p>
        </p:txBody>
      </p:sp>
    </p:spTree>
    <p:extLst>
      <p:ext uri="{BB962C8B-B14F-4D97-AF65-F5344CB8AC3E}">
        <p14:creationId xmlns:p14="http://schemas.microsoft.com/office/powerpoint/2010/main" val="172855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lvl="0" algn="just">
              <a:spcBef>
                <a:spcPts val="0"/>
              </a:spcBef>
              <a:buNone/>
            </a:pPr>
            <a:r>
              <a:rPr lang="pt-BR" dirty="0"/>
              <a:t>Em relação às temáticas abordadas, destaca-se aqui o tema central da pesquisa realizada. Dentre as etapas do ciclo de políticas públicas, optamos em aprofundar e construir um marco teórico sobre avaliação de políticas públicas sociais. A avaliação das ações é uma ferramenta crucial para o aperfeiçoamento  e o avanço das políticas públicas sociais. Diante da busca por modelos articulados de desenvolvimento, o tema vem ganhando espaço nas discussões em todo o mundo, principalmente após o estabelecimento dos Objetivos do Desenvolvimento Sustentável propostos pela ONU que, inclusive, elabora uma série de materiais para a construção de uma cultura de avaliação. Assim, diante de recorrentes crises políticas e econômicas e recursos financeiros e humanos escassos, vários organismos ao redor do mundo estão desenvolvendo metodologias, instrumentos e sistemas informacionais que auxiliem gestores a utilizar a avaliação das ações no dia a dia, a fim de melhorar a eficiência e a efetividade das políticas públicas. </a:t>
            </a:r>
          </a:p>
        </p:txBody>
      </p:sp>
      <p:sp>
        <p:nvSpPr>
          <p:cNvPr id="4" name="Espaço Reservado para Número de Slide 3"/>
          <p:cNvSpPr>
            <a:spLocks noGrp="1"/>
          </p:cNvSpPr>
          <p:nvPr>
            <p:ph type="sldNum" sz="quarter" idx="10"/>
          </p:nvPr>
        </p:nvSpPr>
        <p:spPr/>
        <p:txBody>
          <a:bodyPr/>
          <a:lstStyle/>
          <a:p>
            <a:fld id="{E7411CAF-951E-48B5-B44E-7D2D21FB8FB1}" type="slidenum">
              <a:rPr lang="pt-BR" smtClean="0"/>
              <a:t>6</a:t>
            </a:fld>
            <a:endParaRPr lang="pt-BR"/>
          </a:p>
        </p:txBody>
      </p:sp>
    </p:spTree>
    <p:extLst>
      <p:ext uri="{BB962C8B-B14F-4D97-AF65-F5344CB8AC3E}">
        <p14:creationId xmlns:p14="http://schemas.microsoft.com/office/powerpoint/2010/main" val="346157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3930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9965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0541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236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1100" b="0" i="0" u="none" strike="noStrike" cap="none" dirty="0">
                <a:solidFill>
                  <a:srgbClr val="000000"/>
                </a:solidFill>
                <a:effectLst/>
                <a:latin typeface="Arial"/>
                <a:ea typeface="Arial"/>
                <a:cs typeface="Arial"/>
                <a:sym typeface="Arial"/>
              </a:rPr>
              <a:t>A maioria dos artigos (79%) diz respeito a estudos avaliativos segundo programas/projetos de um país. Observa-se, em um primeiro momento, que essa informação se assemelha aos objetivos de fortalecimento da função avaliativa preconizada na literatura, em consonância com as práticas do PNUD (2015) e do </a:t>
            </a:r>
            <a:r>
              <a:rPr lang="pt-BR" sz="1100" b="0" i="0" u="none" strike="noStrike" cap="none" dirty="0" err="1">
                <a:solidFill>
                  <a:srgbClr val="000000"/>
                </a:solidFill>
                <a:effectLst/>
                <a:latin typeface="Arial"/>
                <a:ea typeface="Arial"/>
                <a:cs typeface="Arial"/>
                <a:sym typeface="Arial"/>
              </a:rPr>
              <a:t>EvalPartners</a:t>
            </a:r>
            <a:r>
              <a:rPr lang="pt-BR" sz="1100" b="0" i="1" u="none" strike="noStrike" cap="none" dirty="0">
                <a:solidFill>
                  <a:srgbClr val="000000"/>
                </a:solidFill>
                <a:effectLst/>
                <a:latin typeface="Arial"/>
                <a:ea typeface="Arial"/>
                <a:cs typeface="Arial"/>
                <a:sym typeface="Arial"/>
              </a:rPr>
              <a:t> </a:t>
            </a:r>
            <a:r>
              <a:rPr lang="pt-BR" sz="1100" b="0" i="0" u="none" strike="noStrike" cap="none" dirty="0">
                <a:solidFill>
                  <a:srgbClr val="000000"/>
                </a:solidFill>
                <a:effectLst/>
                <a:latin typeface="Arial"/>
                <a:ea typeface="Arial"/>
                <a:cs typeface="Arial"/>
                <a:sym typeface="Arial"/>
              </a:rPr>
              <a:t>(2016). Não obstante, é possível notar uma parcela dos estudos que realizaram avaliações com múltiplos países, comparando nações de um mesmo continente, pertencentes à União Europeia e à OCDE, além de comparações aleatórias (CHOU; SHAO; LIN, 2012; DENSKUS, 2012; GUENDEL, 2012; GUIMÓN, 2012; HIRSCHAUER; LEHBERGER; MUSSHOFF; 2015; LEENDERS; ELIASHBERG, 2011; RAMOS et al., 2014; SHI; LAI, 2013; SWARTZ; MIAKE; FARAG, 2012; TORRES-DELGADO; PALOMEQUE; VONORTAS, 2013; BACH, 2012). </a:t>
            </a:r>
          </a:p>
        </p:txBody>
      </p:sp>
      <p:sp>
        <p:nvSpPr>
          <p:cNvPr id="4" name="Espaço Reservado para Número de Slide 3"/>
          <p:cNvSpPr>
            <a:spLocks noGrp="1"/>
          </p:cNvSpPr>
          <p:nvPr>
            <p:ph type="sldNum" sz="quarter" idx="10"/>
          </p:nvPr>
        </p:nvSpPr>
        <p:spPr/>
        <p:txBody>
          <a:bodyPr/>
          <a:lstStyle/>
          <a:p>
            <a:fld id="{E7411CAF-951E-48B5-B44E-7D2D21FB8FB1}" type="slidenum">
              <a:rPr lang="pt-BR" smtClean="0"/>
              <a:t>12</a:t>
            </a:fld>
            <a:endParaRPr lang="pt-BR"/>
          </a:p>
        </p:txBody>
      </p:sp>
    </p:spTree>
    <p:extLst>
      <p:ext uri="{BB962C8B-B14F-4D97-AF65-F5344CB8AC3E}">
        <p14:creationId xmlns:p14="http://schemas.microsoft.com/office/powerpoint/2010/main" val="406028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sz="1100" b="0" i="0" u="none" strike="noStrike" cap="none" dirty="0">
                <a:solidFill>
                  <a:srgbClr val="000000"/>
                </a:solidFill>
                <a:effectLst/>
                <a:latin typeface="Arial"/>
                <a:ea typeface="Arial"/>
                <a:cs typeface="Arial"/>
                <a:sym typeface="Arial"/>
              </a:rPr>
              <a:t>Nota-se que uma parcela significativa (42%) dos estudos se apoia em abordagens quantitativas, fato também encontrado por </a:t>
            </a:r>
            <a:r>
              <a:rPr lang="pt-BR" sz="1100" b="0" i="0" u="none" strike="noStrike" cap="none" dirty="0" err="1">
                <a:solidFill>
                  <a:srgbClr val="000000"/>
                </a:solidFill>
                <a:effectLst/>
                <a:latin typeface="Arial"/>
                <a:ea typeface="Arial"/>
                <a:cs typeface="Arial"/>
                <a:sym typeface="Arial"/>
              </a:rPr>
              <a:t>Crumpton</a:t>
            </a:r>
            <a:r>
              <a:rPr lang="pt-BR" sz="1100" b="0" i="0" u="none" strike="noStrike" cap="none" dirty="0">
                <a:solidFill>
                  <a:srgbClr val="000000"/>
                </a:solidFill>
                <a:effectLst/>
                <a:latin typeface="Arial"/>
                <a:ea typeface="Arial"/>
                <a:cs typeface="Arial"/>
                <a:sym typeface="Arial"/>
              </a:rPr>
              <a:t> et al. (2016) em seu estudo comparativo entre Brasil e EUA. Ao reiterar que o espaço temporal desta revisão integrativa compreende os anos de 2010 a 2016, é possível relacioná-lo com a “onda da experimentação científica” proposta por </a:t>
            </a:r>
            <a:r>
              <a:rPr lang="pt-BR" sz="1100" b="0" i="0" u="none" strike="noStrike" cap="none" dirty="0" err="1">
                <a:solidFill>
                  <a:srgbClr val="000000"/>
                </a:solidFill>
                <a:effectLst/>
                <a:latin typeface="Arial"/>
                <a:ea typeface="Arial"/>
                <a:cs typeface="Arial"/>
                <a:sym typeface="Arial"/>
              </a:rPr>
              <a:t>Vedung</a:t>
            </a:r>
            <a:r>
              <a:rPr lang="pt-BR" sz="1100" b="0" i="0" u="none" strike="noStrike" cap="none" dirty="0">
                <a:solidFill>
                  <a:srgbClr val="000000"/>
                </a:solidFill>
                <a:effectLst/>
                <a:latin typeface="Arial"/>
                <a:ea typeface="Arial"/>
                <a:cs typeface="Arial"/>
                <a:sym typeface="Arial"/>
              </a:rPr>
              <a:t> (2010) e confirmada por </a:t>
            </a:r>
            <a:r>
              <a:rPr lang="pt-BR" sz="1100" b="0" i="0" u="none" strike="noStrike" cap="none" dirty="0" err="1">
                <a:solidFill>
                  <a:srgbClr val="000000"/>
                </a:solidFill>
                <a:effectLst/>
                <a:latin typeface="Arial"/>
                <a:ea typeface="Arial"/>
                <a:cs typeface="Arial"/>
                <a:sym typeface="Arial"/>
              </a:rPr>
              <a:t>Picciotto</a:t>
            </a:r>
            <a:r>
              <a:rPr lang="pt-BR" sz="1100" b="0" i="0" u="none" strike="noStrike" cap="none" dirty="0">
                <a:solidFill>
                  <a:srgbClr val="000000"/>
                </a:solidFill>
                <a:effectLst/>
                <a:latin typeface="Arial"/>
                <a:ea typeface="Arial"/>
                <a:cs typeface="Arial"/>
                <a:sym typeface="Arial"/>
              </a:rPr>
              <a:t> (2015). Vale dizer que é crescente o número de estudos pautados pela busca de evidências por meio de ferramentas matemáticas, estatísticas e econométricas (VEDUNG, 2010; SILVEIRA et al., 2013; PICCIOTTO, 2015).</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pt-BR" sz="1100" b="0" i="0" u="none" strike="noStrike" cap="none" dirty="0">
                <a:solidFill>
                  <a:srgbClr val="000000"/>
                </a:solidFill>
                <a:effectLst/>
                <a:latin typeface="Arial"/>
                <a:ea typeface="Arial"/>
                <a:cs typeface="Arial"/>
                <a:sym typeface="Arial"/>
              </a:rPr>
              <a:t>Já no contexto dos Periódicos Capes, constata-se o inverso, com uma parcela maior (58%) de estudos com abordagens qualitativas. Pode-se inferir que, no caso brasileiro, grande parte dos artigos selecionados aborda políticas ou programas de caráter local, o que justifica a escolha por estudos qualitativos, por considerar mais flexíveis as complexidades e especificidades de cada política ou programa avaliado (SILVA et al., 2013; DELGADO, 2012; ARAÚJO; POSENATTO, 2012; LOPES; TINÔCO; SOUZA, 2011; ASSIS et al., 2012; FERNANDES et al., 2012; LIMA; VILASBÔAS, 2011). Em complementação, pode-se sugerir que as bases de dados públicas apresentam problemas de confiabilidade (algumas possuem dados declarados), informações faltantes e descontinuidade na produção de indicadores, o que pode contribuir para a baixa adesão a estudos quantitativos. </a:t>
            </a:r>
          </a:p>
          <a:p>
            <a:endParaRPr lang="pt-BR" dirty="0"/>
          </a:p>
        </p:txBody>
      </p:sp>
    </p:spTree>
    <p:extLst>
      <p:ext uri="{BB962C8B-B14F-4D97-AF65-F5344CB8AC3E}">
        <p14:creationId xmlns:p14="http://schemas.microsoft.com/office/powerpoint/2010/main" val="422456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rgbClr val="AFF000">
              <a:alpha val="81920"/>
            </a:srgbClr>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62" name="Google Shape;162;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3" name="Google Shape;163;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rgbClr val="AFF000">
              <a:alpha val="81920"/>
            </a:srgbClr>
          </a:solidFill>
          <a:ln>
            <a:noFill/>
          </a:ln>
        </p:spPr>
      </p:sp>
      <p:sp>
        <p:nvSpPr>
          <p:cNvPr id="164" name="Google Shape;164;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5" name="Google Shape;165;p5"/>
          <p:cNvSpPr/>
          <p:nvPr/>
        </p:nvSpPr>
        <p:spPr>
          <a:xfrm rot="8100000">
            <a:off x="1847981" y="4252969"/>
            <a:ext cx="122612" cy="122612"/>
          </a:xfrm>
          <a:prstGeom prst="teardrop">
            <a:avLst>
              <a:gd name="adj" fmla="val 100000"/>
            </a:avLst>
          </a:prstGeom>
          <a:solidFill>
            <a:srgbClr val="AF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rot="8100000">
            <a:off x="6038981" y="4536819"/>
            <a:ext cx="122612" cy="122612"/>
          </a:xfrm>
          <a:prstGeom prst="teardrop">
            <a:avLst>
              <a:gd name="adj" fmla="val 100000"/>
            </a:avLst>
          </a:prstGeom>
          <a:noFill/>
          <a:ln w="28575" cap="flat" cmpd="sng">
            <a:solidFill>
              <a:srgbClr val="00CE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rot="8100000">
            <a:off x="7181981" y="4570169"/>
            <a:ext cx="122612" cy="122612"/>
          </a:xfrm>
          <a:prstGeom prst="teardrop">
            <a:avLst>
              <a:gd name="adj" fmla="val 100000"/>
            </a:avLst>
          </a:prstGeom>
          <a:solidFill>
            <a:srgbClr val="00C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5"/>
          <p:cNvGrpSpPr/>
          <p:nvPr/>
        </p:nvGrpSpPr>
        <p:grpSpPr>
          <a:xfrm>
            <a:off x="-9525" y="4462475"/>
            <a:ext cx="9167825" cy="595300"/>
            <a:chOff x="-9525" y="4462475"/>
            <a:chExt cx="9167825" cy="595300"/>
          </a:xfrm>
        </p:grpSpPr>
        <p:sp>
          <p:nvSpPr>
            <p:cNvPr id="169" name="Google Shape;169;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170" name="Google Shape;170;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171" name="Google Shape;171;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172" name="Google Shape;172;p5"/>
          <p:cNvGrpSpPr/>
          <p:nvPr/>
        </p:nvGrpSpPr>
        <p:grpSpPr>
          <a:xfrm>
            <a:off x="-42837" y="4443488"/>
            <a:ext cx="9229575" cy="642787"/>
            <a:chOff x="-42837" y="4443488"/>
            <a:chExt cx="9229575" cy="642787"/>
          </a:xfrm>
        </p:grpSpPr>
        <p:sp>
          <p:nvSpPr>
            <p:cNvPr id="173" name="Google Shape;173;p5"/>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2990700" y="45862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085700" y="48719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4895700" y="45160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8100000">
            <a:off x="8699949" y="4329169"/>
            <a:ext cx="122612" cy="122612"/>
          </a:xfrm>
          <a:prstGeom prst="teardrop">
            <a:avLst>
              <a:gd name="adj" fmla="val 100000"/>
            </a:avLst>
          </a:prstGeom>
          <a:noFill/>
          <a:ln w="28575" cap="flat" cmpd="sng">
            <a:solidFill>
              <a:srgbClr val="AFF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81EB059-20D5-44CB-AA45-81B9DA3FAA1A}" type="datetimeFigureOut">
              <a:rPr lang="pt-BR" smtClean="0"/>
              <a:t>30/03/2020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E81D18-08F9-4D00-B63C-DBCDFBF85AE5}" type="slidenum">
              <a:rPr lang="pt-BR" smtClean="0"/>
              <a:t>‹nº›</a:t>
            </a:fld>
            <a:endParaRPr lang="pt-BR"/>
          </a:p>
        </p:txBody>
      </p:sp>
    </p:spTree>
    <p:extLst>
      <p:ext uri="{BB962C8B-B14F-4D97-AF65-F5344CB8AC3E}">
        <p14:creationId xmlns:p14="http://schemas.microsoft.com/office/powerpoint/2010/main" val="2969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3375"/>
            </a:lvl1pPr>
          </a:lstStyle>
          <a:p>
            <a:r>
              <a:rPr lang="pt-BR" dirty="0"/>
              <a:t>Clique para editar o título mestre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350">
                <a:solidFill>
                  <a:schemeClr val="tx1">
                    <a:lumMod val="75000"/>
                    <a:lumOff val="25000"/>
                  </a:schemeClr>
                </a:solidFill>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81EB059-20D5-44CB-AA45-81B9DA3FAA1A}" type="datetimeFigureOut">
              <a:rPr lang="pt-BR" smtClean="0"/>
              <a:t>30/03/2020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1E81D18-08F9-4D00-B63C-DBCDFBF85AE5}" type="slidenum">
              <a:rPr lang="pt-BR" smtClean="0"/>
              <a:t>‹nº›</a:t>
            </a:fld>
            <a:endParaRPr lang="pt-BR"/>
          </a:p>
        </p:txBody>
      </p:sp>
    </p:spTree>
    <p:extLst>
      <p:ext uri="{BB962C8B-B14F-4D97-AF65-F5344CB8AC3E}">
        <p14:creationId xmlns:p14="http://schemas.microsoft.com/office/powerpoint/2010/main" val="99678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1pPr>
            <a:lvl2pPr lvl="1"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2pPr>
            <a:lvl3pPr lvl="2"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3pPr>
            <a:lvl4pPr lvl="3"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4pPr>
            <a:lvl5pPr lvl="4"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5pPr>
            <a:lvl6pPr lvl="5"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6pPr>
            <a:lvl7pPr lvl="6"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7pPr>
            <a:lvl8pPr lvl="7"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8pPr>
            <a:lvl9pPr lvl="8" algn="ctr">
              <a:spcBef>
                <a:spcPts val="0"/>
              </a:spcBef>
              <a:spcAft>
                <a:spcPts val="0"/>
              </a:spcAft>
              <a:buClr>
                <a:srgbClr val="00CEF6"/>
              </a:buClr>
              <a:buSzPts val="2000"/>
              <a:buFont typeface="Oswald"/>
              <a:buNone/>
              <a:defRPr sz="2000" b="1">
                <a:solidFill>
                  <a:srgbClr val="00CEF6"/>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28324A"/>
              </a:buClr>
              <a:buSzPts val="2000"/>
              <a:buFont typeface="Source Sans Pro"/>
              <a:buChar char="◉"/>
              <a:defRPr sz="2000">
                <a:solidFill>
                  <a:srgbClr val="28324A"/>
                </a:solidFill>
                <a:latin typeface="Source Sans Pro"/>
                <a:ea typeface="Source Sans Pro"/>
                <a:cs typeface="Source Sans Pro"/>
                <a:sym typeface="Source Sans Pro"/>
              </a:defRPr>
            </a:lvl1pPr>
            <a:lvl2pPr marL="914400" lvl="1"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2pPr>
            <a:lvl3pPr marL="1371600" lvl="2"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3pPr>
            <a:lvl4pPr marL="1828800" lvl="3"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4pPr>
            <a:lvl5pPr marL="2286000" lvl="4"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5pPr>
            <a:lvl6pPr marL="2743200" lvl="5"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6pPr>
            <a:lvl7pPr marL="3200400" lvl="6"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7pPr>
            <a:lvl8pPr marL="3657600" lvl="7"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8pPr>
            <a:lvl9pPr marL="4114800" lvl="8" indent="-342900">
              <a:spcBef>
                <a:spcPts val="0"/>
              </a:spcBef>
              <a:spcAft>
                <a:spcPts val="0"/>
              </a:spcAft>
              <a:buClr>
                <a:srgbClr val="28324A"/>
              </a:buClr>
              <a:buSzPts val="1800"/>
              <a:buFont typeface="Source Sans Pro"/>
              <a:buChar char="■"/>
              <a:defRPr sz="1800">
                <a:solidFill>
                  <a:srgbClr val="28324A"/>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‹nº›</a:t>
            </a:fld>
            <a:endParaRPr/>
          </a:p>
        </p:txBody>
      </p:sp>
      <p:pic>
        <p:nvPicPr>
          <p:cNvPr id="3" name="Imagem 2">
            <a:extLst>
              <a:ext uri="{FF2B5EF4-FFF2-40B4-BE49-F238E27FC236}">
                <a16:creationId xmlns:a16="http://schemas.microsoft.com/office/drawing/2014/main" id="{B5C35ED2-04D5-4815-914A-0C02C6F4FB35}"/>
              </a:ext>
            </a:extLst>
          </p:cNvPr>
          <p:cNvPicPr>
            <a:picLocks noChangeAspect="1"/>
          </p:cNvPicPr>
          <p:nvPr userDrawn="1"/>
        </p:nvPicPr>
        <p:blipFill>
          <a:blip r:embed="rId6"/>
          <a:stretch>
            <a:fillRect/>
          </a:stretch>
        </p:blipFill>
        <p:spPr>
          <a:xfrm>
            <a:off x="184479" y="70908"/>
            <a:ext cx="1037952" cy="443413"/>
          </a:xfrm>
          <a:prstGeom prst="rect">
            <a:avLst/>
          </a:prstGeom>
        </p:spPr>
      </p:pic>
      <p:pic>
        <p:nvPicPr>
          <p:cNvPr id="5" name="Imagem 4">
            <a:extLst>
              <a:ext uri="{FF2B5EF4-FFF2-40B4-BE49-F238E27FC236}">
                <a16:creationId xmlns:a16="http://schemas.microsoft.com/office/drawing/2014/main" id="{565F190D-D036-4006-9D6B-0B8B4F7BD90A}"/>
              </a:ext>
            </a:extLst>
          </p:cNvPr>
          <p:cNvPicPr>
            <a:picLocks noChangeAspect="1"/>
          </p:cNvPicPr>
          <p:nvPr userDrawn="1"/>
        </p:nvPicPr>
        <p:blipFill>
          <a:blip r:embed="rId7"/>
          <a:stretch>
            <a:fillRect/>
          </a:stretch>
        </p:blipFill>
        <p:spPr>
          <a:xfrm>
            <a:off x="1508133" y="70908"/>
            <a:ext cx="820099" cy="434489"/>
          </a:xfrm>
          <a:prstGeom prst="rect">
            <a:avLst/>
          </a:prstGeom>
        </p:spPr>
      </p:pic>
      <p:pic>
        <p:nvPicPr>
          <p:cNvPr id="34" name="Imagem 33">
            <a:extLst>
              <a:ext uri="{FF2B5EF4-FFF2-40B4-BE49-F238E27FC236}">
                <a16:creationId xmlns:a16="http://schemas.microsoft.com/office/drawing/2014/main" id="{4014972A-5915-4A3F-B9E3-1E39FA4542B8}"/>
              </a:ext>
            </a:extLst>
          </p:cNvPr>
          <p:cNvPicPr>
            <a:picLocks noChangeAspect="1"/>
          </p:cNvPicPr>
          <p:nvPr userDrawn="1"/>
        </p:nvPicPr>
        <p:blipFill>
          <a:blip r:embed="rId8"/>
          <a:stretch>
            <a:fillRect/>
          </a:stretch>
        </p:blipFill>
        <p:spPr>
          <a:xfrm>
            <a:off x="2551170" y="-75888"/>
            <a:ext cx="1045162" cy="783871"/>
          </a:xfrm>
          <a:prstGeom prst="rect">
            <a:avLst/>
          </a:prstGeom>
        </p:spPr>
      </p:pic>
      <p:pic>
        <p:nvPicPr>
          <p:cNvPr id="36" name="Imagem 35">
            <a:extLst>
              <a:ext uri="{FF2B5EF4-FFF2-40B4-BE49-F238E27FC236}">
                <a16:creationId xmlns:a16="http://schemas.microsoft.com/office/drawing/2014/main" id="{97ABBDCE-516B-4C5A-9F6B-552FE25DFA21}"/>
              </a:ext>
            </a:extLst>
          </p:cNvPr>
          <p:cNvPicPr>
            <a:picLocks noChangeAspect="1"/>
          </p:cNvPicPr>
          <p:nvPr userDrawn="1"/>
        </p:nvPicPr>
        <p:blipFill>
          <a:blip r:embed="rId9"/>
          <a:stretch>
            <a:fillRect/>
          </a:stretch>
        </p:blipFill>
        <p:spPr>
          <a:xfrm>
            <a:off x="3619739" y="-219860"/>
            <a:ext cx="1269841" cy="1142857"/>
          </a:xfrm>
          <a:prstGeom prst="rect">
            <a:avLst/>
          </a:prstGeom>
        </p:spPr>
      </p:pic>
      <p:pic>
        <p:nvPicPr>
          <p:cNvPr id="38" name="Imagem 37">
            <a:extLst>
              <a:ext uri="{FF2B5EF4-FFF2-40B4-BE49-F238E27FC236}">
                <a16:creationId xmlns:a16="http://schemas.microsoft.com/office/drawing/2014/main" id="{55EA0832-AF67-4FBD-BEE4-427F199F0CD3}"/>
              </a:ext>
            </a:extLst>
          </p:cNvPr>
          <p:cNvPicPr>
            <a:picLocks noChangeAspect="1"/>
          </p:cNvPicPr>
          <p:nvPr userDrawn="1"/>
        </p:nvPicPr>
        <p:blipFill>
          <a:blip r:embed="rId10"/>
          <a:stretch>
            <a:fillRect/>
          </a:stretch>
        </p:blipFill>
        <p:spPr>
          <a:xfrm>
            <a:off x="5170599" y="48527"/>
            <a:ext cx="1230164" cy="606081"/>
          </a:xfrm>
          <a:prstGeom prst="rect">
            <a:avLst/>
          </a:prstGeom>
        </p:spPr>
      </p:pic>
      <p:pic>
        <p:nvPicPr>
          <p:cNvPr id="42" name="Imagem 41">
            <a:extLst>
              <a:ext uri="{FF2B5EF4-FFF2-40B4-BE49-F238E27FC236}">
                <a16:creationId xmlns:a16="http://schemas.microsoft.com/office/drawing/2014/main" id="{A93C24E4-82E5-4222-AA2E-F4854BEAA9EE}"/>
              </a:ext>
            </a:extLst>
          </p:cNvPr>
          <p:cNvPicPr>
            <a:picLocks noChangeAspect="1"/>
          </p:cNvPicPr>
          <p:nvPr userDrawn="1"/>
        </p:nvPicPr>
        <p:blipFill>
          <a:blip r:embed="rId11"/>
          <a:stretch>
            <a:fillRect/>
          </a:stretch>
        </p:blipFill>
        <p:spPr>
          <a:xfrm>
            <a:off x="6854486" y="70908"/>
            <a:ext cx="2047383" cy="60117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60" r:id="rId3"/>
    <p:sldLayoutId id="2147483661"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cspassador@usp.b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3"/>
          <p:cNvSpPr txBox="1">
            <a:spLocks noGrp="1"/>
          </p:cNvSpPr>
          <p:nvPr>
            <p:ph type="ctrTitle"/>
          </p:nvPr>
        </p:nvSpPr>
        <p:spPr>
          <a:xfrm>
            <a:off x="587352" y="696935"/>
            <a:ext cx="8136157" cy="1848824"/>
          </a:xfrm>
          <a:prstGeom prst="rect">
            <a:avLst/>
          </a:prstGeom>
        </p:spPr>
        <p:txBody>
          <a:bodyPr spcFirstLastPara="1" wrap="square" lIns="91425" tIns="91425" rIns="91425" bIns="91425" anchor="ctr" anchorCtr="0">
            <a:noAutofit/>
          </a:bodyPr>
          <a:lstStyle/>
          <a:p>
            <a:pPr lvl="0" algn="ctr"/>
            <a:br>
              <a:rPr lang="pt-BR" dirty="0">
                <a:solidFill>
                  <a:schemeClr val="tx1"/>
                </a:solidFill>
              </a:rPr>
            </a:br>
            <a:br>
              <a:rPr lang="pt-BR" dirty="0">
                <a:solidFill>
                  <a:schemeClr val="tx1"/>
                </a:solidFill>
              </a:rPr>
            </a:br>
            <a:br>
              <a:rPr lang="pt-BR" b="0" dirty="0">
                <a:solidFill>
                  <a:schemeClr val="tx1"/>
                </a:solidFill>
              </a:rPr>
            </a:br>
            <a:br>
              <a:rPr lang="pt-BR" b="0" dirty="0">
                <a:solidFill>
                  <a:schemeClr val="tx1"/>
                </a:solidFill>
              </a:rPr>
            </a:br>
            <a:r>
              <a:rPr lang="pt-BR" dirty="0">
                <a:solidFill>
                  <a:schemeClr val="tx1"/>
                </a:solidFill>
              </a:rPr>
              <a:t>Avaliação de Políticas Públicas</a:t>
            </a:r>
            <a:br>
              <a:rPr lang="pt-BR" dirty="0">
                <a:solidFill>
                  <a:schemeClr val="tx1"/>
                </a:solidFill>
              </a:rPr>
            </a:br>
            <a:br>
              <a:rPr lang="pt-BR" dirty="0">
                <a:solidFill>
                  <a:schemeClr val="tx1"/>
                </a:solidFill>
              </a:rPr>
            </a:br>
            <a:br>
              <a:rPr lang="pt-BR" dirty="0">
                <a:solidFill>
                  <a:schemeClr val="tx1"/>
                </a:solidFill>
              </a:rPr>
            </a:br>
            <a:br>
              <a:rPr lang="pt-BR" dirty="0">
                <a:solidFill>
                  <a:schemeClr val="tx1"/>
                </a:solidFill>
              </a:rPr>
            </a:br>
            <a:r>
              <a:rPr lang="pt-BR" sz="1800" dirty="0"/>
              <a:t>Profa. Dra. Claudia Souza Passador</a:t>
            </a:r>
            <a:br>
              <a:rPr lang="pt-BR" sz="1800" dirty="0"/>
            </a:br>
            <a:r>
              <a:rPr lang="pt-BR" sz="1800" dirty="0"/>
              <a:t> Faculdade de Economia, Administração e Contabilidade Ribeirão Preto, FEA-RP/USP</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09625" y="891050"/>
            <a:ext cx="6996600" cy="715800"/>
          </a:xfrm>
          <a:prstGeom prst="rect">
            <a:avLst/>
          </a:prstGeom>
        </p:spPr>
        <p:txBody>
          <a:bodyPr wrap="square" lIns="91425" tIns="91425" rIns="91425" bIns="91425" anchor="t" anchorCtr="0">
            <a:noAutofit/>
          </a:bodyPr>
          <a:lstStyle/>
          <a:p>
            <a:pPr lvl="0">
              <a:spcBef>
                <a:spcPts val="0"/>
              </a:spcBef>
              <a:buNone/>
            </a:pPr>
            <a:r>
              <a:rPr lang="pt-BR" sz="3200" b="1" dirty="0">
                <a:solidFill>
                  <a:schemeClr val="accent1"/>
                </a:solidFill>
              </a:rPr>
              <a:t>Estudos realizados</a:t>
            </a:r>
            <a:endParaRPr sz="3200" b="1" dirty="0">
              <a:solidFill>
                <a:schemeClr val="accent1"/>
              </a:solidFill>
            </a:endParaRPr>
          </a:p>
        </p:txBody>
      </p:sp>
      <p:sp>
        <p:nvSpPr>
          <p:cNvPr id="135" name="Shape 135"/>
          <p:cNvSpPr txBox="1">
            <a:spLocks noGrp="1"/>
          </p:cNvSpPr>
          <p:nvPr>
            <p:ph idx="1"/>
          </p:nvPr>
        </p:nvSpPr>
        <p:spPr>
          <a:xfrm>
            <a:off x="3914300" y="1606850"/>
            <a:ext cx="5105875" cy="1922100"/>
          </a:xfrm>
          <a:prstGeom prst="rect">
            <a:avLst/>
          </a:prstGeom>
        </p:spPr>
        <p:txBody>
          <a:bodyPr wrap="square" lIns="91425" tIns="91425" rIns="91425" bIns="91425" anchor="t" anchorCtr="0">
            <a:noAutofit/>
          </a:bodyPr>
          <a:lstStyle/>
          <a:p>
            <a:pPr lvl="0" algn="ctr">
              <a:lnSpc>
                <a:spcPct val="100000"/>
              </a:lnSpc>
              <a:spcAft>
                <a:spcPts val="600"/>
              </a:spcAft>
              <a:buNone/>
            </a:pPr>
            <a:r>
              <a:rPr lang="pt-BR" sz="16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Descritores: </a:t>
            </a:r>
            <a:r>
              <a:rPr lang="en-US" sz="16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“Public Policy” AND “Evaluation” e “Evaluation of Public Policy”.</a:t>
            </a:r>
          </a:p>
          <a:p>
            <a:pPr lvl="0">
              <a:lnSpc>
                <a:spcPct val="100000"/>
              </a:lnSpc>
              <a:spcAft>
                <a:spcPts val="600"/>
              </a:spcAft>
              <a:buNone/>
            </a:pPr>
            <a:r>
              <a:rPr lang="en-US" sz="16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Filtros</a:t>
            </a:r>
            <a:r>
              <a:rPr lang="en-US" sz="16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a:t>
            </a:r>
          </a:p>
          <a:p>
            <a:pPr marL="342900" lvl="0" indent="-342900">
              <a:lnSpc>
                <a:spcPct val="100000"/>
              </a:lnSpc>
              <a:spcAft>
                <a:spcPts val="600"/>
              </a:spcAft>
              <a:buAutoNum type="arabicParenBoth"/>
            </a:pP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Descritores presentes em: Título, Resumo e Palavras-chave; </a:t>
            </a:r>
          </a:p>
          <a:p>
            <a:pPr marL="342900" lvl="0" indent="-342900">
              <a:lnSpc>
                <a:spcPct val="100000"/>
              </a:lnSpc>
              <a:spcAft>
                <a:spcPts val="600"/>
              </a:spcAft>
              <a:buAutoNum type="arabicParenBoth"/>
            </a:pP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Tipo de documento: artigos; </a:t>
            </a:r>
          </a:p>
          <a:p>
            <a:pPr marL="342900" lvl="0" indent="-342900">
              <a:lnSpc>
                <a:spcPct val="100000"/>
              </a:lnSpc>
              <a:spcAft>
                <a:spcPts val="600"/>
              </a:spcAft>
              <a:buAutoNum type="arabicParenBoth"/>
            </a:pP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Data de Publicação: após 2010;</a:t>
            </a:r>
          </a:p>
          <a:p>
            <a:pPr marL="342900" lvl="0" indent="-342900">
              <a:lnSpc>
                <a:spcPct val="100000"/>
              </a:lnSpc>
              <a:spcAft>
                <a:spcPts val="600"/>
              </a:spcAft>
              <a:buAutoNum type="arabicParenBoth"/>
            </a:pP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Grande área: Social Science &amp; </a:t>
            </a:r>
            <a:r>
              <a:rPr lang="pt-BR" sz="12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Humanities</a:t>
            </a: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a:t>
            </a:r>
          </a:p>
          <a:p>
            <a:pPr marL="342900" lvl="0" indent="-342900">
              <a:lnSpc>
                <a:spcPct val="100000"/>
              </a:lnSpc>
              <a:spcAft>
                <a:spcPts val="600"/>
              </a:spcAft>
              <a:buAutoNum type="arabicParenBoth"/>
            </a:pPr>
            <a:r>
              <a:rPr lang="pt-BR" sz="12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Sub-áreas</a:t>
            </a: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Business, Management </a:t>
            </a:r>
            <a:r>
              <a:rPr lang="pt-BR" sz="12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and</a:t>
            </a: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a:t>
            </a:r>
            <a:r>
              <a:rPr lang="pt-BR" sz="12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Accounting</a:t>
            </a: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a:t>
            </a:r>
          </a:p>
          <a:p>
            <a:pPr marL="342900" lvl="0" indent="-342900">
              <a:lnSpc>
                <a:spcPct val="100000"/>
              </a:lnSpc>
              <a:spcAft>
                <a:spcPts val="600"/>
              </a:spcAft>
              <a:buAutoNum type="arabicParenBoth"/>
            </a:pP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Artigos Open </a:t>
            </a:r>
            <a:r>
              <a:rPr lang="pt-BR" sz="12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Acess</a:t>
            </a:r>
            <a:r>
              <a:rPr lang="pt-BR" sz="12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e disponíveis para download completo.</a:t>
            </a:r>
          </a:p>
        </p:txBody>
      </p:sp>
      <p:graphicFrame>
        <p:nvGraphicFramePr>
          <p:cNvPr id="2" name="Diagrama 1">
            <a:extLst>
              <a:ext uri="{FF2B5EF4-FFF2-40B4-BE49-F238E27FC236}">
                <a16:creationId xmlns:a16="http://schemas.microsoft.com/office/drawing/2014/main" id="{6F71F111-0D9C-4E22-B38F-7A1814A4CB8A}"/>
              </a:ext>
            </a:extLst>
          </p:cNvPr>
          <p:cNvGraphicFramePr/>
          <p:nvPr>
            <p:extLst>
              <p:ext uri="{D42A27DB-BD31-4B8C-83A1-F6EECF244321}">
                <p14:modId xmlns:p14="http://schemas.microsoft.com/office/powerpoint/2010/main" val="2617837425"/>
              </p:ext>
            </p:extLst>
          </p:nvPr>
        </p:nvGraphicFramePr>
        <p:xfrm>
          <a:off x="-230691" y="1812454"/>
          <a:ext cx="4315522" cy="266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3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983754" y="868425"/>
            <a:ext cx="6996600" cy="715800"/>
          </a:xfrm>
          <a:prstGeom prst="rect">
            <a:avLst/>
          </a:prstGeom>
        </p:spPr>
        <p:txBody>
          <a:bodyPr wrap="square" lIns="91425" tIns="91425" rIns="91425" bIns="91425" anchor="t" anchorCtr="0">
            <a:noAutofit/>
          </a:bodyPr>
          <a:lstStyle/>
          <a:p>
            <a:pPr lvl="0"/>
            <a:r>
              <a:rPr lang="pt-BR" sz="3200" b="1" dirty="0">
                <a:solidFill>
                  <a:schemeClr val="accent1"/>
                </a:solidFill>
              </a:rPr>
              <a:t>Revis</a:t>
            </a:r>
            <a:r>
              <a:rPr lang="pt-BR" sz="3200" dirty="0">
                <a:solidFill>
                  <a:schemeClr val="accent1"/>
                </a:solidFill>
              </a:rPr>
              <a:t>ão Integrativa</a:t>
            </a:r>
            <a:endParaRPr sz="3200" b="1" dirty="0">
              <a:solidFill>
                <a:schemeClr val="accent1"/>
              </a:solidFill>
            </a:endParaRPr>
          </a:p>
        </p:txBody>
      </p:sp>
      <p:sp>
        <p:nvSpPr>
          <p:cNvPr id="7" name="Espaço Reservado para Conteúdo 6"/>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CA400510-E086-4215-BD19-29DD08F37A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1896" y="1582379"/>
            <a:ext cx="7704508" cy="2443500"/>
          </a:xfrm>
          <a:prstGeom prst="rect">
            <a:avLst/>
          </a:prstGeom>
          <a:noFill/>
          <a:ln>
            <a:noFill/>
          </a:ln>
        </p:spPr>
      </p:pic>
      <p:sp>
        <p:nvSpPr>
          <p:cNvPr id="2" name="CaixaDeTexto 1">
            <a:extLst>
              <a:ext uri="{FF2B5EF4-FFF2-40B4-BE49-F238E27FC236}">
                <a16:creationId xmlns:a16="http://schemas.microsoft.com/office/drawing/2014/main" id="{AD243FBA-F586-433B-9E5C-C55FC5F3F1BF}"/>
              </a:ext>
            </a:extLst>
          </p:cNvPr>
          <p:cNvSpPr txBox="1"/>
          <p:nvPr/>
        </p:nvSpPr>
        <p:spPr>
          <a:xfrm>
            <a:off x="679186" y="4038029"/>
            <a:ext cx="7796236" cy="784830"/>
          </a:xfrm>
          <a:prstGeom prst="rect">
            <a:avLst/>
          </a:prstGeom>
          <a:noFill/>
        </p:spPr>
        <p:txBody>
          <a:bodyPr wrap="square" rtlCol="0">
            <a:spAutoFit/>
          </a:bodyPr>
          <a:lstStyle/>
          <a:p>
            <a:pPr algn="just"/>
            <a:r>
              <a:rPr lang="pt-BR" sz="15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Classificação baseada na codificação proposta por </a:t>
            </a:r>
            <a:r>
              <a:rPr lang="pt-BR" sz="1500" b="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Jabbour</a:t>
            </a:r>
            <a:r>
              <a:rPr lang="pt-BR" sz="1500" b="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(2013)  - contexto nacional, tipo de pesquisa, método/ferramenta, setor, foco da pesquisa, desfecho da avaliação, esfera de análise e política pública analisada. </a:t>
            </a:r>
          </a:p>
        </p:txBody>
      </p:sp>
      <p:sp>
        <p:nvSpPr>
          <p:cNvPr id="3" name="CaixaDeTexto 2">
            <a:extLst>
              <a:ext uri="{FF2B5EF4-FFF2-40B4-BE49-F238E27FC236}">
                <a16:creationId xmlns:a16="http://schemas.microsoft.com/office/drawing/2014/main" id="{3754DA27-165C-4DA2-90C3-629656CABE77}"/>
              </a:ext>
            </a:extLst>
          </p:cNvPr>
          <p:cNvSpPr txBox="1"/>
          <p:nvPr/>
        </p:nvSpPr>
        <p:spPr>
          <a:xfrm>
            <a:off x="7655439" y="2465938"/>
            <a:ext cx="606056" cy="223283"/>
          </a:xfrm>
          <a:prstGeom prst="rect">
            <a:avLst/>
          </a:prstGeom>
          <a:noFill/>
          <a:ln w="57150">
            <a:solidFill>
              <a:srgbClr val="FF0000"/>
            </a:solidFill>
          </a:ln>
        </p:spPr>
        <p:txBody>
          <a:bodyPr wrap="square" rtlCol="0">
            <a:spAutoFit/>
          </a:bodyPr>
          <a:lstStyle/>
          <a:p>
            <a:endParaRPr lang="pt-BR" dirty="0"/>
          </a:p>
        </p:txBody>
      </p:sp>
      <p:sp>
        <p:nvSpPr>
          <p:cNvPr id="6" name="CaixaDeTexto 5">
            <a:extLst>
              <a:ext uri="{FF2B5EF4-FFF2-40B4-BE49-F238E27FC236}">
                <a16:creationId xmlns:a16="http://schemas.microsoft.com/office/drawing/2014/main" id="{3AD564A7-9CD7-4AC7-B931-6EEB35B36C35}"/>
              </a:ext>
            </a:extLst>
          </p:cNvPr>
          <p:cNvSpPr txBox="1"/>
          <p:nvPr/>
        </p:nvSpPr>
        <p:spPr>
          <a:xfrm>
            <a:off x="7655439" y="3202948"/>
            <a:ext cx="606056" cy="223283"/>
          </a:xfrm>
          <a:prstGeom prst="rect">
            <a:avLst/>
          </a:prstGeom>
          <a:noFill/>
          <a:ln w="57150">
            <a:solidFill>
              <a:srgbClr val="FF0000"/>
            </a:solidFill>
          </a:ln>
        </p:spPr>
        <p:txBody>
          <a:bodyPr wrap="square" rtlCol="0">
            <a:spAutoFit/>
          </a:bodyPr>
          <a:lstStyle/>
          <a:p>
            <a:endParaRPr lang="pt-BR" dirty="0"/>
          </a:p>
        </p:txBody>
      </p:sp>
    </p:spTree>
    <p:extLst>
      <p:ext uri="{BB962C8B-B14F-4D97-AF65-F5344CB8AC3E}">
        <p14:creationId xmlns:p14="http://schemas.microsoft.com/office/powerpoint/2010/main" val="168607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7128" y="1162946"/>
            <a:ext cx="6404317" cy="551039"/>
          </a:xfrm>
        </p:spPr>
        <p:txBody>
          <a:bodyPr/>
          <a:lstStyle/>
          <a:p>
            <a:r>
              <a:rPr lang="pt-BR" sz="3000" b="1" dirty="0">
                <a:solidFill>
                  <a:schemeClr val="accent1"/>
                </a:solidFill>
              </a:rPr>
              <a:t>Revisão Integrativa: Contexto Nacional</a:t>
            </a:r>
            <a:endParaRPr lang="pt-BR" sz="3000" dirty="0">
              <a:solidFill>
                <a:schemeClr val="accent1"/>
              </a:solidFill>
            </a:endParaRPr>
          </a:p>
        </p:txBody>
      </p:sp>
      <p:graphicFrame>
        <p:nvGraphicFramePr>
          <p:cNvPr id="6" name="Espaço Reservado para Conteúdo 5">
            <a:extLst>
              <a:ext uri="{FF2B5EF4-FFF2-40B4-BE49-F238E27FC236}">
                <a16:creationId xmlns:a16="http://schemas.microsoft.com/office/drawing/2014/main" id="{471D4BD7-9D43-4A79-A39D-83A8AB6F87E9}"/>
              </a:ext>
            </a:extLst>
          </p:cNvPr>
          <p:cNvGraphicFramePr>
            <a:graphicFrameLocks noGrp="1"/>
          </p:cNvGraphicFramePr>
          <p:nvPr>
            <p:ph idx="1"/>
            <p:extLst>
              <p:ext uri="{D42A27DB-BD31-4B8C-83A1-F6EECF244321}">
                <p14:modId xmlns:p14="http://schemas.microsoft.com/office/powerpoint/2010/main" val="3173481501"/>
              </p:ext>
            </p:extLst>
          </p:nvPr>
        </p:nvGraphicFramePr>
        <p:xfrm>
          <a:off x="1031720" y="1963622"/>
          <a:ext cx="6996113" cy="2638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513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E9DB5F-AA3D-194C-AEE7-6012706B986B}"/>
              </a:ext>
            </a:extLst>
          </p:cNvPr>
          <p:cNvSpPr>
            <a:spLocks noGrp="1"/>
          </p:cNvSpPr>
          <p:nvPr>
            <p:ph type="title"/>
          </p:nvPr>
        </p:nvSpPr>
        <p:spPr>
          <a:xfrm>
            <a:off x="1047750" y="634125"/>
            <a:ext cx="6996600" cy="45719"/>
          </a:xfrm>
        </p:spPr>
        <p:txBody>
          <a:bodyPr/>
          <a:lstStyle/>
          <a:p>
            <a:endParaRPr lang="pt-BR" dirty="0"/>
          </a:p>
        </p:txBody>
      </p:sp>
      <p:sp>
        <p:nvSpPr>
          <p:cNvPr id="3" name="Espaço Reservado para Conteúdo 2">
            <a:extLst>
              <a:ext uri="{FF2B5EF4-FFF2-40B4-BE49-F238E27FC236}">
                <a16:creationId xmlns:a16="http://schemas.microsoft.com/office/drawing/2014/main" id="{EEB7BF05-4575-1148-A793-D768FDE5E1F5}"/>
              </a:ext>
            </a:extLst>
          </p:cNvPr>
          <p:cNvSpPr>
            <a:spLocks noGrp="1"/>
          </p:cNvSpPr>
          <p:nvPr>
            <p:ph idx="1"/>
          </p:nvPr>
        </p:nvSpPr>
        <p:spPr>
          <a:xfrm>
            <a:off x="574045" y="1129458"/>
            <a:ext cx="7982730" cy="3585418"/>
          </a:xfrm>
        </p:spPr>
        <p:txBody>
          <a:bodyPr/>
          <a:lstStyle/>
          <a:p>
            <a:pPr marL="101600" indent="0" algn="just">
              <a:buNone/>
            </a:pPr>
            <a:r>
              <a:rPr lang="pt-BR" sz="1800" dirty="0">
                <a:solidFill>
                  <a:srgbClr val="000000"/>
                </a:solidFill>
                <a:latin typeface="Arial"/>
                <a:ea typeface="Arial"/>
                <a:cs typeface="Arial"/>
                <a:sym typeface="Arial"/>
              </a:rPr>
              <a:t>A maioria dos artigos (79%) diz respeito a estudos avaliativos segundo programas/projetos de um país. Observa-se, em um primeiro momento, que essa informação se assemelha aos objetivos de fortalecimento da função avaliativa preconizada na literatura, em consonância com as práticas do PNUD (2015). Não obstante, é possível notar uma parcela dos estudos que realizaram avaliações com múltiplos países, comparando nações de um mesmo continente, pertencentes à União Europeia e à OCDE, além de comparações aleatórias </a:t>
            </a:r>
            <a:r>
              <a:rPr lang="pt-BR" sz="1600" dirty="0">
                <a:solidFill>
                  <a:srgbClr val="000000"/>
                </a:solidFill>
                <a:latin typeface="Arial"/>
                <a:ea typeface="Arial"/>
                <a:cs typeface="Arial"/>
                <a:sym typeface="Arial"/>
              </a:rPr>
              <a:t>(CHOU; SHAO; LIN, 2012; DENSKUS, 2012; GUENDEL, 2012; GUIMÓN, 2012; HIRSCHAUER; LEHBERGER; MUSSHOFF; 2015; LEENDERS; ELIASHBERG, 2011; RAMOS et al., 2014; SHI; LAI, 2013; SWARTZ; MIAKE; FARAG, 2012; TORRES-DELGADO; PALOMEQUE; VONORTAS, 2013; BACH, 2012). </a:t>
            </a:r>
          </a:p>
          <a:p>
            <a:endParaRPr lang="pt-BR" dirty="0"/>
          </a:p>
        </p:txBody>
      </p:sp>
      <p:sp>
        <p:nvSpPr>
          <p:cNvPr id="4" name="Espaço Reservado para Número de Slide 3">
            <a:extLst>
              <a:ext uri="{FF2B5EF4-FFF2-40B4-BE49-F238E27FC236}">
                <a16:creationId xmlns:a16="http://schemas.microsoft.com/office/drawing/2014/main" id="{137EA2DA-91AE-EB4A-9714-85124C802AF0}"/>
              </a:ext>
            </a:extLst>
          </p:cNvPr>
          <p:cNvSpPr>
            <a:spLocks noGrp="1"/>
          </p:cNvSpPr>
          <p:nvPr>
            <p:ph type="sldNum" sz="quarter" idx="12"/>
          </p:nvPr>
        </p:nvSpPr>
        <p:spPr/>
        <p:txBody>
          <a:bodyPr/>
          <a:lstStyle/>
          <a:p>
            <a:fld id="{41E81D18-08F9-4D00-B63C-DBCDFBF85AE5}" type="slidenum">
              <a:rPr lang="pt-BR" smtClean="0"/>
              <a:t>13</a:t>
            </a:fld>
            <a:endParaRPr lang="pt-BR"/>
          </a:p>
        </p:txBody>
      </p:sp>
    </p:spTree>
    <p:extLst>
      <p:ext uri="{BB962C8B-B14F-4D97-AF65-F5344CB8AC3E}">
        <p14:creationId xmlns:p14="http://schemas.microsoft.com/office/powerpoint/2010/main" val="374347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129977B-A9B0-417A-9398-55C8E860BF01}"/>
              </a:ext>
            </a:extLst>
          </p:cNvPr>
          <p:cNvSpPr>
            <a:spLocks noGrp="1"/>
          </p:cNvSpPr>
          <p:nvPr>
            <p:ph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4AB2EEE8-9064-4A48-B013-9ED3637C9332}"/>
              </a:ext>
            </a:extLst>
          </p:cNvPr>
          <p:cNvSpPr>
            <a:spLocks noGrp="1"/>
          </p:cNvSpPr>
          <p:nvPr>
            <p:ph type="sldNum" sz="quarter" idx="12"/>
          </p:nvPr>
        </p:nvSpPr>
        <p:spPr/>
        <p:txBody>
          <a:bodyPr/>
          <a:lstStyle/>
          <a:p>
            <a:fld id="{41E81D18-08F9-4D00-B63C-DBCDFBF85AE5}" type="slidenum">
              <a:rPr lang="pt-BR" smtClean="0"/>
              <a:t>14</a:t>
            </a:fld>
            <a:endParaRPr lang="pt-BR"/>
          </a:p>
        </p:txBody>
      </p:sp>
      <p:sp>
        <p:nvSpPr>
          <p:cNvPr id="5" name="Rectangle 2">
            <a:extLst>
              <a:ext uri="{FF2B5EF4-FFF2-40B4-BE49-F238E27FC236}">
                <a16:creationId xmlns:a16="http://schemas.microsoft.com/office/drawing/2014/main" id="{8B7414B4-F002-4CC0-8DD6-6C0C337F9A3D}"/>
              </a:ext>
            </a:extLst>
          </p:cNvPr>
          <p:cNvSpPr>
            <a:spLocks noChangeArrowheads="1"/>
          </p:cNvSpPr>
          <p:nvPr/>
        </p:nvSpPr>
        <p:spPr bwMode="auto">
          <a:xfrm>
            <a:off x="115206" y="735876"/>
            <a:ext cx="22397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bmk="_Toc530056748">
                <a:ln>
                  <a:noFill/>
                </a:ln>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Tipo de pesquisa – </a:t>
            </a:r>
            <a:r>
              <a:rPr kumimoji="0" lang="pt-BR" altLang="pt-BR" b="1" i="0" u="none" strike="noStrike" cap="none" normalizeH="0" baseline="0" dirty="0" err="1" bmk="_Toc530056748">
                <a:ln>
                  <a:noFill/>
                </a:ln>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Scopus</a:t>
            </a:r>
            <a:endParaRPr kumimoji="0" lang="pt-BR" altLang="pt-B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p:txBody>
      </p:sp>
      <p:graphicFrame>
        <p:nvGraphicFramePr>
          <p:cNvPr id="6" name="Gráfico 5">
            <a:extLst>
              <a:ext uri="{FF2B5EF4-FFF2-40B4-BE49-F238E27FC236}">
                <a16:creationId xmlns:a16="http://schemas.microsoft.com/office/drawing/2014/main" id="{49EAE3E4-6DCB-436D-9342-6DA752611D4E}"/>
              </a:ext>
            </a:extLst>
          </p:cNvPr>
          <p:cNvGraphicFramePr/>
          <p:nvPr>
            <p:extLst>
              <p:ext uri="{D42A27DB-BD31-4B8C-83A1-F6EECF244321}">
                <p14:modId xmlns:p14="http://schemas.microsoft.com/office/powerpoint/2010/main" val="869300246"/>
              </p:ext>
            </p:extLst>
          </p:nvPr>
        </p:nvGraphicFramePr>
        <p:xfrm>
          <a:off x="247650" y="997486"/>
          <a:ext cx="5549250" cy="199956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a:extLst>
              <a:ext uri="{FF2B5EF4-FFF2-40B4-BE49-F238E27FC236}">
                <a16:creationId xmlns:a16="http://schemas.microsoft.com/office/drawing/2014/main" id="{E0F45817-72FD-47CE-944E-85EFD99B8527}"/>
              </a:ext>
            </a:extLst>
          </p:cNvPr>
          <p:cNvSpPr>
            <a:spLocks noChangeArrowheads="1"/>
          </p:cNvSpPr>
          <p:nvPr/>
        </p:nvSpPr>
        <p:spPr bwMode="auto">
          <a:xfrm>
            <a:off x="5916908" y="2783062"/>
            <a:ext cx="31037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bmk="_Toc530056749">
                <a:ln>
                  <a:noFill/>
                </a:ln>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Tipos de pesquisa – Periódicos C</a:t>
            </a:r>
            <a:r>
              <a:rPr kumimoji="0" lang="pt-BR" altLang="pt-B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apes</a:t>
            </a:r>
            <a:endParaRPr kumimoji="0" lang="pt-BR" altLang="pt-B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b="1" i="0" u="none" strike="noStrike" cap="none" normalizeH="0" baseline="0" dirty="0">
              <a:ln>
                <a:noFill/>
              </a:ln>
              <a:solidFill>
                <a:schemeClr val="tx1"/>
              </a:solidFill>
              <a:effectLst/>
              <a:latin typeface="Source Sans Pro" panose="020B0503030403020204" pitchFamily="34" charset="0"/>
              <a:ea typeface="Source Sans Pro" panose="020B0503030403020204" pitchFamily="34" charset="0"/>
            </a:endParaRPr>
          </a:p>
        </p:txBody>
      </p:sp>
      <p:graphicFrame>
        <p:nvGraphicFramePr>
          <p:cNvPr id="10" name="Gráfico 9">
            <a:extLst>
              <a:ext uri="{FF2B5EF4-FFF2-40B4-BE49-F238E27FC236}">
                <a16:creationId xmlns:a16="http://schemas.microsoft.com/office/drawing/2014/main" id="{4B59CD88-DADC-4737-84C3-FAA05EB06EF4}"/>
              </a:ext>
            </a:extLst>
          </p:cNvPr>
          <p:cNvGraphicFramePr/>
          <p:nvPr>
            <p:extLst>
              <p:ext uri="{D42A27DB-BD31-4B8C-83A1-F6EECF244321}">
                <p14:modId xmlns:p14="http://schemas.microsoft.com/office/powerpoint/2010/main" val="3703978386"/>
              </p:ext>
            </p:extLst>
          </p:nvPr>
        </p:nvGraphicFramePr>
        <p:xfrm>
          <a:off x="3375682" y="3054545"/>
          <a:ext cx="5524968" cy="2032771"/>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6">
            <a:extLst>
              <a:ext uri="{FF2B5EF4-FFF2-40B4-BE49-F238E27FC236}">
                <a16:creationId xmlns:a16="http://schemas.microsoft.com/office/drawing/2014/main" id="{40B2280E-D46F-444C-8585-D710EA414E8E}"/>
              </a:ext>
            </a:extLst>
          </p:cNvPr>
          <p:cNvSpPr>
            <a:spLocks noChangeArrowheads="1"/>
          </p:cNvSpPr>
          <p:nvPr/>
        </p:nvSpPr>
        <p:spPr bwMode="auto">
          <a:xfrm>
            <a:off x="3137483" y="54064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Fonte: Dados da pesquisa (2016).</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037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843BB-FD18-DA42-AE8D-639B3333F28F}"/>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FDBEFC0C-CFFD-534E-8453-6684E0BC5758}"/>
              </a:ext>
            </a:extLst>
          </p:cNvPr>
          <p:cNvSpPr>
            <a:spLocks noGrp="1"/>
          </p:cNvSpPr>
          <p:nvPr>
            <p:ph idx="1"/>
          </p:nvPr>
        </p:nvSpPr>
        <p:spPr>
          <a:xfrm>
            <a:off x="1047750" y="1569000"/>
            <a:ext cx="6996600" cy="2707725"/>
          </a:xfrm>
        </p:spPr>
        <p:txBody>
          <a:bodyPr/>
          <a:lstStyle/>
          <a:p>
            <a:pPr marL="101600" indent="0" algn="just">
              <a:buNone/>
            </a:pPr>
            <a:r>
              <a:rPr lang="pt-BR" dirty="0">
                <a:solidFill>
                  <a:srgbClr val="000000"/>
                </a:solidFill>
                <a:latin typeface="Arial"/>
                <a:ea typeface="Arial"/>
                <a:cs typeface="Arial"/>
                <a:sym typeface="Arial"/>
              </a:rPr>
              <a:t>Nota-se que uma parcela significativa (42%) dos estudos se apoia em abordagens quantitativas, fato também encontrado por </a:t>
            </a:r>
            <a:r>
              <a:rPr lang="pt-BR" dirty="0" err="1">
                <a:solidFill>
                  <a:srgbClr val="000000"/>
                </a:solidFill>
                <a:latin typeface="Arial"/>
                <a:ea typeface="Arial"/>
                <a:cs typeface="Arial"/>
                <a:sym typeface="Arial"/>
              </a:rPr>
              <a:t>Crumpton</a:t>
            </a:r>
            <a:r>
              <a:rPr lang="pt-BR" dirty="0">
                <a:solidFill>
                  <a:srgbClr val="000000"/>
                </a:solidFill>
                <a:latin typeface="Arial"/>
                <a:ea typeface="Arial"/>
                <a:cs typeface="Arial"/>
                <a:sym typeface="Arial"/>
              </a:rPr>
              <a:t> et al. (2016) em seu estudo comparativo entre Brasil e EUA. É possível relacionar a revisão integrativa com a “onda da experimentação científica” proposta por </a:t>
            </a:r>
            <a:r>
              <a:rPr lang="pt-BR" dirty="0" err="1">
                <a:solidFill>
                  <a:srgbClr val="000000"/>
                </a:solidFill>
                <a:latin typeface="Arial"/>
                <a:ea typeface="Arial"/>
                <a:cs typeface="Arial"/>
                <a:sym typeface="Arial"/>
              </a:rPr>
              <a:t>Vedung</a:t>
            </a:r>
            <a:r>
              <a:rPr lang="pt-BR" dirty="0">
                <a:solidFill>
                  <a:srgbClr val="000000"/>
                </a:solidFill>
                <a:latin typeface="Arial"/>
                <a:ea typeface="Arial"/>
                <a:cs typeface="Arial"/>
                <a:sym typeface="Arial"/>
              </a:rPr>
              <a:t> (2010) e confirmada por </a:t>
            </a:r>
            <a:r>
              <a:rPr lang="pt-BR" dirty="0" err="1">
                <a:solidFill>
                  <a:srgbClr val="000000"/>
                </a:solidFill>
                <a:latin typeface="Arial"/>
                <a:ea typeface="Arial"/>
                <a:cs typeface="Arial"/>
                <a:sym typeface="Arial"/>
              </a:rPr>
              <a:t>Picciotto</a:t>
            </a:r>
            <a:r>
              <a:rPr lang="pt-BR" dirty="0">
                <a:solidFill>
                  <a:srgbClr val="000000"/>
                </a:solidFill>
                <a:latin typeface="Arial"/>
                <a:ea typeface="Arial"/>
                <a:cs typeface="Arial"/>
                <a:sym typeface="Arial"/>
              </a:rPr>
              <a:t> (2015). </a:t>
            </a:r>
            <a:endParaRPr lang="pt-BR" dirty="0"/>
          </a:p>
        </p:txBody>
      </p:sp>
      <p:sp>
        <p:nvSpPr>
          <p:cNvPr id="4" name="Espaço Reservado para Número de Slide 3">
            <a:extLst>
              <a:ext uri="{FF2B5EF4-FFF2-40B4-BE49-F238E27FC236}">
                <a16:creationId xmlns:a16="http://schemas.microsoft.com/office/drawing/2014/main" id="{DF86BC26-2A5D-2140-9A36-17619C2346E0}"/>
              </a:ext>
            </a:extLst>
          </p:cNvPr>
          <p:cNvSpPr>
            <a:spLocks noGrp="1"/>
          </p:cNvSpPr>
          <p:nvPr>
            <p:ph type="sldNum" sz="quarter" idx="12"/>
          </p:nvPr>
        </p:nvSpPr>
        <p:spPr/>
        <p:txBody>
          <a:bodyPr/>
          <a:lstStyle/>
          <a:p>
            <a:fld id="{41E81D18-08F9-4D00-B63C-DBCDFBF85AE5}" type="slidenum">
              <a:rPr lang="pt-BR" smtClean="0"/>
              <a:t>15</a:t>
            </a:fld>
            <a:endParaRPr lang="pt-BR"/>
          </a:p>
        </p:txBody>
      </p:sp>
    </p:spTree>
    <p:extLst>
      <p:ext uri="{BB962C8B-B14F-4D97-AF65-F5344CB8AC3E}">
        <p14:creationId xmlns:p14="http://schemas.microsoft.com/office/powerpoint/2010/main" val="2251847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D0FA5-D81E-2A46-975D-3A62746B4ED5}"/>
              </a:ext>
            </a:extLst>
          </p:cNvPr>
          <p:cNvSpPr>
            <a:spLocks noGrp="1"/>
          </p:cNvSpPr>
          <p:nvPr>
            <p:ph type="title"/>
          </p:nvPr>
        </p:nvSpPr>
        <p:spPr>
          <a:xfrm rot="10800000" flipV="1">
            <a:off x="1076325" y="674130"/>
            <a:ext cx="6696075" cy="458593"/>
          </a:xfrm>
        </p:spPr>
        <p:txBody>
          <a:bodyPr/>
          <a:lstStyle/>
          <a:p>
            <a:endParaRPr lang="pt-BR" dirty="0"/>
          </a:p>
        </p:txBody>
      </p:sp>
      <p:sp>
        <p:nvSpPr>
          <p:cNvPr id="3" name="Espaço Reservado para Conteúdo 2">
            <a:extLst>
              <a:ext uri="{FF2B5EF4-FFF2-40B4-BE49-F238E27FC236}">
                <a16:creationId xmlns:a16="http://schemas.microsoft.com/office/drawing/2014/main" id="{F3D24092-97B0-6D4E-AD46-A6CBADD97763}"/>
              </a:ext>
            </a:extLst>
          </p:cNvPr>
          <p:cNvSpPr>
            <a:spLocks noGrp="1"/>
          </p:cNvSpPr>
          <p:nvPr>
            <p:ph idx="1"/>
          </p:nvPr>
        </p:nvSpPr>
        <p:spPr>
          <a:xfrm>
            <a:off x="1076325" y="1132724"/>
            <a:ext cx="6996600" cy="3947426"/>
          </a:xfrm>
        </p:spPr>
        <p:txBody>
          <a:bodyPr/>
          <a:lstStyle/>
          <a:p>
            <a:pPr marL="101600" indent="0" algn="just">
              <a:buNone/>
            </a:pPr>
            <a:r>
              <a:rPr lang="pt-BR" sz="1800" dirty="0">
                <a:solidFill>
                  <a:srgbClr val="000000"/>
                </a:solidFill>
                <a:latin typeface="Arial"/>
                <a:ea typeface="Arial"/>
                <a:cs typeface="Arial"/>
                <a:sym typeface="Arial"/>
              </a:rPr>
              <a:t>Já no contexto dos Periódicos Capes, constata-se o inverso, com uma parcela maior (58%) de estudos com abordagens qualitativas. No caso brasileiro, grande parte dos artigos selecionados aborda políticas ou programas de caráter local, o que justifica a escolha por estudos qualitativos, por considerar mais flexíveis as complexidades e especificidades de cada política ou programa avaliado. Pode-se sugerir que as bases de dados públicas apresentam problemas de confiabilidade, com informações faltantes e descontinuidade na produção de indicadores, o que pode contribuir para a baixa adesão a estudos quantitativos (SILVA et al., 2013; DELGADO, 2012; ARAÚJO; POSENATTO, 2012; LOPES; TINÔCO; SOUZA, 2011; ASSIS et al., 2012; FERNANDES et al., 2012; LIMA; VILASBÔAS, 2011).</a:t>
            </a:r>
            <a:r>
              <a:rPr lang="pt-BR" sz="1600" dirty="0">
                <a:solidFill>
                  <a:srgbClr val="000000"/>
                </a:solidFill>
                <a:latin typeface="Arial"/>
                <a:ea typeface="Arial"/>
                <a:cs typeface="Arial"/>
                <a:sym typeface="Arial"/>
              </a:rPr>
              <a:t> </a:t>
            </a:r>
          </a:p>
          <a:p>
            <a:pPr marL="101600" indent="0">
              <a:buNone/>
            </a:pPr>
            <a:endParaRPr lang="pt-BR" dirty="0"/>
          </a:p>
        </p:txBody>
      </p:sp>
      <p:sp>
        <p:nvSpPr>
          <p:cNvPr id="4" name="Espaço Reservado para Número de Slide 3">
            <a:extLst>
              <a:ext uri="{FF2B5EF4-FFF2-40B4-BE49-F238E27FC236}">
                <a16:creationId xmlns:a16="http://schemas.microsoft.com/office/drawing/2014/main" id="{34A38604-FA70-174F-B9C0-A2748938C17A}"/>
              </a:ext>
            </a:extLst>
          </p:cNvPr>
          <p:cNvSpPr>
            <a:spLocks noGrp="1"/>
          </p:cNvSpPr>
          <p:nvPr>
            <p:ph type="sldNum" sz="quarter" idx="12"/>
          </p:nvPr>
        </p:nvSpPr>
        <p:spPr/>
        <p:txBody>
          <a:bodyPr/>
          <a:lstStyle/>
          <a:p>
            <a:fld id="{41E81D18-08F9-4D00-B63C-DBCDFBF85AE5}" type="slidenum">
              <a:rPr lang="pt-BR" smtClean="0"/>
              <a:t>16</a:t>
            </a:fld>
            <a:endParaRPr lang="pt-BR"/>
          </a:p>
        </p:txBody>
      </p:sp>
    </p:spTree>
    <p:extLst>
      <p:ext uri="{BB962C8B-B14F-4D97-AF65-F5344CB8AC3E}">
        <p14:creationId xmlns:p14="http://schemas.microsoft.com/office/powerpoint/2010/main" val="330496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p:cNvPicPr>
            <a:picLocks noGrp="1" noChangeAspect="1"/>
          </p:cNvPicPr>
          <p:nvPr>
            <p:ph idx="1"/>
          </p:nvPr>
        </p:nvPicPr>
        <p:blipFill>
          <a:blip r:embed="rId3"/>
          <a:stretch>
            <a:fillRect/>
          </a:stretch>
        </p:blipFill>
        <p:spPr>
          <a:xfrm>
            <a:off x="258775" y="778148"/>
            <a:ext cx="5685900" cy="2089434"/>
          </a:xfrm>
          <a:prstGeom prst="rect">
            <a:avLst/>
          </a:prstGeom>
        </p:spPr>
      </p:pic>
      <p:pic>
        <p:nvPicPr>
          <p:cNvPr id="6" name="Imagem 5"/>
          <p:cNvPicPr>
            <a:picLocks noChangeAspect="1"/>
          </p:cNvPicPr>
          <p:nvPr/>
        </p:nvPicPr>
        <p:blipFill>
          <a:blip r:embed="rId4"/>
          <a:stretch>
            <a:fillRect/>
          </a:stretch>
        </p:blipFill>
        <p:spPr>
          <a:xfrm>
            <a:off x="3184612" y="2947328"/>
            <a:ext cx="5698090" cy="2093913"/>
          </a:xfrm>
          <a:prstGeom prst="rect">
            <a:avLst/>
          </a:prstGeom>
        </p:spPr>
      </p:pic>
    </p:spTree>
    <p:extLst>
      <p:ext uri="{BB962C8B-B14F-4D97-AF65-F5344CB8AC3E}">
        <p14:creationId xmlns:p14="http://schemas.microsoft.com/office/powerpoint/2010/main" val="374850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67287-1527-C244-85AB-122F21E646FE}"/>
              </a:ext>
            </a:extLst>
          </p:cNvPr>
          <p:cNvSpPr>
            <a:spLocks noGrp="1"/>
          </p:cNvSpPr>
          <p:nvPr>
            <p:ph type="title"/>
          </p:nvPr>
        </p:nvSpPr>
        <p:spPr>
          <a:xfrm>
            <a:off x="1047750" y="990512"/>
            <a:ext cx="6996600" cy="650727"/>
          </a:xfrm>
        </p:spPr>
        <p:txBody>
          <a:bodyPr/>
          <a:lstStyle/>
          <a:p>
            <a:r>
              <a:rPr lang="pt-BR" dirty="0"/>
              <a:t>Método de Pesquisa dos artigos</a:t>
            </a:r>
          </a:p>
        </p:txBody>
      </p:sp>
      <p:sp>
        <p:nvSpPr>
          <p:cNvPr id="3" name="Espaço Reservado para Conteúdo 2">
            <a:extLst>
              <a:ext uri="{FF2B5EF4-FFF2-40B4-BE49-F238E27FC236}">
                <a16:creationId xmlns:a16="http://schemas.microsoft.com/office/drawing/2014/main" id="{450D6E53-AE9E-2449-8FC0-031011165381}"/>
              </a:ext>
            </a:extLst>
          </p:cNvPr>
          <p:cNvSpPr>
            <a:spLocks noGrp="1"/>
          </p:cNvSpPr>
          <p:nvPr>
            <p:ph idx="1"/>
          </p:nvPr>
        </p:nvSpPr>
        <p:spPr>
          <a:xfrm>
            <a:off x="1047750" y="2054524"/>
            <a:ext cx="6996600" cy="1993601"/>
          </a:xfrm>
        </p:spPr>
        <p:txBody>
          <a:bodyPr/>
          <a:lstStyle/>
          <a:p>
            <a:pPr marL="101600" indent="0" algn="just">
              <a:buNone/>
            </a:pPr>
            <a:r>
              <a:rPr lang="pt-BR" dirty="0"/>
              <a:t>Em relação ao método de pesquisa, pode-se observar um número maior de estudos com ferramentas estatísticas ou econométricas e o uso de métodos mistos. Já no contexto do periódicos CAPES, destaca-se as pesquisas documental e bibliográfica, por se tratar na maioria de estudos qualitativos.</a:t>
            </a:r>
          </a:p>
          <a:p>
            <a:endParaRPr lang="pt-BR" dirty="0"/>
          </a:p>
        </p:txBody>
      </p:sp>
      <p:sp>
        <p:nvSpPr>
          <p:cNvPr id="4" name="Espaço Reservado para Número de Slide 3">
            <a:extLst>
              <a:ext uri="{FF2B5EF4-FFF2-40B4-BE49-F238E27FC236}">
                <a16:creationId xmlns:a16="http://schemas.microsoft.com/office/drawing/2014/main" id="{51158621-AC80-E54A-8794-AFB79D8F824F}"/>
              </a:ext>
            </a:extLst>
          </p:cNvPr>
          <p:cNvSpPr>
            <a:spLocks noGrp="1"/>
          </p:cNvSpPr>
          <p:nvPr>
            <p:ph type="sldNum" sz="quarter" idx="12"/>
          </p:nvPr>
        </p:nvSpPr>
        <p:spPr/>
        <p:txBody>
          <a:bodyPr/>
          <a:lstStyle/>
          <a:p>
            <a:fld id="{41E81D18-08F9-4D00-B63C-DBCDFBF85AE5}" type="slidenum">
              <a:rPr lang="pt-BR" smtClean="0"/>
              <a:t>18</a:t>
            </a:fld>
            <a:endParaRPr lang="pt-BR"/>
          </a:p>
        </p:txBody>
      </p:sp>
    </p:spTree>
    <p:extLst>
      <p:ext uri="{BB962C8B-B14F-4D97-AF65-F5344CB8AC3E}">
        <p14:creationId xmlns:p14="http://schemas.microsoft.com/office/powerpoint/2010/main" val="100017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4C00BBB2-68B1-4BE9-8300-0454E9E5ACC6}"/>
              </a:ext>
            </a:extLst>
          </p:cNvPr>
          <p:cNvSpPr>
            <a:spLocks noGrp="1"/>
          </p:cNvSpPr>
          <p:nvPr>
            <p:ph type="sldNum" sz="quarter" idx="12"/>
          </p:nvPr>
        </p:nvSpPr>
        <p:spPr/>
        <p:txBody>
          <a:bodyPr/>
          <a:lstStyle/>
          <a:p>
            <a:fld id="{41E81D18-08F9-4D00-B63C-DBCDFBF85AE5}" type="slidenum">
              <a:rPr lang="pt-BR" smtClean="0"/>
              <a:t>19</a:t>
            </a:fld>
            <a:endParaRPr lang="pt-BR"/>
          </a:p>
        </p:txBody>
      </p:sp>
      <p:sp>
        <p:nvSpPr>
          <p:cNvPr id="5" name="Rectangle 2">
            <a:extLst>
              <a:ext uri="{FF2B5EF4-FFF2-40B4-BE49-F238E27FC236}">
                <a16:creationId xmlns:a16="http://schemas.microsoft.com/office/drawing/2014/main" id="{38E6103D-9DE3-425D-9F7B-D802F2F25896}"/>
              </a:ext>
            </a:extLst>
          </p:cNvPr>
          <p:cNvSpPr>
            <a:spLocks noChangeArrowheads="1"/>
          </p:cNvSpPr>
          <p:nvPr/>
        </p:nvSpPr>
        <p:spPr bwMode="auto">
          <a:xfrm>
            <a:off x="1803633" y="18052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pt-BR" altLang="pt-BR" sz="1100" b="0" i="0" u="none" strike="noStrike" cap="none" normalizeH="0" baseline="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kumimoji="0" lang="pt-BR" altLang="pt-BR" sz="1100" b="0" i="0" u="none" strike="noStrike" cap="none" normalizeH="0" baseline="0" bmk="_Toc530056752">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 Foco da pesquisa</a:t>
            </a:r>
            <a:endParaRPr kumimoji="0" lang="pt-BR" altLang="pt-BR"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graphicFrame>
        <p:nvGraphicFramePr>
          <p:cNvPr id="6" name="Gráfico 5">
            <a:extLst>
              <a:ext uri="{FF2B5EF4-FFF2-40B4-BE49-F238E27FC236}">
                <a16:creationId xmlns:a16="http://schemas.microsoft.com/office/drawing/2014/main" id="{4BE53E7D-D9F7-4B3D-9655-49D63541E622}"/>
              </a:ext>
            </a:extLst>
          </p:cNvPr>
          <p:cNvGraphicFramePr/>
          <p:nvPr>
            <p:extLst>
              <p:ext uri="{D42A27DB-BD31-4B8C-83A1-F6EECF244321}">
                <p14:modId xmlns:p14="http://schemas.microsoft.com/office/powerpoint/2010/main" val="2843892964"/>
              </p:ext>
            </p:extLst>
          </p:nvPr>
        </p:nvGraphicFramePr>
        <p:xfrm>
          <a:off x="299354" y="1007278"/>
          <a:ext cx="6258187" cy="2035718"/>
        </p:xfrm>
        <a:graphic>
          <a:graphicData uri="http://schemas.openxmlformats.org/drawingml/2006/chart">
            <c:chart xmlns:c="http://schemas.openxmlformats.org/drawingml/2006/chart" xmlns:r="http://schemas.openxmlformats.org/officeDocument/2006/relationships" r:id="rId3"/>
          </a:graphicData>
        </a:graphic>
      </p:graphicFrame>
      <p:sp>
        <p:nvSpPr>
          <p:cNvPr id="8" name="Retângulo 7">
            <a:extLst>
              <a:ext uri="{FF2B5EF4-FFF2-40B4-BE49-F238E27FC236}">
                <a16:creationId xmlns:a16="http://schemas.microsoft.com/office/drawing/2014/main" id="{4983312E-2105-4DA0-A36B-DC94CF56143D}"/>
              </a:ext>
            </a:extLst>
          </p:cNvPr>
          <p:cNvSpPr/>
          <p:nvPr/>
        </p:nvSpPr>
        <p:spPr>
          <a:xfrm>
            <a:off x="209607" y="720572"/>
            <a:ext cx="1540806" cy="307777"/>
          </a:xfrm>
          <a:prstGeom prst="rect">
            <a:avLst/>
          </a:prstGeom>
        </p:spPr>
        <p:txBody>
          <a:bodyPr wrap="none">
            <a:spAutoFit/>
          </a:bodyPr>
          <a:lstStyle/>
          <a:p>
            <a:pPr algn="just"/>
            <a:r>
              <a:rPr lang="pt-BR" b="1" dirty="0">
                <a:solidFill>
                  <a:schemeClr val="tx1"/>
                </a:solidFill>
                <a:latin typeface="Source Sans Pro" panose="020B0503030403020204" pitchFamily="34" charset="0"/>
                <a:ea typeface="Source Sans Pro" panose="020B0503030403020204" pitchFamily="34" charset="0"/>
                <a:cs typeface="Times New Roman" panose="02020603050405020304" pitchFamily="18" charset="0"/>
              </a:rPr>
              <a:t>Foco da pesquisa</a:t>
            </a:r>
            <a:endParaRPr lang="pt-BR" sz="1050" b="1" i="1"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9" name="Rectangle 5">
            <a:extLst>
              <a:ext uri="{FF2B5EF4-FFF2-40B4-BE49-F238E27FC236}">
                <a16:creationId xmlns:a16="http://schemas.microsoft.com/office/drawing/2014/main" id="{48E3C2B1-C5B5-492F-A525-911BCE0D6405}"/>
              </a:ext>
            </a:extLst>
          </p:cNvPr>
          <p:cNvSpPr>
            <a:spLocks noChangeArrowheads="1"/>
          </p:cNvSpPr>
          <p:nvPr/>
        </p:nvSpPr>
        <p:spPr bwMode="auto">
          <a:xfrm>
            <a:off x="3254929" y="30512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t>
            </a:r>
            <a:r>
              <a:rPr kumimoji="0" lang="pt-BR" altLang="pt-BR" sz="1100" b="0" i="0" u="none" strike="noStrike" cap="none" normalizeH="0" baseline="0" bmk="">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igura </a:t>
            </a:r>
            <a:r>
              <a:rPr kumimoji="0" lang="pt-BR" altLang="pt-BR" sz="1100" b="0" i="0" u="none" strike="noStrike" cap="none" normalizeH="0" baseline="0" bmk="_Toc530056753">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 Desfecho da avaliação</a:t>
            </a:r>
            <a:endParaRPr kumimoji="0" lang="pt-BR" altLang="pt-BR"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graphicFrame>
        <p:nvGraphicFramePr>
          <p:cNvPr id="10" name="Gráfico 9">
            <a:extLst>
              <a:ext uri="{FF2B5EF4-FFF2-40B4-BE49-F238E27FC236}">
                <a16:creationId xmlns:a16="http://schemas.microsoft.com/office/drawing/2014/main" id="{165C62D5-1446-4840-A348-1045F5FE4486}"/>
              </a:ext>
            </a:extLst>
          </p:cNvPr>
          <p:cNvGraphicFramePr/>
          <p:nvPr>
            <p:extLst>
              <p:ext uri="{D42A27DB-BD31-4B8C-83A1-F6EECF244321}">
                <p14:modId xmlns:p14="http://schemas.microsoft.com/office/powerpoint/2010/main" val="4198149191"/>
              </p:ext>
            </p:extLst>
          </p:nvPr>
        </p:nvGraphicFramePr>
        <p:xfrm>
          <a:off x="3123157" y="3062856"/>
          <a:ext cx="5773420" cy="202184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6">
            <a:extLst>
              <a:ext uri="{FF2B5EF4-FFF2-40B4-BE49-F238E27FC236}">
                <a16:creationId xmlns:a16="http://schemas.microsoft.com/office/drawing/2014/main" id="{043D05C5-1464-42D1-8A14-56AF8553A135}"/>
              </a:ext>
            </a:extLst>
          </p:cNvPr>
          <p:cNvSpPr>
            <a:spLocks noChangeArrowheads="1"/>
          </p:cNvSpPr>
          <p:nvPr/>
        </p:nvSpPr>
        <p:spPr bwMode="auto">
          <a:xfrm>
            <a:off x="3254929" y="5546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Fonte: Dados da pesquisa (2016).</a:t>
            </a:r>
            <a:endParaRPr kumimoji="0" lang="pt-BR" altLang="pt-BR"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2" name="Retângulo 11">
            <a:extLst>
              <a:ext uri="{FF2B5EF4-FFF2-40B4-BE49-F238E27FC236}">
                <a16:creationId xmlns:a16="http://schemas.microsoft.com/office/drawing/2014/main" id="{5E253578-C058-4A05-9E14-D52A833B26F3}"/>
              </a:ext>
            </a:extLst>
          </p:cNvPr>
          <p:cNvSpPr/>
          <p:nvPr/>
        </p:nvSpPr>
        <p:spPr>
          <a:xfrm>
            <a:off x="7048530" y="2802369"/>
            <a:ext cx="1946367" cy="307777"/>
          </a:xfrm>
          <a:prstGeom prst="rect">
            <a:avLst/>
          </a:prstGeom>
        </p:spPr>
        <p:txBody>
          <a:bodyPr wrap="none">
            <a:spAutoFit/>
          </a:bodyPr>
          <a:lstStyle/>
          <a:p>
            <a:r>
              <a:rPr lang="pt-BR" b="1" dirty="0">
                <a:latin typeface="Source Sans Pro" panose="020B0503030403020204" pitchFamily="34" charset="0"/>
                <a:ea typeface="Source Sans Pro" panose="020B0503030403020204" pitchFamily="34" charset="0"/>
              </a:rPr>
              <a:t>Desfecho da avaliação</a:t>
            </a:r>
          </a:p>
        </p:txBody>
      </p:sp>
    </p:spTree>
    <p:extLst>
      <p:ext uri="{BB962C8B-B14F-4D97-AF65-F5344CB8AC3E}">
        <p14:creationId xmlns:p14="http://schemas.microsoft.com/office/powerpoint/2010/main" val="221312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br>
              <a:rPr lang="pt-BR" sz="2800" b="1" dirty="0">
                <a:solidFill>
                  <a:schemeClr val="accent6"/>
                </a:solidFill>
              </a:rPr>
            </a:br>
            <a:r>
              <a:rPr lang="pt-BR" sz="2800" b="1" dirty="0">
                <a:solidFill>
                  <a:schemeClr val="accent6"/>
                </a:solidFill>
              </a:rPr>
              <a:t>Grupos de Pesquisa:</a:t>
            </a:r>
            <a:endParaRPr sz="2800" b="1" dirty="0">
              <a:solidFill>
                <a:schemeClr val="accent6"/>
              </a:solidFill>
            </a:endParaRPr>
          </a:p>
        </p:txBody>
      </p:sp>
      <p:sp>
        <p:nvSpPr>
          <p:cNvPr id="135" name="Shape 135"/>
          <p:cNvSpPr txBox="1">
            <a:spLocks noGrp="1"/>
          </p:cNvSpPr>
          <p:nvPr>
            <p:ph idx="1"/>
          </p:nvPr>
        </p:nvSpPr>
        <p:spPr>
          <a:xfrm>
            <a:off x="1131606" y="1428663"/>
            <a:ext cx="6996600" cy="1922100"/>
          </a:xfrm>
          <a:prstGeom prst="rect">
            <a:avLst/>
          </a:prstGeom>
        </p:spPr>
        <p:txBody>
          <a:bodyPr wrap="square" lIns="91425" tIns="91425" rIns="91425" bIns="91425" anchor="t" anchorCtr="0">
            <a:noAutofit/>
          </a:bodyPr>
          <a:lstStyle/>
          <a:p>
            <a:pPr lvl="0">
              <a:spcBef>
                <a:spcPts val="0"/>
              </a:spcBef>
              <a:buNone/>
            </a:pPr>
            <a:endParaRPr lang="pt-BR" sz="16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endParaRPr>
          </a:p>
          <a:p>
            <a:pPr lvl="0">
              <a:spcBef>
                <a:spcPts val="0"/>
              </a:spcBef>
              <a:buNone/>
            </a:pPr>
            <a:endParaRPr lang="pt-BR" sz="16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endParaRPr>
          </a:p>
          <a:p>
            <a:pPr lvl="0">
              <a:spcBef>
                <a:spcPts val="0"/>
              </a:spcBef>
              <a:buNone/>
            </a:pPr>
            <a:r>
              <a:rPr lang="pt-BR" sz="1400"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GPublic</a:t>
            </a: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 Centro de Estudos em Gestão e Políticas Públicas Contemporâneas (CNPq)</a:t>
            </a:r>
          </a:p>
          <a:p>
            <a:pPr lvl="0">
              <a:spcBef>
                <a:spcPts val="0"/>
              </a:spcBef>
              <a:buNone/>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Grupo de Estudos Políticas de Estado e Desenvolvimento (IEA-RP/USP)</a:t>
            </a:r>
          </a:p>
          <a:p>
            <a:pPr lvl="0">
              <a:lnSpc>
                <a:spcPct val="100000"/>
              </a:lnSpc>
              <a:spcAft>
                <a:spcPts val="600"/>
              </a:spcAft>
              <a:buNone/>
            </a:pPr>
            <a:r>
              <a:rPr lang="pt-BR" sz="1400" b="1" dirty="0">
                <a:solidFill>
                  <a:schemeClr val="accent2">
                    <a:lumMod val="75000"/>
                  </a:schemeClr>
                </a:solidFill>
                <a:latin typeface="Source Sans Pro" panose="020B0503030403020204" pitchFamily="34" charset="0"/>
                <a:ea typeface="Source Sans Pro" panose="020B0503030403020204" pitchFamily="34" charset="0"/>
                <a:cs typeface="Calibri" panose="020F0502020204030204" pitchFamily="34" charset="0"/>
              </a:rPr>
              <a:t>Projetos:</a:t>
            </a:r>
          </a:p>
          <a:p>
            <a:pPr lvl="0">
              <a:lnSpc>
                <a:spcPct val="100000"/>
              </a:lnSpc>
              <a:spcAft>
                <a:spcPts val="600"/>
              </a:spcAft>
              <a:buNone/>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CNPq (2013-2015) Saúde Pública no Brasil: proposta de um modelo de avaliação de efetividade do sistema utilizando o IDSUS</a:t>
            </a:r>
          </a:p>
          <a:p>
            <a:pPr lvl="0">
              <a:spcAft>
                <a:spcPts val="600"/>
              </a:spcAft>
              <a:buNone/>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CNPq (2015) Governança regional em saúde no Brasil: o </a:t>
            </a:r>
            <a:r>
              <a:rPr lang="pt-BR" sz="1400" i="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ranking</a:t>
            </a: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de desempenho e eficiência na Saúde Pública</a:t>
            </a:r>
          </a:p>
          <a:p>
            <a:pPr lvl="0">
              <a:spcAft>
                <a:spcPts val="600"/>
              </a:spcAft>
              <a:buNone/>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CNPq (2017) Governança regional e boas práticas de atenção em saúde no Brasil: os Departamentos Regionais de Saúde do estado de São Paulo.</a:t>
            </a:r>
          </a:p>
          <a:p>
            <a:pPr lvl="0">
              <a:spcAft>
                <a:spcPts val="600"/>
              </a:spcAft>
              <a:buNone/>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CÁTEDRA ENAP (2018) Mapa da saúde pública no Brasil: regionalização e o </a:t>
            </a:r>
            <a:r>
              <a:rPr lang="pt-BR" sz="1400" i="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ranking</a:t>
            </a: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de eficiência do sistema único de saúde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72CD2-98F5-AA46-B0D7-48AB34DEF504}"/>
              </a:ext>
            </a:extLst>
          </p:cNvPr>
          <p:cNvSpPr>
            <a:spLocks noGrp="1"/>
          </p:cNvSpPr>
          <p:nvPr>
            <p:ph type="title"/>
          </p:nvPr>
        </p:nvSpPr>
        <p:spPr>
          <a:xfrm>
            <a:off x="1147358" y="752112"/>
            <a:ext cx="6996600" cy="715800"/>
          </a:xfrm>
        </p:spPr>
        <p:txBody>
          <a:bodyPr/>
          <a:lstStyle/>
          <a:p>
            <a:r>
              <a:rPr lang="pt-BR" dirty="0"/>
              <a:t>Foco da pesquisa nos artigos</a:t>
            </a:r>
          </a:p>
        </p:txBody>
      </p:sp>
      <p:sp>
        <p:nvSpPr>
          <p:cNvPr id="3" name="Espaço Reservado para Conteúdo 2">
            <a:extLst>
              <a:ext uri="{FF2B5EF4-FFF2-40B4-BE49-F238E27FC236}">
                <a16:creationId xmlns:a16="http://schemas.microsoft.com/office/drawing/2014/main" id="{B7488C50-6255-E842-8AEE-47C56DAFBB2D}"/>
              </a:ext>
            </a:extLst>
          </p:cNvPr>
          <p:cNvSpPr>
            <a:spLocks noGrp="1"/>
          </p:cNvSpPr>
          <p:nvPr>
            <p:ph idx="1"/>
          </p:nvPr>
        </p:nvSpPr>
        <p:spPr>
          <a:xfrm>
            <a:off x="988758" y="1382327"/>
            <a:ext cx="7195817" cy="3330230"/>
          </a:xfrm>
        </p:spPr>
        <p:txBody>
          <a:bodyPr/>
          <a:lstStyle/>
          <a:p>
            <a:pPr marL="101600" indent="0" algn="just">
              <a:buNone/>
            </a:pPr>
            <a:r>
              <a:rPr lang="pt-BR" dirty="0">
                <a:solidFill>
                  <a:srgbClr val="000000"/>
                </a:solidFill>
                <a:latin typeface="Arial"/>
                <a:ea typeface="Arial"/>
                <a:cs typeface="Arial"/>
                <a:sym typeface="Arial"/>
              </a:rPr>
              <a:t>No tocante ao foco da pesquisa, a Figura 10 demonstra que 49 artigos avaliam uma política ou programa, 34 propõem um modelo de avaliação e 19 tratam da revisão de modelos avaliativos. Como se pode deduzir, existe, no meio acadêmico, o fortalecimento do estudo da avaliação, com vistas a buscar as melhores práticas e teorias, contribuindo de forma substancial com a criação de uma “cultura” avaliativa que abarque todas as complexidades e especificidades de cada política ou programa em questão (CARVALHO, 1999; PNUD, 2016).</a:t>
            </a:r>
          </a:p>
          <a:p>
            <a:endParaRPr lang="pt-BR" dirty="0"/>
          </a:p>
        </p:txBody>
      </p:sp>
      <p:sp>
        <p:nvSpPr>
          <p:cNvPr id="4" name="Espaço Reservado para Número de Slide 3">
            <a:extLst>
              <a:ext uri="{FF2B5EF4-FFF2-40B4-BE49-F238E27FC236}">
                <a16:creationId xmlns:a16="http://schemas.microsoft.com/office/drawing/2014/main" id="{244AE851-6D9D-1540-BDC7-6FF884EBBA6B}"/>
              </a:ext>
            </a:extLst>
          </p:cNvPr>
          <p:cNvSpPr>
            <a:spLocks noGrp="1"/>
          </p:cNvSpPr>
          <p:nvPr>
            <p:ph type="sldNum" sz="quarter" idx="12"/>
          </p:nvPr>
        </p:nvSpPr>
        <p:spPr/>
        <p:txBody>
          <a:bodyPr/>
          <a:lstStyle/>
          <a:p>
            <a:fld id="{41E81D18-08F9-4D00-B63C-DBCDFBF85AE5}" type="slidenum">
              <a:rPr lang="pt-BR" smtClean="0"/>
              <a:t>20</a:t>
            </a:fld>
            <a:endParaRPr lang="pt-BR"/>
          </a:p>
        </p:txBody>
      </p:sp>
    </p:spTree>
    <p:extLst>
      <p:ext uri="{BB962C8B-B14F-4D97-AF65-F5344CB8AC3E}">
        <p14:creationId xmlns:p14="http://schemas.microsoft.com/office/powerpoint/2010/main" val="279838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08DFC-1D5E-D14D-A607-846FC1D30F43}"/>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13566EBF-8F6A-9641-A6E4-BA77047820C6}"/>
              </a:ext>
            </a:extLst>
          </p:cNvPr>
          <p:cNvSpPr>
            <a:spLocks noGrp="1"/>
          </p:cNvSpPr>
          <p:nvPr>
            <p:ph idx="1"/>
          </p:nvPr>
        </p:nvSpPr>
        <p:spPr>
          <a:xfrm>
            <a:off x="837724" y="1477860"/>
            <a:ext cx="7480926" cy="3313216"/>
          </a:xfrm>
        </p:spPr>
        <p:txBody>
          <a:bodyPr/>
          <a:lstStyle/>
          <a:p>
            <a:pPr marL="101600" indent="0" algn="just">
              <a:buNone/>
            </a:pPr>
            <a:r>
              <a:rPr lang="pt-BR" dirty="0">
                <a:solidFill>
                  <a:srgbClr val="000000"/>
                </a:solidFill>
                <a:latin typeface="Arial"/>
                <a:ea typeface="Arial"/>
                <a:cs typeface="Arial"/>
                <a:sym typeface="Arial"/>
              </a:rPr>
              <a:t>Em consonância com a literatura pesquisada, na Figura 11 se observa um grande número de pesquisas (78 artigos) que medem o impacto ou desempenho (resultado). Situados principalmente na onda de experimentação científica e com o papel de legitimação, tendem a fornecer informações aos tomadores de decisão e à sociedade civil, sob um prisma mais abrangente, com foco na medição dos efeitos gerados por determinada política ou programa na vida da população-alvo (DERLIEN, 2001; VEDUNG, 2010; PNUD, 2015).</a:t>
            </a:r>
          </a:p>
          <a:p>
            <a:endParaRPr lang="pt-BR" dirty="0"/>
          </a:p>
        </p:txBody>
      </p:sp>
      <p:sp>
        <p:nvSpPr>
          <p:cNvPr id="4" name="Espaço Reservado para Número de Slide 3">
            <a:extLst>
              <a:ext uri="{FF2B5EF4-FFF2-40B4-BE49-F238E27FC236}">
                <a16:creationId xmlns:a16="http://schemas.microsoft.com/office/drawing/2014/main" id="{BB39A939-4AA1-8C4C-A8C7-C25F8565FFCC}"/>
              </a:ext>
            </a:extLst>
          </p:cNvPr>
          <p:cNvSpPr>
            <a:spLocks noGrp="1"/>
          </p:cNvSpPr>
          <p:nvPr>
            <p:ph type="sldNum" sz="quarter" idx="12"/>
          </p:nvPr>
        </p:nvSpPr>
        <p:spPr/>
        <p:txBody>
          <a:bodyPr/>
          <a:lstStyle/>
          <a:p>
            <a:fld id="{41E81D18-08F9-4D00-B63C-DBCDFBF85AE5}" type="slidenum">
              <a:rPr lang="pt-BR" smtClean="0"/>
              <a:t>21</a:t>
            </a:fld>
            <a:endParaRPr lang="pt-BR"/>
          </a:p>
        </p:txBody>
      </p:sp>
    </p:spTree>
    <p:extLst>
      <p:ext uri="{BB962C8B-B14F-4D97-AF65-F5344CB8AC3E}">
        <p14:creationId xmlns:p14="http://schemas.microsoft.com/office/powerpoint/2010/main" val="11760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981075" y="748425"/>
            <a:ext cx="6996600" cy="715800"/>
          </a:xfrm>
          <a:prstGeom prst="rect">
            <a:avLst/>
          </a:prstGeom>
        </p:spPr>
        <p:txBody>
          <a:bodyPr wrap="square" lIns="91425" tIns="91425" rIns="91425" bIns="91425" anchor="t" anchorCtr="0">
            <a:noAutofit/>
          </a:bodyPr>
          <a:lstStyle/>
          <a:p>
            <a:pPr lvl="0">
              <a:spcBef>
                <a:spcPts val="0"/>
              </a:spcBef>
              <a:buNone/>
            </a:pPr>
            <a:r>
              <a:rPr lang="pt-BR" sz="2800" b="1" dirty="0">
                <a:solidFill>
                  <a:schemeClr val="accent6"/>
                </a:solidFill>
              </a:rPr>
              <a:t>Análise dos Resultados</a:t>
            </a:r>
            <a:endParaRPr sz="2800" b="1" dirty="0">
              <a:solidFill>
                <a:schemeClr val="accent6"/>
              </a:solidFill>
            </a:endParaRPr>
          </a:p>
        </p:txBody>
      </p:sp>
      <p:sp>
        <p:nvSpPr>
          <p:cNvPr id="2" name="Espaço Reservado para Conteúdo 1">
            <a:extLst>
              <a:ext uri="{FF2B5EF4-FFF2-40B4-BE49-F238E27FC236}">
                <a16:creationId xmlns:a16="http://schemas.microsoft.com/office/drawing/2014/main" id="{E919BF24-CB5B-5F47-BDDC-2A98AA3E1045}"/>
              </a:ext>
            </a:extLst>
          </p:cNvPr>
          <p:cNvSpPr>
            <a:spLocks noGrp="1"/>
          </p:cNvSpPr>
          <p:nvPr>
            <p:ph idx="1"/>
          </p:nvPr>
        </p:nvSpPr>
        <p:spPr/>
        <p:txBody>
          <a:bodyPr/>
          <a:lstStyle/>
          <a:p>
            <a:endParaRPr lang="pt-BR"/>
          </a:p>
        </p:txBody>
      </p:sp>
      <p:graphicFrame>
        <p:nvGraphicFramePr>
          <p:cNvPr id="4" name="Tabela 3">
            <a:extLst>
              <a:ext uri="{FF2B5EF4-FFF2-40B4-BE49-F238E27FC236}">
                <a16:creationId xmlns:a16="http://schemas.microsoft.com/office/drawing/2014/main" id="{CD61759F-43E0-4272-A180-2E3BE4F18C26}"/>
              </a:ext>
            </a:extLst>
          </p:cNvPr>
          <p:cNvGraphicFramePr>
            <a:graphicFrameLocks noGrp="1"/>
          </p:cNvGraphicFramePr>
          <p:nvPr>
            <p:extLst>
              <p:ext uri="{D42A27DB-BD31-4B8C-83A1-F6EECF244321}">
                <p14:modId xmlns:p14="http://schemas.microsoft.com/office/powerpoint/2010/main" val="4092633756"/>
              </p:ext>
            </p:extLst>
          </p:nvPr>
        </p:nvGraphicFramePr>
        <p:xfrm>
          <a:off x="147746" y="1238246"/>
          <a:ext cx="8820000" cy="3814381"/>
        </p:xfrm>
        <a:graphic>
          <a:graphicData uri="http://schemas.openxmlformats.org/drawingml/2006/table">
            <a:tbl>
              <a:tblPr firstRow="1" firstCol="1" bandRow="1">
                <a:tableStyleId>{21E4AEA4-8DFA-4A89-87EB-49C32662AFE0}</a:tableStyleId>
              </a:tblPr>
              <a:tblGrid>
                <a:gridCol w="3575675">
                  <a:extLst>
                    <a:ext uri="{9D8B030D-6E8A-4147-A177-3AD203B41FA5}">
                      <a16:colId xmlns:a16="http://schemas.microsoft.com/office/drawing/2014/main" val="3898391213"/>
                    </a:ext>
                  </a:extLst>
                </a:gridCol>
                <a:gridCol w="5244325">
                  <a:extLst>
                    <a:ext uri="{9D8B030D-6E8A-4147-A177-3AD203B41FA5}">
                      <a16:colId xmlns:a16="http://schemas.microsoft.com/office/drawing/2014/main" val="751858698"/>
                    </a:ext>
                  </a:extLst>
                </a:gridCol>
              </a:tblGrid>
              <a:tr h="336265">
                <a:tc>
                  <a:txBody>
                    <a:bodyPr/>
                    <a:lstStyle/>
                    <a:p>
                      <a:pPr algn="just">
                        <a:lnSpc>
                          <a:spcPct val="107000"/>
                        </a:lnSpc>
                        <a:spcAft>
                          <a:spcPts val="0"/>
                        </a:spcAft>
                      </a:pPr>
                      <a:r>
                        <a:rPr lang="pt-BR" sz="2200" dirty="0">
                          <a:effectLst/>
                        </a:rPr>
                        <a:t>Descrição</a:t>
                      </a:r>
                      <a:endParaRPr lang="pt-B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2200" dirty="0">
                          <a:effectLst/>
                        </a:rPr>
                        <a:t>Autores </a:t>
                      </a:r>
                      <a:endParaRPr lang="pt-BR" sz="2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5739883"/>
                  </a:ext>
                </a:extLst>
              </a:tr>
              <a:tr h="650005">
                <a:tc>
                  <a:txBody>
                    <a:bodyPr/>
                    <a:lstStyle/>
                    <a:p>
                      <a:pPr algn="just">
                        <a:lnSpc>
                          <a:spcPct val="107000"/>
                        </a:lnSpc>
                        <a:spcAft>
                          <a:spcPts val="0"/>
                        </a:spcAft>
                      </a:pPr>
                      <a:r>
                        <a:rPr lang="pt-BR" sz="1400" dirty="0">
                          <a:effectLst/>
                        </a:rPr>
                        <a:t>Estudos que envolvam múltiplos países </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400" dirty="0">
                          <a:effectLst/>
                        </a:rPr>
                        <a:t>CHOU; SHAO; LIN (2012); GUIMÓN (2011); SWARTZ; MIAKE; FARAG (2012); BACH (2012); PNUD (2016); EVALPARTNERS (2015); BILELLA et al. (2016)</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419565"/>
                  </a:ext>
                </a:extLst>
              </a:tr>
              <a:tr h="429639">
                <a:tc>
                  <a:txBody>
                    <a:bodyPr/>
                    <a:lstStyle/>
                    <a:p>
                      <a:pPr algn="just">
                        <a:lnSpc>
                          <a:spcPct val="107000"/>
                        </a:lnSpc>
                        <a:spcAft>
                          <a:spcPts val="0"/>
                        </a:spcAft>
                      </a:pPr>
                      <a:r>
                        <a:rPr lang="pt-BR" sz="1400" dirty="0">
                          <a:effectLst/>
                        </a:rPr>
                        <a:t>Utilização da abordagem de métodos mistos</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400" dirty="0">
                          <a:effectLst/>
                        </a:rPr>
                        <a:t>ATTANASIO (2014); BITLER; KAROLY (2015); BLOCH et al. (2014); EVALPARTNERS (2015). </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1437323"/>
                  </a:ext>
                </a:extLst>
              </a:tr>
              <a:tr h="1311105">
                <a:tc>
                  <a:txBody>
                    <a:bodyPr/>
                    <a:lstStyle/>
                    <a:p>
                      <a:pPr algn="just">
                        <a:lnSpc>
                          <a:spcPct val="107000"/>
                        </a:lnSpc>
                        <a:spcAft>
                          <a:spcPts val="0"/>
                        </a:spcAft>
                      </a:pPr>
                      <a:r>
                        <a:rPr lang="pt-BR" sz="1400" dirty="0">
                          <a:effectLst/>
                        </a:rPr>
                        <a:t>Estudos avaliativos que combinam duas ou mais políticas públicas sociais</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400" dirty="0">
                          <a:effectLst/>
                        </a:rPr>
                        <a:t>FENWICK; MACDONALD; THOMSON (2013); HIRSCHAUER; LEHBERGER; MUSSHOFF (2015); SABOL; CHASE‐LANSDALE (2015); WEISS; BLOOM; BROCK (2014); ARAÚJO; POSENATTO (2012); LIMA; VILASBÔAS (2011); SILVA et al. (2013); COSTA; CAVALCANTI; SILVA (2013); PNUD (2016). </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645336"/>
                  </a:ext>
                </a:extLst>
              </a:tr>
              <a:tr h="997266">
                <a:tc>
                  <a:txBody>
                    <a:bodyPr/>
                    <a:lstStyle/>
                    <a:p>
                      <a:pPr algn="just">
                        <a:lnSpc>
                          <a:spcPct val="107000"/>
                        </a:lnSpc>
                        <a:spcAft>
                          <a:spcPts val="0"/>
                        </a:spcAft>
                      </a:pPr>
                      <a:r>
                        <a:rPr lang="pt-BR" sz="1400" dirty="0">
                          <a:effectLst/>
                        </a:rPr>
                        <a:t>Fortalecimento, capacitação e estruturação das práticas avaliativas nos países desenvolvidos e em desenvolvimento</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400" dirty="0">
                          <a:effectLst/>
                        </a:rPr>
                        <a:t>FENWICK; MACDONALD; THOMSON (2013); GUENDEL (2012); WAGNER; PELLEGRINI FILHO (2011); BACH (2012); ASSIS et al. (2012); FERNANDES et al. (2012); VAZ (2011); PNUD (2016); BILELLA et al. (2016).</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6459418"/>
                  </a:ext>
                </a:extLst>
              </a:tr>
            </a:tbl>
          </a:graphicData>
        </a:graphic>
      </p:graphicFrame>
    </p:spTree>
    <p:extLst>
      <p:ext uri="{BB962C8B-B14F-4D97-AF65-F5344CB8AC3E}">
        <p14:creationId xmlns:p14="http://schemas.microsoft.com/office/powerpoint/2010/main" val="4020211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58591" y="824375"/>
            <a:ext cx="6996600" cy="715800"/>
          </a:xfrm>
          <a:prstGeom prst="rect">
            <a:avLst/>
          </a:prstGeom>
        </p:spPr>
        <p:txBody>
          <a:bodyPr wrap="square" lIns="91425" tIns="91425" rIns="91425" bIns="91425" anchor="t" anchorCtr="0">
            <a:noAutofit/>
          </a:bodyPr>
          <a:lstStyle/>
          <a:p>
            <a:pPr lvl="0">
              <a:spcBef>
                <a:spcPts val="0"/>
              </a:spcBef>
              <a:buNone/>
            </a:pPr>
            <a:r>
              <a:rPr lang="pt-BR" sz="2800" b="1" dirty="0">
                <a:solidFill>
                  <a:schemeClr val="accent6"/>
                </a:solidFill>
              </a:rPr>
              <a:t>Análise dos Resultados</a:t>
            </a:r>
            <a:endParaRPr sz="2800" b="1" dirty="0">
              <a:solidFill>
                <a:schemeClr val="accent6"/>
              </a:solidFill>
            </a:endParaRPr>
          </a:p>
        </p:txBody>
      </p:sp>
      <p:sp>
        <p:nvSpPr>
          <p:cNvPr id="2" name="Espaço Reservado para Conteúdo 1">
            <a:extLst>
              <a:ext uri="{FF2B5EF4-FFF2-40B4-BE49-F238E27FC236}">
                <a16:creationId xmlns:a16="http://schemas.microsoft.com/office/drawing/2014/main" id="{39954D8C-E49A-F24E-9C17-4220A5F58BAB}"/>
              </a:ext>
            </a:extLst>
          </p:cNvPr>
          <p:cNvSpPr>
            <a:spLocks noGrp="1"/>
          </p:cNvSpPr>
          <p:nvPr>
            <p:ph idx="1"/>
          </p:nvPr>
        </p:nvSpPr>
        <p:spPr/>
        <p:txBody>
          <a:bodyPr/>
          <a:lstStyle/>
          <a:p>
            <a:endParaRPr lang="pt-BR"/>
          </a:p>
        </p:txBody>
      </p:sp>
      <p:graphicFrame>
        <p:nvGraphicFramePr>
          <p:cNvPr id="6" name="Tabela 5">
            <a:extLst>
              <a:ext uri="{FF2B5EF4-FFF2-40B4-BE49-F238E27FC236}">
                <a16:creationId xmlns:a16="http://schemas.microsoft.com/office/drawing/2014/main" id="{2D05E2EC-1A1E-4494-B364-CD1A63175A35}"/>
              </a:ext>
            </a:extLst>
          </p:cNvPr>
          <p:cNvGraphicFramePr>
            <a:graphicFrameLocks noGrp="1"/>
          </p:cNvGraphicFramePr>
          <p:nvPr>
            <p:extLst>
              <p:ext uri="{D42A27DB-BD31-4B8C-83A1-F6EECF244321}">
                <p14:modId xmlns:p14="http://schemas.microsoft.com/office/powerpoint/2010/main" val="1622445758"/>
              </p:ext>
            </p:extLst>
          </p:nvPr>
        </p:nvGraphicFramePr>
        <p:xfrm>
          <a:off x="164150" y="1378250"/>
          <a:ext cx="8820000" cy="3477751"/>
        </p:xfrm>
        <a:graphic>
          <a:graphicData uri="http://schemas.openxmlformats.org/drawingml/2006/table">
            <a:tbl>
              <a:tblPr firstRow="1" firstCol="1" bandRow="1">
                <a:tableStyleId>{21E4AEA4-8DFA-4A89-87EB-49C32662AFE0}</a:tableStyleId>
              </a:tblPr>
              <a:tblGrid>
                <a:gridCol w="2918263">
                  <a:extLst>
                    <a:ext uri="{9D8B030D-6E8A-4147-A177-3AD203B41FA5}">
                      <a16:colId xmlns:a16="http://schemas.microsoft.com/office/drawing/2014/main" val="3898391213"/>
                    </a:ext>
                  </a:extLst>
                </a:gridCol>
                <a:gridCol w="5901737">
                  <a:extLst>
                    <a:ext uri="{9D8B030D-6E8A-4147-A177-3AD203B41FA5}">
                      <a16:colId xmlns:a16="http://schemas.microsoft.com/office/drawing/2014/main" val="751858698"/>
                    </a:ext>
                  </a:extLst>
                </a:gridCol>
              </a:tblGrid>
              <a:tr h="671353">
                <a:tc>
                  <a:txBody>
                    <a:bodyPr/>
                    <a:lstStyle/>
                    <a:p>
                      <a:pPr algn="just">
                        <a:lnSpc>
                          <a:spcPct val="107000"/>
                        </a:lnSpc>
                        <a:spcAft>
                          <a:spcPts val="0"/>
                        </a:spcAft>
                      </a:pPr>
                      <a:r>
                        <a:rPr lang="pt-BR" sz="2200" dirty="0">
                          <a:effectLst/>
                        </a:rPr>
                        <a:t>Descrição</a:t>
                      </a:r>
                      <a:endParaRPr lang="pt-BR" sz="2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2200" dirty="0">
                          <a:effectLst/>
                        </a:rPr>
                        <a:t>Autores </a:t>
                      </a:r>
                      <a:endParaRPr lang="pt-BR" sz="2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5739883"/>
                  </a:ext>
                </a:extLst>
              </a:tr>
              <a:tr h="1453276">
                <a:tc>
                  <a:txBody>
                    <a:bodyPr/>
                    <a:lstStyle/>
                    <a:p>
                      <a:pPr algn="just">
                        <a:lnSpc>
                          <a:spcPct val="107000"/>
                        </a:lnSpc>
                        <a:spcAft>
                          <a:spcPts val="0"/>
                        </a:spcAft>
                      </a:pPr>
                      <a:r>
                        <a:rPr lang="pt-BR" sz="1400" dirty="0">
                          <a:effectLst/>
                        </a:rPr>
                        <a:t>Utilização dos resultados das avaliações para informar e melhorar as políticas públicas</a:t>
                      </a:r>
                      <a:endParaRPr lang="pt-BR"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400" dirty="0">
                          <a:effectLst/>
                        </a:rPr>
                        <a:t>ATTANASIO (2014); BLOCH et al. (2014); CHOU; SHAO; LIN (2012); SWARTZ; MIAKE; FARAG (2012); DELGADO (2012); ASSIS et al. (2012); FERNANDES et al. (2012); LIMA; VILASBÔAS (2011); COSTA; CAVALCANTI; SILVA (2013); PNUD (2016); EVALPARTNERS (2015); BILELLA et al. (2016). </a:t>
                      </a:r>
                      <a:endParaRPr lang="pt-BR"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419565"/>
                  </a:ext>
                </a:extLst>
              </a:tr>
              <a:tr h="1016916">
                <a:tc>
                  <a:txBody>
                    <a:bodyPr/>
                    <a:lstStyle/>
                    <a:p>
                      <a:pPr algn="just">
                        <a:lnSpc>
                          <a:spcPct val="107000"/>
                        </a:lnSpc>
                        <a:spcAft>
                          <a:spcPts val="0"/>
                        </a:spcAft>
                      </a:pPr>
                      <a:r>
                        <a:rPr lang="pt-BR" sz="1400" dirty="0">
                          <a:effectLst/>
                        </a:rPr>
                        <a:t>Avaliações participativas – contemplação de todos os atores envolvidos (gestores, tomadores de decisão, formuladores, implementadores, executores e beneficiários)</a:t>
                      </a:r>
                      <a:endParaRPr lang="pt-BR"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pt-BR" sz="1400" dirty="0">
                          <a:effectLst/>
                        </a:rPr>
                        <a:t>DENSKUS (2012); RAMOS et al. (2014); ASSIS et al. (2012); FERNANDES et al. (2012); LIMA; VILASBÔAS (2011); EVALPARTNERS (2015); BILELLA et al. (2016).</a:t>
                      </a:r>
                      <a:endParaRPr lang="pt-BR" sz="14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1437323"/>
                  </a:ext>
                </a:extLst>
              </a:tr>
            </a:tbl>
          </a:graphicData>
        </a:graphic>
      </p:graphicFrame>
    </p:spTree>
    <p:extLst>
      <p:ext uri="{BB962C8B-B14F-4D97-AF65-F5344CB8AC3E}">
        <p14:creationId xmlns:p14="http://schemas.microsoft.com/office/powerpoint/2010/main" val="191749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 y="965102"/>
            <a:ext cx="6404317" cy="551039"/>
          </a:xfrm>
        </p:spPr>
        <p:txBody>
          <a:bodyPr/>
          <a:lstStyle/>
          <a:p>
            <a:r>
              <a:rPr lang="pt-BR" sz="2800" b="1" dirty="0">
                <a:solidFill>
                  <a:schemeClr val="accent6"/>
                </a:solidFill>
              </a:rPr>
              <a:t>Lacunas Teóricas – Revisão </a:t>
            </a:r>
            <a:r>
              <a:rPr lang="pt-BR" sz="2800" dirty="0">
                <a:solidFill>
                  <a:schemeClr val="accent6"/>
                </a:solidFill>
              </a:rPr>
              <a:t>Integrativa</a:t>
            </a:r>
          </a:p>
        </p:txBody>
      </p:sp>
      <p:sp>
        <p:nvSpPr>
          <p:cNvPr id="6" name="Espaço Reservado para Conteúdo 5"/>
          <p:cNvSpPr>
            <a:spLocks noGrp="1"/>
          </p:cNvSpPr>
          <p:nvPr>
            <p:ph idx="1"/>
          </p:nvPr>
        </p:nvSpPr>
        <p:spPr>
          <a:xfrm>
            <a:off x="295887" y="1448295"/>
            <a:ext cx="8523214" cy="3263503"/>
          </a:xfrm>
        </p:spPr>
        <p:txBody>
          <a:bodyPr>
            <a:noAutofit/>
          </a:bodyPr>
          <a:lstStyle/>
          <a:p>
            <a:pPr marL="342900" indent="-342900" algn="just">
              <a:buFont typeface="+mj-lt"/>
              <a:buAutoNum type="arabicPeriod"/>
            </a:pPr>
            <a:r>
              <a:rPr lang="pt-BR" dirty="0">
                <a:solidFill>
                  <a:schemeClr val="tx1"/>
                </a:solidFill>
              </a:rPr>
              <a:t>Estudos que envolvam múltiplos países;</a:t>
            </a:r>
          </a:p>
          <a:p>
            <a:pPr marL="342900" indent="-342900" algn="just">
              <a:buFont typeface="+mj-lt"/>
              <a:buAutoNum type="arabicPeriod"/>
            </a:pPr>
            <a:r>
              <a:rPr lang="pt-BR" dirty="0">
                <a:solidFill>
                  <a:schemeClr val="tx1"/>
                </a:solidFill>
              </a:rPr>
              <a:t>Utilização da abordagem de métodos mistos;</a:t>
            </a:r>
          </a:p>
          <a:p>
            <a:pPr marL="342900" indent="-342900" algn="just">
              <a:buFont typeface="+mj-lt"/>
              <a:buAutoNum type="arabicPeriod"/>
            </a:pPr>
            <a:r>
              <a:rPr lang="pt-BR" dirty="0">
                <a:solidFill>
                  <a:schemeClr val="tx1"/>
                </a:solidFill>
              </a:rPr>
              <a:t>Estudos avaliativos que combinam duas ou mais políticas públicas sociais;</a:t>
            </a:r>
          </a:p>
          <a:p>
            <a:pPr marL="342900" indent="-342900" algn="just">
              <a:buFont typeface="+mj-lt"/>
              <a:buAutoNum type="arabicPeriod"/>
            </a:pPr>
            <a:r>
              <a:rPr lang="pt-BR" dirty="0">
                <a:solidFill>
                  <a:schemeClr val="tx1"/>
                </a:solidFill>
              </a:rPr>
              <a:t>Fortalecimento, capacitação e estruturação das práticas avaliativas nos países desenvolvidos e em desenvolvimento;</a:t>
            </a:r>
          </a:p>
          <a:p>
            <a:pPr marL="342900" indent="-342900" algn="just">
              <a:buFont typeface="+mj-lt"/>
              <a:buAutoNum type="arabicPeriod"/>
            </a:pPr>
            <a:r>
              <a:rPr lang="pt-BR" dirty="0">
                <a:solidFill>
                  <a:schemeClr val="tx1"/>
                </a:solidFill>
              </a:rPr>
              <a:t>Utilização dos resultados das avaliações para informar e melhorar as políticas públicas;</a:t>
            </a:r>
          </a:p>
          <a:p>
            <a:pPr marL="342900" indent="-342900" algn="just">
              <a:buFont typeface="+mj-lt"/>
              <a:buAutoNum type="arabicPeriod"/>
            </a:pPr>
            <a:r>
              <a:rPr lang="pt-BR" dirty="0">
                <a:solidFill>
                  <a:schemeClr val="tx1"/>
                </a:solidFill>
              </a:rPr>
              <a:t>Avaliações participativas – contemplação de todos os atores envolvidos (gestores, tomadores de decisão, formuladores, implementadores, executores e beneficiários).</a:t>
            </a:r>
          </a:p>
        </p:txBody>
      </p:sp>
    </p:spTree>
    <p:extLst>
      <p:ext uri="{BB962C8B-B14F-4D97-AF65-F5344CB8AC3E}">
        <p14:creationId xmlns:p14="http://schemas.microsoft.com/office/powerpoint/2010/main" val="38545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65C9B-FB72-1D4F-843F-B3C18E08BB9D}"/>
              </a:ext>
            </a:extLst>
          </p:cNvPr>
          <p:cNvSpPr>
            <a:spLocks noGrp="1"/>
          </p:cNvSpPr>
          <p:nvPr>
            <p:ph type="title"/>
          </p:nvPr>
        </p:nvSpPr>
        <p:spPr>
          <a:xfrm>
            <a:off x="1047750" y="919875"/>
            <a:ext cx="6996600" cy="715800"/>
          </a:xfrm>
        </p:spPr>
        <p:txBody>
          <a:bodyPr/>
          <a:lstStyle/>
          <a:p>
            <a:r>
              <a:rPr lang="pt-BR" dirty="0"/>
              <a:t>Prática de Avaliação de Políticas Sociais</a:t>
            </a:r>
          </a:p>
        </p:txBody>
      </p:sp>
      <p:sp>
        <p:nvSpPr>
          <p:cNvPr id="3" name="Espaço Reservado para Texto 2">
            <a:extLst>
              <a:ext uri="{FF2B5EF4-FFF2-40B4-BE49-F238E27FC236}">
                <a16:creationId xmlns:a16="http://schemas.microsoft.com/office/drawing/2014/main" id="{CD70371D-5DA0-9D48-BBF2-2C07A691E29E}"/>
              </a:ext>
            </a:extLst>
          </p:cNvPr>
          <p:cNvSpPr>
            <a:spLocks noGrp="1"/>
          </p:cNvSpPr>
          <p:nvPr>
            <p:ph idx="1"/>
          </p:nvPr>
        </p:nvSpPr>
        <p:spPr>
          <a:xfrm>
            <a:off x="800100" y="2054525"/>
            <a:ext cx="7353300" cy="1922100"/>
          </a:xfrm>
        </p:spPr>
        <p:txBody>
          <a:bodyPr/>
          <a:lstStyle/>
          <a:p>
            <a:r>
              <a:rPr lang="pt-BR" dirty="0"/>
              <a:t>Avaliação da Política de Permanência e Moradia da USP: estudo sobre a demanda dos moradores  do </a:t>
            </a:r>
            <a:r>
              <a:rPr lang="pt-BR" i="1" dirty="0"/>
              <a:t>Campus</a:t>
            </a:r>
            <a:r>
              <a:rPr lang="pt-BR" dirty="0"/>
              <a:t> da USP de Ribeirão Preto e formação de novas lideranças.</a:t>
            </a:r>
          </a:p>
          <a:p>
            <a:r>
              <a:rPr lang="pt-BR" dirty="0"/>
              <a:t>USP: um dos maiores programas de inclusão social de alunos cotistas do Brasil no ensino público universitário.</a:t>
            </a:r>
          </a:p>
        </p:txBody>
      </p:sp>
      <p:sp>
        <p:nvSpPr>
          <p:cNvPr id="4" name="Espaço Reservado para Número de Slide 3">
            <a:extLst>
              <a:ext uri="{FF2B5EF4-FFF2-40B4-BE49-F238E27FC236}">
                <a16:creationId xmlns:a16="http://schemas.microsoft.com/office/drawing/2014/main" id="{87CCB66B-6169-BA45-AD25-9FA3D3F879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25</a:t>
            </a:fld>
            <a:endParaRPr lang="pt-BR"/>
          </a:p>
        </p:txBody>
      </p:sp>
    </p:spTree>
    <p:extLst>
      <p:ext uri="{BB962C8B-B14F-4D97-AF65-F5344CB8AC3E}">
        <p14:creationId xmlns:p14="http://schemas.microsoft.com/office/powerpoint/2010/main" val="163861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1627E-DDD6-1B42-88EA-8B6D7DB0C9FC}"/>
              </a:ext>
            </a:extLst>
          </p:cNvPr>
          <p:cNvSpPr>
            <a:spLocks noGrp="1"/>
          </p:cNvSpPr>
          <p:nvPr>
            <p:ph type="title"/>
          </p:nvPr>
        </p:nvSpPr>
        <p:spPr>
          <a:xfrm>
            <a:off x="1057275" y="906980"/>
            <a:ext cx="6996600" cy="1004670"/>
          </a:xfrm>
        </p:spPr>
        <p:txBody>
          <a:bodyPr/>
          <a:lstStyle/>
          <a:p>
            <a:r>
              <a:rPr lang="pt-BR" dirty="0"/>
              <a:t>Bolsa de Extensão do Programa Unificados de Bolsas da USP (PUB)</a:t>
            </a:r>
          </a:p>
        </p:txBody>
      </p:sp>
      <p:sp>
        <p:nvSpPr>
          <p:cNvPr id="3" name="Espaço Reservado para Texto 2">
            <a:extLst>
              <a:ext uri="{FF2B5EF4-FFF2-40B4-BE49-F238E27FC236}">
                <a16:creationId xmlns:a16="http://schemas.microsoft.com/office/drawing/2014/main" id="{6324B6A7-65DE-5B41-9CB7-C2CB3C753493}"/>
              </a:ext>
            </a:extLst>
          </p:cNvPr>
          <p:cNvSpPr>
            <a:spLocks noGrp="1"/>
          </p:cNvSpPr>
          <p:nvPr>
            <p:ph idx="1"/>
          </p:nvPr>
        </p:nvSpPr>
        <p:spPr>
          <a:xfrm>
            <a:off x="797725" y="2111675"/>
            <a:ext cx="7515700" cy="1922100"/>
          </a:xfrm>
        </p:spPr>
        <p:txBody>
          <a:bodyPr/>
          <a:lstStyle/>
          <a:p>
            <a:pPr algn="just" fontAlgn="base"/>
            <a:r>
              <a:rPr lang="pt-BR" dirty="0"/>
              <a:t>Esses locais ganharam novas áreas de convivência para a manutenção da qualidade de vida e bem-estar dos estudantes. </a:t>
            </a:r>
          </a:p>
          <a:p>
            <a:pPr algn="just" fontAlgn="base"/>
            <a:r>
              <a:rPr lang="pt-BR" dirty="0"/>
              <a:t>Os espaços de socialização, que antes se resumiam às cozinhas compartilhadas de cada bloco, hoje, estão nas praças já prontas ou em construção, na manutenção de uma horta, na apresentação de teatro e até nas festas temáticas promovidas pelos alunos com apoio da PUSP-RP. </a:t>
            </a:r>
          </a:p>
          <a:p>
            <a:pPr marL="101600" indent="0">
              <a:buNone/>
            </a:pPr>
            <a:endParaRPr lang="pt-BR" dirty="0"/>
          </a:p>
        </p:txBody>
      </p:sp>
      <p:sp>
        <p:nvSpPr>
          <p:cNvPr id="4" name="Espaço Reservado para Número de Slide 3">
            <a:extLst>
              <a:ext uri="{FF2B5EF4-FFF2-40B4-BE49-F238E27FC236}">
                <a16:creationId xmlns:a16="http://schemas.microsoft.com/office/drawing/2014/main" id="{2FF499C6-3497-2E42-AEA8-706AADB15C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26</a:t>
            </a:fld>
            <a:endParaRPr lang="pt-BR"/>
          </a:p>
        </p:txBody>
      </p:sp>
    </p:spTree>
    <p:extLst>
      <p:ext uri="{BB962C8B-B14F-4D97-AF65-F5344CB8AC3E}">
        <p14:creationId xmlns:p14="http://schemas.microsoft.com/office/powerpoint/2010/main" val="4022002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40124" y="996075"/>
            <a:ext cx="6996600" cy="715800"/>
          </a:xfrm>
          <a:prstGeom prst="rect">
            <a:avLst/>
          </a:prstGeom>
        </p:spPr>
        <p:txBody>
          <a:bodyPr wrap="square" lIns="91425" tIns="91425" rIns="91425" bIns="91425" anchor="t" anchorCtr="0">
            <a:noAutofit/>
          </a:bodyPr>
          <a:lstStyle/>
          <a:p>
            <a:pPr lvl="0">
              <a:spcBef>
                <a:spcPts val="0"/>
              </a:spcBef>
              <a:buNone/>
            </a:pPr>
            <a:r>
              <a:rPr lang="pt-BR" sz="2800" b="1" dirty="0">
                <a:solidFill>
                  <a:schemeClr val="accent6"/>
                </a:solidFill>
              </a:rPr>
              <a:t>Considerações Finais</a:t>
            </a:r>
            <a:endParaRPr sz="3200" b="1" dirty="0">
              <a:solidFill>
                <a:schemeClr val="accent6"/>
              </a:solidFill>
            </a:endParaRPr>
          </a:p>
        </p:txBody>
      </p:sp>
      <p:sp>
        <p:nvSpPr>
          <p:cNvPr id="135" name="Shape 135"/>
          <p:cNvSpPr txBox="1">
            <a:spLocks noGrp="1"/>
          </p:cNvSpPr>
          <p:nvPr>
            <p:ph idx="1"/>
          </p:nvPr>
        </p:nvSpPr>
        <p:spPr>
          <a:xfrm>
            <a:off x="866299" y="1521125"/>
            <a:ext cx="7344251" cy="1922100"/>
          </a:xfrm>
          <a:prstGeom prst="rect">
            <a:avLst/>
          </a:prstGeom>
        </p:spPr>
        <p:txBody>
          <a:bodyPr wrap="square" lIns="91425" tIns="91425" rIns="91425" bIns="91425" anchor="t" anchorCtr="0">
            <a:noAutofit/>
          </a:bodyPr>
          <a:lstStyle/>
          <a:p>
            <a:pPr marL="285750" indent="-285750" algn="just">
              <a:lnSpc>
                <a:spcPct val="100000"/>
              </a:lnSpc>
              <a:spcBef>
                <a:spcPts val="0"/>
              </a:spcBef>
              <a:spcAft>
                <a:spcPts val="600"/>
              </a:spcAft>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Diferenças na condução das avaliações em diferentes países, principalmente entre os desenvolvidos e os em desenvolvimento;</a:t>
            </a:r>
          </a:p>
          <a:p>
            <a:pPr marL="285750" indent="-285750" algn="just">
              <a:lnSpc>
                <a:spcPct val="100000"/>
              </a:lnSpc>
              <a:spcBef>
                <a:spcPts val="0"/>
              </a:spcBef>
              <a:spcAft>
                <a:spcPts val="600"/>
              </a:spcAft>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Busca por modelos articulados de desenvolvimento: Objetivos do Desenvolvimento Sustentável (ODS);</a:t>
            </a:r>
          </a:p>
          <a:p>
            <a:pPr marL="285750" indent="-285750" algn="just">
              <a:lnSpc>
                <a:spcPct val="100000"/>
              </a:lnSpc>
              <a:spcBef>
                <a:spcPts val="0"/>
              </a:spcBef>
              <a:spcAft>
                <a:spcPts val="600"/>
              </a:spcAft>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Aumento dos estudos comparativos e compartilhados entre os países pertencentes à Organização para Cooperação e Desenvolvimento Econômico (OEDC) e o exemplo do Projeto SOPHIE na União Europeia.</a:t>
            </a:r>
          </a:p>
          <a:p>
            <a:pPr marL="285750" indent="-285750" algn="just">
              <a:lnSpc>
                <a:spcPct val="100000"/>
              </a:lnSpc>
              <a:spcBef>
                <a:spcPts val="0"/>
              </a:spcBef>
              <a:spcAft>
                <a:spcPts val="600"/>
              </a:spcAft>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Na América Latina, percebe-se uma busca crescente por ações avaliativas para o fortalecimento e a melhoria das políticas públicas adotadas na região, principalmente relacionadas com o enfrentamento das vulnerabilidades sociais – </a:t>
            </a:r>
            <a:r>
              <a:rPr lang="pt-BR" sz="1400"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ReLAC</a:t>
            </a: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a:t>
            </a:r>
            <a:r>
              <a:rPr lang="pt-BR" sz="1400"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EvalPartners</a:t>
            </a: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UNICEF, IOCE.</a:t>
            </a:r>
          </a:p>
          <a:p>
            <a:pPr marL="285750" indent="-285750" algn="just">
              <a:lnSpc>
                <a:spcPct val="100000"/>
              </a:lnSpc>
              <a:spcBef>
                <a:spcPts val="0"/>
              </a:spcBef>
              <a:spcAft>
                <a:spcPts val="600"/>
              </a:spcAft>
            </a:pPr>
            <a:r>
              <a:rPr lang="pt-BR" sz="14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Esforço brasileiro, principalmente das instituições e da academia, para criar e fortalecer sistemas de avaliação das políticas públicas: com estruturação de dados, capacitação dos avaliadores, utilização dos resultados na tomada de decisão e transparência das ações.</a:t>
            </a:r>
          </a:p>
          <a:p>
            <a:pPr lvl="0">
              <a:lnSpc>
                <a:spcPct val="100000"/>
              </a:lnSpc>
              <a:spcBef>
                <a:spcPts val="0"/>
              </a:spcBef>
              <a:spcAft>
                <a:spcPts val="600"/>
              </a:spcAft>
              <a:buNone/>
            </a:pPr>
            <a:endParaRPr lang="pt-BR" sz="15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21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F80CE-B1E1-3C4A-A563-C897C0C8AB38}"/>
              </a:ext>
            </a:extLst>
          </p:cNvPr>
          <p:cNvSpPr>
            <a:spLocks noGrp="1"/>
          </p:cNvSpPr>
          <p:nvPr>
            <p:ph type="title"/>
          </p:nvPr>
        </p:nvSpPr>
        <p:spPr>
          <a:xfrm>
            <a:off x="1164425" y="957975"/>
            <a:ext cx="6996600" cy="715800"/>
          </a:xfrm>
        </p:spPr>
        <p:txBody>
          <a:bodyPr/>
          <a:lstStyle/>
          <a:p>
            <a:r>
              <a:rPr lang="pt-BR" dirty="0"/>
              <a:t>Perspectivas para o futuro na Pesquisa, Ensino e Extensão</a:t>
            </a:r>
          </a:p>
        </p:txBody>
      </p:sp>
      <p:sp>
        <p:nvSpPr>
          <p:cNvPr id="3" name="Espaço Reservado para Texto 2">
            <a:extLst>
              <a:ext uri="{FF2B5EF4-FFF2-40B4-BE49-F238E27FC236}">
                <a16:creationId xmlns:a16="http://schemas.microsoft.com/office/drawing/2014/main" id="{6C74B33F-B319-7648-BB7F-2CBC378BF20F}"/>
              </a:ext>
            </a:extLst>
          </p:cNvPr>
          <p:cNvSpPr>
            <a:spLocks noGrp="1"/>
          </p:cNvSpPr>
          <p:nvPr>
            <p:ph idx="1"/>
          </p:nvPr>
        </p:nvSpPr>
        <p:spPr>
          <a:xfrm>
            <a:off x="971550" y="1844975"/>
            <a:ext cx="7229950" cy="1922100"/>
          </a:xfrm>
        </p:spPr>
        <p:txBody>
          <a:bodyPr/>
          <a:lstStyle/>
          <a:p>
            <a:pPr marL="0" indent="0" algn="just">
              <a:buNone/>
            </a:pPr>
            <a:r>
              <a:rPr lang="pt-BR" sz="1800" dirty="0"/>
              <a:t>1. </a:t>
            </a:r>
            <a:r>
              <a:rPr lang="pt-BR" sz="1600" dirty="0">
                <a:solidFill>
                  <a:schemeClr val="tx1"/>
                </a:solidFill>
              </a:rPr>
              <a:t>Estudos que envolvam múltiplos países (parceria com a Universidade de Roma e Comunidade Europeia: Caso das Políticas para Faixa de Fronteira no Brasil e na Europa e Saúde Pública).</a:t>
            </a:r>
          </a:p>
          <a:p>
            <a:pPr marL="0" indent="0" algn="just">
              <a:buNone/>
            </a:pPr>
            <a:r>
              <a:rPr lang="pt-BR" sz="1600" dirty="0">
                <a:solidFill>
                  <a:schemeClr val="tx1"/>
                </a:solidFill>
              </a:rPr>
              <a:t>2. Utilização da abordagem de métodos mistos alinhados com estudos avaliativos que combinam duas ou mais políticas públicas sociais (Bolsa produtividade CNPq: Doenças endêmicas e Investimentos em Meio Ambiente; Doença mental, Esporte e Cultura na Universidade de São Paulo).</a:t>
            </a:r>
          </a:p>
          <a:p>
            <a:pPr marL="0" indent="0" algn="just">
              <a:buNone/>
            </a:pPr>
            <a:r>
              <a:rPr lang="pt-BR" sz="1600" dirty="0">
                <a:solidFill>
                  <a:schemeClr val="tx1"/>
                </a:solidFill>
              </a:rPr>
              <a:t>3. Utilização dos resultados das avaliações para informar e melhorar as políticas públicas (Convênio GPUBLIC, IPEA e IEA. Rodas de Conversa com os Ministério através da Cátedra da ENAP).</a:t>
            </a:r>
          </a:p>
          <a:p>
            <a:pPr marL="101600" indent="0">
              <a:buNone/>
            </a:pPr>
            <a:r>
              <a:rPr lang="pt-BR" dirty="0"/>
              <a:t> </a:t>
            </a:r>
          </a:p>
        </p:txBody>
      </p:sp>
      <p:sp>
        <p:nvSpPr>
          <p:cNvPr id="4" name="Espaço Reservado para Número de Slide 3">
            <a:extLst>
              <a:ext uri="{FF2B5EF4-FFF2-40B4-BE49-F238E27FC236}">
                <a16:creationId xmlns:a16="http://schemas.microsoft.com/office/drawing/2014/main" id="{A001E669-412C-9B43-A4AC-6807DDA4999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28</a:t>
            </a:fld>
            <a:endParaRPr lang="pt-BR"/>
          </a:p>
        </p:txBody>
      </p:sp>
    </p:spTree>
    <p:extLst>
      <p:ext uri="{BB962C8B-B14F-4D97-AF65-F5344CB8AC3E}">
        <p14:creationId xmlns:p14="http://schemas.microsoft.com/office/powerpoint/2010/main" val="3251804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7750" y="634124"/>
            <a:ext cx="6996600" cy="1622187"/>
          </a:xfrm>
        </p:spPr>
        <p:txBody>
          <a:bodyPr>
            <a:normAutofit/>
          </a:bodyPr>
          <a:lstStyle/>
          <a:p>
            <a:r>
              <a:rPr lang="pt-BR" sz="5000" dirty="0"/>
              <a:t>OBRIGADA</a:t>
            </a:r>
          </a:p>
        </p:txBody>
      </p:sp>
      <p:sp>
        <p:nvSpPr>
          <p:cNvPr id="5" name="Subtítulo 4"/>
          <p:cNvSpPr>
            <a:spLocks noGrp="1"/>
          </p:cNvSpPr>
          <p:nvPr>
            <p:ph type="body" idx="1"/>
          </p:nvPr>
        </p:nvSpPr>
        <p:spPr>
          <a:xfrm>
            <a:off x="1073700" y="2587275"/>
            <a:ext cx="6996600" cy="1922100"/>
          </a:xfrm>
        </p:spPr>
        <p:txBody>
          <a:bodyPr>
            <a:normAutofit/>
          </a:bodyPr>
          <a:lstStyle/>
          <a:p>
            <a:pPr marL="101600" indent="0">
              <a:buNone/>
            </a:pPr>
            <a:r>
              <a:rPr lang="pt-BR" sz="1600" b="1" dirty="0">
                <a:solidFill>
                  <a:schemeClr val="tx1"/>
                </a:solidFill>
              </a:rPr>
              <a:t>Contato: </a:t>
            </a:r>
          </a:p>
          <a:p>
            <a:pPr marL="101600" indent="0">
              <a:buNone/>
            </a:pPr>
            <a:r>
              <a:rPr lang="pt-BR" sz="1600" b="1" dirty="0">
                <a:solidFill>
                  <a:schemeClr val="tx1"/>
                </a:solidFill>
                <a:hlinkClick r:id="rId3"/>
              </a:rPr>
              <a:t>cspassador@usp.br</a:t>
            </a:r>
            <a:endParaRPr lang="pt-BR" sz="1600" b="1" dirty="0">
              <a:solidFill>
                <a:schemeClr val="tx1"/>
              </a:solidFill>
            </a:endParaRPr>
          </a:p>
        </p:txBody>
      </p:sp>
    </p:spTree>
    <p:extLst>
      <p:ext uri="{BB962C8B-B14F-4D97-AF65-F5344CB8AC3E}">
        <p14:creationId xmlns:p14="http://schemas.microsoft.com/office/powerpoint/2010/main" val="221339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F57EE-0EF1-7642-A701-596305265BD3}"/>
              </a:ext>
            </a:extLst>
          </p:cNvPr>
          <p:cNvSpPr>
            <a:spLocks noGrp="1"/>
          </p:cNvSpPr>
          <p:nvPr>
            <p:ph type="title"/>
          </p:nvPr>
        </p:nvSpPr>
        <p:spPr>
          <a:xfrm>
            <a:off x="962025" y="1129425"/>
            <a:ext cx="6996600" cy="715800"/>
          </a:xfrm>
        </p:spPr>
        <p:txBody>
          <a:bodyPr/>
          <a:lstStyle/>
          <a:p>
            <a:r>
              <a:rPr lang="pt-BR" dirty="0"/>
              <a:t>OBJETIVO DA AULA</a:t>
            </a:r>
          </a:p>
        </p:txBody>
      </p:sp>
      <p:sp>
        <p:nvSpPr>
          <p:cNvPr id="3" name="Espaço Reservado para Texto 2">
            <a:extLst>
              <a:ext uri="{FF2B5EF4-FFF2-40B4-BE49-F238E27FC236}">
                <a16:creationId xmlns:a16="http://schemas.microsoft.com/office/drawing/2014/main" id="{FA667C3A-AF22-AC4D-ACD2-55B67F63CA24}"/>
              </a:ext>
            </a:extLst>
          </p:cNvPr>
          <p:cNvSpPr>
            <a:spLocks noGrp="1"/>
          </p:cNvSpPr>
          <p:nvPr>
            <p:ph idx="1"/>
          </p:nvPr>
        </p:nvSpPr>
        <p:spPr>
          <a:xfrm>
            <a:off x="1047750" y="2006900"/>
            <a:ext cx="6996600" cy="1922100"/>
          </a:xfrm>
        </p:spPr>
        <p:txBody>
          <a:bodyPr/>
          <a:lstStyle/>
          <a:p>
            <a:pPr marL="101600" indent="0" algn="just">
              <a:buNone/>
            </a:pPr>
            <a:r>
              <a:rPr lang="pt-BR" sz="2400" dirty="0"/>
              <a:t>Na perspectiva do Estado de Direito, o objetivo dessa aula é explanar sobre a construção do marco teórico de avaliação de políticas públicas sociais e as tendências da área no Brasil e no mundo.</a:t>
            </a:r>
          </a:p>
          <a:p>
            <a:pPr marL="101600" indent="0">
              <a:buNone/>
            </a:pPr>
            <a:endParaRPr lang="pt-BR" dirty="0"/>
          </a:p>
        </p:txBody>
      </p:sp>
      <p:sp>
        <p:nvSpPr>
          <p:cNvPr id="4" name="Espaço Reservado para Número de Slide 3">
            <a:extLst>
              <a:ext uri="{FF2B5EF4-FFF2-40B4-BE49-F238E27FC236}">
                <a16:creationId xmlns:a16="http://schemas.microsoft.com/office/drawing/2014/main" id="{EE942305-0F99-794F-B22D-2BADE474F0A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3</a:t>
            </a:fld>
            <a:endParaRPr lang="pt-BR"/>
          </a:p>
        </p:txBody>
      </p:sp>
    </p:spTree>
    <p:extLst>
      <p:ext uri="{BB962C8B-B14F-4D97-AF65-F5344CB8AC3E}">
        <p14:creationId xmlns:p14="http://schemas.microsoft.com/office/powerpoint/2010/main" val="95224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A82DA1-A061-3E4C-AB07-622A3ADE1517}"/>
              </a:ext>
            </a:extLst>
          </p:cNvPr>
          <p:cNvSpPr>
            <a:spLocks noGrp="1"/>
          </p:cNvSpPr>
          <p:nvPr>
            <p:ph type="title"/>
          </p:nvPr>
        </p:nvSpPr>
        <p:spPr>
          <a:xfrm>
            <a:off x="1075850" y="881525"/>
            <a:ext cx="6996600" cy="715800"/>
          </a:xfrm>
        </p:spPr>
        <p:txBody>
          <a:bodyPr/>
          <a:lstStyle/>
          <a:p>
            <a:r>
              <a:rPr lang="pt-BR" dirty="0"/>
              <a:t>Estrutura da aula</a:t>
            </a:r>
          </a:p>
        </p:txBody>
      </p:sp>
      <p:sp>
        <p:nvSpPr>
          <p:cNvPr id="3" name="Espaço Reservado para Texto 2">
            <a:extLst>
              <a:ext uri="{FF2B5EF4-FFF2-40B4-BE49-F238E27FC236}">
                <a16:creationId xmlns:a16="http://schemas.microsoft.com/office/drawing/2014/main" id="{33E1D708-5A13-E94C-83B0-59B0CEDD3610}"/>
              </a:ext>
            </a:extLst>
          </p:cNvPr>
          <p:cNvSpPr>
            <a:spLocks noGrp="1"/>
          </p:cNvSpPr>
          <p:nvPr>
            <p:ph idx="1"/>
          </p:nvPr>
        </p:nvSpPr>
        <p:spPr>
          <a:xfrm>
            <a:off x="1075850" y="1787825"/>
            <a:ext cx="6996600" cy="1922100"/>
          </a:xfrm>
        </p:spPr>
        <p:txBody>
          <a:bodyPr/>
          <a:lstStyle/>
          <a:p>
            <a:r>
              <a:rPr lang="pt-BR" sz="1900" dirty="0"/>
              <a:t>Estado de Direito</a:t>
            </a:r>
          </a:p>
          <a:p>
            <a:r>
              <a:rPr lang="pt-BR" sz="1900" dirty="0"/>
              <a:t>Ciclo de Políticas Públicas</a:t>
            </a:r>
          </a:p>
          <a:p>
            <a:r>
              <a:rPr lang="pt-BR" sz="1900" dirty="0"/>
              <a:t>Cenário da Avaliação de Políticas Públicas </a:t>
            </a:r>
          </a:p>
          <a:p>
            <a:r>
              <a:rPr lang="pt-BR" sz="1900" dirty="0"/>
              <a:t>Revisão Bibliográfica e Integrativa</a:t>
            </a:r>
          </a:p>
          <a:p>
            <a:r>
              <a:rPr lang="pt-BR" sz="1900" dirty="0"/>
              <a:t>Resultados da Revisão</a:t>
            </a:r>
          </a:p>
          <a:p>
            <a:r>
              <a:rPr lang="pt-BR" sz="1900" dirty="0"/>
              <a:t>Avaliação da Política de Permanência e Moradia no </a:t>
            </a:r>
            <a:r>
              <a:rPr lang="pt-BR" sz="1900" i="1" dirty="0"/>
              <a:t>Campus</a:t>
            </a:r>
            <a:r>
              <a:rPr lang="pt-BR" sz="1900" dirty="0"/>
              <a:t> da USP em Ribeirão Preto</a:t>
            </a:r>
          </a:p>
          <a:p>
            <a:r>
              <a:rPr lang="pt-BR" sz="1900" dirty="0"/>
              <a:t>Conclusão</a:t>
            </a:r>
          </a:p>
          <a:p>
            <a:endParaRPr lang="pt-BR" dirty="0"/>
          </a:p>
          <a:p>
            <a:endParaRPr lang="pt-BR" dirty="0"/>
          </a:p>
        </p:txBody>
      </p:sp>
      <p:sp>
        <p:nvSpPr>
          <p:cNvPr id="4" name="Espaço Reservado para Número de Slide 3">
            <a:extLst>
              <a:ext uri="{FF2B5EF4-FFF2-40B4-BE49-F238E27FC236}">
                <a16:creationId xmlns:a16="http://schemas.microsoft.com/office/drawing/2014/main" id="{9F25CB47-C1BD-9040-A276-268FFB5D89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4</a:t>
            </a:fld>
            <a:endParaRPr lang="pt-BR"/>
          </a:p>
        </p:txBody>
      </p:sp>
    </p:spTree>
    <p:extLst>
      <p:ext uri="{BB962C8B-B14F-4D97-AF65-F5344CB8AC3E}">
        <p14:creationId xmlns:p14="http://schemas.microsoft.com/office/powerpoint/2010/main" val="297247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3007F-FF50-3646-87F2-31D72DA0B3C6}"/>
              </a:ext>
            </a:extLst>
          </p:cNvPr>
          <p:cNvSpPr>
            <a:spLocks noGrp="1"/>
          </p:cNvSpPr>
          <p:nvPr>
            <p:ph type="title"/>
          </p:nvPr>
        </p:nvSpPr>
        <p:spPr>
          <a:xfrm>
            <a:off x="1047750" y="868300"/>
            <a:ext cx="6996600" cy="715800"/>
          </a:xfrm>
        </p:spPr>
        <p:txBody>
          <a:bodyPr/>
          <a:lstStyle/>
          <a:p>
            <a:r>
              <a:rPr lang="pt-BR" sz="2800" dirty="0"/>
              <a:t>Contrato Social </a:t>
            </a:r>
          </a:p>
        </p:txBody>
      </p:sp>
      <p:sp>
        <p:nvSpPr>
          <p:cNvPr id="3" name="Espaço Reservado para Texto 2">
            <a:extLst>
              <a:ext uri="{FF2B5EF4-FFF2-40B4-BE49-F238E27FC236}">
                <a16:creationId xmlns:a16="http://schemas.microsoft.com/office/drawing/2014/main" id="{0AA47C7A-378C-EA47-A148-3B9BC9BC96B7}"/>
              </a:ext>
            </a:extLst>
          </p:cNvPr>
          <p:cNvSpPr>
            <a:spLocks noGrp="1"/>
          </p:cNvSpPr>
          <p:nvPr>
            <p:ph idx="1"/>
          </p:nvPr>
        </p:nvSpPr>
        <p:spPr>
          <a:xfrm>
            <a:off x="1047750" y="1696292"/>
            <a:ext cx="6996600" cy="1922100"/>
          </a:xfrm>
        </p:spPr>
        <p:txBody>
          <a:bodyPr/>
          <a:lstStyle/>
          <a:p>
            <a:pPr marL="101600" indent="0" eaLnBrk="1" hangingPunct="1">
              <a:buNone/>
            </a:pPr>
            <a:endParaRPr lang="en-US" altLang="pt-BR" dirty="0">
              <a:latin typeface="Tw Cen MT" panose="020B0602020104020603" pitchFamily="34" charset="77"/>
            </a:endParaRPr>
          </a:p>
          <a:p>
            <a:pPr eaLnBrk="1" hangingPunct="1"/>
            <a:r>
              <a:rPr lang="en-US" altLang="pt-BR" dirty="0" err="1">
                <a:latin typeface="Tw Cen MT" panose="020B0602020104020603" pitchFamily="34" charset="77"/>
              </a:rPr>
              <a:t>Renascimento</a:t>
            </a:r>
            <a:r>
              <a:rPr lang="en-US" altLang="pt-BR" dirty="0">
                <a:latin typeface="Tw Cen MT" panose="020B0602020104020603" pitchFamily="34" charset="77"/>
              </a:rPr>
              <a:t>;</a:t>
            </a:r>
          </a:p>
          <a:p>
            <a:pPr eaLnBrk="1" hangingPunct="1"/>
            <a:r>
              <a:rPr lang="en-US" altLang="pt-BR" dirty="0" err="1">
                <a:latin typeface="Tw Cen MT" panose="020B0602020104020603" pitchFamily="34" charset="77"/>
              </a:rPr>
              <a:t>Iluminismo</a:t>
            </a:r>
            <a:r>
              <a:rPr lang="en-US" altLang="pt-BR" dirty="0">
                <a:latin typeface="Tw Cen MT" panose="020B0602020104020603" pitchFamily="34" charset="77"/>
              </a:rPr>
              <a:t>;</a:t>
            </a:r>
          </a:p>
          <a:p>
            <a:pPr eaLnBrk="1" hangingPunct="1"/>
            <a:r>
              <a:rPr lang="en-US" altLang="pt-BR" dirty="0" err="1">
                <a:latin typeface="Tw Cen MT" panose="020B0602020104020603" pitchFamily="34" charset="77"/>
              </a:rPr>
              <a:t>Revolução</a:t>
            </a:r>
            <a:r>
              <a:rPr lang="en-US" altLang="pt-BR" dirty="0">
                <a:latin typeface="Tw Cen MT" panose="020B0602020104020603" pitchFamily="34" charset="77"/>
              </a:rPr>
              <a:t> </a:t>
            </a:r>
            <a:r>
              <a:rPr lang="en-US" altLang="pt-BR" dirty="0" err="1">
                <a:latin typeface="Tw Cen MT" panose="020B0602020104020603" pitchFamily="34" charset="77"/>
              </a:rPr>
              <a:t>Francesa</a:t>
            </a:r>
            <a:r>
              <a:rPr lang="en-US" altLang="pt-BR" dirty="0">
                <a:latin typeface="Tw Cen MT" panose="020B0602020104020603" pitchFamily="34" charset="77"/>
              </a:rPr>
              <a:t>;</a:t>
            </a:r>
          </a:p>
          <a:p>
            <a:pPr eaLnBrk="1" hangingPunct="1"/>
            <a:r>
              <a:rPr lang="en-US" altLang="pt-BR" dirty="0" err="1">
                <a:latin typeface="Tw Cen MT" panose="020B0602020104020603" pitchFamily="34" charset="77"/>
              </a:rPr>
              <a:t>Revolução</a:t>
            </a:r>
            <a:r>
              <a:rPr lang="en-US" altLang="pt-BR" dirty="0">
                <a:latin typeface="Tw Cen MT" panose="020B0602020104020603" pitchFamily="34" charset="77"/>
              </a:rPr>
              <a:t> Industrial.</a:t>
            </a:r>
          </a:p>
          <a:p>
            <a:pPr algn="ctr" eaLnBrk="1" hangingPunct="1">
              <a:buFont typeface="Wingdings" pitchFamily="2" charset="2"/>
              <a:buNone/>
            </a:pPr>
            <a:r>
              <a:rPr lang="en-US" altLang="pt-BR" dirty="0">
                <a:latin typeface="Tw Cen MT" panose="020B0602020104020603" pitchFamily="34" charset="77"/>
              </a:rPr>
              <a:t> </a:t>
            </a:r>
            <a:r>
              <a:rPr lang="en-US" altLang="pt-BR" sz="3600" dirty="0">
                <a:latin typeface="Tw Cen MT" panose="020B0602020104020603" pitchFamily="34" charset="77"/>
              </a:rPr>
              <a:t>ESTADO DE DIREITO MODERNO</a:t>
            </a:r>
            <a:endParaRPr lang="pt-BR" altLang="pt-BR" sz="3600" dirty="0">
              <a:latin typeface="Tw Cen MT" panose="020B0602020104020603" pitchFamily="34" charset="77"/>
            </a:endParaRPr>
          </a:p>
          <a:p>
            <a:endParaRPr lang="pt-BR" dirty="0"/>
          </a:p>
        </p:txBody>
      </p:sp>
      <p:sp>
        <p:nvSpPr>
          <p:cNvPr id="4" name="Espaço Reservado para Número de Slide 3">
            <a:extLst>
              <a:ext uri="{FF2B5EF4-FFF2-40B4-BE49-F238E27FC236}">
                <a16:creationId xmlns:a16="http://schemas.microsoft.com/office/drawing/2014/main" id="{89E7DF80-C50F-964C-8D1D-22BBB7E18F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5</a:t>
            </a:fld>
            <a:endParaRPr lang="pt-BR"/>
          </a:p>
        </p:txBody>
      </p:sp>
    </p:spTree>
    <p:extLst>
      <p:ext uri="{BB962C8B-B14F-4D97-AF65-F5344CB8AC3E}">
        <p14:creationId xmlns:p14="http://schemas.microsoft.com/office/powerpoint/2010/main" val="107341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3401" y="806859"/>
            <a:ext cx="6404317" cy="551039"/>
          </a:xfrm>
        </p:spPr>
        <p:txBody>
          <a:bodyPr/>
          <a:lstStyle/>
          <a:p>
            <a:r>
              <a:rPr lang="pt-BR" sz="2700" dirty="0">
                <a:solidFill>
                  <a:schemeClr val="accent6"/>
                </a:solidFill>
              </a:rPr>
              <a:t>Foco: Avaliação</a:t>
            </a:r>
            <a:endParaRPr lang="pt-BR" b="1" dirty="0">
              <a:solidFill>
                <a:schemeClr val="accent6"/>
              </a:solidFill>
            </a:endParaRPr>
          </a:p>
        </p:txBody>
      </p:sp>
      <p:sp>
        <p:nvSpPr>
          <p:cNvPr id="6" name="CaixaDeTexto 5"/>
          <p:cNvSpPr txBox="1"/>
          <p:nvPr/>
        </p:nvSpPr>
        <p:spPr>
          <a:xfrm>
            <a:off x="1100795" y="3929063"/>
            <a:ext cx="1828143" cy="230832"/>
          </a:xfrm>
          <a:prstGeom prst="rect">
            <a:avLst/>
          </a:prstGeom>
          <a:noFill/>
        </p:spPr>
        <p:txBody>
          <a:bodyPr wrap="square" rtlCol="0">
            <a:spAutoFit/>
          </a:bodyPr>
          <a:lstStyle/>
          <a:p>
            <a:pPr algn="just"/>
            <a:endParaRPr lang="pt-BR" sz="900" dirty="0"/>
          </a:p>
        </p:txBody>
      </p:sp>
      <p:sp>
        <p:nvSpPr>
          <p:cNvPr id="5" name="CaixaDeTexto 4">
            <a:extLst>
              <a:ext uri="{FF2B5EF4-FFF2-40B4-BE49-F238E27FC236}">
                <a16:creationId xmlns:a16="http://schemas.microsoft.com/office/drawing/2014/main" id="{DB698626-5BA3-4CFA-A07A-FC7A361D6467}"/>
              </a:ext>
            </a:extLst>
          </p:cNvPr>
          <p:cNvSpPr txBox="1"/>
          <p:nvPr/>
        </p:nvSpPr>
        <p:spPr>
          <a:xfrm>
            <a:off x="3422890" y="1118652"/>
            <a:ext cx="5596932" cy="1815882"/>
          </a:xfrm>
          <a:prstGeom prst="rect">
            <a:avLst/>
          </a:prstGeom>
          <a:noFill/>
        </p:spPr>
        <p:txBody>
          <a:bodyPr wrap="square" rtlCol="0">
            <a:spAutoFit/>
          </a:bodyPr>
          <a:lstStyle/>
          <a:p>
            <a:pPr marL="214313" indent="-214313" algn="just">
              <a:buFont typeface="Wingdings" panose="05000000000000000000" pitchFamily="2" charset="2"/>
              <a:buChar char="ü"/>
            </a:pPr>
            <a:r>
              <a:rPr lang="pt-BR" sz="1600" dirty="0">
                <a:latin typeface="Source Sans Pro" panose="020B0503030403020204" pitchFamily="34" charset="0"/>
                <a:ea typeface="Source Sans Pro" panose="020B0503030403020204" pitchFamily="34" charset="0"/>
              </a:rPr>
              <a:t>Busca por modelos articulados de desenvolvimento: Objetivos do Desenvolvimento Sustentável (ODS) – Roteiros para monitoramento e avaliação;</a:t>
            </a:r>
          </a:p>
          <a:p>
            <a:pPr marL="214313" indent="-214313" algn="just">
              <a:buFont typeface="Wingdings" panose="05000000000000000000" pitchFamily="2" charset="2"/>
              <a:buChar char="ü"/>
            </a:pPr>
            <a:r>
              <a:rPr lang="pt-BR" sz="1600" dirty="0">
                <a:latin typeface="Source Sans Pro" panose="020B0503030403020204" pitchFamily="34" charset="0"/>
                <a:ea typeface="Source Sans Pro" panose="020B0503030403020204" pitchFamily="34" charset="0"/>
              </a:rPr>
              <a:t>Tendências internacionais de fortalecimento das ações de avaliação de políticas públicas;</a:t>
            </a:r>
          </a:p>
          <a:p>
            <a:pPr marL="214313" indent="-214313" algn="just">
              <a:buFont typeface="Wingdings" panose="05000000000000000000" pitchFamily="2" charset="2"/>
              <a:buChar char="ü"/>
            </a:pPr>
            <a:r>
              <a:rPr lang="pt-BR" sz="1600" dirty="0">
                <a:latin typeface="Source Sans Pro" panose="020B0503030403020204" pitchFamily="34" charset="0"/>
                <a:ea typeface="Source Sans Pro" panose="020B0503030403020204" pitchFamily="34" charset="0"/>
              </a:rPr>
              <a:t>Vários organismos internacionais apoiam a prática da avaliação no dia-a-dia dos gestores.</a:t>
            </a:r>
          </a:p>
        </p:txBody>
      </p:sp>
      <p:pic>
        <p:nvPicPr>
          <p:cNvPr id="7" name="Imagem 6">
            <a:extLst>
              <a:ext uri="{FF2B5EF4-FFF2-40B4-BE49-F238E27FC236}">
                <a16:creationId xmlns:a16="http://schemas.microsoft.com/office/drawing/2014/main" id="{73EE246E-BEC6-4912-A2BE-F68711636FF6}"/>
              </a:ext>
            </a:extLst>
          </p:cNvPr>
          <p:cNvPicPr>
            <a:picLocks noChangeAspect="1"/>
          </p:cNvPicPr>
          <p:nvPr/>
        </p:nvPicPr>
        <p:blipFill>
          <a:blip r:embed="rId3"/>
          <a:stretch>
            <a:fillRect/>
          </a:stretch>
        </p:blipFill>
        <p:spPr>
          <a:xfrm>
            <a:off x="4153819" y="3092776"/>
            <a:ext cx="4448655" cy="1903405"/>
          </a:xfrm>
          <a:prstGeom prst="rect">
            <a:avLst/>
          </a:prstGeom>
        </p:spPr>
      </p:pic>
      <p:pic>
        <p:nvPicPr>
          <p:cNvPr id="12" name="Espaço Reservado para Conteúdo 11">
            <a:extLst>
              <a:ext uri="{FF2B5EF4-FFF2-40B4-BE49-F238E27FC236}">
                <a16:creationId xmlns:a16="http://schemas.microsoft.com/office/drawing/2014/main" id="{DC36942B-16E7-4F7C-AE62-917448E1F76E}"/>
              </a:ext>
            </a:extLst>
          </p:cNvPr>
          <p:cNvPicPr>
            <a:picLocks noGrp="1" noChangeAspect="1"/>
          </p:cNvPicPr>
          <p:nvPr>
            <p:ph idx="1"/>
          </p:nvPr>
        </p:nvPicPr>
        <p:blipFill>
          <a:blip r:embed="rId4"/>
          <a:stretch>
            <a:fillRect/>
          </a:stretch>
        </p:blipFill>
        <p:spPr>
          <a:xfrm>
            <a:off x="191890" y="1819307"/>
            <a:ext cx="2826170" cy="2254719"/>
          </a:xfrm>
          <a:prstGeom prst="rect">
            <a:avLst/>
          </a:prstGeom>
        </p:spPr>
      </p:pic>
      <p:sp>
        <p:nvSpPr>
          <p:cNvPr id="13" name="Retângulo 12">
            <a:extLst>
              <a:ext uri="{FF2B5EF4-FFF2-40B4-BE49-F238E27FC236}">
                <a16:creationId xmlns:a16="http://schemas.microsoft.com/office/drawing/2014/main" id="{E0D968AF-1F3D-40BC-86E8-01056B7C31CF}"/>
              </a:ext>
            </a:extLst>
          </p:cNvPr>
          <p:cNvSpPr/>
          <p:nvPr/>
        </p:nvSpPr>
        <p:spPr>
          <a:xfrm>
            <a:off x="1441971" y="1458679"/>
            <a:ext cx="453574" cy="6571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16" name="CaixaDeTexto 15">
            <a:extLst>
              <a:ext uri="{FF2B5EF4-FFF2-40B4-BE49-F238E27FC236}">
                <a16:creationId xmlns:a16="http://schemas.microsoft.com/office/drawing/2014/main" id="{B0AC15F7-D541-4CFB-8B03-683937F2969D}"/>
              </a:ext>
            </a:extLst>
          </p:cNvPr>
          <p:cNvSpPr txBox="1"/>
          <p:nvPr/>
        </p:nvSpPr>
        <p:spPr>
          <a:xfrm>
            <a:off x="136134" y="4447782"/>
            <a:ext cx="2546336" cy="507831"/>
          </a:xfrm>
          <a:prstGeom prst="rect">
            <a:avLst/>
          </a:prstGeom>
          <a:noFill/>
        </p:spPr>
        <p:txBody>
          <a:bodyPr wrap="square" rtlCol="0">
            <a:spAutoFit/>
          </a:bodyPr>
          <a:lstStyle/>
          <a:p>
            <a:r>
              <a:rPr lang="pt-BR" sz="900" dirty="0"/>
              <a:t>Fonte: PNUD (2016); ONU (2016); EVALPARTNERS (2016); OECD (2002); BILELLA et al. (2016).</a:t>
            </a:r>
          </a:p>
        </p:txBody>
      </p:sp>
    </p:spTree>
    <p:extLst>
      <p:ext uri="{BB962C8B-B14F-4D97-AF65-F5344CB8AC3E}">
        <p14:creationId xmlns:p14="http://schemas.microsoft.com/office/powerpoint/2010/main" val="181877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4FE01-7775-1E41-8094-3DB0F7F81CDA}"/>
              </a:ext>
            </a:extLst>
          </p:cNvPr>
          <p:cNvSpPr>
            <a:spLocks noGrp="1"/>
          </p:cNvSpPr>
          <p:nvPr>
            <p:ph type="title"/>
          </p:nvPr>
        </p:nvSpPr>
        <p:spPr>
          <a:xfrm>
            <a:off x="1047750" y="634125"/>
            <a:ext cx="6996600" cy="45719"/>
          </a:xfrm>
        </p:spPr>
        <p:txBody>
          <a:bodyPr/>
          <a:lstStyle/>
          <a:p>
            <a:endParaRPr lang="pt-BR" dirty="0"/>
          </a:p>
        </p:txBody>
      </p:sp>
      <p:sp>
        <p:nvSpPr>
          <p:cNvPr id="3" name="Espaço Reservado para Conteúdo 2">
            <a:extLst>
              <a:ext uri="{FF2B5EF4-FFF2-40B4-BE49-F238E27FC236}">
                <a16:creationId xmlns:a16="http://schemas.microsoft.com/office/drawing/2014/main" id="{6D4E1F32-37C3-BB4B-8A89-5F35189738B0}"/>
              </a:ext>
            </a:extLst>
          </p:cNvPr>
          <p:cNvSpPr>
            <a:spLocks noGrp="1"/>
          </p:cNvSpPr>
          <p:nvPr>
            <p:ph idx="1"/>
          </p:nvPr>
        </p:nvSpPr>
        <p:spPr>
          <a:xfrm>
            <a:off x="1047749" y="993573"/>
            <a:ext cx="7360271" cy="2502156"/>
          </a:xfrm>
        </p:spPr>
        <p:txBody>
          <a:bodyPr/>
          <a:lstStyle/>
          <a:p>
            <a:pPr marL="101600" indent="0" algn="just">
              <a:buNone/>
            </a:pPr>
            <a:r>
              <a:rPr lang="pt-BR" sz="1800" dirty="0"/>
              <a:t>A avaliação das ações é uma ferramenta crucial para o aperfeiçoamento  e o avanço das políticas públicas sociais. Diante da busca por modelos articulados de desenvolvimento, o tema vem ganhando espaço nas discussões em todo o mundo, principalmente após o estabelecimento dos Objetivos do Desenvolvimento Sustentável propostos pela ONU que, inclusive, elabora uma série de materiais para a construção de uma cultura de avaliação. Assim, diante de recorrentes crises políticas e econômicas e recursos financeiros e humanos escassos, vários organismos ao redor do mundo estão desenvolvendo metodologias, instrumentos e sistemas informacionais que auxiliem gestores a utilizar a avaliação das ações no dia a dia, a fim de melhorar a eficiência e a efetividade das políticas públicas. </a:t>
            </a:r>
          </a:p>
        </p:txBody>
      </p:sp>
      <p:sp>
        <p:nvSpPr>
          <p:cNvPr id="4" name="Espaço Reservado para Número de Slide 3">
            <a:extLst>
              <a:ext uri="{FF2B5EF4-FFF2-40B4-BE49-F238E27FC236}">
                <a16:creationId xmlns:a16="http://schemas.microsoft.com/office/drawing/2014/main" id="{5252625B-3B46-A148-8F1D-32B6C7C7DBD7}"/>
              </a:ext>
            </a:extLst>
          </p:cNvPr>
          <p:cNvSpPr>
            <a:spLocks noGrp="1"/>
          </p:cNvSpPr>
          <p:nvPr>
            <p:ph type="sldNum" sz="quarter" idx="12"/>
          </p:nvPr>
        </p:nvSpPr>
        <p:spPr/>
        <p:txBody>
          <a:bodyPr/>
          <a:lstStyle/>
          <a:p>
            <a:fld id="{41E81D18-08F9-4D00-B63C-DBCDFBF85AE5}" type="slidenum">
              <a:rPr lang="pt-BR" smtClean="0"/>
              <a:t>7</a:t>
            </a:fld>
            <a:endParaRPr lang="pt-BR"/>
          </a:p>
        </p:txBody>
      </p:sp>
    </p:spTree>
    <p:extLst>
      <p:ext uri="{BB962C8B-B14F-4D97-AF65-F5344CB8AC3E}">
        <p14:creationId xmlns:p14="http://schemas.microsoft.com/office/powerpoint/2010/main" val="188594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363190" y="961855"/>
            <a:ext cx="4739269" cy="908776"/>
          </a:xfrm>
          <a:prstGeom prst="rect">
            <a:avLst/>
          </a:prstGeom>
        </p:spPr>
        <p:txBody>
          <a:bodyPr wrap="square" lIns="91425" tIns="91425" rIns="91425" bIns="91425" anchor="t" anchorCtr="0">
            <a:noAutofit/>
          </a:bodyPr>
          <a:lstStyle/>
          <a:p>
            <a:pPr lvl="0">
              <a:spcBef>
                <a:spcPts val="0"/>
              </a:spcBef>
              <a:buNone/>
            </a:pPr>
            <a:r>
              <a:rPr lang="pt-BR" sz="3000" b="1" dirty="0">
                <a:solidFill>
                  <a:schemeClr val="accent6"/>
                </a:solidFill>
              </a:rPr>
              <a:t>Estudos sobre Avaliação</a:t>
            </a:r>
            <a:endParaRPr sz="3000" b="1" dirty="0">
              <a:solidFill>
                <a:schemeClr val="accent6"/>
              </a:solidFill>
            </a:endParaRPr>
          </a:p>
        </p:txBody>
      </p:sp>
      <p:sp>
        <p:nvSpPr>
          <p:cNvPr id="135" name="Shape 135"/>
          <p:cNvSpPr txBox="1">
            <a:spLocks noGrp="1"/>
          </p:cNvSpPr>
          <p:nvPr>
            <p:ph idx="1"/>
          </p:nvPr>
        </p:nvSpPr>
        <p:spPr>
          <a:xfrm>
            <a:off x="2363190" y="1776794"/>
            <a:ext cx="6550551" cy="1922100"/>
          </a:xfrm>
          <a:prstGeom prst="rect">
            <a:avLst/>
          </a:prstGeom>
        </p:spPr>
        <p:txBody>
          <a:bodyPr wrap="square" lIns="91425" tIns="91425" rIns="91425" bIns="91425" anchor="t" anchorCtr="0">
            <a:noAutofit/>
          </a:bodyPr>
          <a:lstStyle/>
          <a:p>
            <a:pPr lvl="0" algn="just">
              <a:lnSpc>
                <a:spcPct val="100000"/>
              </a:lnSpc>
              <a:spcAft>
                <a:spcPts val="600"/>
              </a:spcAft>
              <a:buNone/>
            </a:pPr>
            <a:r>
              <a:rPr lang="pt-BR" sz="15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1ª Onda: “a onda orientada para a ciência” – (1950-1960) – Países reformistas (</a:t>
            </a:r>
            <a:r>
              <a:rPr lang="pt-BR" sz="1500" i="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Welfare</a:t>
            </a:r>
            <a:r>
              <a:rPr lang="pt-BR" sz="1500" i="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a:t>
            </a:r>
            <a:r>
              <a:rPr lang="pt-BR" sz="1500" i="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State</a:t>
            </a:r>
            <a:r>
              <a:rPr lang="pt-BR" sz="15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 acompanhar as reformas realizadas – racionalidade.</a:t>
            </a:r>
          </a:p>
          <a:p>
            <a:pPr lvl="0" algn="just">
              <a:lnSpc>
                <a:spcPct val="100000"/>
              </a:lnSpc>
              <a:spcAft>
                <a:spcPts val="600"/>
              </a:spcAft>
              <a:buNone/>
            </a:pPr>
            <a:r>
              <a:rPr lang="pt-BR" sz="15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2ª Onda: “onda orientada para o diálogo” – (1970) – Avaliações pluralistas, com inserção de atores e crescimento de abordagens qualitativas.</a:t>
            </a:r>
          </a:p>
          <a:p>
            <a:pPr lvl="0" algn="just">
              <a:lnSpc>
                <a:spcPct val="100000"/>
              </a:lnSpc>
              <a:spcAft>
                <a:spcPts val="600"/>
              </a:spcAft>
              <a:buNone/>
            </a:pPr>
            <a:r>
              <a:rPr lang="pt-BR" sz="15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3ª Onda: “onda neoliberal” – (1980-1990) - foco na redução do Estado, promoção do livre mercado e de parcerias público-privadas. Modelo de gestão: </a:t>
            </a:r>
            <a:r>
              <a:rPr lang="pt-BR" sz="1500" i="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New </a:t>
            </a:r>
            <a:r>
              <a:rPr lang="pt-BR" sz="1500" i="1" dirty="0" err="1">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Public</a:t>
            </a:r>
            <a:r>
              <a:rPr lang="pt-BR" sz="1500" i="1"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 Management </a:t>
            </a:r>
            <a:r>
              <a:rPr lang="pt-BR" sz="15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(NPM). </a:t>
            </a:r>
          </a:p>
          <a:p>
            <a:pPr lvl="0" algn="just">
              <a:lnSpc>
                <a:spcPct val="100000"/>
              </a:lnSpc>
              <a:spcAft>
                <a:spcPts val="600"/>
              </a:spcAft>
              <a:buNone/>
            </a:pPr>
            <a:r>
              <a:rPr lang="pt-BR" sz="1500" dirty="0">
                <a:solidFill>
                  <a:schemeClr val="bg2">
                    <a:lumMod val="50000"/>
                  </a:schemeClr>
                </a:solidFill>
                <a:latin typeface="Source Sans Pro" panose="020B0503030403020204" pitchFamily="34" charset="0"/>
                <a:ea typeface="Source Sans Pro" panose="020B0503030403020204" pitchFamily="34" charset="0"/>
                <a:cs typeface="Calibri" panose="020F0502020204030204" pitchFamily="34" charset="0"/>
              </a:rPr>
              <a:t>4ª Onda: “onda da evidência: o retorno da experimentação” – (1990-2000) - estudos com abordagens experimentais, ou quase experimentais, verificação dos impactos causados pela política ou programa público.</a:t>
            </a:r>
          </a:p>
        </p:txBody>
      </p:sp>
      <p:pic>
        <p:nvPicPr>
          <p:cNvPr id="6" name="Imagem 5">
            <a:extLst>
              <a:ext uri="{FF2B5EF4-FFF2-40B4-BE49-F238E27FC236}">
                <a16:creationId xmlns:a16="http://schemas.microsoft.com/office/drawing/2014/main" id="{6A2A48ED-9D4C-4830-846F-91C098F22B38}"/>
              </a:ext>
            </a:extLst>
          </p:cNvPr>
          <p:cNvPicPr>
            <a:picLocks noChangeAspect="1"/>
          </p:cNvPicPr>
          <p:nvPr/>
        </p:nvPicPr>
        <p:blipFill rotWithShape="1">
          <a:blip r:embed="rId3"/>
          <a:srcRect t="18720" b="32052"/>
          <a:stretch/>
        </p:blipFill>
        <p:spPr>
          <a:xfrm>
            <a:off x="50584" y="2140087"/>
            <a:ext cx="2086476" cy="1360450"/>
          </a:xfrm>
          <a:prstGeom prst="rect">
            <a:avLst/>
          </a:prstGeom>
        </p:spPr>
      </p:pic>
      <p:sp>
        <p:nvSpPr>
          <p:cNvPr id="7" name="CaixaDeTexto 6">
            <a:extLst>
              <a:ext uri="{FF2B5EF4-FFF2-40B4-BE49-F238E27FC236}">
                <a16:creationId xmlns:a16="http://schemas.microsoft.com/office/drawing/2014/main" id="{41B25EF7-B905-4516-97DC-3D942C711B15}"/>
              </a:ext>
            </a:extLst>
          </p:cNvPr>
          <p:cNvSpPr txBox="1"/>
          <p:nvPr/>
        </p:nvSpPr>
        <p:spPr>
          <a:xfrm>
            <a:off x="50584" y="3717886"/>
            <a:ext cx="2312606" cy="461665"/>
          </a:xfrm>
          <a:prstGeom prst="rect">
            <a:avLst/>
          </a:prstGeom>
          <a:noFill/>
        </p:spPr>
        <p:txBody>
          <a:bodyPr wrap="square" rtlCol="0">
            <a:spAutoFit/>
          </a:bodyPr>
          <a:lstStyle/>
          <a:p>
            <a:r>
              <a:rPr lang="pt-BR" sz="1200" b="1" dirty="0"/>
              <a:t>VEDUNG (2009) “Four </a:t>
            </a:r>
            <a:r>
              <a:rPr lang="pt-BR" sz="1200" b="1" dirty="0" err="1"/>
              <a:t>waves</a:t>
            </a:r>
            <a:r>
              <a:rPr lang="pt-BR" sz="1200" b="1" dirty="0"/>
              <a:t> </a:t>
            </a:r>
            <a:r>
              <a:rPr lang="pt-BR" sz="1200" b="1" dirty="0" err="1"/>
              <a:t>of</a:t>
            </a:r>
            <a:r>
              <a:rPr lang="pt-BR" sz="1200" b="1" dirty="0"/>
              <a:t> </a:t>
            </a:r>
            <a:r>
              <a:rPr lang="pt-BR" sz="1200" b="1" dirty="0" err="1"/>
              <a:t>evaluation</a:t>
            </a:r>
            <a:r>
              <a:rPr lang="pt-BR" sz="1200" b="1" dirty="0"/>
              <a:t> </a:t>
            </a:r>
            <a:r>
              <a:rPr lang="pt-BR" sz="1200" b="1" dirty="0" err="1"/>
              <a:t>diffusion</a:t>
            </a:r>
            <a:r>
              <a:rPr lang="pt-BR" sz="1200" b="1" dirty="0"/>
              <a:t>”. </a:t>
            </a:r>
          </a:p>
        </p:txBody>
      </p:sp>
    </p:spTree>
    <p:extLst>
      <p:ext uri="{BB962C8B-B14F-4D97-AF65-F5344CB8AC3E}">
        <p14:creationId xmlns:p14="http://schemas.microsoft.com/office/powerpoint/2010/main" val="28355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51061-1C06-4123-9C8D-86FA7B73F61C}"/>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5BA3ECDD-73E1-47A7-BBCA-2059540D0116}"/>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824C1BE8-A14A-4C46-814A-B740E3A3EC97}"/>
              </a:ext>
            </a:extLst>
          </p:cNvPr>
          <p:cNvSpPr>
            <a:spLocks noGrp="1"/>
          </p:cNvSpPr>
          <p:nvPr>
            <p:ph type="sldNum" sz="quarter" idx="12"/>
          </p:nvPr>
        </p:nvSpPr>
        <p:spPr/>
        <p:txBody>
          <a:bodyPr/>
          <a:lstStyle/>
          <a:p>
            <a:fld id="{41E81D18-08F9-4D00-B63C-DBCDFBF85AE5}" type="slidenum">
              <a:rPr lang="pt-BR" smtClean="0"/>
              <a:t>9</a:t>
            </a:fld>
            <a:endParaRPr lang="pt-BR"/>
          </a:p>
        </p:txBody>
      </p:sp>
      <p:pic>
        <p:nvPicPr>
          <p:cNvPr id="5" name="Imagem 4">
            <a:extLst>
              <a:ext uri="{FF2B5EF4-FFF2-40B4-BE49-F238E27FC236}">
                <a16:creationId xmlns:a16="http://schemas.microsoft.com/office/drawing/2014/main" id="{9C82EDE8-5FA4-438B-BF51-2FD0EC9416B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883775" y="893938"/>
            <a:ext cx="7403320" cy="4192311"/>
          </a:xfrm>
          <a:prstGeom prst="rect">
            <a:avLst/>
          </a:prstGeom>
        </p:spPr>
      </p:pic>
    </p:spTree>
    <p:extLst>
      <p:ext uri="{BB962C8B-B14F-4D97-AF65-F5344CB8AC3E}">
        <p14:creationId xmlns:p14="http://schemas.microsoft.com/office/powerpoint/2010/main" val="1299909930"/>
      </p:ext>
    </p:extLst>
  </p:cSld>
  <p:clrMapOvr>
    <a:masterClrMapping/>
  </p:clrMapOvr>
</p:sld>
</file>

<file path=ppt/theme/theme1.xml><?xml version="1.0" encoding="utf-8"?>
<a:theme xmlns:a="http://schemas.openxmlformats.org/drawingml/2006/main" name="Quince template">
  <a:themeElements>
    <a:clrScheme name="Verde-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TotalTime>
  <Words>2890</Words>
  <Application>Microsoft Macintosh PowerPoint</Application>
  <PresentationFormat>Apresentação na tela (16:9)</PresentationFormat>
  <Paragraphs>149</Paragraphs>
  <Slides>29</Slides>
  <Notes>17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29</vt:i4>
      </vt:variant>
    </vt:vector>
  </HeadingPairs>
  <TitlesOfParts>
    <vt:vector size="36" baseType="lpstr">
      <vt:lpstr>Source Sans Pro</vt:lpstr>
      <vt:lpstr>Tw Cen MT</vt:lpstr>
      <vt:lpstr>Calibri</vt:lpstr>
      <vt:lpstr>Arial</vt:lpstr>
      <vt:lpstr>Wingdings</vt:lpstr>
      <vt:lpstr>Oswald</vt:lpstr>
      <vt:lpstr>Quince template</vt:lpstr>
      <vt:lpstr>    Avaliação de Políticas Públicas    Profa. Dra. Claudia Souza Passador  Faculdade de Economia, Administração e Contabilidade Ribeirão Preto, FEA-RP/USP</vt:lpstr>
      <vt:lpstr> Grupos de Pesquisa:</vt:lpstr>
      <vt:lpstr>OBJETIVO DA AULA</vt:lpstr>
      <vt:lpstr>Estrutura da aula</vt:lpstr>
      <vt:lpstr>Contrato Social </vt:lpstr>
      <vt:lpstr>Foco: Avaliação</vt:lpstr>
      <vt:lpstr>Apresentação do PowerPoint</vt:lpstr>
      <vt:lpstr>Estudos sobre Avaliação</vt:lpstr>
      <vt:lpstr>Apresentação do PowerPoint</vt:lpstr>
      <vt:lpstr>Estudos realizados</vt:lpstr>
      <vt:lpstr>Revisão Integrativa</vt:lpstr>
      <vt:lpstr>Revisão Integrativa: Contexto Nacional</vt:lpstr>
      <vt:lpstr>Apresentação do PowerPoint</vt:lpstr>
      <vt:lpstr>Apresentação do PowerPoint</vt:lpstr>
      <vt:lpstr>Apresentação do PowerPoint</vt:lpstr>
      <vt:lpstr>Apresentação do PowerPoint</vt:lpstr>
      <vt:lpstr>Apresentação do PowerPoint</vt:lpstr>
      <vt:lpstr>Método de Pesquisa dos artigos</vt:lpstr>
      <vt:lpstr>Apresentação do PowerPoint</vt:lpstr>
      <vt:lpstr>Foco da pesquisa nos artigos</vt:lpstr>
      <vt:lpstr>Apresentação do PowerPoint</vt:lpstr>
      <vt:lpstr>Análise dos Resultados</vt:lpstr>
      <vt:lpstr>Análise dos Resultados</vt:lpstr>
      <vt:lpstr>Lacunas Teóricas – Revisão Integrativa</vt:lpstr>
      <vt:lpstr>Prática de Avaliação de Políticas Sociais</vt:lpstr>
      <vt:lpstr>Bolsa de Extensão do Programa Unificados de Bolsas da USP (PUB)</vt:lpstr>
      <vt:lpstr>Considerações Finais</vt:lpstr>
      <vt:lpstr>Perspectivas para o futuro na Pesquisa, Ensino e Extensão</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Avaliação de Políticas Públicas     Profa. Dra. Claudia Souza Passador Docente Associada da Faculdade de Economia, Administração e Contabilidade de Ribeirão Preto, FEA-RP/USP.</dc:title>
  <dc:creator>Lilian</dc:creator>
  <cp:lastModifiedBy>Claudia Souza Passador</cp:lastModifiedBy>
  <cp:revision>65</cp:revision>
  <dcterms:modified xsi:type="dcterms:W3CDTF">2020-03-31T02:59:24Z</dcterms:modified>
</cp:coreProperties>
</file>