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8" r:id="rId3"/>
    <p:sldId id="368" r:id="rId4"/>
    <p:sldId id="370" r:id="rId5"/>
    <p:sldId id="371" r:id="rId6"/>
    <p:sldId id="375" r:id="rId7"/>
    <p:sldId id="372" r:id="rId8"/>
    <p:sldId id="374" r:id="rId9"/>
    <p:sldId id="373" r:id="rId10"/>
    <p:sldId id="381" r:id="rId11"/>
    <p:sldId id="376" r:id="rId12"/>
    <p:sldId id="377" r:id="rId13"/>
    <p:sldId id="379" r:id="rId14"/>
    <p:sldId id="378" r:id="rId15"/>
    <p:sldId id="380" r:id="rId16"/>
    <p:sldId id="358" r:id="rId17"/>
    <p:sldId id="29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29/03/2017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29/03/2017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29/03/2017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29/03/2017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29/03/2017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Probabilidade e Estatística Aplicadas à Contabilidade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  <p:pic>
        <p:nvPicPr>
          <p:cNvPr id="7" name="Imagem 6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136911" cy="541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b="1" dirty="0"/>
          </a:p>
          <a:p>
            <a:r>
              <a:rPr lang="pt-BR" dirty="0" smtClean="0"/>
              <a:t>Teste de cauda superior</a:t>
            </a:r>
          </a:p>
          <a:p>
            <a:r>
              <a:rPr lang="pt-BR" dirty="0"/>
              <a:t>Como o valor </a:t>
            </a:r>
            <a:r>
              <a:rPr lang="pt-BR" i="1" dirty="0"/>
              <a:t>p</a:t>
            </a:r>
            <a:r>
              <a:rPr lang="pt-BR" dirty="0"/>
              <a:t> = </a:t>
            </a:r>
            <a:r>
              <a:rPr lang="pt-BR" dirty="0" smtClean="0"/>
              <a:t>0,0353 &lt; </a:t>
            </a:r>
            <a:r>
              <a:rPr lang="el-GR" i="1" dirty="0" smtClean="0"/>
              <a:t>α</a:t>
            </a:r>
            <a:r>
              <a:rPr lang="pt-BR" i="1" dirty="0" smtClean="0"/>
              <a:t> </a:t>
            </a:r>
            <a:r>
              <a:rPr lang="pt-BR" dirty="0" smtClean="0"/>
              <a:t>= 0,05</a:t>
            </a:r>
            <a:endParaRPr lang="pt-BR" dirty="0"/>
          </a:p>
          <a:p>
            <a:pPr lvl="1"/>
            <a:r>
              <a:rPr lang="pt-BR" dirty="0" smtClean="0"/>
              <a:t>Rejeitamos </a:t>
            </a:r>
            <a:r>
              <a:rPr lang="pt-BR" i="1" dirty="0"/>
              <a:t>H</a:t>
            </a:r>
            <a:r>
              <a:rPr lang="pt-BR" i="1" baseline="-25000" dirty="0"/>
              <a:t>0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4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Proporção da População</a:t>
            </a:r>
            <a:endParaRPr lang="pt-BR" b="1" dirty="0"/>
          </a:p>
          <a:p>
            <a:r>
              <a:rPr lang="pt-BR" dirty="0" smtClean="0"/>
              <a:t>Exemplo sexo dos alunos do curso de golfe</a:t>
            </a:r>
          </a:p>
          <a:p>
            <a:pPr lvl="1"/>
            <a:r>
              <a:rPr lang="pt-BR" dirty="0" smtClean="0"/>
              <a:t>Planilha: Hipótese p.xls</a:t>
            </a:r>
          </a:p>
          <a:p>
            <a:r>
              <a:rPr lang="pt-BR" dirty="0" smtClean="0"/>
              <a:t>Amostra 400 respondentes</a:t>
            </a:r>
          </a:p>
          <a:p>
            <a:r>
              <a:rPr lang="el-GR" i="1" dirty="0"/>
              <a:t>α</a:t>
            </a:r>
            <a:r>
              <a:rPr lang="pt-BR" i="1" dirty="0"/>
              <a:t> </a:t>
            </a:r>
            <a:r>
              <a:rPr lang="pt-BR" dirty="0"/>
              <a:t>= 0,05</a:t>
            </a:r>
          </a:p>
          <a:p>
            <a:r>
              <a:rPr lang="pt-BR" dirty="0" smtClean="0"/>
              <a:t>Proporção de mulheres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0</a:t>
            </a:r>
            <a:r>
              <a:rPr lang="pt-BR" dirty="0" smtClean="0"/>
              <a:t>: </a:t>
            </a:r>
            <a:r>
              <a:rPr lang="pt-BR" i="1" dirty="0" smtClean="0"/>
              <a:t>µ</a:t>
            </a:r>
            <a:r>
              <a:rPr lang="pt-BR" dirty="0" smtClean="0"/>
              <a:t> ≤ 0,20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1 </a:t>
            </a:r>
            <a:r>
              <a:rPr lang="pt-BR" dirty="0" smtClean="0"/>
              <a:t>: </a:t>
            </a:r>
            <a:r>
              <a:rPr lang="pt-BR" i="1" dirty="0"/>
              <a:t>µ</a:t>
            </a:r>
            <a:r>
              <a:rPr lang="pt-BR" dirty="0"/>
              <a:t> &gt;</a:t>
            </a:r>
            <a:r>
              <a:rPr lang="pt-BR" dirty="0" smtClean="0"/>
              <a:t> 0,20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0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  <p:pic>
        <p:nvPicPr>
          <p:cNvPr id="3" name="Imagem 2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98040"/>
            <a:ext cx="8712524" cy="40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14</a:t>
            </a:fld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9431"/>
            <a:ext cx="6552728" cy="55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3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/>
              <a:t>Proporção da População</a:t>
            </a:r>
          </a:p>
          <a:p>
            <a:r>
              <a:rPr lang="pt-BR" dirty="0" smtClean="0"/>
              <a:t>Teste de cauda superior</a:t>
            </a:r>
          </a:p>
          <a:p>
            <a:r>
              <a:rPr lang="pt-BR" dirty="0"/>
              <a:t>Como o valor </a:t>
            </a:r>
            <a:r>
              <a:rPr lang="pt-BR" i="1" dirty="0"/>
              <a:t>p</a:t>
            </a:r>
            <a:r>
              <a:rPr lang="pt-BR" dirty="0"/>
              <a:t> = </a:t>
            </a:r>
            <a:r>
              <a:rPr lang="pt-BR" dirty="0" smtClean="0"/>
              <a:t>0,0062 &lt; </a:t>
            </a:r>
            <a:r>
              <a:rPr lang="el-GR" i="1" dirty="0" smtClean="0"/>
              <a:t>α</a:t>
            </a:r>
            <a:r>
              <a:rPr lang="pt-BR" i="1" dirty="0" smtClean="0"/>
              <a:t> </a:t>
            </a:r>
            <a:r>
              <a:rPr lang="pt-BR" dirty="0" smtClean="0"/>
              <a:t>= 0,05</a:t>
            </a:r>
            <a:endParaRPr lang="pt-BR" dirty="0"/>
          </a:p>
          <a:p>
            <a:pPr lvl="1"/>
            <a:r>
              <a:rPr lang="pt-BR" dirty="0" smtClean="0"/>
              <a:t>Rejeitamos </a:t>
            </a:r>
            <a:r>
              <a:rPr lang="pt-BR" i="1" dirty="0"/>
              <a:t>H</a:t>
            </a:r>
            <a:r>
              <a:rPr lang="pt-BR" i="1" baseline="-25000" dirty="0"/>
              <a:t>0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7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* Habilitando a Análise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em Arquivo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Opções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Na caixa de seleção que vai abrir selecione a aba </a:t>
            </a:r>
            <a:r>
              <a:rPr lang="pt-BR" b="1" dirty="0" smtClean="0"/>
              <a:t>Suplementos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no botão </a:t>
            </a:r>
            <a:r>
              <a:rPr lang="pt-BR" b="1" dirty="0" smtClean="0"/>
              <a:t>Ir...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Ferramentas de Análise</a:t>
            </a:r>
          </a:p>
          <a:p>
            <a:pPr marL="857250" indent="-742950">
              <a:buFont typeface="+mj-lt"/>
              <a:buAutoNum type="arabicPeriod"/>
            </a:pPr>
            <a:r>
              <a:rPr lang="pt-BR" dirty="0" smtClean="0"/>
              <a:t>Clique no botão </a:t>
            </a:r>
            <a:r>
              <a:rPr lang="pt-BR" b="1" dirty="0" smtClean="0"/>
              <a:t>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95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</a:t>
            </a:r>
            <a:r>
              <a:rPr lang="pt-BR" smtClean="0"/>
              <a:t>Atenção!!!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6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9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Conhecido</a:t>
            </a:r>
          </a:p>
          <a:p>
            <a:r>
              <a:rPr lang="pt-BR" dirty="0" smtClean="0"/>
              <a:t>Exemplo distância percorrida da bola de golfe</a:t>
            </a:r>
          </a:p>
          <a:p>
            <a:pPr lvl="1"/>
            <a:r>
              <a:rPr lang="pt-BR" dirty="0" smtClean="0"/>
              <a:t>Planilha: Hip Sigma Conhecido.xls</a:t>
            </a:r>
          </a:p>
          <a:p>
            <a:r>
              <a:rPr lang="pt-BR" dirty="0" smtClean="0"/>
              <a:t>Presume-se </a:t>
            </a:r>
            <a:r>
              <a:rPr lang="el-GR" i="1" dirty="0" smtClean="0"/>
              <a:t>σ</a:t>
            </a:r>
            <a:r>
              <a:rPr lang="pt-BR" i="1" dirty="0" smtClean="0"/>
              <a:t> </a:t>
            </a:r>
            <a:r>
              <a:rPr lang="pt-BR" dirty="0" smtClean="0"/>
              <a:t>= 12 conhecido</a:t>
            </a:r>
          </a:p>
          <a:p>
            <a:r>
              <a:rPr lang="pt-BR" dirty="0" smtClean="0"/>
              <a:t>Amostra 50 tacadas</a:t>
            </a:r>
          </a:p>
          <a:p>
            <a:r>
              <a:rPr lang="pt-BR" i="1" dirty="0" smtClean="0"/>
              <a:t>α</a:t>
            </a:r>
            <a:r>
              <a:rPr lang="pt-BR" dirty="0" smtClean="0"/>
              <a:t> = 0,05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0</a:t>
            </a:r>
            <a:r>
              <a:rPr lang="pt-BR" dirty="0" smtClean="0"/>
              <a:t>: </a:t>
            </a:r>
            <a:r>
              <a:rPr lang="pt-BR" i="1" dirty="0" smtClean="0"/>
              <a:t>µ</a:t>
            </a:r>
            <a:r>
              <a:rPr lang="pt-BR" dirty="0" smtClean="0"/>
              <a:t> = 295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1 </a:t>
            </a:r>
            <a:r>
              <a:rPr lang="pt-BR" dirty="0" smtClean="0"/>
              <a:t>: </a:t>
            </a:r>
            <a:r>
              <a:rPr lang="pt-BR" i="1" dirty="0"/>
              <a:t>µ</a:t>
            </a:r>
            <a:r>
              <a:rPr lang="pt-BR" dirty="0"/>
              <a:t> </a:t>
            </a:r>
            <a:r>
              <a:rPr lang="pt-BR" dirty="0" smtClean="0"/>
              <a:t>≠ </a:t>
            </a:r>
            <a:r>
              <a:rPr lang="pt-BR" dirty="0"/>
              <a:t>295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1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  <p:pic>
        <p:nvPicPr>
          <p:cNvPr id="3" name="Imagem 2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16" y="1268760"/>
            <a:ext cx="8672292" cy="438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4" y="1196752"/>
            <a:ext cx="711756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2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Conhecido</a:t>
            </a:r>
          </a:p>
          <a:p>
            <a:r>
              <a:rPr lang="pt-BR" dirty="0" smtClean="0"/>
              <a:t>Como mede a igualdade é um teste bicaudal</a:t>
            </a:r>
          </a:p>
          <a:p>
            <a:r>
              <a:rPr lang="pt-BR" dirty="0" smtClean="0"/>
              <a:t>Como o valor </a:t>
            </a:r>
            <a:r>
              <a:rPr lang="pt-BR" i="1" dirty="0" smtClean="0"/>
              <a:t>p</a:t>
            </a:r>
            <a:r>
              <a:rPr lang="pt-BR" dirty="0" smtClean="0"/>
              <a:t> = 0,1255 &gt; </a:t>
            </a:r>
            <a:r>
              <a:rPr lang="el-GR" i="1" dirty="0" smtClean="0"/>
              <a:t>α</a:t>
            </a:r>
            <a:endParaRPr lang="pt-BR" i="1" dirty="0" smtClean="0"/>
          </a:p>
          <a:p>
            <a:pPr lvl="1"/>
            <a:r>
              <a:rPr lang="pt-BR" dirty="0" smtClean="0"/>
              <a:t>Não rejeitamos </a:t>
            </a:r>
            <a:r>
              <a:rPr lang="pt-BR" i="1" dirty="0"/>
              <a:t>H</a:t>
            </a:r>
            <a:r>
              <a:rPr lang="pt-BR" i="1" baseline="-25000" dirty="0"/>
              <a:t>0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5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Média </a:t>
            </a:r>
            <a:r>
              <a:rPr lang="pt-BR" b="1" dirty="0"/>
              <a:t>da População: </a:t>
            </a:r>
            <a:r>
              <a:rPr lang="el-GR" b="1" i="1" dirty="0"/>
              <a:t>σ</a:t>
            </a:r>
            <a:r>
              <a:rPr lang="pt-BR" b="1" dirty="0"/>
              <a:t> </a:t>
            </a:r>
            <a:r>
              <a:rPr lang="pt-BR" b="1" dirty="0" smtClean="0"/>
              <a:t>Desconhecido</a:t>
            </a:r>
            <a:endParaRPr lang="pt-BR" b="1" dirty="0"/>
          </a:p>
          <a:p>
            <a:r>
              <a:rPr lang="pt-BR" dirty="0" smtClean="0"/>
              <a:t>Exemplo avaliação do aeroporto Heathrow</a:t>
            </a:r>
          </a:p>
          <a:p>
            <a:pPr lvl="1"/>
            <a:r>
              <a:rPr lang="pt-BR" dirty="0" smtClean="0"/>
              <a:t>Planilha: Hip Sigma Desconhecido.xls</a:t>
            </a:r>
          </a:p>
          <a:p>
            <a:r>
              <a:rPr lang="pt-BR" dirty="0" smtClean="0"/>
              <a:t>Amostra 60 respondentes</a:t>
            </a:r>
          </a:p>
          <a:p>
            <a:r>
              <a:rPr lang="pt-BR" i="1" dirty="0" smtClean="0"/>
              <a:t>α</a:t>
            </a:r>
            <a:r>
              <a:rPr lang="pt-BR" dirty="0" smtClean="0"/>
              <a:t> = 0,05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0</a:t>
            </a:r>
            <a:r>
              <a:rPr lang="pt-BR" dirty="0" smtClean="0"/>
              <a:t>: </a:t>
            </a:r>
            <a:r>
              <a:rPr lang="pt-BR" i="1" dirty="0" smtClean="0"/>
              <a:t>µ</a:t>
            </a:r>
            <a:r>
              <a:rPr lang="pt-BR" dirty="0" smtClean="0"/>
              <a:t> ≤ 7</a:t>
            </a:r>
          </a:p>
          <a:p>
            <a:r>
              <a:rPr lang="pt-BR" i="1" dirty="0" smtClean="0"/>
              <a:t>H</a:t>
            </a:r>
            <a:r>
              <a:rPr lang="pt-BR" i="1" baseline="-25000" dirty="0" smtClean="0"/>
              <a:t>1 </a:t>
            </a:r>
            <a:r>
              <a:rPr lang="pt-BR" dirty="0" smtClean="0"/>
              <a:t>: </a:t>
            </a:r>
            <a:r>
              <a:rPr lang="pt-BR" i="1" dirty="0"/>
              <a:t>µ</a:t>
            </a:r>
            <a:r>
              <a:rPr lang="pt-BR" dirty="0"/>
              <a:t> &gt;</a:t>
            </a:r>
            <a:r>
              <a:rPr lang="pt-BR" dirty="0" smtClean="0"/>
              <a:t> 7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9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14138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9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Hipóteses com o Excel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  <p:pic>
        <p:nvPicPr>
          <p:cNvPr id="3" name="Imagem 2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4" y="1556792"/>
            <a:ext cx="8245771" cy="47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0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1047</TotalTime>
  <Words>339</Words>
  <Application>Microsoft Office PowerPoint</Application>
  <PresentationFormat>Apresentação na tela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Adjacência</vt:lpstr>
      <vt:lpstr>Probabilidade e Estatística Aplicadas à Contabilidade II</vt:lpstr>
      <vt:lpstr>Teste de Hipóteses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Teste de Hipóteses com o Excel</vt:lpstr>
      <vt:lpstr>* Habilitando a Análise de Dados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LEIA</cp:lastModifiedBy>
  <cp:revision>93</cp:revision>
  <dcterms:created xsi:type="dcterms:W3CDTF">2012-02-29T19:02:28Z</dcterms:created>
  <dcterms:modified xsi:type="dcterms:W3CDTF">2017-03-29T23:10:23Z</dcterms:modified>
</cp:coreProperties>
</file>