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3" r:id="rId3"/>
    <p:sldId id="259" r:id="rId4"/>
    <p:sldId id="264" r:id="rId5"/>
    <p:sldId id="268" r:id="rId6"/>
    <p:sldId id="265" r:id="rId7"/>
    <p:sldId id="266" r:id="rId8"/>
    <p:sldId id="267" r:id="rId9"/>
    <p:sldId id="258" r:id="rId10"/>
    <p:sldId id="269" r:id="rId11"/>
    <p:sldId id="270" r:id="rId12"/>
    <p:sldId id="274" r:id="rId13"/>
    <p:sldId id="257" r:id="rId14"/>
    <p:sldId id="260" r:id="rId15"/>
    <p:sldId id="271" r:id="rId16"/>
    <p:sldId id="262" r:id="rId17"/>
    <p:sldId id="27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FFCC00"/>
    <a:srgbClr val="E636C4"/>
    <a:srgbClr val="F5B1E8"/>
    <a:srgbClr val="A7D971"/>
    <a:srgbClr val="FF3300"/>
    <a:srgbClr val="FF6600"/>
    <a:srgbClr val="CC0000"/>
    <a:srgbClr val="FF9966"/>
    <a:srgbClr val="F29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EA161-0A34-4F5C-90BC-2D9A5407F8BC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1CAD0-AE60-4DEC-8922-3E8641A4B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57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7F47B-1B37-4EA0-9E2F-7AEF5B37F9BB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4999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9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85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74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0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68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8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12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19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02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3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9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0A6A-72B0-4504-AEAE-A66137E02884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842A-2637-483E-9264-9326E9C67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71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57494"/>
            <a:ext cx="9144000" cy="23876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t-BR" sz="7200" b="1" dirty="0" smtClean="0"/>
              <a:t>EPISTEMOLOGIAS </a:t>
            </a:r>
            <a:br>
              <a:rPr lang="pt-BR" sz="7200" b="1" dirty="0" smtClean="0"/>
            </a:br>
            <a:r>
              <a:rPr lang="pt-BR" sz="7200" b="1" dirty="0" smtClean="0"/>
              <a:t>DO SUL</a:t>
            </a:r>
            <a:endParaRPr lang="pt-BR" sz="7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54586"/>
            <a:ext cx="9144000" cy="16557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t-BR" sz="3200" dirty="0" smtClean="0"/>
              <a:t>Boaventura de Sousa Santos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1632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3"/>
          <p:cNvCxnSpPr/>
          <p:nvPr/>
        </p:nvCxnSpPr>
        <p:spPr>
          <a:xfrm flipV="1">
            <a:off x="3187337" y="1412776"/>
            <a:ext cx="5356935" cy="4230378"/>
          </a:xfrm>
          <a:prstGeom prst="straightConnector1">
            <a:avLst/>
          </a:prstGeom>
          <a:ln w="152400">
            <a:gradFill>
              <a:gsLst>
                <a:gs pos="83000">
                  <a:srgbClr val="FF0000"/>
                </a:gs>
                <a:gs pos="16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8656577" y="3015669"/>
            <a:ext cx="318708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História Linear</a:t>
            </a:r>
          </a:p>
          <a:p>
            <a:pPr algn="ctr"/>
            <a:r>
              <a:rPr lang="pt-BR" sz="2400" dirty="0"/>
              <a:t>(todos os povos na mesma trajetória)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5956" y="5867823"/>
            <a:ext cx="601163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Culturas / Povos mais </a:t>
            </a:r>
            <a:r>
              <a:rPr lang="pt-BR" sz="3200" b="1" dirty="0" smtClean="0"/>
              <a:t>“atrasados”</a:t>
            </a:r>
            <a:endParaRPr lang="pt-BR" sz="32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651112" y="542372"/>
            <a:ext cx="6192545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Culturas / Povos mais </a:t>
            </a:r>
            <a:r>
              <a:rPr lang="pt-BR" sz="3200" b="1" dirty="0" smtClean="0"/>
              <a:t>“adiantados”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0924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2875899" y="2398475"/>
            <a:ext cx="1967593" cy="2628900"/>
          </a:xfrm>
          <a:custGeom>
            <a:avLst/>
            <a:gdLst>
              <a:gd name="connsiteX0" fmla="*/ 0 w 1967593"/>
              <a:gd name="connsiteY0" fmla="*/ 2628900 h 2628900"/>
              <a:gd name="connsiteX1" fmla="*/ 416379 w 1967593"/>
              <a:gd name="connsiteY1" fmla="*/ 2383971 h 2628900"/>
              <a:gd name="connsiteX2" fmla="*/ 457200 w 1967593"/>
              <a:gd name="connsiteY2" fmla="*/ 2375807 h 2628900"/>
              <a:gd name="connsiteX3" fmla="*/ 498021 w 1967593"/>
              <a:gd name="connsiteY3" fmla="*/ 2359478 h 2628900"/>
              <a:gd name="connsiteX4" fmla="*/ 587829 w 1967593"/>
              <a:gd name="connsiteY4" fmla="*/ 2343150 h 2628900"/>
              <a:gd name="connsiteX5" fmla="*/ 800100 w 1967593"/>
              <a:gd name="connsiteY5" fmla="*/ 2326821 h 2628900"/>
              <a:gd name="connsiteX6" fmla="*/ 840921 w 1967593"/>
              <a:gd name="connsiteY6" fmla="*/ 2318657 h 2628900"/>
              <a:gd name="connsiteX7" fmla="*/ 865414 w 1967593"/>
              <a:gd name="connsiteY7" fmla="*/ 2310493 h 2628900"/>
              <a:gd name="connsiteX8" fmla="*/ 914400 w 1967593"/>
              <a:gd name="connsiteY8" fmla="*/ 2302328 h 2628900"/>
              <a:gd name="connsiteX9" fmla="*/ 987879 w 1967593"/>
              <a:gd name="connsiteY9" fmla="*/ 2269671 h 2628900"/>
              <a:gd name="connsiteX10" fmla="*/ 1020536 w 1967593"/>
              <a:gd name="connsiteY10" fmla="*/ 2261507 h 2628900"/>
              <a:gd name="connsiteX11" fmla="*/ 1118507 w 1967593"/>
              <a:gd name="connsiteY11" fmla="*/ 2188028 h 2628900"/>
              <a:gd name="connsiteX12" fmla="*/ 1143000 w 1967593"/>
              <a:gd name="connsiteY12" fmla="*/ 2171700 h 2628900"/>
              <a:gd name="connsiteX13" fmla="*/ 1175657 w 1967593"/>
              <a:gd name="connsiteY13" fmla="*/ 2155371 h 2628900"/>
              <a:gd name="connsiteX14" fmla="*/ 1224643 w 1967593"/>
              <a:gd name="connsiteY14" fmla="*/ 2098221 h 2628900"/>
              <a:gd name="connsiteX15" fmla="*/ 1338943 w 1967593"/>
              <a:gd name="connsiteY15" fmla="*/ 2000250 h 2628900"/>
              <a:gd name="connsiteX16" fmla="*/ 1387929 w 1967593"/>
              <a:gd name="connsiteY16" fmla="*/ 1959428 h 2628900"/>
              <a:gd name="connsiteX17" fmla="*/ 1502229 w 1967593"/>
              <a:gd name="connsiteY17" fmla="*/ 1902278 h 2628900"/>
              <a:gd name="connsiteX18" fmla="*/ 1608364 w 1967593"/>
              <a:gd name="connsiteY18" fmla="*/ 1828800 h 2628900"/>
              <a:gd name="connsiteX19" fmla="*/ 1665514 w 1967593"/>
              <a:gd name="connsiteY19" fmla="*/ 1787978 h 2628900"/>
              <a:gd name="connsiteX20" fmla="*/ 1690007 w 1967593"/>
              <a:gd name="connsiteY20" fmla="*/ 1763485 h 2628900"/>
              <a:gd name="connsiteX21" fmla="*/ 1738993 w 1967593"/>
              <a:gd name="connsiteY21" fmla="*/ 1722664 h 2628900"/>
              <a:gd name="connsiteX22" fmla="*/ 1796143 w 1967593"/>
              <a:gd name="connsiteY22" fmla="*/ 1657350 h 2628900"/>
              <a:gd name="connsiteX23" fmla="*/ 1828800 w 1967593"/>
              <a:gd name="connsiteY23" fmla="*/ 1600200 h 2628900"/>
              <a:gd name="connsiteX24" fmla="*/ 1861457 w 1967593"/>
              <a:gd name="connsiteY24" fmla="*/ 1567543 h 2628900"/>
              <a:gd name="connsiteX25" fmla="*/ 1910443 w 1967593"/>
              <a:gd name="connsiteY25" fmla="*/ 1510393 h 2628900"/>
              <a:gd name="connsiteX26" fmla="*/ 1943100 w 1967593"/>
              <a:gd name="connsiteY26" fmla="*/ 1494064 h 2628900"/>
              <a:gd name="connsiteX27" fmla="*/ 1967593 w 1967593"/>
              <a:gd name="connsiteY27" fmla="*/ 1469571 h 2628900"/>
              <a:gd name="connsiteX28" fmla="*/ 1943100 w 1967593"/>
              <a:gd name="connsiteY28" fmla="*/ 1387928 h 2628900"/>
              <a:gd name="connsiteX29" fmla="*/ 1926771 w 1967593"/>
              <a:gd name="connsiteY29" fmla="*/ 1314450 h 2628900"/>
              <a:gd name="connsiteX30" fmla="*/ 1894114 w 1967593"/>
              <a:gd name="connsiteY30" fmla="*/ 1257300 h 2628900"/>
              <a:gd name="connsiteX31" fmla="*/ 1877786 w 1967593"/>
              <a:gd name="connsiteY31" fmla="*/ 1208314 h 2628900"/>
              <a:gd name="connsiteX32" fmla="*/ 1771650 w 1967593"/>
              <a:gd name="connsiteY32" fmla="*/ 987878 h 2628900"/>
              <a:gd name="connsiteX33" fmla="*/ 1706336 w 1967593"/>
              <a:gd name="connsiteY33" fmla="*/ 791935 h 2628900"/>
              <a:gd name="connsiteX34" fmla="*/ 1673679 w 1967593"/>
              <a:gd name="connsiteY34" fmla="*/ 718457 h 2628900"/>
              <a:gd name="connsiteX35" fmla="*/ 1657350 w 1967593"/>
              <a:gd name="connsiteY35" fmla="*/ 685800 h 2628900"/>
              <a:gd name="connsiteX36" fmla="*/ 1641021 w 1967593"/>
              <a:gd name="connsiteY36" fmla="*/ 644978 h 2628900"/>
              <a:gd name="connsiteX37" fmla="*/ 1600200 w 1967593"/>
              <a:gd name="connsiteY37" fmla="*/ 595993 h 2628900"/>
              <a:gd name="connsiteX38" fmla="*/ 1559379 w 1967593"/>
              <a:gd name="connsiteY38" fmla="*/ 473528 h 2628900"/>
              <a:gd name="connsiteX39" fmla="*/ 1551214 w 1967593"/>
              <a:gd name="connsiteY39" fmla="*/ 440871 h 2628900"/>
              <a:gd name="connsiteX40" fmla="*/ 1534886 w 1967593"/>
              <a:gd name="connsiteY40" fmla="*/ 391885 h 2628900"/>
              <a:gd name="connsiteX41" fmla="*/ 1543050 w 1967593"/>
              <a:gd name="connsiteY41" fmla="*/ 228600 h 2628900"/>
              <a:gd name="connsiteX42" fmla="*/ 1592036 w 1967593"/>
              <a:gd name="connsiteY42" fmla="*/ 195943 h 2628900"/>
              <a:gd name="connsiteX43" fmla="*/ 1665514 w 1967593"/>
              <a:gd name="connsiteY43" fmla="*/ 146957 h 2628900"/>
              <a:gd name="connsiteX44" fmla="*/ 1690007 w 1967593"/>
              <a:gd name="connsiteY44" fmla="*/ 130628 h 2628900"/>
              <a:gd name="connsiteX45" fmla="*/ 1714500 w 1967593"/>
              <a:gd name="connsiteY45" fmla="*/ 114300 h 2628900"/>
              <a:gd name="connsiteX46" fmla="*/ 1730829 w 1967593"/>
              <a:gd name="connsiteY46" fmla="*/ 89807 h 2628900"/>
              <a:gd name="connsiteX47" fmla="*/ 1755321 w 1967593"/>
              <a:gd name="connsiteY47" fmla="*/ 65314 h 2628900"/>
              <a:gd name="connsiteX48" fmla="*/ 1771650 w 1967593"/>
              <a:gd name="connsiteY48" fmla="*/ 32657 h 2628900"/>
              <a:gd name="connsiteX49" fmla="*/ 1804307 w 1967593"/>
              <a:gd name="connsiteY49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967593" h="2628900">
                <a:moveTo>
                  <a:pt x="0" y="2628900"/>
                </a:moveTo>
                <a:cubicBezTo>
                  <a:pt x="146844" y="2511424"/>
                  <a:pt x="77353" y="2563455"/>
                  <a:pt x="416379" y="2383971"/>
                </a:cubicBezTo>
                <a:cubicBezTo>
                  <a:pt x="428643" y="2377478"/>
                  <a:pt x="443593" y="2378528"/>
                  <a:pt x="457200" y="2375807"/>
                </a:cubicBezTo>
                <a:cubicBezTo>
                  <a:pt x="470807" y="2370364"/>
                  <a:pt x="483984" y="2363689"/>
                  <a:pt x="498021" y="2359478"/>
                </a:cubicBezTo>
                <a:cubicBezTo>
                  <a:pt x="510334" y="2355784"/>
                  <a:pt x="578528" y="2344390"/>
                  <a:pt x="587829" y="2343150"/>
                </a:cubicBezTo>
                <a:cubicBezTo>
                  <a:pt x="671730" y="2331963"/>
                  <a:pt x="703727" y="2332490"/>
                  <a:pt x="800100" y="2326821"/>
                </a:cubicBezTo>
                <a:cubicBezTo>
                  <a:pt x="813707" y="2324100"/>
                  <a:pt x="827459" y="2322022"/>
                  <a:pt x="840921" y="2318657"/>
                </a:cubicBezTo>
                <a:cubicBezTo>
                  <a:pt x="849270" y="2316570"/>
                  <a:pt x="857013" y="2312360"/>
                  <a:pt x="865414" y="2310493"/>
                </a:cubicBezTo>
                <a:cubicBezTo>
                  <a:pt x="881574" y="2306902"/>
                  <a:pt x="898071" y="2305050"/>
                  <a:pt x="914400" y="2302328"/>
                </a:cubicBezTo>
                <a:cubicBezTo>
                  <a:pt x="942849" y="2288104"/>
                  <a:pt x="956609" y="2280094"/>
                  <a:pt x="987879" y="2269671"/>
                </a:cubicBezTo>
                <a:cubicBezTo>
                  <a:pt x="998524" y="2266123"/>
                  <a:pt x="1009650" y="2264228"/>
                  <a:pt x="1020536" y="2261507"/>
                </a:cubicBezTo>
                <a:cubicBezTo>
                  <a:pt x="1116788" y="2197338"/>
                  <a:pt x="1022405" y="2262774"/>
                  <a:pt x="1118507" y="2188028"/>
                </a:cubicBezTo>
                <a:cubicBezTo>
                  <a:pt x="1126252" y="2182004"/>
                  <a:pt x="1134481" y="2176568"/>
                  <a:pt x="1143000" y="2171700"/>
                </a:cubicBezTo>
                <a:cubicBezTo>
                  <a:pt x="1153567" y="2165662"/>
                  <a:pt x="1165921" y="2162673"/>
                  <a:pt x="1175657" y="2155371"/>
                </a:cubicBezTo>
                <a:cubicBezTo>
                  <a:pt x="1233034" y="2112338"/>
                  <a:pt x="1188441" y="2137714"/>
                  <a:pt x="1224643" y="2098221"/>
                </a:cubicBezTo>
                <a:cubicBezTo>
                  <a:pt x="1342049" y="1970142"/>
                  <a:pt x="1253435" y="2062438"/>
                  <a:pt x="1338943" y="2000250"/>
                </a:cubicBezTo>
                <a:cubicBezTo>
                  <a:pt x="1356133" y="1987748"/>
                  <a:pt x="1369703" y="1970364"/>
                  <a:pt x="1387929" y="1959428"/>
                </a:cubicBezTo>
                <a:cubicBezTo>
                  <a:pt x="1424456" y="1937512"/>
                  <a:pt x="1467206" y="1926525"/>
                  <a:pt x="1502229" y="1902278"/>
                </a:cubicBezTo>
                <a:lnTo>
                  <a:pt x="1608364" y="1828800"/>
                </a:lnTo>
                <a:cubicBezTo>
                  <a:pt x="1627543" y="1815375"/>
                  <a:pt x="1648960" y="1804532"/>
                  <a:pt x="1665514" y="1787978"/>
                </a:cubicBezTo>
                <a:cubicBezTo>
                  <a:pt x="1673678" y="1779814"/>
                  <a:pt x="1681137" y="1770877"/>
                  <a:pt x="1690007" y="1763485"/>
                </a:cubicBezTo>
                <a:cubicBezTo>
                  <a:pt x="1758207" y="1706652"/>
                  <a:pt x="1667436" y="1794221"/>
                  <a:pt x="1738993" y="1722664"/>
                </a:cubicBezTo>
                <a:cubicBezTo>
                  <a:pt x="1770144" y="1660361"/>
                  <a:pt x="1735752" y="1717741"/>
                  <a:pt x="1796143" y="1657350"/>
                </a:cubicBezTo>
                <a:cubicBezTo>
                  <a:pt x="1818002" y="1635491"/>
                  <a:pt x="1809596" y="1625806"/>
                  <a:pt x="1828800" y="1600200"/>
                </a:cubicBezTo>
                <a:cubicBezTo>
                  <a:pt x="1838037" y="1587884"/>
                  <a:pt x="1851101" y="1578934"/>
                  <a:pt x="1861457" y="1567543"/>
                </a:cubicBezTo>
                <a:cubicBezTo>
                  <a:pt x="1878335" y="1548978"/>
                  <a:pt x="1891793" y="1527178"/>
                  <a:pt x="1910443" y="1510393"/>
                </a:cubicBezTo>
                <a:cubicBezTo>
                  <a:pt x="1919489" y="1502251"/>
                  <a:pt x="1933196" y="1501138"/>
                  <a:pt x="1943100" y="1494064"/>
                </a:cubicBezTo>
                <a:cubicBezTo>
                  <a:pt x="1952495" y="1487353"/>
                  <a:pt x="1959429" y="1477735"/>
                  <a:pt x="1967593" y="1469571"/>
                </a:cubicBezTo>
                <a:cubicBezTo>
                  <a:pt x="1959429" y="1442357"/>
                  <a:pt x="1950331" y="1415405"/>
                  <a:pt x="1943100" y="1387928"/>
                </a:cubicBezTo>
                <a:cubicBezTo>
                  <a:pt x="1936715" y="1363664"/>
                  <a:pt x="1935581" y="1337943"/>
                  <a:pt x="1926771" y="1314450"/>
                </a:cubicBezTo>
                <a:cubicBezTo>
                  <a:pt x="1919067" y="1293906"/>
                  <a:pt x="1903308" y="1277221"/>
                  <a:pt x="1894114" y="1257300"/>
                </a:cubicBezTo>
                <a:cubicBezTo>
                  <a:pt x="1886901" y="1241672"/>
                  <a:pt x="1884999" y="1223942"/>
                  <a:pt x="1877786" y="1208314"/>
                </a:cubicBezTo>
                <a:cubicBezTo>
                  <a:pt x="1812680" y="1067249"/>
                  <a:pt x="1861848" y="1258475"/>
                  <a:pt x="1771650" y="987878"/>
                </a:cubicBezTo>
                <a:cubicBezTo>
                  <a:pt x="1749879" y="922564"/>
                  <a:pt x="1734298" y="854848"/>
                  <a:pt x="1706336" y="791935"/>
                </a:cubicBezTo>
                <a:cubicBezTo>
                  <a:pt x="1695450" y="767442"/>
                  <a:pt x="1684911" y="742793"/>
                  <a:pt x="1673679" y="718457"/>
                </a:cubicBezTo>
                <a:cubicBezTo>
                  <a:pt x="1668579" y="707407"/>
                  <a:pt x="1662293" y="696922"/>
                  <a:pt x="1657350" y="685800"/>
                </a:cubicBezTo>
                <a:cubicBezTo>
                  <a:pt x="1651398" y="672408"/>
                  <a:pt x="1647575" y="658086"/>
                  <a:pt x="1641021" y="644978"/>
                </a:cubicBezTo>
                <a:cubicBezTo>
                  <a:pt x="1629653" y="622242"/>
                  <a:pt x="1618259" y="614051"/>
                  <a:pt x="1600200" y="595993"/>
                </a:cubicBezTo>
                <a:cubicBezTo>
                  <a:pt x="1566865" y="518211"/>
                  <a:pt x="1580736" y="558956"/>
                  <a:pt x="1559379" y="473528"/>
                </a:cubicBezTo>
                <a:cubicBezTo>
                  <a:pt x="1556658" y="462642"/>
                  <a:pt x="1554762" y="451516"/>
                  <a:pt x="1551214" y="440871"/>
                </a:cubicBezTo>
                <a:lnTo>
                  <a:pt x="1534886" y="391885"/>
                </a:lnTo>
                <a:cubicBezTo>
                  <a:pt x="1537607" y="337457"/>
                  <a:pt x="1527791" y="280916"/>
                  <a:pt x="1543050" y="228600"/>
                </a:cubicBezTo>
                <a:cubicBezTo>
                  <a:pt x="1548545" y="209760"/>
                  <a:pt x="1575707" y="206829"/>
                  <a:pt x="1592036" y="195943"/>
                </a:cubicBezTo>
                <a:lnTo>
                  <a:pt x="1665514" y="146957"/>
                </a:lnTo>
                <a:lnTo>
                  <a:pt x="1690007" y="130628"/>
                </a:lnTo>
                <a:lnTo>
                  <a:pt x="1714500" y="114300"/>
                </a:lnTo>
                <a:cubicBezTo>
                  <a:pt x="1719943" y="106136"/>
                  <a:pt x="1724547" y="97345"/>
                  <a:pt x="1730829" y="89807"/>
                </a:cubicBezTo>
                <a:cubicBezTo>
                  <a:pt x="1738220" y="80937"/>
                  <a:pt x="1748610" y="74709"/>
                  <a:pt x="1755321" y="65314"/>
                </a:cubicBezTo>
                <a:cubicBezTo>
                  <a:pt x="1762395" y="55410"/>
                  <a:pt x="1763859" y="42007"/>
                  <a:pt x="1771650" y="32657"/>
                </a:cubicBezTo>
                <a:cubicBezTo>
                  <a:pt x="1820909" y="-26453"/>
                  <a:pt x="1779536" y="49542"/>
                  <a:pt x="1804307" y="0"/>
                </a:cubicBezTo>
              </a:path>
            </a:pathLst>
          </a:custGeom>
          <a:noFill/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Forma Livre 2"/>
          <p:cNvSpPr/>
          <p:nvPr/>
        </p:nvSpPr>
        <p:spPr>
          <a:xfrm>
            <a:off x="2711624" y="5566218"/>
            <a:ext cx="5021036" cy="359982"/>
          </a:xfrm>
          <a:custGeom>
            <a:avLst/>
            <a:gdLst>
              <a:gd name="connsiteX0" fmla="*/ 0 w 5021036"/>
              <a:gd name="connsiteY0" fmla="*/ 359982 h 359982"/>
              <a:gd name="connsiteX1" fmla="*/ 73479 w 5021036"/>
              <a:gd name="connsiteY1" fmla="*/ 343653 h 359982"/>
              <a:gd name="connsiteX2" fmla="*/ 155122 w 5021036"/>
              <a:gd name="connsiteY2" fmla="*/ 319160 h 359982"/>
              <a:gd name="connsiteX3" fmla="*/ 253093 w 5021036"/>
              <a:gd name="connsiteY3" fmla="*/ 302832 h 359982"/>
              <a:gd name="connsiteX4" fmla="*/ 342900 w 5021036"/>
              <a:gd name="connsiteY4" fmla="*/ 270175 h 359982"/>
              <a:gd name="connsiteX5" fmla="*/ 424543 w 5021036"/>
              <a:gd name="connsiteY5" fmla="*/ 262010 h 359982"/>
              <a:gd name="connsiteX6" fmla="*/ 473529 w 5021036"/>
              <a:gd name="connsiteY6" fmla="*/ 253846 h 359982"/>
              <a:gd name="connsiteX7" fmla="*/ 595993 w 5021036"/>
              <a:gd name="connsiteY7" fmla="*/ 229353 h 359982"/>
              <a:gd name="connsiteX8" fmla="*/ 922564 w 5021036"/>
              <a:gd name="connsiteY8" fmla="*/ 237517 h 359982"/>
              <a:gd name="connsiteX9" fmla="*/ 947057 w 5021036"/>
              <a:gd name="connsiteY9" fmla="*/ 245682 h 359982"/>
              <a:gd name="connsiteX10" fmla="*/ 987879 w 5021036"/>
              <a:gd name="connsiteY10" fmla="*/ 253846 h 359982"/>
              <a:gd name="connsiteX11" fmla="*/ 1077686 w 5021036"/>
              <a:gd name="connsiteY11" fmla="*/ 278339 h 359982"/>
              <a:gd name="connsiteX12" fmla="*/ 1151164 w 5021036"/>
              <a:gd name="connsiteY12" fmla="*/ 294667 h 359982"/>
              <a:gd name="connsiteX13" fmla="*/ 1216479 w 5021036"/>
              <a:gd name="connsiteY13" fmla="*/ 302832 h 359982"/>
              <a:gd name="connsiteX14" fmla="*/ 1387929 w 5021036"/>
              <a:gd name="connsiteY14" fmla="*/ 319160 h 359982"/>
              <a:gd name="connsiteX15" fmla="*/ 2106386 w 5021036"/>
              <a:gd name="connsiteY15" fmla="*/ 310996 h 359982"/>
              <a:gd name="connsiteX16" fmla="*/ 2367643 w 5021036"/>
              <a:gd name="connsiteY16" fmla="*/ 278339 h 359982"/>
              <a:gd name="connsiteX17" fmla="*/ 2539093 w 5021036"/>
              <a:gd name="connsiteY17" fmla="*/ 245682 h 359982"/>
              <a:gd name="connsiteX18" fmla="*/ 2604407 w 5021036"/>
              <a:gd name="connsiteY18" fmla="*/ 229353 h 359982"/>
              <a:gd name="connsiteX19" fmla="*/ 3061607 w 5021036"/>
              <a:gd name="connsiteY19" fmla="*/ 245682 h 359982"/>
              <a:gd name="connsiteX20" fmla="*/ 3208564 w 5021036"/>
              <a:gd name="connsiteY20" fmla="*/ 278339 h 359982"/>
              <a:gd name="connsiteX21" fmla="*/ 3494314 w 5021036"/>
              <a:gd name="connsiteY21" fmla="*/ 310996 h 359982"/>
              <a:gd name="connsiteX22" fmla="*/ 3649436 w 5021036"/>
              <a:gd name="connsiteY22" fmla="*/ 327325 h 359982"/>
              <a:gd name="connsiteX23" fmla="*/ 3706586 w 5021036"/>
              <a:gd name="connsiteY23" fmla="*/ 335489 h 359982"/>
              <a:gd name="connsiteX24" fmla="*/ 3771900 w 5021036"/>
              <a:gd name="connsiteY24" fmla="*/ 343653 h 359982"/>
              <a:gd name="connsiteX25" fmla="*/ 3845379 w 5021036"/>
              <a:gd name="connsiteY25" fmla="*/ 359982 h 359982"/>
              <a:gd name="connsiteX26" fmla="*/ 4171950 w 5021036"/>
              <a:gd name="connsiteY26" fmla="*/ 351817 h 359982"/>
              <a:gd name="connsiteX27" fmla="*/ 4212772 w 5021036"/>
              <a:gd name="connsiteY27" fmla="*/ 335489 h 359982"/>
              <a:gd name="connsiteX28" fmla="*/ 4253593 w 5021036"/>
              <a:gd name="connsiteY28" fmla="*/ 327325 h 359982"/>
              <a:gd name="connsiteX29" fmla="*/ 4286250 w 5021036"/>
              <a:gd name="connsiteY29" fmla="*/ 310996 h 359982"/>
              <a:gd name="connsiteX30" fmla="*/ 4351564 w 5021036"/>
              <a:gd name="connsiteY30" fmla="*/ 294667 h 359982"/>
              <a:gd name="connsiteX31" fmla="*/ 4384222 w 5021036"/>
              <a:gd name="connsiteY31" fmla="*/ 262010 h 359982"/>
              <a:gd name="connsiteX32" fmla="*/ 4433207 w 5021036"/>
              <a:gd name="connsiteY32" fmla="*/ 245682 h 359982"/>
              <a:gd name="connsiteX33" fmla="*/ 4465864 w 5021036"/>
              <a:gd name="connsiteY33" fmla="*/ 229353 h 359982"/>
              <a:gd name="connsiteX34" fmla="*/ 4563836 w 5021036"/>
              <a:gd name="connsiteY34" fmla="*/ 164039 h 359982"/>
              <a:gd name="connsiteX35" fmla="*/ 4620986 w 5021036"/>
              <a:gd name="connsiteY35" fmla="*/ 147710 h 359982"/>
              <a:gd name="connsiteX36" fmla="*/ 4661807 w 5021036"/>
              <a:gd name="connsiteY36" fmla="*/ 115053 h 359982"/>
              <a:gd name="connsiteX37" fmla="*/ 4767943 w 5021036"/>
              <a:gd name="connsiteY37" fmla="*/ 82396 h 359982"/>
              <a:gd name="connsiteX38" fmla="*/ 4841422 w 5021036"/>
              <a:gd name="connsiteY38" fmla="*/ 57903 h 359982"/>
              <a:gd name="connsiteX39" fmla="*/ 4882243 w 5021036"/>
              <a:gd name="connsiteY39" fmla="*/ 33410 h 359982"/>
              <a:gd name="connsiteX40" fmla="*/ 4947557 w 5021036"/>
              <a:gd name="connsiteY40" fmla="*/ 17082 h 359982"/>
              <a:gd name="connsiteX41" fmla="*/ 5021036 w 5021036"/>
              <a:gd name="connsiteY41" fmla="*/ 753 h 35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021036" h="359982">
                <a:moveTo>
                  <a:pt x="0" y="359982"/>
                </a:moveTo>
                <a:cubicBezTo>
                  <a:pt x="24493" y="354539"/>
                  <a:pt x="49215" y="350038"/>
                  <a:pt x="73479" y="343653"/>
                </a:cubicBezTo>
                <a:cubicBezTo>
                  <a:pt x="100956" y="336422"/>
                  <a:pt x="127416" y="325457"/>
                  <a:pt x="155122" y="319160"/>
                </a:cubicBezTo>
                <a:cubicBezTo>
                  <a:pt x="187406" y="311823"/>
                  <a:pt x="220436" y="308275"/>
                  <a:pt x="253093" y="302832"/>
                </a:cubicBezTo>
                <a:cubicBezTo>
                  <a:pt x="283029" y="291946"/>
                  <a:pt x="311913" y="277553"/>
                  <a:pt x="342900" y="270175"/>
                </a:cubicBezTo>
                <a:cubicBezTo>
                  <a:pt x="369506" y="263840"/>
                  <a:pt x="397404" y="265402"/>
                  <a:pt x="424543" y="262010"/>
                </a:cubicBezTo>
                <a:cubicBezTo>
                  <a:pt x="440969" y="259957"/>
                  <a:pt x="457343" y="257315"/>
                  <a:pt x="473529" y="253846"/>
                </a:cubicBezTo>
                <a:cubicBezTo>
                  <a:pt x="599507" y="226851"/>
                  <a:pt x="480616" y="245835"/>
                  <a:pt x="595993" y="229353"/>
                </a:cubicBezTo>
                <a:cubicBezTo>
                  <a:pt x="704850" y="232074"/>
                  <a:pt x="813791" y="232458"/>
                  <a:pt x="922564" y="237517"/>
                </a:cubicBezTo>
                <a:cubicBezTo>
                  <a:pt x="931161" y="237917"/>
                  <a:pt x="938708" y="243595"/>
                  <a:pt x="947057" y="245682"/>
                </a:cubicBezTo>
                <a:cubicBezTo>
                  <a:pt x="960519" y="249048"/>
                  <a:pt x="974272" y="251125"/>
                  <a:pt x="987879" y="253846"/>
                </a:cubicBezTo>
                <a:cubicBezTo>
                  <a:pt x="1043999" y="281907"/>
                  <a:pt x="998603" y="263511"/>
                  <a:pt x="1077686" y="278339"/>
                </a:cubicBezTo>
                <a:cubicBezTo>
                  <a:pt x="1102346" y="282963"/>
                  <a:pt x="1126456" y="290307"/>
                  <a:pt x="1151164" y="294667"/>
                </a:cubicBezTo>
                <a:cubicBezTo>
                  <a:pt x="1172771" y="298480"/>
                  <a:pt x="1194654" y="300574"/>
                  <a:pt x="1216479" y="302832"/>
                </a:cubicBezTo>
                <a:lnTo>
                  <a:pt x="1387929" y="319160"/>
                </a:lnTo>
                <a:lnTo>
                  <a:pt x="2106386" y="310996"/>
                </a:lnTo>
                <a:cubicBezTo>
                  <a:pt x="2120713" y="310587"/>
                  <a:pt x="2345198" y="282495"/>
                  <a:pt x="2367643" y="278339"/>
                </a:cubicBezTo>
                <a:cubicBezTo>
                  <a:pt x="2596168" y="236020"/>
                  <a:pt x="2354083" y="266238"/>
                  <a:pt x="2539093" y="245682"/>
                </a:cubicBezTo>
                <a:cubicBezTo>
                  <a:pt x="2560864" y="240239"/>
                  <a:pt x="2581969" y="229747"/>
                  <a:pt x="2604407" y="229353"/>
                </a:cubicBezTo>
                <a:cubicBezTo>
                  <a:pt x="2606178" y="229322"/>
                  <a:pt x="2932659" y="219892"/>
                  <a:pt x="3061607" y="245682"/>
                </a:cubicBezTo>
                <a:cubicBezTo>
                  <a:pt x="3110813" y="255523"/>
                  <a:pt x="3158589" y="273796"/>
                  <a:pt x="3208564" y="278339"/>
                </a:cubicBezTo>
                <a:cubicBezTo>
                  <a:pt x="3392279" y="295040"/>
                  <a:pt x="3206454" y="277130"/>
                  <a:pt x="3494314" y="310996"/>
                </a:cubicBezTo>
                <a:cubicBezTo>
                  <a:pt x="3644380" y="328651"/>
                  <a:pt x="3509217" y="309797"/>
                  <a:pt x="3649436" y="327325"/>
                </a:cubicBezTo>
                <a:cubicBezTo>
                  <a:pt x="3668531" y="329712"/>
                  <a:pt x="3687511" y="332946"/>
                  <a:pt x="3706586" y="335489"/>
                </a:cubicBezTo>
                <a:cubicBezTo>
                  <a:pt x="3728334" y="338389"/>
                  <a:pt x="3750293" y="339840"/>
                  <a:pt x="3771900" y="343653"/>
                </a:cubicBezTo>
                <a:cubicBezTo>
                  <a:pt x="3796609" y="348013"/>
                  <a:pt x="3820886" y="354539"/>
                  <a:pt x="3845379" y="359982"/>
                </a:cubicBezTo>
                <a:cubicBezTo>
                  <a:pt x="3954236" y="357260"/>
                  <a:pt x="4063300" y="359060"/>
                  <a:pt x="4171950" y="351817"/>
                </a:cubicBezTo>
                <a:cubicBezTo>
                  <a:pt x="4186573" y="350842"/>
                  <a:pt x="4198735" y="339700"/>
                  <a:pt x="4212772" y="335489"/>
                </a:cubicBezTo>
                <a:cubicBezTo>
                  <a:pt x="4226063" y="331502"/>
                  <a:pt x="4239986" y="330046"/>
                  <a:pt x="4253593" y="327325"/>
                </a:cubicBezTo>
                <a:cubicBezTo>
                  <a:pt x="4264479" y="321882"/>
                  <a:pt x="4274704" y="314845"/>
                  <a:pt x="4286250" y="310996"/>
                </a:cubicBezTo>
                <a:cubicBezTo>
                  <a:pt x="4307540" y="303899"/>
                  <a:pt x="4331492" y="304703"/>
                  <a:pt x="4351564" y="294667"/>
                </a:cubicBezTo>
                <a:cubicBezTo>
                  <a:pt x="4365334" y="287782"/>
                  <a:pt x="4371021" y="269931"/>
                  <a:pt x="4384222" y="262010"/>
                </a:cubicBezTo>
                <a:cubicBezTo>
                  <a:pt x="4398981" y="253155"/>
                  <a:pt x="4417227" y="252074"/>
                  <a:pt x="4433207" y="245682"/>
                </a:cubicBezTo>
                <a:cubicBezTo>
                  <a:pt x="4444507" y="241162"/>
                  <a:pt x="4455543" y="235803"/>
                  <a:pt x="4465864" y="229353"/>
                </a:cubicBezTo>
                <a:cubicBezTo>
                  <a:pt x="4499147" y="208551"/>
                  <a:pt x="4525759" y="173558"/>
                  <a:pt x="4563836" y="164039"/>
                </a:cubicBezTo>
                <a:cubicBezTo>
                  <a:pt x="4604842" y="153788"/>
                  <a:pt x="4585848" y="159424"/>
                  <a:pt x="4620986" y="147710"/>
                </a:cubicBezTo>
                <a:cubicBezTo>
                  <a:pt x="4634593" y="136824"/>
                  <a:pt x="4646221" y="122846"/>
                  <a:pt x="4661807" y="115053"/>
                </a:cubicBezTo>
                <a:cubicBezTo>
                  <a:pt x="4728203" y="81855"/>
                  <a:pt x="4717944" y="99063"/>
                  <a:pt x="4767943" y="82396"/>
                </a:cubicBezTo>
                <a:cubicBezTo>
                  <a:pt x="4860170" y="51653"/>
                  <a:pt x="4763163" y="77466"/>
                  <a:pt x="4841422" y="57903"/>
                </a:cubicBezTo>
                <a:cubicBezTo>
                  <a:pt x="4855029" y="49739"/>
                  <a:pt x="4868050" y="40507"/>
                  <a:pt x="4882243" y="33410"/>
                </a:cubicBezTo>
                <a:cubicBezTo>
                  <a:pt x="4898978" y="25042"/>
                  <a:pt x="4932033" y="20187"/>
                  <a:pt x="4947557" y="17082"/>
                </a:cubicBezTo>
                <a:cubicBezTo>
                  <a:pt x="4992385" y="-5333"/>
                  <a:pt x="4968043" y="753"/>
                  <a:pt x="5021036" y="753"/>
                </a:cubicBezTo>
              </a:path>
            </a:pathLst>
          </a:custGeom>
          <a:noFill/>
          <a:ln w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 flipV="1">
            <a:off x="3575720" y="2398476"/>
            <a:ext cx="6120680" cy="2974740"/>
          </a:xfrm>
          <a:prstGeom prst="line">
            <a:avLst/>
          </a:prstGeom>
          <a:ln w="152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5087888" y="3356992"/>
            <a:ext cx="4536504" cy="1512168"/>
          </a:xfrm>
          <a:prstGeom prst="ellipse">
            <a:avLst/>
          </a:prstGeom>
          <a:noFill/>
          <a:ln w="152400">
            <a:solidFill>
              <a:srgbClr val="A81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711624" y="666570"/>
            <a:ext cx="698477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Trajetória Própria de Cada Sociedade</a:t>
            </a:r>
          </a:p>
        </p:txBody>
      </p:sp>
    </p:spTree>
    <p:extLst>
      <p:ext uri="{BB962C8B-B14F-4D97-AF65-F5344CB8AC3E}">
        <p14:creationId xmlns:p14="http://schemas.microsoft.com/office/powerpoint/2010/main" val="306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6983" y="452846"/>
            <a:ext cx="10519954" cy="60016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As </a:t>
            </a:r>
            <a:r>
              <a:rPr lang="pt-BR" sz="3200" b="1" dirty="0" smtClean="0"/>
              <a:t>lutas contra a opressão </a:t>
            </a:r>
            <a:r>
              <a:rPr lang="pt-BR" sz="3200" dirty="0" smtClean="0"/>
              <a:t>(capitalista, colonial/racial, patriarcal) gera conhecimentos sobre a opressão, sobre os opressões e sobre as transformações sociais necessárias para o fim das opressões.</a:t>
            </a:r>
          </a:p>
          <a:p>
            <a:pPr algn="ctr"/>
            <a:endParaRPr lang="pt-BR" sz="3200" dirty="0" smtClean="0"/>
          </a:p>
          <a:p>
            <a:pPr algn="ctr"/>
            <a:r>
              <a:rPr lang="pt-BR" sz="3200" b="1" dirty="0" smtClean="0"/>
              <a:t>Exercícios de Ecologias de Saberes </a:t>
            </a:r>
          </a:p>
          <a:p>
            <a:pPr algn="ctr"/>
            <a:r>
              <a:rPr lang="pt-BR" sz="3200" dirty="0" smtClean="0"/>
              <a:t>São diálogos realizados quando grupos oprimidos percebem que não podem escapar à opressão em uma luta isolada e </a:t>
            </a:r>
            <a:r>
              <a:rPr lang="pt-BR" sz="3200" dirty="0" err="1" smtClean="0"/>
              <a:t>identitarista</a:t>
            </a:r>
            <a:r>
              <a:rPr lang="pt-BR" sz="3200" dirty="0" smtClean="0"/>
              <a:t>, entrando em interação com outros grupos oprimidos e iniciando trabalhos de tradução que poderão permitir alianças robustas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93486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40525" y="522515"/>
            <a:ext cx="10415452" cy="59093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800" b="1" dirty="0" smtClean="0"/>
              <a:t>Epistemologias do Sul: princípios </a:t>
            </a:r>
            <a:r>
              <a:rPr lang="pt-BR" sz="2800" b="1" dirty="0"/>
              <a:t>b</a:t>
            </a:r>
            <a:r>
              <a:rPr lang="pt-BR" sz="2800" b="1" dirty="0" smtClean="0"/>
              <a:t>ásicos</a:t>
            </a:r>
          </a:p>
          <a:p>
            <a:pPr>
              <a:spcBef>
                <a:spcPts val="1200"/>
              </a:spcBef>
            </a:pPr>
            <a:r>
              <a:rPr lang="pt-BR" sz="2800" dirty="0" err="1" smtClean="0"/>
              <a:t>Desfamiliarização</a:t>
            </a:r>
            <a:r>
              <a:rPr lang="pt-BR" sz="2800" dirty="0" smtClean="0"/>
              <a:t> com as epistemologias do norte – Fascismo epistemológico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Validar conhecimentos produzidos a partir das perspectivas dos oprimidos pelo colonialismo, capitalismo e patriarcado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Recuperação de conhecimentos derrotados, destruídos ou subalternizados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Conhecimentos são incompletos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Trabalho de tradução</a:t>
            </a:r>
          </a:p>
          <a:p>
            <a:pPr>
              <a:spcBef>
                <a:spcPts val="1200"/>
              </a:spcBef>
            </a:pPr>
            <a:r>
              <a:rPr lang="pt-BR" sz="2800" dirty="0" err="1" smtClean="0"/>
              <a:t>Artesania</a:t>
            </a:r>
            <a:r>
              <a:rPr lang="pt-BR" sz="2800" dirty="0" smtClean="0"/>
              <a:t> das práticas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Linhas abissais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9932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66825" y="771525"/>
            <a:ext cx="9515475" cy="52629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Ciência moderna como forma epistemológica do colonialismo, capitalismo e patriarcado</a:t>
            </a:r>
          </a:p>
          <a:p>
            <a:endParaRPr lang="pt-BR" sz="2800" dirty="0"/>
          </a:p>
          <a:p>
            <a:r>
              <a:rPr lang="pt-BR" sz="2800" dirty="0" smtClean="0"/>
              <a:t>Não é possível lutar de modo bem sucedido contra apenas uma das formas de opressão. A luta precisa ser articulada</a:t>
            </a:r>
          </a:p>
          <a:p>
            <a:endParaRPr lang="pt-BR" sz="2800" dirty="0"/>
          </a:p>
          <a:p>
            <a:r>
              <a:rPr lang="pt-BR" sz="2800" dirty="0" smtClean="0"/>
              <a:t>Luta contra o desperdício da experiência</a:t>
            </a:r>
          </a:p>
          <a:p>
            <a:endParaRPr lang="pt-BR" sz="2800" dirty="0"/>
          </a:p>
          <a:p>
            <a:r>
              <a:rPr lang="pt-BR" sz="2800" dirty="0" smtClean="0"/>
              <a:t>Expansão do presente</a:t>
            </a:r>
          </a:p>
          <a:p>
            <a:endParaRPr lang="pt-BR" sz="2800" dirty="0"/>
          </a:p>
          <a:p>
            <a:r>
              <a:rPr lang="pt-BR" sz="2800" dirty="0" smtClean="0"/>
              <a:t>Contração do futuro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5712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 flipV="1">
            <a:off x="4393990" y="2189709"/>
            <a:ext cx="3110749" cy="2163603"/>
          </a:xfrm>
          <a:prstGeom prst="straightConnector1">
            <a:avLst/>
          </a:prstGeom>
          <a:ln w="127000">
            <a:solidFill>
              <a:srgbClr val="FCCCF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 flipV="1">
            <a:off x="5972722" y="1787500"/>
            <a:ext cx="15267" cy="3167524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2023626" y="4353312"/>
            <a:ext cx="2082900" cy="461665"/>
          </a:xfrm>
          <a:prstGeom prst="rect">
            <a:avLst/>
          </a:prstGeom>
          <a:solidFill>
            <a:srgbClr val="FCCC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cap="all" dirty="0"/>
              <a:t>Patriarcado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918043" y="1695266"/>
            <a:ext cx="1696529" cy="830997"/>
          </a:xfrm>
          <a:prstGeom prst="rect">
            <a:avLst/>
          </a:prstGeom>
          <a:solidFill>
            <a:srgbClr val="FCCC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cap="all" dirty="0"/>
              <a:t>Igualdade de Gênero</a:t>
            </a:r>
            <a:endParaRPr lang="pt-BR" sz="1400" b="1" cap="all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980272" y="5172212"/>
            <a:ext cx="2015433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cap="all" dirty="0"/>
              <a:t>Capitalismo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056268" y="767950"/>
            <a:ext cx="1822977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cap="all" dirty="0"/>
              <a:t>Igualdade Social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504739" y="4168647"/>
            <a:ext cx="2353635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cap="all" dirty="0"/>
              <a:t>Colonialismo</a:t>
            </a:r>
          </a:p>
          <a:p>
            <a:pPr algn="ctr"/>
            <a:r>
              <a:rPr lang="pt-BR" sz="2400" b="1" cap="all" dirty="0"/>
              <a:t>Racismo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415195" y="1581870"/>
            <a:ext cx="1978795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cap="all" dirty="0"/>
              <a:t>Igualdade </a:t>
            </a:r>
            <a:r>
              <a:rPr lang="pt-BR" sz="2400" b="1" cap="all" dirty="0" smtClean="0"/>
              <a:t>Racial</a:t>
            </a:r>
            <a:endParaRPr lang="pt-BR" sz="2400" b="1" cap="all" dirty="0"/>
          </a:p>
        </p:txBody>
      </p:sp>
      <p:cxnSp>
        <p:nvCxnSpPr>
          <p:cNvPr id="12" name="Conector de Seta Reta 11"/>
          <p:cNvCxnSpPr/>
          <p:nvPr/>
        </p:nvCxnSpPr>
        <p:spPr>
          <a:xfrm flipH="1" flipV="1">
            <a:off x="4593626" y="2053058"/>
            <a:ext cx="2748263" cy="2380677"/>
          </a:xfrm>
          <a:prstGeom prst="straightConnector1">
            <a:avLst/>
          </a:prstGeom>
          <a:ln w="1270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8001000" y="6152710"/>
            <a:ext cx="366712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Boaventura Sousa Santos</a:t>
            </a:r>
          </a:p>
        </p:txBody>
      </p:sp>
    </p:spTree>
    <p:extLst>
      <p:ext uri="{BB962C8B-B14F-4D97-AF65-F5344CB8AC3E}">
        <p14:creationId xmlns:p14="http://schemas.microsoft.com/office/powerpoint/2010/main" val="36773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3"/>
          <p:cNvCxnSpPr/>
          <p:nvPr/>
        </p:nvCxnSpPr>
        <p:spPr>
          <a:xfrm flipV="1">
            <a:off x="5791200" y="1909909"/>
            <a:ext cx="27385" cy="35098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flipV="1">
            <a:off x="4414835" y="2470332"/>
            <a:ext cx="2847978" cy="234931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4455914" y="2514414"/>
            <a:ext cx="2632472" cy="239431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3969544" y="3755227"/>
            <a:ext cx="3605212" cy="4"/>
          </a:xfrm>
          <a:prstGeom prst="straightConnector1">
            <a:avLst/>
          </a:prstGeom>
          <a:ln w="76200">
            <a:solidFill>
              <a:srgbClr val="E848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455914" y="5779552"/>
            <a:ext cx="2632472" cy="584775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CAPITALISMO</a:t>
            </a:r>
            <a:endParaRPr lang="pt-BR" sz="32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659809" y="566376"/>
            <a:ext cx="2317551" cy="1077218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IGUALDADE SOCIAL</a:t>
            </a:r>
            <a:endParaRPr lang="pt-BR" sz="32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866775" y="3524395"/>
            <a:ext cx="2657477" cy="584775"/>
          </a:xfrm>
          <a:prstGeom prst="rect">
            <a:avLst/>
          </a:prstGeom>
          <a:solidFill>
            <a:srgbClr val="F5B1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PATRIARCADO</a:t>
            </a:r>
            <a:endParaRPr lang="pt-BR" sz="32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7900393" y="3216618"/>
            <a:ext cx="2509838" cy="1077218"/>
          </a:xfrm>
          <a:prstGeom prst="rect">
            <a:avLst/>
          </a:prstGeom>
          <a:solidFill>
            <a:srgbClr val="E636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IGUALDADE </a:t>
            </a:r>
          </a:p>
          <a:p>
            <a:pPr algn="ctr"/>
            <a:r>
              <a:rPr lang="pt-BR" sz="3200" b="1" dirty="0" smtClean="0"/>
              <a:t>DE GÊNERO</a:t>
            </a:r>
            <a:endParaRPr lang="pt-BR" sz="32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181102" y="5028365"/>
            <a:ext cx="2788442" cy="584775"/>
          </a:xfrm>
          <a:prstGeom prst="rect">
            <a:avLst/>
          </a:prstGeom>
          <a:solidFill>
            <a:srgbClr val="A7D97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EXTRATIVISMO</a:t>
            </a:r>
            <a:endParaRPr lang="pt-BR" sz="32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7308055" y="5028365"/>
            <a:ext cx="207406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RACISMO</a:t>
            </a:r>
            <a:endParaRPr lang="pt-BR" sz="32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7574755" y="1802274"/>
            <a:ext cx="2055019" cy="1077218"/>
          </a:xfrm>
          <a:prstGeom prst="rect">
            <a:avLst/>
          </a:prstGeom>
          <a:solidFill>
            <a:srgbClr val="009E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NATUREZA SUJEITO</a:t>
            </a:r>
            <a:endParaRPr lang="pt-BR" sz="32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476375" y="1802273"/>
            <a:ext cx="2493169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IGUALDADE RACIAL</a:t>
            </a:r>
            <a:endParaRPr lang="pt-BR" sz="3200" b="1" dirty="0"/>
          </a:p>
        </p:txBody>
      </p:sp>
      <p:sp>
        <p:nvSpPr>
          <p:cNvPr id="42" name="Elipse 41"/>
          <p:cNvSpPr/>
          <p:nvPr/>
        </p:nvSpPr>
        <p:spPr>
          <a:xfrm>
            <a:off x="4574382" y="2514414"/>
            <a:ext cx="2555082" cy="23943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ESTADO / IMPERIA-LISMO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20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24315"/>
              </p:ext>
            </p:extLst>
          </p:nvPr>
        </p:nvGraphicFramePr>
        <p:xfrm>
          <a:off x="190500" y="665163"/>
          <a:ext cx="11763376" cy="59916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35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2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46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DIMENSÕES  </a:t>
                      </a: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ESPAÇOS   ESTRUTURAIS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UNIDADE DE PRÁTICA SOCIAL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INSTITUIÇÕES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DINÂMICA DE DESENVOLVIMENTO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FORMA DE PODER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FORMA DE DIREITO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FORMA EPISTEMOLÓGICA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97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ESPAÇO DOMÉSTICO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Diferença sexual e geracional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Casamento, família e parentesco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Maximização da afetividade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Patriacardo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Direito doméstico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Familismo, cultura familiar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95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ESPAÇO DA PRODUÇÃO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Classe e natureza enquanto “natureza capitalista”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Fábrica e empresa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Maximização do lucro e maximização da degradação da natureza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Exploração e “natureza capitalista”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Direito da produção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Produtivismo, tecnologismo, formação profissional e cultura empresarial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95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ESPAÇO DO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MERCADO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Cliente-consumidor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Mercado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Maximização da utilidade e maximização da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</a:rPr>
                        <a:t>mercadorização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 das necessidades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Fetichismo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da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smtClean="0">
                          <a:solidFill>
                            <a:schemeClr val="tx1"/>
                          </a:solidFill>
                          <a:effectLst/>
                        </a:rPr>
                        <a:t>mercadoria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Direito da troca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Consumismo e cultura de massas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7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ESPAÇO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DA COMUNIDADE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Etnicidade, raça, nação, povo e religião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Comunidade, vizinhança, região, organizações populares de base, Igrejas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</a:rPr>
                        <a:t>Maximizaçãao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 de identidade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Diferenciação desigual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Direito da comunidade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Conhecimento local, cultura da comunidade e tradição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4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ESPAÇO DA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CIDADANIA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Cidadania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Estado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Maximização da lealdade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Dominação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Direito territorial (estatal)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Nacionalismo educacional e cultural, cultura cívica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44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ESPAÇO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MUNDIAL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Estado-Nação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Sistema inter-estatal, organismos e associações internacionais, tratados internacionais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Maximização da eficácia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Troca desigual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Direito sistêmico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Ciência, progresso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</a:rPr>
                        <a:t>universalístico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, cultural global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502" y="115243"/>
            <a:ext cx="11763375" cy="46166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Quadro 1 – Mapa de </a:t>
            </a:r>
            <a:r>
              <a:rPr lang="pt-BR" sz="12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Estrutura-Ação</a:t>
            </a:r>
            <a:r>
              <a:rPr lang="pt-B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das Sociedades Capitalistas no Sistema Mundial</a:t>
            </a:r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Fonte: Boaventura de Sousa Santos (2002, p.273)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V="1">
            <a:off x="384055" y="1013123"/>
            <a:ext cx="1435643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aixaDeTexto 4"/>
          <p:cNvSpPr txBox="1">
            <a:spLocks noChangeArrowheads="1"/>
          </p:cNvSpPr>
          <p:nvPr/>
        </p:nvSpPr>
        <p:spPr bwMode="auto">
          <a:xfrm>
            <a:off x="3720608" y="5517233"/>
            <a:ext cx="4824536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/>
              <a:t>Boaventura</a:t>
            </a:r>
            <a:r>
              <a:rPr lang="pt-BR" sz="2800" dirty="0"/>
              <a:t> de Sousa Santos</a:t>
            </a:r>
          </a:p>
          <a:p>
            <a:pPr algn="ctr"/>
            <a:r>
              <a:rPr lang="pt-BR" sz="2800" dirty="0"/>
              <a:t>(15/11/1940)</a:t>
            </a:r>
          </a:p>
        </p:txBody>
      </p:sp>
      <p:pic>
        <p:nvPicPr>
          <p:cNvPr id="1026" name="Picture 2" descr="https://vladimirherzog.org/institutoivh/wp-content/uploads/2018/12/Boaventura_IV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260648"/>
            <a:ext cx="7562585" cy="504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38450" y="1600200"/>
            <a:ext cx="6296025" cy="35548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endParaRPr lang="pt-BR" sz="2800" b="1" dirty="0" smtClean="0"/>
          </a:p>
          <a:p>
            <a:pPr algn="ctr">
              <a:lnSpc>
                <a:spcPts val="4500"/>
              </a:lnSpc>
            </a:pPr>
            <a:r>
              <a:rPr lang="pt-BR" sz="2800" b="1" dirty="0" smtClean="0"/>
              <a:t>TRÊS GRANDES FORMAS DE OPRESSÃO</a:t>
            </a:r>
          </a:p>
          <a:p>
            <a:pPr algn="ctr">
              <a:lnSpc>
                <a:spcPts val="4500"/>
              </a:lnSpc>
            </a:pPr>
            <a:r>
              <a:rPr lang="pt-BR" sz="2800" b="1" dirty="0" smtClean="0"/>
              <a:t>COLONIALISMO</a:t>
            </a:r>
          </a:p>
          <a:p>
            <a:pPr algn="ctr">
              <a:lnSpc>
                <a:spcPts val="4500"/>
              </a:lnSpc>
            </a:pPr>
            <a:r>
              <a:rPr lang="pt-BR" sz="2800" b="1" dirty="0" smtClean="0"/>
              <a:t>CAPITALISMO</a:t>
            </a:r>
          </a:p>
          <a:p>
            <a:pPr algn="ctr">
              <a:lnSpc>
                <a:spcPts val="4500"/>
              </a:lnSpc>
            </a:pPr>
            <a:r>
              <a:rPr lang="pt-BR" sz="2800" b="1" dirty="0" smtClean="0"/>
              <a:t>PATRIARCADO</a:t>
            </a:r>
          </a:p>
          <a:p>
            <a:pPr algn="ctr">
              <a:lnSpc>
                <a:spcPts val="4500"/>
              </a:lnSpc>
            </a:pP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1687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/>
          <p:cNvSpPr txBox="1">
            <a:spLocks noChangeArrowheads="1"/>
          </p:cNvSpPr>
          <p:nvPr/>
        </p:nvSpPr>
        <p:spPr bwMode="auto">
          <a:xfrm>
            <a:off x="600075" y="908051"/>
            <a:ext cx="5063877" cy="501675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800"/>
              </a:lnSpc>
            </a:pPr>
            <a:r>
              <a:rPr lang="pt-BR" sz="3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Emancipação</a:t>
            </a:r>
          </a:p>
          <a:p>
            <a:pPr>
              <a:lnSpc>
                <a:spcPts val="48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Inclusão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8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Aumento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da liberdade política</a:t>
            </a:r>
          </a:p>
          <a:p>
            <a:pPr>
              <a:lnSpc>
                <a:spcPts val="48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Lutas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por melhor distribuição da riqueza</a:t>
            </a:r>
          </a:p>
          <a:p>
            <a:pPr>
              <a:lnSpc>
                <a:spcPts val="48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Organização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da sociedade civil</a:t>
            </a:r>
          </a:p>
          <a:p>
            <a:pPr>
              <a:lnSpc>
                <a:spcPts val="48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Conhecimento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emancipação</a:t>
            </a:r>
          </a:p>
          <a:p>
            <a:pPr>
              <a:lnSpc>
                <a:spcPts val="48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colonização à </a:t>
            </a: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solidariedade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6948353" y="902908"/>
            <a:ext cx="4312170" cy="498598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Regulação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Ordem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Controle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Ordenamento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Estabilidade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política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Conhecimento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regulação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caos à ordem</a:t>
            </a:r>
          </a:p>
          <a:p>
            <a:endParaRPr lang="pt-BR" dirty="0">
              <a:latin typeface="Century Schoolbook"/>
            </a:endParaRPr>
          </a:p>
        </p:txBody>
      </p:sp>
      <p:sp>
        <p:nvSpPr>
          <p:cNvPr id="12292" name="CaixaDeTexto 3"/>
          <p:cNvSpPr txBox="1">
            <a:spLocks noChangeArrowheads="1"/>
          </p:cNvSpPr>
          <p:nvPr/>
        </p:nvSpPr>
        <p:spPr bwMode="auto">
          <a:xfrm>
            <a:off x="2058100" y="220667"/>
            <a:ext cx="8496101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Tensão que caracteriza a modernidade ocidental</a:t>
            </a:r>
          </a:p>
        </p:txBody>
      </p:sp>
      <p:sp>
        <p:nvSpPr>
          <p:cNvPr id="12293" name="CaixaDeTexto 4"/>
          <p:cNvSpPr txBox="1">
            <a:spLocks noChangeArrowheads="1"/>
          </p:cNvSpPr>
          <p:nvPr/>
        </p:nvSpPr>
        <p:spPr bwMode="auto">
          <a:xfrm>
            <a:off x="5952407" y="2780929"/>
            <a:ext cx="707491" cy="70788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pt-B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CaixaDeTexto 5"/>
          <p:cNvSpPr txBox="1">
            <a:spLocks noChangeArrowheads="1"/>
          </p:cNvSpPr>
          <p:nvPr/>
        </p:nvSpPr>
        <p:spPr bwMode="auto">
          <a:xfrm>
            <a:off x="600075" y="6088973"/>
            <a:ext cx="10660448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Distinção invisível entre metrópoles e colônias</a:t>
            </a:r>
          </a:p>
        </p:txBody>
      </p:sp>
    </p:spTree>
    <p:extLst>
      <p:ext uri="{BB962C8B-B14F-4D97-AF65-F5344CB8AC3E}">
        <p14:creationId xmlns:p14="http://schemas.microsoft.com/office/powerpoint/2010/main" val="8525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1"/>
          <p:cNvSpPr txBox="1">
            <a:spLocks noChangeArrowheads="1"/>
          </p:cNvSpPr>
          <p:nvPr/>
        </p:nvSpPr>
        <p:spPr bwMode="auto">
          <a:xfrm>
            <a:off x="2044501" y="288011"/>
            <a:ext cx="8001000" cy="63401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Conhecimento Regulação</a:t>
            </a: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CAOS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ORDEM</a:t>
            </a: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2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Conhecimento </a:t>
            </a:r>
            <a:r>
              <a:rPr lang="pt-BR" sz="3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Emancipação</a:t>
            </a: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COLONIZAÇÃO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		SOLIDARIEDADE</a:t>
            </a:r>
          </a:p>
          <a:p>
            <a:endParaRPr lang="pt-BR" dirty="0">
              <a:latin typeface="Century Schoolbook"/>
            </a:endParaRPr>
          </a:p>
          <a:p>
            <a:endParaRPr lang="pt-BR" dirty="0">
              <a:latin typeface="Century Schoolbook"/>
            </a:endParaRPr>
          </a:p>
          <a:p>
            <a:endParaRPr lang="pt-BR" dirty="0">
              <a:latin typeface="Century Schoolbook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5286340" y="2305050"/>
            <a:ext cx="1517321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5664017" y="5438775"/>
            <a:ext cx="761966" cy="95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8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 para a direita 1"/>
          <p:cNvSpPr/>
          <p:nvPr/>
        </p:nvSpPr>
        <p:spPr>
          <a:xfrm>
            <a:off x="4012882" y="3031738"/>
            <a:ext cx="2155126" cy="27363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a esquerda 2"/>
          <p:cNvSpPr/>
          <p:nvPr/>
        </p:nvSpPr>
        <p:spPr>
          <a:xfrm>
            <a:off x="6168008" y="3031738"/>
            <a:ext cx="2304256" cy="2736304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717601" y="384921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Emancipação</a:t>
            </a:r>
          </a:p>
          <a:p>
            <a:endParaRPr lang="pt-BR" sz="3200" b="1" dirty="0">
              <a:solidFill>
                <a:srgbClr val="FF0000"/>
              </a:solidFill>
            </a:endParaRPr>
          </a:p>
          <a:p>
            <a:r>
              <a:rPr lang="pt-BR" sz="3200" b="1" dirty="0">
                <a:solidFill>
                  <a:srgbClr val="FF0000"/>
                </a:solidFill>
              </a:rPr>
              <a:t>Progresso</a:t>
            </a:r>
          </a:p>
          <a:p>
            <a:endParaRPr lang="pt-BR" sz="3200" b="1" dirty="0">
              <a:solidFill>
                <a:srgbClr val="FF0000"/>
              </a:solidFill>
            </a:endParaRPr>
          </a:p>
          <a:p>
            <a:r>
              <a:rPr lang="pt-BR" sz="3200" b="1" dirty="0">
                <a:solidFill>
                  <a:srgbClr val="FF0000"/>
                </a:solidFill>
              </a:rPr>
              <a:t>Expectativas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25941" y="384921"/>
            <a:ext cx="2304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B0F0"/>
                </a:solidFill>
              </a:rPr>
              <a:t>Regulação</a:t>
            </a:r>
          </a:p>
          <a:p>
            <a:endParaRPr lang="pt-BR" sz="3200" b="1" dirty="0">
              <a:solidFill>
                <a:srgbClr val="00B0F0"/>
              </a:solidFill>
            </a:endParaRPr>
          </a:p>
          <a:p>
            <a:r>
              <a:rPr lang="pt-BR" sz="3200" b="1" dirty="0">
                <a:solidFill>
                  <a:srgbClr val="00B0F0"/>
                </a:solidFill>
              </a:rPr>
              <a:t>Ordem</a:t>
            </a:r>
          </a:p>
          <a:p>
            <a:endParaRPr lang="pt-BR" sz="3200" b="1" dirty="0">
              <a:solidFill>
                <a:srgbClr val="00B0F0"/>
              </a:solidFill>
            </a:endParaRPr>
          </a:p>
          <a:p>
            <a:r>
              <a:rPr lang="pt-BR" sz="3200" b="1" dirty="0">
                <a:solidFill>
                  <a:srgbClr val="00B0F0"/>
                </a:solidFill>
              </a:rPr>
              <a:t>Experiências</a:t>
            </a:r>
          </a:p>
        </p:txBody>
      </p:sp>
    </p:spTree>
    <p:extLst>
      <p:ext uri="{BB962C8B-B14F-4D97-AF65-F5344CB8AC3E}">
        <p14:creationId xmlns:p14="http://schemas.microsoft.com/office/powerpoint/2010/main" val="8752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 para a direita 1"/>
          <p:cNvSpPr/>
          <p:nvPr/>
        </p:nvSpPr>
        <p:spPr>
          <a:xfrm>
            <a:off x="4680223" y="3733800"/>
            <a:ext cx="1219022" cy="14401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a esquerda 2"/>
          <p:cNvSpPr/>
          <p:nvPr/>
        </p:nvSpPr>
        <p:spPr>
          <a:xfrm>
            <a:off x="5899245" y="2365648"/>
            <a:ext cx="2952328" cy="4176464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061328" y="453739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Emancipação</a:t>
            </a:r>
          </a:p>
          <a:p>
            <a:endParaRPr lang="pt-BR" sz="3200" b="1" dirty="0">
              <a:solidFill>
                <a:srgbClr val="FF0000"/>
              </a:solidFill>
            </a:endParaRPr>
          </a:p>
          <a:p>
            <a:r>
              <a:rPr lang="pt-BR" sz="3200" b="1" dirty="0">
                <a:solidFill>
                  <a:srgbClr val="FF0000"/>
                </a:solidFill>
              </a:rPr>
              <a:t>Progresso</a:t>
            </a:r>
          </a:p>
          <a:p>
            <a:endParaRPr lang="pt-BR" sz="3200" b="1" dirty="0">
              <a:solidFill>
                <a:srgbClr val="FF0000"/>
              </a:solidFill>
            </a:endParaRPr>
          </a:p>
          <a:p>
            <a:r>
              <a:rPr lang="pt-BR" sz="3200" b="1" dirty="0">
                <a:solidFill>
                  <a:srgbClr val="FF0000"/>
                </a:solidFill>
              </a:rPr>
              <a:t>Expectativas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18467" y="453738"/>
            <a:ext cx="2304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B0F0"/>
                </a:solidFill>
              </a:rPr>
              <a:t>Regulação</a:t>
            </a:r>
          </a:p>
          <a:p>
            <a:endParaRPr lang="pt-BR" sz="3200" b="1" dirty="0">
              <a:solidFill>
                <a:srgbClr val="00B0F0"/>
              </a:solidFill>
            </a:endParaRPr>
          </a:p>
          <a:p>
            <a:r>
              <a:rPr lang="pt-BR" sz="3200" b="1" dirty="0">
                <a:solidFill>
                  <a:srgbClr val="00B0F0"/>
                </a:solidFill>
              </a:rPr>
              <a:t>Ordem</a:t>
            </a:r>
          </a:p>
          <a:p>
            <a:endParaRPr lang="pt-BR" sz="3200" b="1" dirty="0">
              <a:solidFill>
                <a:srgbClr val="00B0F0"/>
              </a:solidFill>
            </a:endParaRPr>
          </a:p>
          <a:p>
            <a:r>
              <a:rPr lang="pt-BR" sz="3200" b="1" dirty="0">
                <a:solidFill>
                  <a:srgbClr val="00B0F0"/>
                </a:solidFill>
              </a:rPr>
              <a:t>Experiências</a:t>
            </a:r>
          </a:p>
        </p:txBody>
      </p:sp>
    </p:spTree>
    <p:extLst>
      <p:ext uri="{BB962C8B-B14F-4D97-AF65-F5344CB8AC3E}">
        <p14:creationId xmlns:p14="http://schemas.microsoft.com/office/powerpoint/2010/main" val="36592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235132" y="185375"/>
            <a:ext cx="4955240" cy="644791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pt-BR" sz="24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Apropriação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Incorporação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Cooptação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Assimilação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Apropriação do conhecimento (uso de guias nativos; mitos e cerimônias locais utilizados para conversão, pilhagem de conhecimento sobre a biodiversidade)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Pilhagem de recursos naturais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Tratados desiguais</a:t>
            </a:r>
          </a:p>
          <a:p>
            <a:pPr>
              <a:spcBef>
                <a:spcPts val="18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Divisão das terras (Terra Nullius</a:t>
            </a: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CaixaDeTexto 2"/>
          <p:cNvSpPr txBox="1">
            <a:spLocks noChangeArrowheads="1"/>
          </p:cNvSpPr>
          <p:nvPr/>
        </p:nvSpPr>
        <p:spPr bwMode="auto">
          <a:xfrm>
            <a:off x="6009560" y="185375"/>
            <a:ext cx="5990851" cy="658641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t-BR" sz="24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Violência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Destruição física, material, cultural e humana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Proibição do uso em público das línguas nativas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Adoção forçada de nomes cristãos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Conversão forçada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Destruição de símbolos e lugares de culto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Discriminação cultural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Discriminação racial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Tráfico de escravos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Trabalho forçado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Guerras</a:t>
            </a:r>
          </a:p>
          <a:p>
            <a:pPr>
              <a:spcBef>
                <a:spcPts val="12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Deslocamento de populações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11934" y="2796714"/>
            <a:ext cx="57606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x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1124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6616" y="685633"/>
            <a:ext cx="5157924" cy="555536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3200" b="1" dirty="0" smtClean="0"/>
              <a:t>Produção de Ausências</a:t>
            </a:r>
          </a:p>
          <a:p>
            <a:pPr algn="ctr">
              <a:lnSpc>
                <a:spcPts val="4000"/>
              </a:lnSpc>
              <a:spcBef>
                <a:spcPts val="1200"/>
              </a:spcBef>
            </a:pPr>
            <a:r>
              <a:rPr lang="pt-BR" sz="3200" dirty="0" smtClean="0"/>
              <a:t>Monocultura </a:t>
            </a:r>
            <a:r>
              <a:rPr lang="pt-BR" sz="3200" dirty="0" smtClean="0"/>
              <a:t>do </a:t>
            </a:r>
            <a:r>
              <a:rPr lang="pt-BR" sz="3200" dirty="0" smtClean="0"/>
              <a:t>Saber</a:t>
            </a:r>
          </a:p>
          <a:p>
            <a:pPr algn="ctr">
              <a:lnSpc>
                <a:spcPts val="3000"/>
              </a:lnSpc>
            </a:pPr>
            <a:r>
              <a:rPr lang="pt-BR" sz="2800" dirty="0" smtClean="0"/>
              <a:t>(ignorante)</a:t>
            </a:r>
            <a:endParaRPr lang="pt-BR" sz="2800" dirty="0" smtClean="0"/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pt-BR" sz="3200" dirty="0" smtClean="0"/>
              <a:t>Monocultura Tempo </a:t>
            </a:r>
            <a:r>
              <a:rPr lang="pt-BR" sz="3200" dirty="0" smtClean="0"/>
              <a:t>linear</a:t>
            </a:r>
          </a:p>
          <a:p>
            <a:pPr algn="ctr">
              <a:lnSpc>
                <a:spcPts val="3000"/>
              </a:lnSpc>
            </a:pPr>
            <a:r>
              <a:rPr lang="pt-BR" sz="2800" dirty="0" smtClean="0"/>
              <a:t>(residual)</a:t>
            </a:r>
            <a:endParaRPr lang="pt-BR" sz="2800" dirty="0" smtClean="0"/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pt-BR" sz="3200" dirty="0" smtClean="0"/>
              <a:t>Lógica da Classificação </a:t>
            </a:r>
            <a:r>
              <a:rPr lang="pt-BR" sz="3200" dirty="0" smtClean="0"/>
              <a:t>Social</a:t>
            </a:r>
          </a:p>
          <a:p>
            <a:pPr algn="ctr">
              <a:lnSpc>
                <a:spcPts val="3000"/>
              </a:lnSpc>
            </a:pPr>
            <a:r>
              <a:rPr lang="pt-BR" sz="2800" dirty="0" smtClean="0"/>
              <a:t>(inferior)</a:t>
            </a:r>
            <a:endParaRPr lang="pt-BR" sz="2800" dirty="0"/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pt-BR" sz="3200" dirty="0" smtClean="0"/>
              <a:t>Lógica </a:t>
            </a:r>
            <a:r>
              <a:rPr lang="pt-BR" sz="3200" dirty="0" smtClean="0"/>
              <a:t>da Escala Global</a:t>
            </a:r>
          </a:p>
          <a:p>
            <a:pPr algn="ctr">
              <a:lnSpc>
                <a:spcPts val="3000"/>
              </a:lnSpc>
            </a:pPr>
            <a:r>
              <a:rPr lang="pt-BR" sz="2800" dirty="0" smtClean="0"/>
              <a:t>(local)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pt-BR" sz="3200" dirty="0" smtClean="0"/>
              <a:t>Lógica </a:t>
            </a:r>
            <a:r>
              <a:rPr lang="pt-BR" sz="3200" dirty="0" smtClean="0"/>
              <a:t>Produtivista</a:t>
            </a:r>
          </a:p>
          <a:p>
            <a:pPr algn="ctr">
              <a:lnSpc>
                <a:spcPts val="3000"/>
              </a:lnSpc>
            </a:pPr>
            <a:r>
              <a:rPr lang="pt-BR" sz="2800" dirty="0" smtClean="0"/>
              <a:t>(improdutivo)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17399" y="685905"/>
            <a:ext cx="5391423" cy="567078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  <a:spcBef>
                <a:spcPts val="600"/>
              </a:spcBef>
            </a:pPr>
            <a:r>
              <a:rPr lang="pt-BR" sz="3200" b="1" dirty="0" smtClean="0"/>
              <a:t>Sociologia das Ausências</a:t>
            </a:r>
          </a:p>
          <a:p>
            <a:pPr algn="ctr">
              <a:lnSpc>
                <a:spcPts val="4500"/>
              </a:lnSpc>
              <a:spcBef>
                <a:spcPts val="1800"/>
              </a:spcBef>
            </a:pPr>
            <a:r>
              <a:rPr lang="pt-BR" sz="3200" dirty="0" smtClean="0"/>
              <a:t>Ecologia dos </a:t>
            </a:r>
            <a:r>
              <a:rPr lang="pt-BR" sz="3200" dirty="0" smtClean="0"/>
              <a:t>Saberes</a:t>
            </a:r>
          </a:p>
          <a:p>
            <a:pPr algn="ctr">
              <a:lnSpc>
                <a:spcPts val="4500"/>
              </a:lnSpc>
              <a:spcBef>
                <a:spcPts val="1800"/>
              </a:spcBef>
            </a:pPr>
            <a:r>
              <a:rPr lang="pt-BR" sz="3200" dirty="0" smtClean="0"/>
              <a:t>Ecologia das Temporalidades</a:t>
            </a:r>
          </a:p>
          <a:p>
            <a:pPr algn="ctr">
              <a:lnSpc>
                <a:spcPts val="4500"/>
              </a:lnSpc>
              <a:spcBef>
                <a:spcPts val="3000"/>
              </a:spcBef>
            </a:pPr>
            <a:r>
              <a:rPr lang="pt-BR" sz="3200" dirty="0" smtClean="0"/>
              <a:t>Ecologia </a:t>
            </a:r>
            <a:r>
              <a:rPr lang="pt-BR" sz="3200" dirty="0" smtClean="0"/>
              <a:t>dos Reconhecimentos</a:t>
            </a:r>
            <a:endParaRPr lang="pt-BR" sz="3200" dirty="0" smtClean="0"/>
          </a:p>
          <a:p>
            <a:pPr algn="ctr">
              <a:lnSpc>
                <a:spcPts val="4500"/>
              </a:lnSpc>
              <a:spcBef>
                <a:spcPts val="3000"/>
              </a:spcBef>
            </a:pPr>
            <a:r>
              <a:rPr lang="pt-BR" sz="3200" dirty="0" smtClean="0"/>
              <a:t>Ecologia das </a:t>
            </a:r>
            <a:r>
              <a:rPr lang="pt-BR" sz="3200" dirty="0" smtClean="0"/>
              <a:t>Escalas</a:t>
            </a:r>
            <a:endParaRPr lang="pt-BR" sz="3200" dirty="0" smtClean="0"/>
          </a:p>
          <a:p>
            <a:pPr algn="ctr">
              <a:lnSpc>
                <a:spcPts val="4500"/>
              </a:lnSpc>
              <a:spcBef>
                <a:spcPts val="2400"/>
              </a:spcBef>
            </a:pPr>
            <a:r>
              <a:rPr lang="pt-BR" sz="3200" dirty="0" smtClean="0"/>
              <a:t>Ecologia das Produtividades</a:t>
            </a:r>
          </a:p>
          <a:p>
            <a:pPr>
              <a:lnSpc>
                <a:spcPts val="4500"/>
              </a:lnSpc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97231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5369</TotalTime>
  <Words>649</Words>
  <Application>Microsoft Office PowerPoint</Application>
  <PresentationFormat>Widescreen</PresentationFormat>
  <Paragraphs>212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Schoolbook</vt:lpstr>
      <vt:lpstr>Times New Roman</vt:lpstr>
      <vt:lpstr>Tema do Office</vt:lpstr>
      <vt:lpstr>EPISTEMOLOGIAS  DO SUL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EPISTEMOLOGIAS  DO SUL</dc:title>
  <dc:creator>User</dc:creator>
  <cp:lastModifiedBy>User</cp:lastModifiedBy>
  <cp:revision>38</cp:revision>
  <dcterms:created xsi:type="dcterms:W3CDTF">2022-05-15T07:43:54Z</dcterms:created>
  <dcterms:modified xsi:type="dcterms:W3CDTF">2023-04-27T17:40:49Z</dcterms:modified>
</cp:coreProperties>
</file>