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345" r:id="rId3"/>
    <p:sldId id="349" r:id="rId4"/>
    <p:sldId id="353" r:id="rId5"/>
    <p:sldId id="391" r:id="rId6"/>
    <p:sldId id="322" r:id="rId7"/>
    <p:sldId id="392" r:id="rId8"/>
    <p:sldId id="393" r:id="rId9"/>
    <p:sldId id="352" r:id="rId10"/>
    <p:sldId id="357" r:id="rId11"/>
    <p:sldId id="361" r:id="rId12"/>
    <p:sldId id="398" r:id="rId13"/>
    <p:sldId id="397" r:id="rId14"/>
    <p:sldId id="399" r:id="rId15"/>
    <p:sldId id="406" r:id="rId16"/>
    <p:sldId id="404" r:id="rId17"/>
    <p:sldId id="407" r:id="rId18"/>
    <p:sldId id="405" r:id="rId19"/>
    <p:sldId id="408" r:id="rId20"/>
    <p:sldId id="364" r:id="rId21"/>
    <p:sldId id="400" r:id="rId22"/>
    <p:sldId id="402" r:id="rId23"/>
    <p:sldId id="401" r:id="rId24"/>
    <p:sldId id="410" r:id="rId25"/>
    <p:sldId id="409" r:id="rId26"/>
  </p:sldIdLst>
  <p:sldSz cx="12192000" cy="6858000"/>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4660"/>
  </p:normalViewPr>
  <p:slideViewPr>
    <p:cSldViewPr snapToGrid="0">
      <p:cViewPr varScale="1">
        <p:scale>
          <a:sx n="67" d="100"/>
          <a:sy n="67" d="100"/>
        </p:scale>
        <p:origin x="7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5422E7-8C20-44CF-83EE-E84415C10907}" type="doc">
      <dgm:prSet loTypeId="urn:microsoft.com/office/officeart/2005/8/layout/equation1" loCatId="process" qsTypeId="urn:microsoft.com/office/officeart/2005/8/quickstyle/simple1" qsCatId="simple" csTypeId="urn:microsoft.com/office/officeart/2005/8/colors/colorful1" csCatId="colorful" phldr="1"/>
      <dgm:spPr/>
    </dgm:pt>
    <dgm:pt modelId="{A1E20D0B-56AF-425D-814F-481348B7616F}">
      <dgm:prSet phldrT="[Texto]"/>
      <dgm:spPr/>
      <dgm:t>
        <a:bodyPr/>
        <a:lstStyle/>
        <a:p>
          <a:r>
            <a:rPr lang="pt-BR" dirty="0"/>
            <a:t>X-M</a:t>
          </a:r>
        </a:p>
      </dgm:t>
    </dgm:pt>
    <dgm:pt modelId="{1AFDBC58-F14B-429C-8E29-75D030614BAC}" type="parTrans" cxnId="{0F16C2F3-2D20-4EE5-B697-CB4BB79C69A0}">
      <dgm:prSet/>
      <dgm:spPr/>
      <dgm:t>
        <a:bodyPr/>
        <a:lstStyle/>
        <a:p>
          <a:endParaRPr lang="pt-BR"/>
        </a:p>
      </dgm:t>
    </dgm:pt>
    <dgm:pt modelId="{2E67A1DD-9D48-4FD1-8CDA-39084B84E1EE}" type="sibTrans" cxnId="{0F16C2F3-2D20-4EE5-B697-CB4BB79C69A0}">
      <dgm:prSet/>
      <dgm:spPr/>
      <dgm:t>
        <a:bodyPr/>
        <a:lstStyle/>
        <a:p>
          <a:endParaRPr lang="pt-BR" dirty="0"/>
        </a:p>
      </dgm:t>
    </dgm:pt>
    <dgm:pt modelId="{DD5BB108-F027-4E85-988A-88855A3EA803}">
      <dgm:prSet phldrT="[Texto]"/>
      <dgm:spPr/>
      <dgm:t>
        <a:bodyPr/>
        <a:lstStyle/>
        <a:p>
          <a:r>
            <a:rPr lang="pt-BR" dirty="0"/>
            <a:t>Y</a:t>
          </a:r>
        </a:p>
      </dgm:t>
    </dgm:pt>
    <dgm:pt modelId="{5E8B1B06-79EC-4137-8703-CC4A1A8B4CBC}" type="parTrans" cxnId="{D39A96DA-31EA-4B87-8C4B-6E5D5D454E16}">
      <dgm:prSet/>
      <dgm:spPr/>
      <dgm:t>
        <a:bodyPr/>
        <a:lstStyle/>
        <a:p>
          <a:endParaRPr lang="pt-BR"/>
        </a:p>
      </dgm:t>
    </dgm:pt>
    <dgm:pt modelId="{BFAD754F-19A8-496F-A6B1-FC79E45C6B62}" type="sibTrans" cxnId="{D39A96DA-31EA-4B87-8C4B-6E5D5D454E16}">
      <dgm:prSet/>
      <dgm:spPr/>
      <dgm:t>
        <a:bodyPr/>
        <a:lstStyle/>
        <a:p>
          <a:endParaRPr lang="pt-BR"/>
        </a:p>
      </dgm:t>
    </dgm:pt>
    <dgm:pt modelId="{9DE5A1CA-5B8F-485D-B8DE-BBE503631E97}">
      <dgm:prSet phldrT="[Texto]"/>
      <dgm:spPr/>
      <dgm:t>
        <a:bodyPr/>
        <a:lstStyle/>
        <a:p>
          <a:r>
            <a:rPr lang="pt-BR" dirty="0"/>
            <a:t>C</a:t>
          </a:r>
        </a:p>
      </dgm:t>
    </dgm:pt>
    <dgm:pt modelId="{07202D1B-8AB2-4DBA-8978-5B52D9637B5B}" type="parTrans" cxnId="{561FEE35-1A9F-40F0-BB66-20F6159EECB2}">
      <dgm:prSet/>
      <dgm:spPr/>
      <dgm:t>
        <a:bodyPr/>
        <a:lstStyle/>
        <a:p>
          <a:endParaRPr lang="pt-BR"/>
        </a:p>
      </dgm:t>
    </dgm:pt>
    <dgm:pt modelId="{E44E89EA-D735-450E-A209-66EA3CC3310A}" type="sibTrans" cxnId="{561FEE35-1A9F-40F0-BB66-20F6159EECB2}">
      <dgm:prSet/>
      <dgm:spPr/>
      <dgm:t>
        <a:bodyPr/>
        <a:lstStyle/>
        <a:p>
          <a:endParaRPr lang="pt-BR"/>
        </a:p>
      </dgm:t>
    </dgm:pt>
    <dgm:pt modelId="{3F3E0D0A-77C9-4DAD-BF5E-BC73766FF91A}">
      <dgm:prSet phldrT="[Texto]"/>
      <dgm:spPr/>
      <dgm:t>
        <a:bodyPr/>
        <a:lstStyle/>
        <a:p>
          <a:r>
            <a:rPr lang="pt-BR" dirty="0"/>
            <a:t>I</a:t>
          </a:r>
        </a:p>
      </dgm:t>
    </dgm:pt>
    <dgm:pt modelId="{B7E7F359-E223-4A65-9777-FE74A8A921AB}" type="parTrans" cxnId="{7F17D53E-38E4-4899-9ADF-7A225FB72670}">
      <dgm:prSet/>
      <dgm:spPr/>
      <dgm:t>
        <a:bodyPr/>
        <a:lstStyle/>
        <a:p>
          <a:endParaRPr lang="pt-BR"/>
        </a:p>
      </dgm:t>
    </dgm:pt>
    <dgm:pt modelId="{BAE8AF16-7609-4872-B73F-8A03CC443A3C}" type="sibTrans" cxnId="{7F17D53E-38E4-4899-9ADF-7A225FB72670}">
      <dgm:prSet/>
      <dgm:spPr/>
      <dgm:t>
        <a:bodyPr/>
        <a:lstStyle/>
        <a:p>
          <a:endParaRPr lang="pt-BR"/>
        </a:p>
      </dgm:t>
    </dgm:pt>
    <dgm:pt modelId="{2E1CC3E5-75B0-47A9-8AE2-3C9C71D14E87}">
      <dgm:prSet phldrT="[Texto]"/>
      <dgm:spPr/>
      <dgm:t>
        <a:bodyPr/>
        <a:lstStyle/>
        <a:p>
          <a:r>
            <a:rPr lang="pt-BR" dirty="0"/>
            <a:t>G</a:t>
          </a:r>
        </a:p>
      </dgm:t>
    </dgm:pt>
    <dgm:pt modelId="{52C752B9-F26A-46A6-B6A0-98625EF9A892}" type="sibTrans" cxnId="{9A68E06C-B936-4E71-A337-DC0B0215374A}">
      <dgm:prSet/>
      <dgm:spPr/>
      <dgm:t>
        <a:bodyPr/>
        <a:lstStyle/>
        <a:p>
          <a:endParaRPr lang="pt-BR"/>
        </a:p>
      </dgm:t>
    </dgm:pt>
    <dgm:pt modelId="{30CA6D59-F717-4B08-AE0F-BF8705715549}" type="parTrans" cxnId="{9A68E06C-B936-4E71-A337-DC0B0215374A}">
      <dgm:prSet/>
      <dgm:spPr/>
      <dgm:t>
        <a:bodyPr/>
        <a:lstStyle/>
        <a:p>
          <a:endParaRPr lang="pt-BR"/>
        </a:p>
      </dgm:t>
    </dgm:pt>
    <dgm:pt modelId="{EF8D412C-EF77-45E1-9AAB-672DDCA23ADD}" type="pres">
      <dgm:prSet presAssocID="{BC5422E7-8C20-44CF-83EE-E84415C10907}" presName="linearFlow" presStyleCnt="0">
        <dgm:presLayoutVars>
          <dgm:dir/>
          <dgm:resizeHandles val="exact"/>
        </dgm:presLayoutVars>
      </dgm:prSet>
      <dgm:spPr/>
    </dgm:pt>
    <dgm:pt modelId="{88368829-1C2C-4864-9B4C-6E5EC5C056F3}" type="pres">
      <dgm:prSet presAssocID="{A1E20D0B-56AF-425D-814F-481348B7616F}" presName="node" presStyleLbl="node1" presStyleIdx="0" presStyleCnt="5">
        <dgm:presLayoutVars>
          <dgm:bulletEnabled val="1"/>
        </dgm:presLayoutVars>
      </dgm:prSet>
      <dgm:spPr/>
    </dgm:pt>
    <dgm:pt modelId="{566D246A-25B0-41DB-A5B5-607D872171EE}" type="pres">
      <dgm:prSet presAssocID="{2E67A1DD-9D48-4FD1-8CDA-39084B84E1EE}" presName="spacerL" presStyleCnt="0"/>
      <dgm:spPr/>
    </dgm:pt>
    <dgm:pt modelId="{A91CAF62-0C78-49B6-AB92-8F757596DFF5}" type="pres">
      <dgm:prSet presAssocID="{2E67A1DD-9D48-4FD1-8CDA-39084B84E1EE}" presName="sibTrans" presStyleLbl="sibTrans2D1" presStyleIdx="0" presStyleCnt="4"/>
      <dgm:spPr/>
    </dgm:pt>
    <dgm:pt modelId="{D7B07376-27D6-4AF5-B652-825622F0E9F7}" type="pres">
      <dgm:prSet presAssocID="{2E67A1DD-9D48-4FD1-8CDA-39084B84E1EE}" presName="spacerR" presStyleCnt="0"/>
      <dgm:spPr/>
    </dgm:pt>
    <dgm:pt modelId="{2EF20C0D-1C74-4561-8A03-C7B81DFE0CA9}" type="pres">
      <dgm:prSet presAssocID="{2E1CC3E5-75B0-47A9-8AE2-3C9C71D14E87}" presName="node" presStyleLbl="node1" presStyleIdx="1" presStyleCnt="5">
        <dgm:presLayoutVars>
          <dgm:bulletEnabled val="1"/>
        </dgm:presLayoutVars>
      </dgm:prSet>
      <dgm:spPr/>
    </dgm:pt>
    <dgm:pt modelId="{C6B98E3B-EB55-4B5C-B60F-1D1BFE21152B}" type="pres">
      <dgm:prSet presAssocID="{52C752B9-F26A-46A6-B6A0-98625EF9A892}" presName="spacerL" presStyleCnt="0"/>
      <dgm:spPr/>
    </dgm:pt>
    <dgm:pt modelId="{17E5F748-A4F2-454B-84B7-9EC9D0038449}" type="pres">
      <dgm:prSet presAssocID="{52C752B9-F26A-46A6-B6A0-98625EF9A892}" presName="sibTrans" presStyleLbl="sibTrans2D1" presStyleIdx="1" presStyleCnt="4"/>
      <dgm:spPr/>
    </dgm:pt>
    <dgm:pt modelId="{4FBC0342-33F9-45A8-9928-30F92A514AC3}" type="pres">
      <dgm:prSet presAssocID="{52C752B9-F26A-46A6-B6A0-98625EF9A892}" presName="spacerR" presStyleCnt="0"/>
      <dgm:spPr/>
    </dgm:pt>
    <dgm:pt modelId="{BB9E6945-97C2-4940-9449-E2FA4C1912D7}" type="pres">
      <dgm:prSet presAssocID="{3F3E0D0A-77C9-4DAD-BF5E-BC73766FF91A}" presName="node" presStyleLbl="node1" presStyleIdx="2" presStyleCnt="5">
        <dgm:presLayoutVars>
          <dgm:bulletEnabled val="1"/>
        </dgm:presLayoutVars>
      </dgm:prSet>
      <dgm:spPr/>
    </dgm:pt>
    <dgm:pt modelId="{FF2ACAA9-05BE-455D-B575-EFFB069D476F}" type="pres">
      <dgm:prSet presAssocID="{BAE8AF16-7609-4872-B73F-8A03CC443A3C}" presName="spacerL" presStyleCnt="0"/>
      <dgm:spPr/>
    </dgm:pt>
    <dgm:pt modelId="{707E1175-FD9F-41B7-A2F8-93CEEB06DD3B}" type="pres">
      <dgm:prSet presAssocID="{BAE8AF16-7609-4872-B73F-8A03CC443A3C}" presName="sibTrans" presStyleLbl="sibTrans2D1" presStyleIdx="2" presStyleCnt="4"/>
      <dgm:spPr/>
    </dgm:pt>
    <dgm:pt modelId="{1AA09F8C-57A6-44A8-8588-4DE899CAB9E3}" type="pres">
      <dgm:prSet presAssocID="{BAE8AF16-7609-4872-B73F-8A03CC443A3C}" presName="spacerR" presStyleCnt="0"/>
      <dgm:spPr/>
    </dgm:pt>
    <dgm:pt modelId="{88541145-F678-47F3-BD6F-59D5A01EE17A}" type="pres">
      <dgm:prSet presAssocID="{9DE5A1CA-5B8F-485D-B8DE-BBE503631E97}" presName="node" presStyleLbl="node1" presStyleIdx="3" presStyleCnt="5">
        <dgm:presLayoutVars>
          <dgm:bulletEnabled val="1"/>
        </dgm:presLayoutVars>
      </dgm:prSet>
      <dgm:spPr/>
    </dgm:pt>
    <dgm:pt modelId="{9FC90765-76E7-42AE-AD0A-CFF4D2EDAEA2}" type="pres">
      <dgm:prSet presAssocID="{E44E89EA-D735-450E-A209-66EA3CC3310A}" presName="spacerL" presStyleCnt="0"/>
      <dgm:spPr/>
    </dgm:pt>
    <dgm:pt modelId="{A7CEE56F-EB6C-4EE2-877B-A39C45479385}" type="pres">
      <dgm:prSet presAssocID="{E44E89EA-D735-450E-A209-66EA3CC3310A}" presName="sibTrans" presStyleLbl="sibTrans2D1" presStyleIdx="3" presStyleCnt="4"/>
      <dgm:spPr/>
    </dgm:pt>
    <dgm:pt modelId="{A171331E-F267-4232-9A79-F08F7A02818D}" type="pres">
      <dgm:prSet presAssocID="{E44E89EA-D735-450E-A209-66EA3CC3310A}" presName="spacerR" presStyleCnt="0"/>
      <dgm:spPr/>
    </dgm:pt>
    <dgm:pt modelId="{54321C93-B641-4CA6-AB95-21CA384C3744}" type="pres">
      <dgm:prSet presAssocID="{DD5BB108-F027-4E85-988A-88855A3EA803}" presName="node" presStyleLbl="node1" presStyleIdx="4" presStyleCnt="5">
        <dgm:presLayoutVars>
          <dgm:bulletEnabled val="1"/>
        </dgm:presLayoutVars>
      </dgm:prSet>
      <dgm:spPr/>
    </dgm:pt>
  </dgm:ptLst>
  <dgm:cxnLst>
    <dgm:cxn modelId="{C392B410-003C-45FE-B15F-44CA38F82FAB}" type="presOf" srcId="{2E1CC3E5-75B0-47A9-8AE2-3C9C71D14E87}" destId="{2EF20C0D-1C74-4561-8A03-C7B81DFE0CA9}" srcOrd="0" destOrd="0" presId="urn:microsoft.com/office/officeart/2005/8/layout/equation1"/>
    <dgm:cxn modelId="{561FEE35-1A9F-40F0-BB66-20F6159EECB2}" srcId="{BC5422E7-8C20-44CF-83EE-E84415C10907}" destId="{9DE5A1CA-5B8F-485D-B8DE-BBE503631E97}" srcOrd="3" destOrd="0" parTransId="{07202D1B-8AB2-4DBA-8978-5B52D9637B5B}" sibTransId="{E44E89EA-D735-450E-A209-66EA3CC3310A}"/>
    <dgm:cxn modelId="{7F17D53E-38E4-4899-9ADF-7A225FB72670}" srcId="{BC5422E7-8C20-44CF-83EE-E84415C10907}" destId="{3F3E0D0A-77C9-4DAD-BF5E-BC73766FF91A}" srcOrd="2" destOrd="0" parTransId="{B7E7F359-E223-4A65-9777-FE74A8A921AB}" sibTransId="{BAE8AF16-7609-4872-B73F-8A03CC443A3C}"/>
    <dgm:cxn modelId="{12EB425C-3D49-48AC-B432-9FABC5D4175D}" type="presOf" srcId="{BC5422E7-8C20-44CF-83EE-E84415C10907}" destId="{EF8D412C-EF77-45E1-9AAB-672DDCA23ADD}" srcOrd="0" destOrd="0" presId="urn:microsoft.com/office/officeart/2005/8/layout/equation1"/>
    <dgm:cxn modelId="{C8100461-E856-4892-8B95-7C2E5B661762}" type="presOf" srcId="{9DE5A1CA-5B8F-485D-B8DE-BBE503631E97}" destId="{88541145-F678-47F3-BD6F-59D5A01EE17A}" srcOrd="0" destOrd="0" presId="urn:microsoft.com/office/officeart/2005/8/layout/equation1"/>
    <dgm:cxn modelId="{9A68E06C-B936-4E71-A337-DC0B0215374A}" srcId="{BC5422E7-8C20-44CF-83EE-E84415C10907}" destId="{2E1CC3E5-75B0-47A9-8AE2-3C9C71D14E87}" srcOrd="1" destOrd="0" parTransId="{30CA6D59-F717-4B08-AE0F-BF8705715549}" sibTransId="{52C752B9-F26A-46A6-B6A0-98625EF9A892}"/>
    <dgm:cxn modelId="{E9D96274-F547-4559-B5F2-371BB56D2C93}" type="presOf" srcId="{2E67A1DD-9D48-4FD1-8CDA-39084B84E1EE}" destId="{A91CAF62-0C78-49B6-AB92-8F757596DFF5}" srcOrd="0" destOrd="0" presId="urn:microsoft.com/office/officeart/2005/8/layout/equation1"/>
    <dgm:cxn modelId="{0C7B408A-817B-45A1-ADA1-F3D7F809187C}" type="presOf" srcId="{A1E20D0B-56AF-425D-814F-481348B7616F}" destId="{88368829-1C2C-4864-9B4C-6E5EC5C056F3}" srcOrd="0" destOrd="0" presId="urn:microsoft.com/office/officeart/2005/8/layout/equation1"/>
    <dgm:cxn modelId="{6254C48F-163F-4F00-BB49-0A56247DCC80}" type="presOf" srcId="{52C752B9-F26A-46A6-B6A0-98625EF9A892}" destId="{17E5F748-A4F2-454B-84B7-9EC9D0038449}" srcOrd="0" destOrd="0" presId="urn:microsoft.com/office/officeart/2005/8/layout/equation1"/>
    <dgm:cxn modelId="{730823B4-6779-4619-ACBA-2B9262A7BC8A}" type="presOf" srcId="{3F3E0D0A-77C9-4DAD-BF5E-BC73766FF91A}" destId="{BB9E6945-97C2-4940-9449-E2FA4C1912D7}" srcOrd="0" destOrd="0" presId="urn:microsoft.com/office/officeart/2005/8/layout/equation1"/>
    <dgm:cxn modelId="{0724F5C7-0187-49C8-AE7A-70087FCFD9AC}" type="presOf" srcId="{DD5BB108-F027-4E85-988A-88855A3EA803}" destId="{54321C93-B641-4CA6-AB95-21CA384C3744}" srcOrd="0" destOrd="0" presId="urn:microsoft.com/office/officeart/2005/8/layout/equation1"/>
    <dgm:cxn modelId="{E7BBF1CF-BDF2-474F-9E15-0065E31FE684}" type="presOf" srcId="{BAE8AF16-7609-4872-B73F-8A03CC443A3C}" destId="{707E1175-FD9F-41B7-A2F8-93CEEB06DD3B}" srcOrd="0" destOrd="0" presId="urn:microsoft.com/office/officeart/2005/8/layout/equation1"/>
    <dgm:cxn modelId="{F10813D8-0767-4D62-861D-9F2643ABEDE9}" type="presOf" srcId="{E44E89EA-D735-450E-A209-66EA3CC3310A}" destId="{A7CEE56F-EB6C-4EE2-877B-A39C45479385}" srcOrd="0" destOrd="0" presId="urn:microsoft.com/office/officeart/2005/8/layout/equation1"/>
    <dgm:cxn modelId="{D39A96DA-31EA-4B87-8C4B-6E5D5D454E16}" srcId="{BC5422E7-8C20-44CF-83EE-E84415C10907}" destId="{DD5BB108-F027-4E85-988A-88855A3EA803}" srcOrd="4" destOrd="0" parTransId="{5E8B1B06-79EC-4137-8703-CC4A1A8B4CBC}" sibTransId="{BFAD754F-19A8-496F-A6B1-FC79E45C6B62}"/>
    <dgm:cxn modelId="{0F16C2F3-2D20-4EE5-B697-CB4BB79C69A0}" srcId="{BC5422E7-8C20-44CF-83EE-E84415C10907}" destId="{A1E20D0B-56AF-425D-814F-481348B7616F}" srcOrd="0" destOrd="0" parTransId="{1AFDBC58-F14B-429C-8E29-75D030614BAC}" sibTransId="{2E67A1DD-9D48-4FD1-8CDA-39084B84E1EE}"/>
    <dgm:cxn modelId="{C5381251-7424-494C-8766-E590DAFB613B}" type="presParOf" srcId="{EF8D412C-EF77-45E1-9AAB-672DDCA23ADD}" destId="{88368829-1C2C-4864-9B4C-6E5EC5C056F3}" srcOrd="0" destOrd="0" presId="urn:microsoft.com/office/officeart/2005/8/layout/equation1"/>
    <dgm:cxn modelId="{3F7ACD5C-D617-4C38-881A-8E87A8ABBA0B}" type="presParOf" srcId="{EF8D412C-EF77-45E1-9AAB-672DDCA23ADD}" destId="{566D246A-25B0-41DB-A5B5-607D872171EE}" srcOrd="1" destOrd="0" presId="urn:microsoft.com/office/officeart/2005/8/layout/equation1"/>
    <dgm:cxn modelId="{73A63F2F-56B1-4742-9639-D257D45D48D8}" type="presParOf" srcId="{EF8D412C-EF77-45E1-9AAB-672DDCA23ADD}" destId="{A91CAF62-0C78-49B6-AB92-8F757596DFF5}" srcOrd="2" destOrd="0" presId="urn:microsoft.com/office/officeart/2005/8/layout/equation1"/>
    <dgm:cxn modelId="{C824A85D-5F42-441E-A6AF-50C85D6386C7}" type="presParOf" srcId="{EF8D412C-EF77-45E1-9AAB-672DDCA23ADD}" destId="{D7B07376-27D6-4AF5-B652-825622F0E9F7}" srcOrd="3" destOrd="0" presId="urn:microsoft.com/office/officeart/2005/8/layout/equation1"/>
    <dgm:cxn modelId="{E355FD56-BCE6-43D9-A86D-F26045DBABCB}" type="presParOf" srcId="{EF8D412C-EF77-45E1-9AAB-672DDCA23ADD}" destId="{2EF20C0D-1C74-4561-8A03-C7B81DFE0CA9}" srcOrd="4" destOrd="0" presId="urn:microsoft.com/office/officeart/2005/8/layout/equation1"/>
    <dgm:cxn modelId="{9C68FF8E-28B8-4483-813C-E19B9B14F5FE}" type="presParOf" srcId="{EF8D412C-EF77-45E1-9AAB-672DDCA23ADD}" destId="{C6B98E3B-EB55-4B5C-B60F-1D1BFE21152B}" srcOrd="5" destOrd="0" presId="urn:microsoft.com/office/officeart/2005/8/layout/equation1"/>
    <dgm:cxn modelId="{29CC5F23-ED40-4CCF-8521-B01C95C047B5}" type="presParOf" srcId="{EF8D412C-EF77-45E1-9AAB-672DDCA23ADD}" destId="{17E5F748-A4F2-454B-84B7-9EC9D0038449}" srcOrd="6" destOrd="0" presId="urn:microsoft.com/office/officeart/2005/8/layout/equation1"/>
    <dgm:cxn modelId="{6B1BC649-53B2-4E7A-B195-5F70430C0DE5}" type="presParOf" srcId="{EF8D412C-EF77-45E1-9AAB-672DDCA23ADD}" destId="{4FBC0342-33F9-45A8-9928-30F92A514AC3}" srcOrd="7" destOrd="0" presId="urn:microsoft.com/office/officeart/2005/8/layout/equation1"/>
    <dgm:cxn modelId="{50948A87-EA01-4402-B775-AF141B693A8C}" type="presParOf" srcId="{EF8D412C-EF77-45E1-9AAB-672DDCA23ADD}" destId="{BB9E6945-97C2-4940-9449-E2FA4C1912D7}" srcOrd="8" destOrd="0" presId="urn:microsoft.com/office/officeart/2005/8/layout/equation1"/>
    <dgm:cxn modelId="{72DF562A-4EFE-46DF-B91D-B915337809C9}" type="presParOf" srcId="{EF8D412C-EF77-45E1-9AAB-672DDCA23ADD}" destId="{FF2ACAA9-05BE-455D-B575-EFFB069D476F}" srcOrd="9" destOrd="0" presId="urn:microsoft.com/office/officeart/2005/8/layout/equation1"/>
    <dgm:cxn modelId="{589CDAD7-E2BC-4050-9CAF-8DA11CFCBFA4}" type="presParOf" srcId="{EF8D412C-EF77-45E1-9AAB-672DDCA23ADD}" destId="{707E1175-FD9F-41B7-A2F8-93CEEB06DD3B}" srcOrd="10" destOrd="0" presId="urn:microsoft.com/office/officeart/2005/8/layout/equation1"/>
    <dgm:cxn modelId="{0B24B0B7-09BA-48A2-9488-51B5E53A9BD7}" type="presParOf" srcId="{EF8D412C-EF77-45E1-9AAB-672DDCA23ADD}" destId="{1AA09F8C-57A6-44A8-8588-4DE899CAB9E3}" srcOrd="11" destOrd="0" presId="urn:microsoft.com/office/officeart/2005/8/layout/equation1"/>
    <dgm:cxn modelId="{FD9B0872-723B-47EA-9A64-8D954D391953}" type="presParOf" srcId="{EF8D412C-EF77-45E1-9AAB-672DDCA23ADD}" destId="{88541145-F678-47F3-BD6F-59D5A01EE17A}" srcOrd="12" destOrd="0" presId="urn:microsoft.com/office/officeart/2005/8/layout/equation1"/>
    <dgm:cxn modelId="{A8BEF9AE-245C-4EAF-9A27-56B5A631FEAF}" type="presParOf" srcId="{EF8D412C-EF77-45E1-9AAB-672DDCA23ADD}" destId="{9FC90765-76E7-42AE-AD0A-CFF4D2EDAEA2}" srcOrd="13" destOrd="0" presId="urn:microsoft.com/office/officeart/2005/8/layout/equation1"/>
    <dgm:cxn modelId="{24215FCA-4586-4B12-A5E4-E602CD1B3492}" type="presParOf" srcId="{EF8D412C-EF77-45E1-9AAB-672DDCA23ADD}" destId="{A7CEE56F-EB6C-4EE2-877B-A39C45479385}" srcOrd="14" destOrd="0" presId="urn:microsoft.com/office/officeart/2005/8/layout/equation1"/>
    <dgm:cxn modelId="{E6BBD38A-4AA4-4445-9601-A793A7FF645C}" type="presParOf" srcId="{EF8D412C-EF77-45E1-9AAB-672DDCA23ADD}" destId="{A171331E-F267-4232-9A79-F08F7A02818D}" srcOrd="15" destOrd="0" presId="urn:microsoft.com/office/officeart/2005/8/layout/equation1"/>
    <dgm:cxn modelId="{C1F8CBB2-B351-4764-B4C7-195B607D675D}" type="presParOf" srcId="{EF8D412C-EF77-45E1-9AAB-672DDCA23ADD}" destId="{54321C93-B641-4CA6-AB95-21CA384C3744}" srcOrd="16"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98EC3B-0780-43D4-9023-EE7000D81D92}" type="doc">
      <dgm:prSet loTypeId="urn:microsoft.com/office/officeart/2005/8/layout/hList3" loCatId="list" qsTypeId="urn:microsoft.com/office/officeart/2005/8/quickstyle/simple1" qsCatId="simple" csTypeId="urn:microsoft.com/office/officeart/2005/8/colors/colorful1" csCatId="colorful" phldr="1"/>
      <dgm:spPr/>
      <dgm:t>
        <a:bodyPr/>
        <a:lstStyle/>
        <a:p>
          <a:endParaRPr lang="pt-BR"/>
        </a:p>
      </dgm:t>
    </dgm:pt>
    <dgm:pt modelId="{0D643271-D2A9-4456-80D3-722B5F84A5DF}">
      <dgm:prSet phldrT="[Texto]"/>
      <dgm:spPr/>
      <dgm:t>
        <a:bodyPr/>
        <a:lstStyle/>
        <a:p>
          <a:r>
            <a:rPr lang="pt-BR" dirty="0">
              <a:latin typeface="Calibri" panose="020F0502020204030204" pitchFamily="34" charset="0"/>
            </a:rPr>
            <a:t>Investimento</a:t>
          </a:r>
          <a:endParaRPr lang="pt-BR" dirty="0"/>
        </a:p>
      </dgm:t>
    </dgm:pt>
    <dgm:pt modelId="{76F129CB-CF37-437A-BF8E-F96321F99B85}" type="parTrans" cxnId="{7D6C6825-E8B9-4E06-96F3-FE6A3F9FB79B}">
      <dgm:prSet/>
      <dgm:spPr/>
      <dgm:t>
        <a:bodyPr/>
        <a:lstStyle/>
        <a:p>
          <a:endParaRPr lang="pt-BR"/>
        </a:p>
      </dgm:t>
    </dgm:pt>
    <dgm:pt modelId="{30614904-09E4-4AE9-A7A4-85C67768804E}" type="sibTrans" cxnId="{7D6C6825-E8B9-4E06-96F3-FE6A3F9FB79B}">
      <dgm:prSet/>
      <dgm:spPr/>
      <dgm:t>
        <a:bodyPr/>
        <a:lstStyle/>
        <a:p>
          <a:endParaRPr lang="pt-BR"/>
        </a:p>
      </dgm:t>
    </dgm:pt>
    <dgm:pt modelId="{4BDBB96C-0506-4C36-B98B-8E28FFAF2D50}">
      <dgm:prSet phldrT="[Texto]"/>
      <dgm:spPr/>
      <dgm:t>
        <a:bodyPr/>
        <a:lstStyle/>
        <a:p>
          <a:r>
            <a:rPr lang="pt-BR" dirty="0">
              <a:latin typeface="Calibri" panose="020F0502020204030204" pitchFamily="34" charset="0"/>
            </a:rPr>
            <a:t>Taxa de juros de mercado</a:t>
          </a:r>
          <a:endParaRPr lang="pt-BR" dirty="0"/>
        </a:p>
      </dgm:t>
    </dgm:pt>
    <dgm:pt modelId="{66476F4A-FF2D-47BD-BEC8-84AC274F3F40}" type="parTrans" cxnId="{9B365279-CEBA-4ED9-8BB9-7FD21E0FB93B}">
      <dgm:prSet/>
      <dgm:spPr/>
      <dgm:t>
        <a:bodyPr/>
        <a:lstStyle/>
        <a:p>
          <a:endParaRPr lang="pt-BR"/>
        </a:p>
      </dgm:t>
    </dgm:pt>
    <dgm:pt modelId="{60FB5F6F-B06C-48CB-AE23-7149472207DD}" type="sibTrans" cxnId="{9B365279-CEBA-4ED9-8BB9-7FD21E0FB93B}">
      <dgm:prSet/>
      <dgm:spPr/>
      <dgm:t>
        <a:bodyPr/>
        <a:lstStyle/>
        <a:p>
          <a:endParaRPr lang="pt-BR"/>
        </a:p>
      </dgm:t>
    </dgm:pt>
    <dgm:pt modelId="{374451A9-7407-4358-9E17-7916B5DEDF83}">
      <dgm:prSet phldrT="[Texto]"/>
      <dgm:spPr/>
      <dgm:t>
        <a:bodyPr/>
        <a:lstStyle/>
        <a:p>
          <a:r>
            <a:rPr lang="pt-BR" dirty="0">
              <a:latin typeface="Calibri" panose="020F0502020204030204" pitchFamily="34" charset="0"/>
            </a:rPr>
            <a:t>Taxa rentabilidade esperada</a:t>
          </a:r>
          <a:endParaRPr lang="pt-BR" dirty="0"/>
        </a:p>
      </dgm:t>
    </dgm:pt>
    <dgm:pt modelId="{529268A1-A212-4D6A-804D-ECABD738AEF1}" type="sibTrans" cxnId="{3175F976-3919-41D9-A39F-C09160076A06}">
      <dgm:prSet/>
      <dgm:spPr/>
      <dgm:t>
        <a:bodyPr/>
        <a:lstStyle/>
        <a:p>
          <a:endParaRPr lang="pt-BR"/>
        </a:p>
      </dgm:t>
    </dgm:pt>
    <dgm:pt modelId="{1B84C238-0A80-4576-AE29-85AFE0D4814C}" type="parTrans" cxnId="{3175F976-3919-41D9-A39F-C09160076A06}">
      <dgm:prSet/>
      <dgm:spPr/>
      <dgm:t>
        <a:bodyPr/>
        <a:lstStyle/>
        <a:p>
          <a:endParaRPr lang="pt-BR"/>
        </a:p>
      </dgm:t>
    </dgm:pt>
    <dgm:pt modelId="{8CF79230-B434-442C-9C06-056B7CFBF6E4}" type="pres">
      <dgm:prSet presAssocID="{0298EC3B-0780-43D4-9023-EE7000D81D92}" presName="composite" presStyleCnt="0">
        <dgm:presLayoutVars>
          <dgm:chMax val="1"/>
          <dgm:dir/>
          <dgm:resizeHandles val="exact"/>
        </dgm:presLayoutVars>
      </dgm:prSet>
      <dgm:spPr/>
    </dgm:pt>
    <dgm:pt modelId="{74A3A720-1C2C-4615-A706-65CE1C736FE4}" type="pres">
      <dgm:prSet presAssocID="{0D643271-D2A9-4456-80D3-722B5F84A5DF}" presName="roof" presStyleLbl="dkBgShp" presStyleIdx="0" presStyleCnt="2" custLinFactY="-48889" custLinFactNeighborX="-927" custLinFactNeighborY="-100000"/>
      <dgm:spPr/>
    </dgm:pt>
    <dgm:pt modelId="{9FC4A4D1-ED83-4FCA-8D65-9BC3C02F579A}" type="pres">
      <dgm:prSet presAssocID="{0D643271-D2A9-4456-80D3-722B5F84A5DF}" presName="pillars" presStyleCnt="0"/>
      <dgm:spPr/>
    </dgm:pt>
    <dgm:pt modelId="{B4BE552F-0EEA-4F93-B0AD-F6344BDF1A1D}" type="pres">
      <dgm:prSet presAssocID="{0D643271-D2A9-4456-80D3-722B5F84A5DF}" presName="pillar1" presStyleLbl="node1" presStyleIdx="0" presStyleCnt="2">
        <dgm:presLayoutVars>
          <dgm:bulletEnabled val="1"/>
        </dgm:presLayoutVars>
      </dgm:prSet>
      <dgm:spPr/>
    </dgm:pt>
    <dgm:pt modelId="{6B6BF837-02E0-4C05-BD4A-7D5F330D371B}" type="pres">
      <dgm:prSet presAssocID="{4BDBB96C-0506-4C36-B98B-8E28FFAF2D50}" presName="pillarX" presStyleLbl="node1" presStyleIdx="1" presStyleCnt="2">
        <dgm:presLayoutVars>
          <dgm:bulletEnabled val="1"/>
        </dgm:presLayoutVars>
      </dgm:prSet>
      <dgm:spPr/>
    </dgm:pt>
    <dgm:pt modelId="{72F57691-84C1-49AF-85EE-BA9449A648BA}" type="pres">
      <dgm:prSet presAssocID="{0D643271-D2A9-4456-80D3-722B5F84A5DF}" presName="base" presStyleLbl="dkBgShp" presStyleIdx="1" presStyleCnt="2"/>
      <dgm:spPr/>
    </dgm:pt>
  </dgm:ptLst>
  <dgm:cxnLst>
    <dgm:cxn modelId="{15EB9203-C7A7-4145-90B0-8C6EC1A26BF1}" type="presOf" srcId="{374451A9-7407-4358-9E17-7916B5DEDF83}" destId="{B4BE552F-0EEA-4F93-B0AD-F6344BDF1A1D}" srcOrd="0" destOrd="0" presId="urn:microsoft.com/office/officeart/2005/8/layout/hList3"/>
    <dgm:cxn modelId="{CE483412-B462-4FEB-AE13-1CD968BDEF10}" type="presOf" srcId="{0D643271-D2A9-4456-80D3-722B5F84A5DF}" destId="{74A3A720-1C2C-4615-A706-65CE1C736FE4}" srcOrd="0" destOrd="0" presId="urn:microsoft.com/office/officeart/2005/8/layout/hList3"/>
    <dgm:cxn modelId="{7D6C6825-E8B9-4E06-96F3-FE6A3F9FB79B}" srcId="{0298EC3B-0780-43D4-9023-EE7000D81D92}" destId="{0D643271-D2A9-4456-80D3-722B5F84A5DF}" srcOrd="0" destOrd="0" parTransId="{76F129CB-CF37-437A-BF8E-F96321F99B85}" sibTransId="{30614904-09E4-4AE9-A7A4-85C67768804E}"/>
    <dgm:cxn modelId="{3175F976-3919-41D9-A39F-C09160076A06}" srcId="{0D643271-D2A9-4456-80D3-722B5F84A5DF}" destId="{374451A9-7407-4358-9E17-7916B5DEDF83}" srcOrd="0" destOrd="0" parTransId="{1B84C238-0A80-4576-AE29-85AFE0D4814C}" sibTransId="{529268A1-A212-4D6A-804D-ECABD738AEF1}"/>
    <dgm:cxn modelId="{9B365279-CEBA-4ED9-8BB9-7FD21E0FB93B}" srcId="{0D643271-D2A9-4456-80D3-722B5F84A5DF}" destId="{4BDBB96C-0506-4C36-B98B-8E28FFAF2D50}" srcOrd="1" destOrd="0" parTransId="{66476F4A-FF2D-47BD-BEC8-84AC274F3F40}" sibTransId="{60FB5F6F-B06C-48CB-AE23-7149472207DD}"/>
    <dgm:cxn modelId="{669F2388-95A6-464C-87E1-A01D91CA3F59}" type="presOf" srcId="{4BDBB96C-0506-4C36-B98B-8E28FFAF2D50}" destId="{6B6BF837-02E0-4C05-BD4A-7D5F330D371B}" srcOrd="0" destOrd="0" presId="urn:microsoft.com/office/officeart/2005/8/layout/hList3"/>
    <dgm:cxn modelId="{6A3ECB98-4D1C-4671-B8C1-691A0F813C92}" type="presOf" srcId="{0298EC3B-0780-43D4-9023-EE7000D81D92}" destId="{8CF79230-B434-442C-9C06-056B7CFBF6E4}" srcOrd="0" destOrd="0" presId="urn:microsoft.com/office/officeart/2005/8/layout/hList3"/>
    <dgm:cxn modelId="{BF5B8C81-5166-4DCD-BAA0-B5C38AD8C338}" type="presParOf" srcId="{8CF79230-B434-442C-9C06-056B7CFBF6E4}" destId="{74A3A720-1C2C-4615-A706-65CE1C736FE4}" srcOrd="0" destOrd="0" presId="urn:microsoft.com/office/officeart/2005/8/layout/hList3"/>
    <dgm:cxn modelId="{93DA326D-48A5-48E8-A3AD-D399B7DDF251}" type="presParOf" srcId="{8CF79230-B434-442C-9C06-056B7CFBF6E4}" destId="{9FC4A4D1-ED83-4FCA-8D65-9BC3C02F579A}" srcOrd="1" destOrd="0" presId="urn:microsoft.com/office/officeart/2005/8/layout/hList3"/>
    <dgm:cxn modelId="{06581721-87A8-4BA0-876A-04B8943FF2F5}" type="presParOf" srcId="{9FC4A4D1-ED83-4FCA-8D65-9BC3C02F579A}" destId="{B4BE552F-0EEA-4F93-B0AD-F6344BDF1A1D}" srcOrd="0" destOrd="0" presId="urn:microsoft.com/office/officeart/2005/8/layout/hList3"/>
    <dgm:cxn modelId="{8D257095-736A-4FF4-A6DD-E231717CFAF2}" type="presParOf" srcId="{9FC4A4D1-ED83-4FCA-8D65-9BC3C02F579A}" destId="{6B6BF837-02E0-4C05-BD4A-7D5F330D371B}" srcOrd="1" destOrd="0" presId="urn:microsoft.com/office/officeart/2005/8/layout/hList3"/>
    <dgm:cxn modelId="{F00B76BE-8245-4AA2-A57A-C05A6A1C754C}" type="presParOf" srcId="{8CF79230-B434-442C-9C06-056B7CFBF6E4}" destId="{72F57691-84C1-49AF-85EE-BA9449A648BA}" srcOrd="2" destOrd="0" presId="urn:microsoft.com/office/officeart/2005/8/layout/hList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368829-1C2C-4864-9B4C-6E5EC5C056F3}">
      <dsp:nvSpPr>
        <dsp:cNvPr id="0" name=""/>
        <dsp:cNvSpPr/>
      </dsp:nvSpPr>
      <dsp:spPr>
        <a:xfrm>
          <a:off x="7535" y="150682"/>
          <a:ext cx="1017984" cy="101798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pt-BR" sz="2700" kern="1200" dirty="0"/>
            <a:t>X-M</a:t>
          </a:r>
        </a:p>
      </dsp:txBody>
      <dsp:txXfrm>
        <a:off x="156615" y="299762"/>
        <a:ext cx="719824" cy="719824"/>
      </dsp:txXfrm>
    </dsp:sp>
    <dsp:sp modelId="{A91CAF62-0C78-49B6-AB92-8F757596DFF5}">
      <dsp:nvSpPr>
        <dsp:cNvPr id="0" name=""/>
        <dsp:cNvSpPr/>
      </dsp:nvSpPr>
      <dsp:spPr>
        <a:xfrm>
          <a:off x="1108180" y="364459"/>
          <a:ext cx="590430" cy="590430"/>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t-BR" sz="1000" kern="1200" dirty="0"/>
        </a:p>
      </dsp:txBody>
      <dsp:txXfrm>
        <a:off x="1186441" y="590239"/>
        <a:ext cx="433908" cy="138870"/>
      </dsp:txXfrm>
    </dsp:sp>
    <dsp:sp modelId="{2EF20C0D-1C74-4561-8A03-C7B81DFE0CA9}">
      <dsp:nvSpPr>
        <dsp:cNvPr id="0" name=""/>
        <dsp:cNvSpPr/>
      </dsp:nvSpPr>
      <dsp:spPr>
        <a:xfrm>
          <a:off x="1781271" y="150682"/>
          <a:ext cx="1017984" cy="101798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pt-BR" sz="2700" kern="1200" dirty="0"/>
            <a:t>G</a:t>
          </a:r>
        </a:p>
      </dsp:txBody>
      <dsp:txXfrm>
        <a:off x="1930351" y="299762"/>
        <a:ext cx="719824" cy="719824"/>
      </dsp:txXfrm>
    </dsp:sp>
    <dsp:sp modelId="{17E5F748-A4F2-454B-84B7-9EC9D0038449}">
      <dsp:nvSpPr>
        <dsp:cNvPr id="0" name=""/>
        <dsp:cNvSpPr/>
      </dsp:nvSpPr>
      <dsp:spPr>
        <a:xfrm>
          <a:off x="2881916" y="364459"/>
          <a:ext cx="590430" cy="590430"/>
        </a:xfrm>
        <a:prstGeom prst="mathPlus">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t-BR" sz="1000" kern="1200"/>
        </a:p>
      </dsp:txBody>
      <dsp:txXfrm>
        <a:off x="2960177" y="590239"/>
        <a:ext cx="433908" cy="138870"/>
      </dsp:txXfrm>
    </dsp:sp>
    <dsp:sp modelId="{BB9E6945-97C2-4940-9449-E2FA4C1912D7}">
      <dsp:nvSpPr>
        <dsp:cNvPr id="0" name=""/>
        <dsp:cNvSpPr/>
      </dsp:nvSpPr>
      <dsp:spPr>
        <a:xfrm>
          <a:off x="3555007" y="150682"/>
          <a:ext cx="1017984" cy="101798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pt-BR" sz="2700" kern="1200" dirty="0"/>
            <a:t>I</a:t>
          </a:r>
        </a:p>
      </dsp:txBody>
      <dsp:txXfrm>
        <a:off x="3704087" y="299762"/>
        <a:ext cx="719824" cy="719824"/>
      </dsp:txXfrm>
    </dsp:sp>
    <dsp:sp modelId="{707E1175-FD9F-41B7-A2F8-93CEEB06DD3B}">
      <dsp:nvSpPr>
        <dsp:cNvPr id="0" name=""/>
        <dsp:cNvSpPr/>
      </dsp:nvSpPr>
      <dsp:spPr>
        <a:xfrm>
          <a:off x="4655652" y="364459"/>
          <a:ext cx="590430" cy="590430"/>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t-BR" sz="1000" kern="1200"/>
        </a:p>
      </dsp:txBody>
      <dsp:txXfrm>
        <a:off x="4733913" y="590239"/>
        <a:ext cx="433908" cy="138870"/>
      </dsp:txXfrm>
    </dsp:sp>
    <dsp:sp modelId="{88541145-F678-47F3-BD6F-59D5A01EE17A}">
      <dsp:nvSpPr>
        <dsp:cNvPr id="0" name=""/>
        <dsp:cNvSpPr/>
      </dsp:nvSpPr>
      <dsp:spPr>
        <a:xfrm>
          <a:off x="5328743" y="150682"/>
          <a:ext cx="1017984" cy="101798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pt-BR" sz="2700" kern="1200" dirty="0"/>
            <a:t>C</a:t>
          </a:r>
        </a:p>
      </dsp:txBody>
      <dsp:txXfrm>
        <a:off x="5477823" y="299762"/>
        <a:ext cx="719824" cy="719824"/>
      </dsp:txXfrm>
    </dsp:sp>
    <dsp:sp modelId="{A7CEE56F-EB6C-4EE2-877B-A39C45479385}">
      <dsp:nvSpPr>
        <dsp:cNvPr id="0" name=""/>
        <dsp:cNvSpPr/>
      </dsp:nvSpPr>
      <dsp:spPr>
        <a:xfrm>
          <a:off x="6429388" y="364459"/>
          <a:ext cx="590430" cy="590430"/>
        </a:xfrm>
        <a:prstGeom prst="mathEqual">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pt-BR" sz="2100" kern="1200"/>
        </a:p>
      </dsp:txBody>
      <dsp:txXfrm>
        <a:off x="6507649" y="486088"/>
        <a:ext cx="433908" cy="347172"/>
      </dsp:txXfrm>
    </dsp:sp>
    <dsp:sp modelId="{54321C93-B641-4CA6-AB95-21CA384C3744}">
      <dsp:nvSpPr>
        <dsp:cNvPr id="0" name=""/>
        <dsp:cNvSpPr/>
      </dsp:nvSpPr>
      <dsp:spPr>
        <a:xfrm>
          <a:off x="7102479" y="150682"/>
          <a:ext cx="1017984" cy="1017984"/>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pt-BR" sz="2700" kern="1200" dirty="0"/>
            <a:t>Y</a:t>
          </a:r>
        </a:p>
      </dsp:txBody>
      <dsp:txXfrm>
        <a:off x="7251559" y="299762"/>
        <a:ext cx="719824" cy="7198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A3A720-1C2C-4615-A706-65CE1C736FE4}">
      <dsp:nvSpPr>
        <dsp:cNvPr id="0" name=""/>
        <dsp:cNvSpPr/>
      </dsp:nvSpPr>
      <dsp:spPr>
        <a:xfrm>
          <a:off x="0" y="0"/>
          <a:ext cx="5154749" cy="1089442"/>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pt-BR" sz="5000" kern="1200" dirty="0">
              <a:latin typeface="Calibri" panose="020F0502020204030204" pitchFamily="34" charset="0"/>
            </a:rPr>
            <a:t>Investimento</a:t>
          </a:r>
          <a:endParaRPr lang="pt-BR" sz="5000" kern="1200" dirty="0"/>
        </a:p>
      </dsp:txBody>
      <dsp:txXfrm>
        <a:off x="0" y="0"/>
        <a:ext cx="5154749" cy="1089442"/>
      </dsp:txXfrm>
    </dsp:sp>
    <dsp:sp modelId="{B4BE552F-0EEA-4F93-B0AD-F6344BDF1A1D}">
      <dsp:nvSpPr>
        <dsp:cNvPr id="0" name=""/>
        <dsp:cNvSpPr/>
      </dsp:nvSpPr>
      <dsp:spPr>
        <a:xfrm>
          <a:off x="0" y="1089442"/>
          <a:ext cx="2577374" cy="228782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pt-BR" sz="3300" kern="1200" dirty="0">
              <a:latin typeface="Calibri" panose="020F0502020204030204" pitchFamily="34" charset="0"/>
            </a:rPr>
            <a:t>Taxa rentabilidade esperada</a:t>
          </a:r>
          <a:endParaRPr lang="pt-BR" sz="3300" kern="1200" dirty="0"/>
        </a:p>
      </dsp:txBody>
      <dsp:txXfrm>
        <a:off x="0" y="1089442"/>
        <a:ext cx="2577374" cy="2287828"/>
      </dsp:txXfrm>
    </dsp:sp>
    <dsp:sp modelId="{6B6BF837-02E0-4C05-BD4A-7D5F330D371B}">
      <dsp:nvSpPr>
        <dsp:cNvPr id="0" name=""/>
        <dsp:cNvSpPr/>
      </dsp:nvSpPr>
      <dsp:spPr>
        <a:xfrm>
          <a:off x="2577374" y="1089442"/>
          <a:ext cx="2577374" cy="228782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pt-BR" sz="3300" kern="1200" dirty="0">
              <a:latin typeface="Calibri" panose="020F0502020204030204" pitchFamily="34" charset="0"/>
            </a:rPr>
            <a:t>Taxa de juros de mercado</a:t>
          </a:r>
          <a:endParaRPr lang="pt-BR" sz="3300" kern="1200" dirty="0"/>
        </a:p>
      </dsp:txBody>
      <dsp:txXfrm>
        <a:off x="2577374" y="1089442"/>
        <a:ext cx="2577374" cy="2287828"/>
      </dsp:txXfrm>
    </dsp:sp>
    <dsp:sp modelId="{72F57691-84C1-49AF-85EE-BA9449A648BA}">
      <dsp:nvSpPr>
        <dsp:cNvPr id="0" name=""/>
        <dsp:cNvSpPr/>
      </dsp:nvSpPr>
      <dsp:spPr>
        <a:xfrm>
          <a:off x="0" y="3377270"/>
          <a:ext cx="5154749" cy="254203"/>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412709F7-7DEB-46F1-819B-290979864436}" type="datetimeFigureOut">
              <a:rPr lang="pt-BR" smtClean="0"/>
              <a:t>29/05/2019</a:t>
            </a:fld>
            <a:endParaRPr lang="pt-BR"/>
          </a:p>
        </p:txBody>
      </p:sp>
      <p:sp>
        <p:nvSpPr>
          <p:cNvPr id="4" name="Espaço Reservado para Imagem de Slide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BD703484-C1BD-4F5E-BF6B-41DFBFC02C0A}" type="slidenum">
              <a:rPr lang="pt-BR" smtClean="0"/>
              <a:t>‹nº›</a:t>
            </a:fld>
            <a:endParaRPr lang="pt-BR"/>
          </a:p>
        </p:txBody>
      </p:sp>
    </p:spTree>
    <p:extLst>
      <p:ext uri="{BB962C8B-B14F-4D97-AF65-F5344CB8AC3E}">
        <p14:creationId xmlns:p14="http://schemas.microsoft.com/office/powerpoint/2010/main" val="3794284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520"/>
          </a:xfrm>
          <a:prstGeom prst="rect">
            <a:avLst/>
          </a:prstGeom>
        </p:spPr>
        <p:txBody>
          <a:bodyPr lIns="0" tIns="0" rIns="0" bIns="0" anchor="ctr"/>
          <a:lstStyle/>
          <a:p>
            <a:endParaRPr/>
          </a:p>
        </p:txBody>
      </p:sp>
      <p:sp>
        <p:nvSpPr>
          <p:cNvPr id="27" name="PlaceHolder 2"/>
          <p:cNvSpPr>
            <a:spLocks noGrp="1"/>
          </p:cNvSpPr>
          <p:nvPr>
            <p:ph type="body"/>
          </p:nvPr>
        </p:nvSpPr>
        <p:spPr>
          <a:xfrm>
            <a:off x="609480" y="1604520"/>
            <a:ext cx="10972440" cy="1896840"/>
          </a:xfrm>
          <a:prstGeom prst="rect">
            <a:avLst/>
          </a:prstGeom>
        </p:spPr>
        <p:txBody>
          <a:bodyPr lIns="0" tIns="0" rIns="0" bIns="0"/>
          <a:lstStyle/>
          <a:p>
            <a:endParaRPr/>
          </a:p>
        </p:txBody>
      </p:sp>
      <p:sp>
        <p:nvSpPr>
          <p:cNvPr id="28" name="PlaceHolder 3"/>
          <p:cNvSpPr>
            <a:spLocks noGrp="1"/>
          </p:cNvSpPr>
          <p:nvPr>
            <p:ph type="body"/>
          </p:nvPr>
        </p:nvSpPr>
        <p:spPr>
          <a:xfrm>
            <a:off x="609480" y="3682080"/>
            <a:ext cx="109724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520"/>
          </a:xfrm>
          <a:prstGeom prst="rect">
            <a:avLst/>
          </a:prstGeom>
        </p:spPr>
        <p:txBody>
          <a:bodyPr lIns="0" tIns="0" rIns="0" bIns="0" anchor="ctr"/>
          <a:lstStyle/>
          <a:p>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32" name="PlaceHolder 4"/>
          <p:cNvSpPr>
            <a:spLocks noGrp="1"/>
          </p:cNvSpPr>
          <p:nvPr>
            <p:ph type="body"/>
          </p:nvPr>
        </p:nvSpPr>
        <p:spPr>
          <a:xfrm>
            <a:off x="6231960" y="3682080"/>
            <a:ext cx="5354280" cy="1896840"/>
          </a:xfrm>
          <a:prstGeom prst="rect">
            <a:avLst/>
          </a:prstGeom>
        </p:spPr>
        <p:txBody>
          <a:bodyPr lIns="0" tIns="0" rIns="0" bIns="0"/>
          <a:lstStyle/>
          <a:p>
            <a:endParaRPr/>
          </a:p>
        </p:txBody>
      </p:sp>
      <p:sp>
        <p:nvSpPr>
          <p:cNvPr id="33" name="PlaceHolder 5"/>
          <p:cNvSpPr>
            <a:spLocks noGrp="1"/>
          </p:cNvSpPr>
          <p:nvPr>
            <p:ph type="body"/>
          </p:nvPr>
        </p:nvSpPr>
        <p:spPr>
          <a:xfrm>
            <a:off x="609480" y="3682080"/>
            <a:ext cx="535428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520"/>
          </a:xfrm>
          <a:prstGeom prst="rect">
            <a:avLst/>
          </a:prstGeom>
        </p:spPr>
        <p:txBody>
          <a:bodyPr lIns="0" tIns="0" rIns="0" bIns="0" anchor="ctr"/>
          <a:lstStyle/>
          <a:p>
            <a:endParaRPr/>
          </a:p>
        </p:txBody>
      </p:sp>
      <p:sp>
        <p:nvSpPr>
          <p:cNvPr id="35" name="PlaceHolder 2"/>
          <p:cNvSpPr>
            <a:spLocks noGrp="1"/>
          </p:cNvSpPr>
          <p:nvPr>
            <p:ph type="body"/>
          </p:nvPr>
        </p:nvSpPr>
        <p:spPr>
          <a:xfrm>
            <a:off x="609480" y="1604520"/>
            <a:ext cx="10972440" cy="3977280"/>
          </a:xfrm>
          <a:prstGeom prst="rect">
            <a:avLst/>
          </a:prstGeom>
        </p:spPr>
        <p:txBody>
          <a:bodyPr lIns="0" tIns="0" rIns="0" bIns="0"/>
          <a:lstStyle/>
          <a:p>
            <a:endParaRPr/>
          </a:p>
        </p:txBody>
      </p:sp>
      <p:sp>
        <p:nvSpPr>
          <p:cNvPr id="36" name="PlaceHolder 3"/>
          <p:cNvSpPr>
            <a:spLocks noGrp="1"/>
          </p:cNvSpPr>
          <p:nvPr>
            <p:ph type="body"/>
          </p:nvPr>
        </p:nvSpPr>
        <p:spPr>
          <a:xfrm>
            <a:off x="609480" y="1604520"/>
            <a:ext cx="10972440" cy="3977280"/>
          </a:xfrm>
          <a:prstGeom prst="rect">
            <a:avLst/>
          </a:prstGeom>
        </p:spPr>
        <p:txBody>
          <a:bodyPr lIns="0" tIns="0" rIns="0" bIns="0"/>
          <a:lstStyle/>
          <a:p>
            <a:endParaRPr/>
          </a:p>
        </p:txBody>
      </p:sp>
      <p:pic>
        <p:nvPicPr>
          <p:cNvPr id="37" name="Imagem 36"/>
          <p:cNvPicPr/>
          <p:nvPr/>
        </p:nvPicPr>
        <p:blipFill>
          <a:blip r:embed="rId2"/>
          <a:stretch>
            <a:fillRect/>
          </a:stretch>
        </p:blipFill>
        <p:spPr>
          <a:xfrm>
            <a:off x="3602880" y="1604520"/>
            <a:ext cx="4984920" cy="3977280"/>
          </a:xfrm>
          <a:prstGeom prst="rect">
            <a:avLst/>
          </a:prstGeom>
          <a:ln>
            <a:noFill/>
          </a:ln>
        </p:spPr>
      </p:pic>
      <p:pic>
        <p:nvPicPr>
          <p:cNvPr id="38" name="Imagem 37"/>
          <p:cNvPicPr/>
          <p:nvPr/>
        </p:nvPicPr>
        <p:blipFill>
          <a:blip r:embed="rId2"/>
          <a:stretch>
            <a:fillRect/>
          </a:stretch>
        </p:blipFill>
        <p:spPr>
          <a:xfrm>
            <a:off x="3602880" y="1604520"/>
            <a:ext cx="498492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520"/>
          </a:xfrm>
          <a:prstGeom prst="rect">
            <a:avLst/>
          </a:prstGeom>
        </p:spPr>
        <p:txBody>
          <a:bodyPr lIns="0" tIns="0" rIns="0" bIns="0" anchor="ctr"/>
          <a:lstStyle/>
          <a:p>
            <a:endParaRPr/>
          </a:p>
        </p:txBody>
      </p:sp>
      <p:sp>
        <p:nvSpPr>
          <p:cNvPr id="6" name="PlaceHolder 2"/>
          <p:cNvSpPr>
            <a:spLocks noGrp="1"/>
          </p:cNvSpPr>
          <p:nvPr>
            <p:ph type="subTitle"/>
          </p:nvPr>
        </p:nvSpPr>
        <p:spPr>
          <a:xfrm>
            <a:off x="609480" y="1604520"/>
            <a:ext cx="10972440" cy="397764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520"/>
          </a:xfrm>
          <a:prstGeom prst="rect">
            <a:avLst/>
          </a:prstGeom>
        </p:spPr>
        <p:txBody>
          <a:bodyPr lIns="0" tIns="0" rIns="0" bIns="0" anchor="ctr"/>
          <a:lstStyle/>
          <a:p>
            <a:endParaRPr/>
          </a:p>
        </p:txBody>
      </p:sp>
      <p:sp>
        <p:nvSpPr>
          <p:cNvPr id="8" name="PlaceHolder 2"/>
          <p:cNvSpPr>
            <a:spLocks noGrp="1"/>
          </p:cNvSpPr>
          <p:nvPr>
            <p:ph type="body"/>
          </p:nvPr>
        </p:nvSpPr>
        <p:spPr>
          <a:xfrm>
            <a:off x="609480" y="1604520"/>
            <a:ext cx="109724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520"/>
          </a:xfrm>
          <a:prstGeom prst="rect">
            <a:avLst/>
          </a:prstGeom>
        </p:spPr>
        <p:txBody>
          <a:bodyPr lIns="0" tIns="0" rIns="0" bIns="0" anchor="ctr"/>
          <a:lstStyle/>
          <a:p>
            <a:endParaRPr/>
          </a:p>
        </p:txBody>
      </p:sp>
      <p:sp>
        <p:nvSpPr>
          <p:cNvPr id="10" name="PlaceHolder 2"/>
          <p:cNvSpPr>
            <a:spLocks noGrp="1"/>
          </p:cNvSpPr>
          <p:nvPr>
            <p:ph type="body"/>
          </p:nvPr>
        </p:nvSpPr>
        <p:spPr>
          <a:xfrm>
            <a:off x="609480" y="1604520"/>
            <a:ext cx="5354280" cy="3977280"/>
          </a:xfrm>
          <a:prstGeom prst="rect">
            <a:avLst/>
          </a:prstGeom>
        </p:spPr>
        <p:txBody>
          <a:bodyPr lIns="0" tIns="0" rIns="0" bIns="0"/>
          <a:lstStyle/>
          <a:p>
            <a:endParaRPr/>
          </a:p>
        </p:txBody>
      </p:sp>
      <p:sp>
        <p:nvSpPr>
          <p:cNvPr id="11" name="PlaceHolder 3"/>
          <p:cNvSpPr>
            <a:spLocks noGrp="1"/>
          </p:cNvSpPr>
          <p:nvPr>
            <p:ph type="body"/>
          </p:nvPr>
        </p:nvSpPr>
        <p:spPr>
          <a:xfrm>
            <a:off x="6231960" y="1604520"/>
            <a:ext cx="535428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52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712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520"/>
          </a:xfrm>
          <a:prstGeom prst="rect">
            <a:avLst/>
          </a:prstGeom>
        </p:spPr>
        <p:txBody>
          <a:bodyPr lIns="0" tIns="0" rIns="0" bIns="0" anchor="ctr"/>
          <a:lstStyle/>
          <a:p>
            <a:endParaRPr/>
          </a:p>
        </p:txBody>
      </p:sp>
      <p:sp>
        <p:nvSpPr>
          <p:cNvPr id="15"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16" name="PlaceHolder 3"/>
          <p:cNvSpPr>
            <a:spLocks noGrp="1"/>
          </p:cNvSpPr>
          <p:nvPr>
            <p:ph type="body"/>
          </p:nvPr>
        </p:nvSpPr>
        <p:spPr>
          <a:xfrm>
            <a:off x="609480" y="3682080"/>
            <a:ext cx="5354280" cy="1896840"/>
          </a:xfrm>
          <a:prstGeom prst="rect">
            <a:avLst/>
          </a:prstGeom>
        </p:spPr>
        <p:txBody>
          <a:bodyPr lIns="0" tIns="0" rIns="0" bIns="0"/>
          <a:lstStyle/>
          <a:p>
            <a:endParaRPr/>
          </a:p>
        </p:txBody>
      </p:sp>
      <p:sp>
        <p:nvSpPr>
          <p:cNvPr id="17" name="PlaceHolder 4"/>
          <p:cNvSpPr>
            <a:spLocks noGrp="1"/>
          </p:cNvSpPr>
          <p:nvPr>
            <p:ph type="body"/>
          </p:nvPr>
        </p:nvSpPr>
        <p:spPr>
          <a:xfrm>
            <a:off x="6231960" y="1604520"/>
            <a:ext cx="535428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520"/>
          </a:xfrm>
          <a:prstGeom prst="rect">
            <a:avLst/>
          </a:prstGeom>
        </p:spPr>
        <p:txBody>
          <a:bodyPr lIns="0" tIns="0" rIns="0" bIns="0" anchor="ctr"/>
          <a:lstStyle/>
          <a:p>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lstStyle/>
          <a:p>
            <a:endParaRPr/>
          </a:p>
        </p:txBody>
      </p:sp>
      <p:sp>
        <p:nvSpPr>
          <p:cNvPr id="20"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21" name="PlaceHolder 4"/>
          <p:cNvSpPr>
            <a:spLocks noGrp="1"/>
          </p:cNvSpPr>
          <p:nvPr>
            <p:ph type="body"/>
          </p:nvPr>
        </p:nvSpPr>
        <p:spPr>
          <a:xfrm>
            <a:off x="6231960" y="3682080"/>
            <a:ext cx="535428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520"/>
          </a:xfrm>
          <a:prstGeom prst="rect">
            <a:avLst/>
          </a:prstGeom>
        </p:spPr>
        <p:txBody>
          <a:bodyPr lIns="0" tIns="0" rIns="0" bIns="0" anchor="ctr"/>
          <a:lstStyle/>
          <a:p>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25" name="PlaceHolder 4"/>
          <p:cNvSpPr>
            <a:spLocks noGrp="1"/>
          </p:cNvSpPr>
          <p:nvPr>
            <p:ph type="body"/>
          </p:nvPr>
        </p:nvSpPr>
        <p:spPr>
          <a:xfrm>
            <a:off x="609480" y="3682080"/>
            <a:ext cx="109724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100000"/>
              </a:lnSpc>
            </a:pPr>
            <a:r>
              <a:rPr lang="pt-BR" sz="6000">
                <a:solidFill>
                  <a:srgbClr val="000000"/>
                </a:solidFill>
                <a:latin typeface="Calibri Light"/>
              </a:rPr>
              <a:t>Clique para editar o formato do texto do títuloClique para editar o título mestre</a:t>
            </a:r>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r>
              <a:rPr lang="pt-BR" sz="1200">
                <a:solidFill>
                  <a:srgbClr val="8B8B8B"/>
                </a:solidFill>
                <a:latin typeface="Calibri"/>
              </a:rPr>
              <a:t>18/09/18</a:t>
            </a:r>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680F0E1D-139B-4424-AB9F-F2142F7A3FEB}" type="slidenum">
              <a:rPr lang="pt-BR" sz="1200">
                <a:solidFill>
                  <a:srgbClr val="8B8B8B"/>
                </a:solidFill>
                <a:latin typeface="Calibri"/>
              </a:rPr>
              <a:t>‹nº›</a:t>
            </a:fld>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lstStyle/>
          <a:p>
            <a:pPr>
              <a:buSzPct val="45000"/>
              <a:buFont typeface="StarSymbol"/>
              <a:buChar char=""/>
            </a:pPr>
            <a:r>
              <a:rPr lang="pt-BR" sz="2800">
                <a:latin typeface="Calibri"/>
              </a:rPr>
              <a:t>Clique para editar o formato do texto da estrutura de tópicos</a:t>
            </a:r>
            <a:endParaRPr/>
          </a:p>
          <a:p>
            <a:pPr lvl="1">
              <a:buSzPct val="75000"/>
              <a:buFont typeface="StarSymbol"/>
              <a:buChar char=""/>
            </a:pPr>
            <a:r>
              <a:rPr lang="pt-BR" sz="2000">
                <a:latin typeface="Calibri"/>
              </a:rPr>
              <a:t>2.º Nível da estrutura de tópicos</a:t>
            </a:r>
            <a:endParaRPr/>
          </a:p>
          <a:p>
            <a:pPr lvl="2">
              <a:buSzPct val="45000"/>
              <a:buFont typeface="StarSymbol"/>
              <a:buChar char=""/>
            </a:pPr>
            <a:r>
              <a:rPr lang="pt-BR">
                <a:latin typeface="Calibri"/>
              </a:rPr>
              <a:t>3.º Nível da estrutura de tópicos</a:t>
            </a:r>
            <a:endParaRPr/>
          </a:p>
          <a:p>
            <a:pPr lvl="3">
              <a:buSzPct val="75000"/>
              <a:buFont typeface="StarSymbol"/>
              <a:buChar char=""/>
            </a:pPr>
            <a:r>
              <a:rPr lang="pt-BR">
                <a:latin typeface="Calibri"/>
              </a:rPr>
              <a:t>4.º Nível da estrutura de tópicos</a:t>
            </a:r>
            <a:endParaRPr/>
          </a:p>
          <a:p>
            <a:pPr lvl="4">
              <a:buSzPct val="45000"/>
              <a:buFont typeface="StarSymbol"/>
              <a:buChar char=""/>
            </a:pPr>
            <a:r>
              <a:rPr lang="pt-BR" sz="2000">
                <a:latin typeface="Calibri"/>
              </a:rPr>
              <a:t>5.º Nível da estrutura de tópicos</a:t>
            </a:r>
            <a:endParaRPr/>
          </a:p>
          <a:p>
            <a:pPr lvl="5">
              <a:buSzPct val="45000"/>
              <a:buFont typeface="StarSymbol"/>
              <a:buChar char=""/>
            </a:pPr>
            <a:r>
              <a:rPr lang="pt-BR" sz="2000">
                <a:latin typeface="Calibri"/>
              </a:rPr>
              <a:t>6.º Nível da estrutura de tópicos</a:t>
            </a:r>
            <a:endParaRPr/>
          </a:p>
          <a:p>
            <a:pPr lvl="6">
              <a:buSzPct val="45000"/>
              <a:buFont typeface="StarSymbol"/>
              <a:buChar char=""/>
            </a:pPr>
            <a:r>
              <a:rPr lang="pt-BR" sz="2000">
                <a:latin typeface="Calibri"/>
              </a:rPr>
              <a:t>7.º Nível da estrutura de tópicos</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hyperlink" Target="https://pt.wikipedia.org/wiki/Investimento" TargetMode="External"/><Relationship Id="rId7" Type="http://schemas.openxmlformats.org/officeDocument/2006/relationships/hyperlink" Target="https://pt.wikipedia.org/wiki/Juro"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hyperlink" Target="https://pt.wikipedia.org/wiki/Renda" TargetMode="External"/><Relationship Id="rId5" Type="http://schemas.openxmlformats.org/officeDocument/2006/relationships/hyperlink" Target="https://pt.wikipedia.org/wiki/Produto" TargetMode="External"/><Relationship Id="rId4" Type="http://schemas.openxmlformats.org/officeDocument/2006/relationships/hyperlink" Target="https://pt.wikipedia.org/wiki/Poupan%C3%A7a"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3201632" y="1974058"/>
            <a:ext cx="6445950" cy="949321"/>
          </a:xfrm>
          <a:prstGeom prst="rect">
            <a:avLst/>
          </a:prstGeom>
        </p:spPr>
        <p:txBody>
          <a:bodyPr anchor="b"/>
          <a:lstStyle/>
          <a:p>
            <a:pPr algn="ctr">
              <a:lnSpc>
                <a:spcPct val="100000"/>
              </a:lnSpc>
            </a:pPr>
            <a:r>
              <a:rPr lang="pt-BR" sz="6000" dirty="0">
                <a:solidFill>
                  <a:srgbClr val="000000"/>
                </a:solidFill>
                <a:latin typeface="Calibri Light"/>
              </a:rPr>
              <a:t>Economia para Computação</a:t>
            </a:r>
            <a:endParaRPr dirty="0"/>
          </a:p>
        </p:txBody>
      </p:sp>
      <p:sp>
        <p:nvSpPr>
          <p:cNvPr id="40" name="TextShape 2"/>
          <p:cNvSpPr txBox="1"/>
          <p:nvPr/>
        </p:nvSpPr>
        <p:spPr>
          <a:xfrm>
            <a:off x="1523880" y="3602160"/>
            <a:ext cx="9143640" cy="1060920"/>
          </a:xfrm>
          <a:prstGeom prst="rect">
            <a:avLst/>
          </a:prstGeom>
        </p:spPr>
        <p:txBody>
          <a:bodyPr/>
          <a:lstStyle/>
          <a:p>
            <a:pPr algn="ctr">
              <a:lnSpc>
                <a:spcPct val="100000"/>
              </a:lnSpc>
            </a:pPr>
            <a:r>
              <a:rPr lang="pt-BR" sz="2400" dirty="0">
                <a:solidFill>
                  <a:srgbClr val="000000"/>
                </a:solidFill>
                <a:latin typeface="Calibri"/>
              </a:rPr>
              <a:t>Prof. Gerson Nassor Cardoso</a:t>
            </a:r>
            <a:endParaRPr dirty="0"/>
          </a:p>
          <a:p>
            <a:pPr algn="ctr">
              <a:lnSpc>
                <a:spcPct val="100000"/>
              </a:lnSpc>
            </a:pPr>
            <a:r>
              <a:rPr lang="pt-BR" sz="2400" dirty="0">
                <a:solidFill>
                  <a:srgbClr val="000000"/>
                </a:solidFill>
                <a:latin typeface="Calibri"/>
              </a:rPr>
              <a:t>gersonnassor@usp.br</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1"/>
          <p:cNvSpPr txBox="1"/>
          <p:nvPr/>
        </p:nvSpPr>
        <p:spPr>
          <a:xfrm>
            <a:off x="628993" y="1029960"/>
            <a:ext cx="11471327" cy="5221760"/>
          </a:xfrm>
          <a:prstGeom prst="rect">
            <a:avLst/>
          </a:prstGeom>
        </p:spPr>
        <p:txBody>
          <a:bodyPr lIns="90000" tIns="45000" rIns="90000" bIns="45000"/>
          <a:lstStyle/>
          <a:p>
            <a:pPr>
              <a:lnSpc>
                <a:spcPct val="100000"/>
              </a:lnSpc>
            </a:pPr>
            <a:endParaRPr lang="pt-BR" sz="2400" b="1" dirty="0">
              <a:solidFill>
                <a:srgbClr val="002060"/>
              </a:solidFill>
            </a:endParaRPr>
          </a:p>
          <a:p>
            <a:r>
              <a:rPr lang="pt-BR" sz="2000" dirty="0">
                <a:solidFill>
                  <a:srgbClr val="002060"/>
                </a:solidFill>
              </a:rPr>
              <a:t> O </a:t>
            </a:r>
            <a:r>
              <a:rPr lang="pt-BR" sz="2000" b="1" dirty="0">
                <a:solidFill>
                  <a:srgbClr val="002060"/>
                </a:solidFill>
              </a:rPr>
              <a:t>consumo global </a:t>
            </a:r>
            <a:r>
              <a:rPr lang="pt-BR" sz="2000" dirty="0">
                <a:solidFill>
                  <a:srgbClr val="002060"/>
                </a:solidFill>
              </a:rPr>
              <a:t>de um país é influenciado por uma série de fatores, tais como: </a:t>
            </a:r>
          </a:p>
          <a:p>
            <a:endParaRPr lang="pt-BR" sz="2000" dirty="0">
              <a:solidFill>
                <a:srgbClr val="002060"/>
              </a:solidFill>
            </a:endParaRPr>
          </a:p>
          <a:p>
            <a:endParaRPr lang="pt-BR" sz="2000" dirty="0">
              <a:solidFill>
                <a:srgbClr val="002060"/>
              </a:solidFill>
            </a:endParaRPr>
          </a:p>
          <a:p>
            <a:pPr marL="342900" indent="-342900">
              <a:buFont typeface="Wingdings" panose="05000000000000000000" pitchFamily="2" charset="2"/>
              <a:buChar char="v"/>
            </a:pPr>
            <a:r>
              <a:rPr lang="pt-BR" sz="2000" dirty="0">
                <a:solidFill>
                  <a:srgbClr val="002060"/>
                </a:solidFill>
              </a:rPr>
              <a:t>Renda nacional,</a:t>
            </a:r>
          </a:p>
          <a:p>
            <a:endParaRPr lang="pt-BR" sz="2000" dirty="0">
              <a:solidFill>
                <a:srgbClr val="002060"/>
              </a:solidFill>
            </a:endParaRPr>
          </a:p>
          <a:p>
            <a:pPr marL="342900" indent="-342900">
              <a:buFont typeface="Wingdings" panose="05000000000000000000" pitchFamily="2" charset="2"/>
              <a:buChar char="v"/>
            </a:pPr>
            <a:r>
              <a:rPr lang="pt-BR" sz="2000" dirty="0">
                <a:solidFill>
                  <a:srgbClr val="002060"/>
                </a:solidFill>
              </a:rPr>
              <a:t>Estoque de riqueza ou patrimônio,</a:t>
            </a:r>
          </a:p>
          <a:p>
            <a:endParaRPr lang="pt-BR" sz="2000" dirty="0">
              <a:solidFill>
                <a:srgbClr val="002060"/>
              </a:solidFill>
            </a:endParaRPr>
          </a:p>
          <a:p>
            <a:pPr marL="342900" indent="-342900">
              <a:buFont typeface="Wingdings" panose="05000000000000000000" pitchFamily="2" charset="2"/>
              <a:buChar char="v"/>
            </a:pPr>
            <a:r>
              <a:rPr lang="pt-BR" sz="2000" dirty="0">
                <a:solidFill>
                  <a:srgbClr val="002060"/>
                </a:solidFill>
              </a:rPr>
              <a:t>Taxa de juros de mercado, </a:t>
            </a:r>
          </a:p>
          <a:p>
            <a:endParaRPr lang="pt-BR" sz="2000" dirty="0">
              <a:solidFill>
                <a:srgbClr val="002060"/>
              </a:solidFill>
            </a:endParaRPr>
          </a:p>
          <a:p>
            <a:pPr marL="342900" indent="-342900">
              <a:buFont typeface="Wingdings" panose="05000000000000000000" pitchFamily="2" charset="2"/>
              <a:buChar char="v"/>
            </a:pPr>
            <a:r>
              <a:rPr lang="pt-BR" sz="2000" dirty="0">
                <a:solidFill>
                  <a:srgbClr val="002060"/>
                </a:solidFill>
              </a:rPr>
              <a:t>Disponibilidade de credito, </a:t>
            </a:r>
          </a:p>
          <a:p>
            <a:endParaRPr lang="pt-BR" sz="2000" dirty="0">
              <a:solidFill>
                <a:srgbClr val="002060"/>
              </a:solidFill>
            </a:endParaRPr>
          </a:p>
          <a:p>
            <a:pPr marL="342900" indent="-342900">
              <a:buFont typeface="Wingdings" panose="05000000000000000000" pitchFamily="2" charset="2"/>
              <a:buChar char="v"/>
            </a:pPr>
            <a:r>
              <a:rPr lang="pt-BR" sz="2000" dirty="0">
                <a:solidFill>
                  <a:srgbClr val="002060"/>
                </a:solidFill>
              </a:rPr>
              <a:t>Expectativas sobre a renda futura e </a:t>
            </a:r>
          </a:p>
          <a:p>
            <a:endParaRPr lang="pt-BR" sz="2000" dirty="0">
              <a:solidFill>
                <a:srgbClr val="002060"/>
              </a:solidFill>
            </a:endParaRPr>
          </a:p>
          <a:p>
            <a:pPr marL="342900" indent="-342900">
              <a:buFont typeface="Wingdings" panose="05000000000000000000" pitchFamily="2" charset="2"/>
              <a:buChar char="v"/>
            </a:pPr>
            <a:r>
              <a:rPr lang="pt-BR" sz="2000" dirty="0">
                <a:solidFill>
                  <a:srgbClr val="002060"/>
                </a:solidFill>
              </a:rPr>
              <a:t>Rentabilidade das aplicações financeiras.</a:t>
            </a:r>
          </a:p>
          <a:p>
            <a:pPr>
              <a:lnSpc>
                <a:spcPct val="100000"/>
              </a:lnSpc>
            </a:pPr>
            <a:endParaRPr lang="pt-BR" sz="2400" b="1" dirty="0">
              <a:solidFill>
                <a:srgbClr val="002060"/>
              </a:solidFill>
            </a:endParaRPr>
          </a:p>
          <a:p>
            <a:pPr>
              <a:lnSpc>
                <a:spcPct val="100000"/>
              </a:lnSpc>
            </a:pPr>
            <a:endParaRPr lang="pt-BR" sz="2400" b="1" dirty="0">
              <a:solidFill>
                <a:srgbClr val="002060"/>
              </a:solidFill>
            </a:endParaRPr>
          </a:p>
        </p:txBody>
      </p:sp>
      <p:grpSp>
        <p:nvGrpSpPr>
          <p:cNvPr id="8" name="Agrupar 7"/>
          <p:cNvGrpSpPr/>
          <p:nvPr/>
        </p:nvGrpSpPr>
        <p:grpSpPr>
          <a:xfrm>
            <a:off x="298307" y="189999"/>
            <a:ext cx="1017984" cy="1017984"/>
            <a:chOff x="5328743" y="150682"/>
            <a:chExt cx="1017984" cy="1017984"/>
          </a:xfrm>
        </p:grpSpPr>
        <p:sp>
          <p:nvSpPr>
            <p:cNvPr id="9" name="Elipse 8"/>
            <p:cNvSpPr/>
            <p:nvPr/>
          </p:nvSpPr>
          <p:spPr>
            <a:xfrm>
              <a:off x="5328743" y="150682"/>
              <a:ext cx="1017984" cy="1017984"/>
            </a:xfrm>
            <a:prstGeom prst="ellipse">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0" name="Elipse 4"/>
            <p:cNvSpPr txBox="1"/>
            <p:nvPr/>
          </p:nvSpPr>
          <p:spPr>
            <a:xfrm>
              <a:off x="5477823" y="299762"/>
              <a:ext cx="719824" cy="7198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pt-BR" sz="2700" kern="1200" dirty="0"/>
                <a:t>C</a:t>
              </a:r>
            </a:p>
          </p:txBody>
        </p:sp>
      </p:grpSp>
      <p:pic>
        <p:nvPicPr>
          <p:cNvPr id="7" name="Imagem 6">
            <a:extLst>
              <a:ext uri="{FF2B5EF4-FFF2-40B4-BE49-F238E27FC236}">
                <a16:creationId xmlns:a16="http://schemas.microsoft.com/office/drawing/2014/main" id="{FDAE5313-B7ED-4F37-AF84-6135541A145B}"/>
              </a:ext>
            </a:extLst>
          </p:cNvPr>
          <p:cNvPicPr>
            <a:picLocks noChangeAspect="1"/>
          </p:cNvPicPr>
          <p:nvPr/>
        </p:nvPicPr>
        <p:blipFill rotWithShape="1">
          <a:blip r:embed="rId2"/>
          <a:srcRect r="52944"/>
          <a:stretch/>
        </p:blipFill>
        <p:spPr>
          <a:xfrm>
            <a:off x="7209184" y="2035365"/>
            <a:ext cx="4134676" cy="4057718"/>
          </a:xfrm>
          <a:prstGeom prst="rect">
            <a:avLst/>
          </a:prstGeom>
        </p:spPr>
      </p:pic>
    </p:spTree>
    <p:extLst>
      <p:ext uri="{BB962C8B-B14F-4D97-AF65-F5344CB8AC3E}">
        <p14:creationId xmlns:p14="http://schemas.microsoft.com/office/powerpoint/2010/main" val="404978332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Agrupar 4"/>
          <p:cNvGrpSpPr/>
          <p:nvPr/>
        </p:nvGrpSpPr>
        <p:grpSpPr>
          <a:xfrm>
            <a:off x="244300" y="215997"/>
            <a:ext cx="1017984" cy="1017984"/>
            <a:chOff x="3555007" y="150682"/>
            <a:chExt cx="1017984" cy="1017984"/>
          </a:xfrm>
        </p:grpSpPr>
        <p:sp>
          <p:nvSpPr>
            <p:cNvPr id="7" name="Elipse 6"/>
            <p:cNvSpPr/>
            <p:nvPr/>
          </p:nvSpPr>
          <p:spPr>
            <a:xfrm>
              <a:off x="3555007" y="150682"/>
              <a:ext cx="1017984" cy="1017984"/>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Elipse 4"/>
            <p:cNvSpPr txBox="1"/>
            <p:nvPr/>
          </p:nvSpPr>
          <p:spPr>
            <a:xfrm>
              <a:off x="3704087" y="299762"/>
              <a:ext cx="719824" cy="7198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pt-BR" sz="2700" kern="1200" dirty="0"/>
                <a:t>I</a:t>
              </a:r>
            </a:p>
          </p:txBody>
        </p:sp>
      </p:grpSp>
      <p:sp>
        <p:nvSpPr>
          <p:cNvPr id="2" name="Retângulo 1"/>
          <p:cNvSpPr/>
          <p:nvPr/>
        </p:nvSpPr>
        <p:spPr>
          <a:xfrm>
            <a:off x="824989" y="1383061"/>
            <a:ext cx="11038115" cy="4708981"/>
          </a:xfrm>
          <a:prstGeom prst="rect">
            <a:avLst/>
          </a:prstGeom>
        </p:spPr>
        <p:txBody>
          <a:bodyPr wrap="square">
            <a:spAutoFit/>
          </a:bodyPr>
          <a:lstStyle/>
          <a:p>
            <a:r>
              <a:rPr lang="pt-BR" sz="2000" b="1" dirty="0">
                <a:solidFill>
                  <a:srgbClr val="002060"/>
                </a:solidFill>
              </a:rPr>
              <a:t>Investimento</a:t>
            </a:r>
            <a:r>
              <a:rPr lang="pt-BR" sz="2000" dirty="0">
                <a:solidFill>
                  <a:srgbClr val="002060"/>
                </a:solidFill>
              </a:rPr>
              <a:t> é o acréscimo ao estoque de capital que leva ao crescimento da capacidade produtiva (construções, instalações, máquinas, dentre outros). Na teoria macroeconômica, ele pode ser interpretado sob dois ângulos: no curto prazo e no longo prazo.</a:t>
            </a:r>
          </a:p>
          <a:p>
            <a:endParaRPr lang="pt-BR" sz="2000" dirty="0">
              <a:solidFill>
                <a:srgbClr val="002060"/>
              </a:solidFill>
            </a:endParaRPr>
          </a:p>
          <a:p>
            <a:endParaRPr lang="pt-BR" sz="2000" dirty="0">
              <a:solidFill>
                <a:srgbClr val="002060"/>
              </a:solidFill>
            </a:endParaRPr>
          </a:p>
          <a:p>
            <a:r>
              <a:rPr lang="pt-BR" sz="2000" dirty="0">
                <a:solidFill>
                  <a:srgbClr val="002060"/>
                </a:solidFill>
              </a:rPr>
              <a:t>No </a:t>
            </a:r>
            <a:r>
              <a:rPr lang="pt-BR" sz="2000" b="1" dirty="0">
                <a:solidFill>
                  <a:srgbClr val="002060"/>
                </a:solidFill>
              </a:rPr>
              <a:t>curto prazo</a:t>
            </a:r>
            <a:r>
              <a:rPr lang="pt-BR" sz="2000" dirty="0">
                <a:solidFill>
                  <a:srgbClr val="002060"/>
                </a:solidFill>
              </a:rPr>
              <a:t>, o investimento é visto pelo lado dos gastos necessários para a ampliação da capacidade produtiva. </a:t>
            </a:r>
          </a:p>
          <a:p>
            <a:endParaRPr lang="pt-BR" sz="2000" dirty="0">
              <a:solidFill>
                <a:srgbClr val="002060"/>
              </a:solidFill>
            </a:endParaRPr>
          </a:p>
          <a:p>
            <a:r>
              <a:rPr lang="pt-BR" sz="2000" dirty="0">
                <a:solidFill>
                  <a:srgbClr val="002060"/>
                </a:solidFill>
              </a:rPr>
              <a:t>Já a produção ou oferta agregada serão afetadas somente no longo prazo, uma vez que sempre decorre certo período de tempo entre os gastos incorridos para ampliação da capacidade produtiva e o aumento efetivo da quantidade produzida  - a maturação do investimento. </a:t>
            </a:r>
          </a:p>
          <a:p>
            <a:endParaRPr lang="pt-BR" sz="2000" dirty="0">
              <a:solidFill>
                <a:srgbClr val="002060"/>
              </a:solidFill>
            </a:endParaRPr>
          </a:p>
          <a:p>
            <a:r>
              <a:rPr lang="pt-BR" sz="2000" dirty="0">
                <a:solidFill>
                  <a:srgbClr val="002060"/>
                </a:solidFill>
              </a:rPr>
              <a:t>Ou seja, no curto prazo o investimento afeta apenas a demanda agregada.</a:t>
            </a:r>
          </a:p>
          <a:p>
            <a:endParaRPr lang="pt-BR" sz="2000" dirty="0">
              <a:solidFill>
                <a:srgbClr val="002060"/>
              </a:solidFill>
            </a:endParaRPr>
          </a:p>
        </p:txBody>
      </p:sp>
      <p:sp>
        <p:nvSpPr>
          <p:cNvPr id="10" name="Elipse 9"/>
          <p:cNvSpPr/>
          <p:nvPr/>
        </p:nvSpPr>
        <p:spPr>
          <a:xfrm>
            <a:off x="9823269" y="4990011"/>
            <a:ext cx="2039835" cy="1698898"/>
          </a:xfrm>
          <a:prstGeom prst="ellipse">
            <a:avLst/>
          </a:prstGeom>
          <a:blipFill>
            <a:blip r:embed="rId2" cstate="print">
              <a:extLst>
                <a:ext uri="{28A0092B-C50C-407E-A947-70E740481C1C}">
                  <a14:useLocalDpi xmlns:a14="http://schemas.microsoft.com/office/drawing/2010/main" val="0"/>
                </a:ext>
              </a:extLst>
            </a:blip>
            <a:srcRect/>
            <a:stretch>
              <a:fillRect l="-25000" r="-25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75699609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Agrupar 4"/>
          <p:cNvGrpSpPr/>
          <p:nvPr/>
        </p:nvGrpSpPr>
        <p:grpSpPr>
          <a:xfrm>
            <a:off x="244300" y="215997"/>
            <a:ext cx="1017984" cy="1017984"/>
            <a:chOff x="3555007" y="150682"/>
            <a:chExt cx="1017984" cy="1017984"/>
          </a:xfrm>
        </p:grpSpPr>
        <p:sp>
          <p:nvSpPr>
            <p:cNvPr id="7" name="Elipse 6"/>
            <p:cNvSpPr/>
            <p:nvPr/>
          </p:nvSpPr>
          <p:spPr>
            <a:xfrm>
              <a:off x="3555007" y="150682"/>
              <a:ext cx="1017984" cy="1017984"/>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Elipse 4"/>
            <p:cNvSpPr txBox="1"/>
            <p:nvPr/>
          </p:nvSpPr>
          <p:spPr>
            <a:xfrm>
              <a:off x="3704087" y="299762"/>
              <a:ext cx="719824" cy="7198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pt-BR" sz="2700" kern="1200" dirty="0"/>
                <a:t>I</a:t>
              </a:r>
            </a:p>
          </p:txBody>
        </p:sp>
      </p:grpSp>
      <p:sp>
        <p:nvSpPr>
          <p:cNvPr id="2" name="Retângulo 1"/>
          <p:cNvSpPr/>
          <p:nvPr/>
        </p:nvSpPr>
        <p:spPr>
          <a:xfrm>
            <a:off x="496388" y="979886"/>
            <a:ext cx="11486366" cy="1908215"/>
          </a:xfrm>
          <a:prstGeom prst="rect">
            <a:avLst/>
          </a:prstGeom>
        </p:spPr>
        <p:txBody>
          <a:bodyPr wrap="square">
            <a:spAutoFit/>
          </a:bodyPr>
          <a:lstStyle/>
          <a:p>
            <a:endParaRPr lang="pt-BR" dirty="0">
              <a:latin typeface="Calibri" panose="020F0502020204030204" pitchFamily="34" charset="0"/>
            </a:endParaRPr>
          </a:p>
          <a:p>
            <a:r>
              <a:rPr lang="pt-BR" sz="2000" dirty="0">
                <a:solidFill>
                  <a:srgbClr val="002060"/>
                </a:solidFill>
              </a:rPr>
              <a:t>O </a:t>
            </a:r>
            <a:r>
              <a:rPr lang="pt-BR" sz="2000" b="1" dirty="0">
                <a:solidFill>
                  <a:srgbClr val="002060"/>
                </a:solidFill>
              </a:rPr>
              <a:t>investimento</a:t>
            </a:r>
            <a:r>
              <a:rPr lang="pt-BR" sz="2000" dirty="0">
                <a:solidFill>
                  <a:srgbClr val="002060"/>
                </a:solidFill>
              </a:rPr>
              <a:t> é a principal variável para explicar o crescimento da renda nacional de um país. Entretanto é instável pois depende das expectativas quanto ao futuro, ambiente de negócios, etc.</a:t>
            </a:r>
          </a:p>
          <a:p>
            <a:endParaRPr lang="pt-BR" sz="2000" dirty="0">
              <a:solidFill>
                <a:srgbClr val="002060"/>
              </a:solidFill>
            </a:endParaRPr>
          </a:p>
          <a:p>
            <a:r>
              <a:rPr lang="pt-BR" sz="2000" dirty="0">
                <a:solidFill>
                  <a:srgbClr val="002060"/>
                </a:solidFill>
              </a:rPr>
              <a:t>Em linhas gerais, pode-se dizer que o  investimento agregado é determinado por dois fatores básicos: a taxa de rentabilidade esperada e a taxa de juros de mercado.</a:t>
            </a:r>
          </a:p>
        </p:txBody>
      </p:sp>
      <p:graphicFrame>
        <p:nvGraphicFramePr>
          <p:cNvPr id="3" name="Diagrama 2"/>
          <p:cNvGraphicFramePr/>
          <p:nvPr>
            <p:extLst>
              <p:ext uri="{D42A27DB-BD31-4B8C-83A1-F6EECF244321}">
                <p14:modId xmlns:p14="http://schemas.microsoft.com/office/powerpoint/2010/main" val="1289677768"/>
              </p:ext>
            </p:extLst>
          </p:nvPr>
        </p:nvGraphicFramePr>
        <p:xfrm>
          <a:off x="393380" y="3010529"/>
          <a:ext cx="5154749" cy="36314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Imagem 8">
            <a:extLst>
              <a:ext uri="{FF2B5EF4-FFF2-40B4-BE49-F238E27FC236}">
                <a16:creationId xmlns:a16="http://schemas.microsoft.com/office/drawing/2014/main" id="{38BF02A5-915A-43FE-A739-CE9912224AAB}"/>
              </a:ext>
            </a:extLst>
          </p:cNvPr>
          <p:cNvPicPr>
            <a:picLocks noChangeAspect="1"/>
          </p:cNvPicPr>
          <p:nvPr/>
        </p:nvPicPr>
        <p:blipFill rotWithShape="1">
          <a:blip r:embed="rId7"/>
          <a:srcRect r="52944"/>
          <a:stretch/>
        </p:blipFill>
        <p:spPr>
          <a:xfrm>
            <a:off x="7372742" y="2960796"/>
            <a:ext cx="3971118" cy="3897204"/>
          </a:xfrm>
          <a:prstGeom prst="rect">
            <a:avLst/>
          </a:prstGeom>
        </p:spPr>
      </p:pic>
    </p:spTree>
    <p:extLst>
      <p:ext uri="{BB962C8B-B14F-4D97-AF65-F5344CB8AC3E}">
        <p14:creationId xmlns:p14="http://schemas.microsoft.com/office/powerpoint/2010/main" val="31255409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Agrupar 4"/>
          <p:cNvGrpSpPr/>
          <p:nvPr/>
        </p:nvGrpSpPr>
        <p:grpSpPr>
          <a:xfrm>
            <a:off x="244300" y="215997"/>
            <a:ext cx="1017984" cy="1017984"/>
            <a:chOff x="3555007" y="150682"/>
            <a:chExt cx="1017984" cy="1017984"/>
          </a:xfrm>
        </p:grpSpPr>
        <p:sp>
          <p:nvSpPr>
            <p:cNvPr id="7" name="Elipse 6"/>
            <p:cNvSpPr/>
            <p:nvPr/>
          </p:nvSpPr>
          <p:spPr>
            <a:xfrm>
              <a:off x="3555007" y="150682"/>
              <a:ext cx="1017984" cy="1017984"/>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Elipse 4"/>
            <p:cNvSpPr txBox="1"/>
            <p:nvPr/>
          </p:nvSpPr>
          <p:spPr>
            <a:xfrm>
              <a:off x="3704087" y="299762"/>
              <a:ext cx="719824" cy="7198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pt-BR" sz="2700" kern="1200" dirty="0"/>
                <a:t>I</a:t>
              </a:r>
            </a:p>
          </p:txBody>
        </p:sp>
      </p:grpSp>
      <p:sp>
        <p:nvSpPr>
          <p:cNvPr id="2" name="Retângulo 1"/>
          <p:cNvSpPr/>
          <p:nvPr/>
        </p:nvSpPr>
        <p:spPr>
          <a:xfrm>
            <a:off x="548640" y="1383061"/>
            <a:ext cx="11377749" cy="4401205"/>
          </a:xfrm>
          <a:prstGeom prst="rect">
            <a:avLst/>
          </a:prstGeom>
        </p:spPr>
        <p:txBody>
          <a:bodyPr wrap="square">
            <a:spAutoFit/>
          </a:bodyPr>
          <a:lstStyle/>
          <a:p>
            <a:r>
              <a:rPr lang="pt-BR" sz="2000" dirty="0">
                <a:solidFill>
                  <a:srgbClr val="002060"/>
                </a:solidFill>
              </a:rPr>
              <a:t>A </a:t>
            </a:r>
            <a:r>
              <a:rPr lang="pt-BR" sz="2000" b="1" dirty="0">
                <a:solidFill>
                  <a:srgbClr val="002060"/>
                </a:solidFill>
              </a:rPr>
              <a:t>taxa de rentabilidade esperada </a:t>
            </a:r>
            <a:r>
              <a:rPr lang="pt-BR" sz="2000" dirty="0">
                <a:solidFill>
                  <a:srgbClr val="002060"/>
                </a:solidFill>
              </a:rPr>
              <a:t>ou </a:t>
            </a:r>
            <a:r>
              <a:rPr lang="pt-BR" sz="2000" b="1" dirty="0">
                <a:solidFill>
                  <a:srgbClr val="002060"/>
                </a:solidFill>
              </a:rPr>
              <a:t>taxa de retorno </a:t>
            </a:r>
            <a:r>
              <a:rPr lang="pt-BR" sz="2000" dirty="0">
                <a:solidFill>
                  <a:srgbClr val="002060"/>
                </a:solidFill>
              </a:rPr>
              <a:t>é calculada a partir da estimativa do retorno líquido esperado pela aquisição do bem de capital. </a:t>
            </a:r>
          </a:p>
          <a:p>
            <a:endParaRPr lang="pt-BR" sz="2000" dirty="0">
              <a:solidFill>
                <a:srgbClr val="002060"/>
              </a:solidFill>
            </a:endParaRPr>
          </a:p>
          <a:p>
            <a:endParaRPr lang="pt-BR" sz="2000" dirty="0">
              <a:solidFill>
                <a:srgbClr val="002060"/>
              </a:solidFill>
            </a:endParaRPr>
          </a:p>
          <a:p>
            <a:r>
              <a:rPr lang="pt-BR" sz="2000" dirty="0">
                <a:solidFill>
                  <a:srgbClr val="002060"/>
                </a:solidFill>
              </a:rPr>
              <a:t>Esses valores são calculados, em matemática financeira, pelo </a:t>
            </a:r>
            <a:r>
              <a:rPr lang="pt-BR" sz="2000" b="1" dirty="0">
                <a:solidFill>
                  <a:srgbClr val="002060"/>
                </a:solidFill>
              </a:rPr>
              <a:t>valor presente </a:t>
            </a:r>
            <a:r>
              <a:rPr lang="pt-BR" sz="2000" dirty="0">
                <a:solidFill>
                  <a:srgbClr val="002060"/>
                </a:solidFill>
              </a:rPr>
              <a:t>ou valor atual dos retornos futuros (ou seja, da renda esperada ao longo da vida útil do capital físico, descontam-se a taxa de inflação futura e os custos de manutenção e depreciação previstos).</a:t>
            </a:r>
          </a:p>
          <a:p>
            <a:endParaRPr lang="pt-BR" sz="2000" dirty="0">
              <a:solidFill>
                <a:srgbClr val="002060"/>
              </a:solidFill>
            </a:endParaRPr>
          </a:p>
          <a:p>
            <a:endParaRPr lang="pt-BR" sz="2000" dirty="0">
              <a:solidFill>
                <a:srgbClr val="002060"/>
              </a:solidFill>
            </a:endParaRPr>
          </a:p>
          <a:p>
            <a:r>
              <a:rPr lang="pt-BR" sz="2000" dirty="0">
                <a:solidFill>
                  <a:srgbClr val="002060"/>
                </a:solidFill>
              </a:rPr>
              <a:t> A taxa de retorno é também chamada de </a:t>
            </a:r>
            <a:r>
              <a:rPr lang="pt-BR" sz="2000" b="1" dirty="0">
                <a:solidFill>
                  <a:srgbClr val="002060"/>
                </a:solidFill>
              </a:rPr>
              <a:t>eficiência marginal do capital</a:t>
            </a:r>
            <a:r>
              <a:rPr lang="pt-BR" sz="2000" dirty="0">
                <a:solidFill>
                  <a:srgbClr val="002060"/>
                </a:solidFill>
              </a:rPr>
              <a:t>. </a:t>
            </a:r>
          </a:p>
          <a:p>
            <a:endParaRPr lang="pt-BR" sz="2000" dirty="0">
              <a:solidFill>
                <a:srgbClr val="002060"/>
              </a:solidFill>
            </a:endParaRPr>
          </a:p>
          <a:p>
            <a:endParaRPr lang="pt-BR" sz="2000" dirty="0">
              <a:solidFill>
                <a:srgbClr val="002060"/>
              </a:solidFill>
            </a:endParaRPr>
          </a:p>
          <a:p>
            <a:r>
              <a:rPr lang="pt-BR" sz="2000" dirty="0">
                <a:solidFill>
                  <a:srgbClr val="002060"/>
                </a:solidFill>
              </a:rPr>
              <a:t>Quanto maior a rentabilidade esperada dos projetos, maiores serão as inversões das empresas na ampliação da capacidade produtiva.</a:t>
            </a:r>
          </a:p>
        </p:txBody>
      </p:sp>
      <p:pic>
        <p:nvPicPr>
          <p:cNvPr id="9" name="Picture 2" descr="Resultado de imagem para taxa de retorn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0315" y="5969726"/>
            <a:ext cx="1341685" cy="888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497012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Agrupar 4"/>
          <p:cNvGrpSpPr/>
          <p:nvPr/>
        </p:nvGrpSpPr>
        <p:grpSpPr>
          <a:xfrm>
            <a:off x="244300" y="215997"/>
            <a:ext cx="1017984" cy="1017984"/>
            <a:chOff x="3555007" y="150682"/>
            <a:chExt cx="1017984" cy="1017984"/>
          </a:xfrm>
        </p:grpSpPr>
        <p:sp>
          <p:nvSpPr>
            <p:cNvPr id="7" name="Elipse 6"/>
            <p:cNvSpPr/>
            <p:nvPr/>
          </p:nvSpPr>
          <p:spPr>
            <a:xfrm>
              <a:off x="3555007" y="150682"/>
              <a:ext cx="1017984" cy="1017984"/>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Elipse 4"/>
            <p:cNvSpPr txBox="1"/>
            <p:nvPr/>
          </p:nvSpPr>
          <p:spPr>
            <a:xfrm>
              <a:off x="3704087" y="299762"/>
              <a:ext cx="719824" cy="7198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pt-BR" sz="2700" kern="1200" dirty="0"/>
                <a:t>I</a:t>
              </a:r>
            </a:p>
          </p:txBody>
        </p:sp>
      </p:grpSp>
      <p:sp>
        <p:nvSpPr>
          <p:cNvPr id="2" name="Retângulo 1"/>
          <p:cNvSpPr/>
          <p:nvPr/>
        </p:nvSpPr>
        <p:spPr>
          <a:xfrm>
            <a:off x="393380" y="1233981"/>
            <a:ext cx="11798620" cy="5293757"/>
          </a:xfrm>
          <a:prstGeom prst="rect">
            <a:avLst/>
          </a:prstGeom>
        </p:spPr>
        <p:txBody>
          <a:bodyPr wrap="square">
            <a:spAutoFit/>
          </a:bodyPr>
          <a:lstStyle/>
          <a:p>
            <a:r>
              <a:rPr lang="pt-BR" sz="2000" dirty="0">
                <a:solidFill>
                  <a:srgbClr val="002060"/>
                </a:solidFill>
              </a:rPr>
              <a:t>O investimento tem uma relação inversamente proporcional com as taxas de juros de mercado. </a:t>
            </a:r>
          </a:p>
          <a:p>
            <a:endParaRPr lang="pt-BR" sz="2000" dirty="0">
              <a:solidFill>
                <a:srgbClr val="002060"/>
              </a:solidFill>
            </a:endParaRPr>
          </a:p>
          <a:p>
            <a:r>
              <a:rPr lang="pt-BR" sz="2000" dirty="0">
                <a:solidFill>
                  <a:srgbClr val="002060"/>
                </a:solidFill>
              </a:rPr>
              <a:t>Se a empresa já dispõe de capital próprio, a taxa de juros representará o quanto a empresa ganharia se, em vez de investir em suas instalações, aplicasse o dinheiro no mercado financeiro. </a:t>
            </a:r>
          </a:p>
          <a:p>
            <a:endParaRPr lang="pt-BR" sz="2000" dirty="0">
              <a:solidFill>
                <a:srgbClr val="002060"/>
              </a:solidFill>
            </a:endParaRPr>
          </a:p>
          <a:p>
            <a:r>
              <a:rPr lang="pt-BR" sz="2000" dirty="0">
                <a:solidFill>
                  <a:srgbClr val="002060"/>
                </a:solidFill>
              </a:rPr>
              <a:t>Se a empresa precisa tomar emprestado, a taxa de juros de mercado representa o custo do empréstimo. </a:t>
            </a:r>
          </a:p>
          <a:p>
            <a:endParaRPr lang="pt-BR" sz="2000" dirty="0">
              <a:solidFill>
                <a:srgbClr val="002060"/>
              </a:solidFill>
            </a:endParaRPr>
          </a:p>
          <a:p>
            <a:r>
              <a:rPr lang="pt-BR" sz="2000" b="1" dirty="0">
                <a:solidFill>
                  <a:srgbClr val="002060"/>
                </a:solidFill>
              </a:rPr>
              <a:t>Quanto maior a taxa de juros de mercado, menores os investimentos em bens de capital.</a:t>
            </a:r>
          </a:p>
          <a:p>
            <a:endParaRPr lang="pt-BR" sz="2000" dirty="0">
              <a:solidFill>
                <a:srgbClr val="002060"/>
              </a:solidFill>
            </a:endParaRPr>
          </a:p>
          <a:p>
            <a:r>
              <a:rPr lang="pt-BR" sz="2000" dirty="0">
                <a:solidFill>
                  <a:srgbClr val="002060"/>
                </a:solidFill>
              </a:rPr>
              <a:t>Para a tomada de decisões sobre as despesas de investimento, o empresário comparará, então, as duas taxas:</a:t>
            </a:r>
          </a:p>
          <a:p>
            <a:endParaRPr lang="pt-BR" sz="2000" dirty="0">
              <a:solidFill>
                <a:srgbClr val="002060"/>
              </a:solidFill>
            </a:endParaRPr>
          </a:p>
          <a:p>
            <a:pPr marL="285750" indent="-285750">
              <a:buFont typeface="Wingdings" panose="05000000000000000000" pitchFamily="2" charset="2"/>
              <a:buChar char="v"/>
            </a:pPr>
            <a:r>
              <a:rPr lang="pt-BR" sz="2000" dirty="0">
                <a:solidFill>
                  <a:srgbClr val="002060"/>
                </a:solidFill>
              </a:rPr>
              <a:t>se a taxa de retorno superar a taxa de juros de mercado, ele investirá na compra de bens de capital;</a:t>
            </a:r>
          </a:p>
          <a:p>
            <a:pPr marL="285750" indent="-285750">
              <a:buFont typeface="Wingdings" panose="05000000000000000000" pitchFamily="2" charset="2"/>
              <a:buChar char="v"/>
            </a:pPr>
            <a:r>
              <a:rPr lang="pt-BR" sz="2000" dirty="0">
                <a:solidFill>
                  <a:srgbClr val="002060"/>
                </a:solidFill>
              </a:rPr>
              <a:t> se a taxa de retorno for inferior a taxa de juros de mercado, ele não investirá, preferindo direcionar seus recursos em aplicações financeiras.</a:t>
            </a:r>
          </a:p>
          <a:p>
            <a:endParaRPr lang="pt-BR" dirty="0">
              <a:latin typeface="Calibri" panose="020F0502020204030204" pitchFamily="34" charset="0"/>
            </a:endParaRPr>
          </a:p>
        </p:txBody>
      </p:sp>
      <p:pic>
        <p:nvPicPr>
          <p:cNvPr id="9" name="Picture 2" descr="Resultado de imagem para taxa de retorn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0315" y="5969726"/>
            <a:ext cx="1341685" cy="888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433793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BE75791A-AE42-4D3D-9B6D-4FB94C442DEB}"/>
              </a:ext>
            </a:extLst>
          </p:cNvPr>
          <p:cNvPicPr>
            <a:picLocks noChangeAspect="1"/>
          </p:cNvPicPr>
          <p:nvPr/>
        </p:nvPicPr>
        <p:blipFill rotWithShape="1">
          <a:blip r:embed="rId2"/>
          <a:srcRect l="52320"/>
          <a:stretch/>
        </p:blipFill>
        <p:spPr>
          <a:xfrm>
            <a:off x="2782956" y="1391049"/>
            <a:ext cx="5049079" cy="4890158"/>
          </a:xfrm>
          <a:prstGeom prst="rect">
            <a:avLst/>
          </a:prstGeom>
        </p:spPr>
      </p:pic>
      <p:grpSp>
        <p:nvGrpSpPr>
          <p:cNvPr id="6" name="Agrupar 5">
            <a:extLst>
              <a:ext uri="{FF2B5EF4-FFF2-40B4-BE49-F238E27FC236}">
                <a16:creationId xmlns:a16="http://schemas.microsoft.com/office/drawing/2014/main" id="{4EA7853A-421C-43B4-B6EB-BAF52C90A4D6}"/>
              </a:ext>
            </a:extLst>
          </p:cNvPr>
          <p:cNvGrpSpPr/>
          <p:nvPr/>
        </p:nvGrpSpPr>
        <p:grpSpPr>
          <a:xfrm>
            <a:off x="244300" y="215997"/>
            <a:ext cx="1017984" cy="1017984"/>
            <a:chOff x="3555007" y="150682"/>
            <a:chExt cx="1017984" cy="1017984"/>
          </a:xfrm>
        </p:grpSpPr>
        <p:sp>
          <p:nvSpPr>
            <p:cNvPr id="7" name="Elipse 6">
              <a:extLst>
                <a:ext uri="{FF2B5EF4-FFF2-40B4-BE49-F238E27FC236}">
                  <a16:creationId xmlns:a16="http://schemas.microsoft.com/office/drawing/2014/main" id="{4F9859E0-F18F-44E3-80EF-F0115DD66ADD}"/>
                </a:ext>
              </a:extLst>
            </p:cNvPr>
            <p:cNvSpPr/>
            <p:nvPr/>
          </p:nvSpPr>
          <p:spPr>
            <a:xfrm>
              <a:off x="3555007" y="150682"/>
              <a:ext cx="1017984" cy="1017984"/>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Elipse 4">
              <a:extLst>
                <a:ext uri="{FF2B5EF4-FFF2-40B4-BE49-F238E27FC236}">
                  <a16:creationId xmlns:a16="http://schemas.microsoft.com/office/drawing/2014/main" id="{B1248FDE-6C4F-4B0A-B795-41A5D77CED9F}"/>
                </a:ext>
              </a:extLst>
            </p:cNvPr>
            <p:cNvSpPr txBox="1"/>
            <p:nvPr/>
          </p:nvSpPr>
          <p:spPr>
            <a:xfrm>
              <a:off x="3704087" y="299762"/>
              <a:ext cx="719824" cy="7198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pt-BR" sz="2700" kern="1200" dirty="0"/>
                <a:t>I</a:t>
              </a:r>
            </a:p>
          </p:txBody>
        </p:sp>
      </p:grpSp>
    </p:spTree>
    <p:extLst>
      <p:ext uri="{BB962C8B-B14F-4D97-AF65-F5344CB8AC3E}">
        <p14:creationId xmlns:p14="http://schemas.microsoft.com/office/powerpoint/2010/main" val="1463726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Agrupar 4"/>
          <p:cNvGrpSpPr/>
          <p:nvPr/>
        </p:nvGrpSpPr>
        <p:grpSpPr>
          <a:xfrm>
            <a:off x="244300" y="215997"/>
            <a:ext cx="1017984" cy="1017984"/>
            <a:chOff x="3555007" y="150682"/>
            <a:chExt cx="1017984" cy="1017984"/>
          </a:xfrm>
        </p:grpSpPr>
        <p:sp>
          <p:nvSpPr>
            <p:cNvPr id="7" name="Elipse 6"/>
            <p:cNvSpPr/>
            <p:nvPr/>
          </p:nvSpPr>
          <p:spPr>
            <a:xfrm>
              <a:off x="3555007" y="150682"/>
              <a:ext cx="1017984" cy="1017984"/>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Elipse 4"/>
            <p:cNvSpPr txBox="1"/>
            <p:nvPr/>
          </p:nvSpPr>
          <p:spPr>
            <a:xfrm>
              <a:off x="3704087" y="299762"/>
              <a:ext cx="719824" cy="7198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pt-BR" sz="2700" dirty="0"/>
                <a:t>G</a:t>
              </a:r>
              <a:endParaRPr lang="pt-BR" sz="2700" kern="1200" dirty="0"/>
            </a:p>
          </p:txBody>
        </p:sp>
      </p:grpSp>
      <p:sp>
        <p:nvSpPr>
          <p:cNvPr id="2" name="Retângulo 1"/>
          <p:cNvSpPr/>
          <p:nvPr/>
        </p:nvSpPr>
        <p:spPr>
          <a:xfrm>
            <a:off x="393380" y="1856834"/>
            <a:ext cx="11798620" cy="3447098"/>
          </a:xfrm>
          <a:prstGeom prst="rect">
            <a:avLst/>
          </a:prstGeom>
        </p:spPr>
        <p:txBody>
          <a:bodyPr wrap="square">
            <a:spAutoFit/>
          </a:bodyPr>
          <a:lstStyle/>
          <a:p>
            <a:r>
              <a:rPr lang="pt-BR" sz="2000" dirty="0">
                <a:solidFill>
                  <a:srgbClr val="002060"/>
                </a:solidFill>
              </a:rPr>
              <a:t>Gastos do governo dependem das decisões do estado.</a:t>
            </a:r>
          </a:p>
          <a:p>
            <a:endParaRPr lang="pt-BR" sz="2000" dirty="0">
              <a:solidFill>
                <a:srgbClr val="002060"/>
              </a:solidFill>
            </a:endParaRPr>
          </a:p>
          <a:p>
            <a:r>
              <a:rPr lang="pt-BR" sz="2000" dirty="0">
                <a:solidFill>
                  <a:srgbClr val="002060"/>
                </a:solidFill>
              </a:rPr>
              <a:t>A Política Fiscal define o orçamento do governo e seus componentes.</a:t>
            </a:r>
          </a:p>
          <a:p>
            <a:endParaRPr lang="pt-BR" sz="2000" dirty="0">
              <a:solidFill>
                <a:srgbClr val="002060"/>
              </a:solidFill>
            </a:endParaRPr>
          </a:p>
          <a:p>
            <a:endParaRPr lang="pt-BR" sz="2000" dirty="0">
              <a:solidFill>
                <a:srgbClr val="002060"/>
              </a:solidFill>
            </a:endParaRPr>
          </a:p>
          <a:p>
            <a:endParaRPr lang="pt-BR" sz="2000" dirty="0">
              <a:solidFill>
                <a:srgbClr val="002060"/>
              </a:solidFill>
            </a:endParaRPr>
          </a:p>
          <a:p>
            <a:pPr marL="800100" lvl="1" indent="-342900">
              <a:buFont typeface="Arial" panose="020B0604020202020204" pitchFamily="34" charset="0"/>
              <a:buChar char="•"/>
            </a:pPr>
            <a:r>
              <a:rPr lang="pt-BR" sz="2000" b="1" dirty="0">
                <a:solidFill>
                  <a:srgbClr val="002060"/>
                </a:solidFill>
              </a:rPr>
              <a:t>Política Fiscal Expansionista</a:t>
            </a:r>
            <a:r>
              <a:rPr lang="pt-BR" sz="2000" dirty="0">
                <a:solidFill>
                  <a:srgbClr val="002060"/>
                </a:solidFill>
              </a:rPr>
              <a:t>: aumento dos gastos do governo ou redução dos impostos.</a:t>
            </a:r>
          </a:p>
          <a:p>
            <a:pPr lvl="1"/>
            <a:endParaRPr lang="pt-BR" sz="2000" dirty="0">
              <a:solidFill>
                <a:srgbClr val="002060"/>
              </a:solidFill>
            </a:endParaRPr>
          </a:p>
          <a:p>
            <a:pPr lvl="1"/>
            <a:endParaRPr lang="pt-BR" sz="2000" dirty="0">
              <a:solidFill>
                <a:srgbClr val="002060"/>
              </a:solidFill>
            </a:endParaRPr>
          </a:p>
          <a:p>
            <a:pPr marL="800100" lvl="1" indent="-342900">
              <a:buFont typeface="Arial" panose="020B0604020202020204" pitchFamily="34" charset="0"/>
              <a:buChar char="•"/>
            </a:pPr>
            <a:r>
              <a:rPr lang="pt-BR" sz="2000" b="1" dirty="0">
                <a:solidFill>
                  <a:srgbClr val="002060"/>
                </a:solidFill>
              </a:rPr>
              <a:t>Política Fiscal Contracionista: </a:t>
            </a:r>
            <a:r>
              <a:rPr lang="pt-BR" sz="2000" dirty="0">
                <a:solidFill>
                  <a:srgbClr val="002060"/>
                </a:solidFill>
              </a:rPr>
              <a:t>redução dos gastos do governo ou aumento de impostos.</a:t>
            </a:r>
          </a:p>
          <a:p>
            <a:endParaRPr lang="pt-BR" dirty="0">
              <a:latin typeface="Calibri" panose="020F0502020204030204" pitchFamily="34" charset="0"/>
            </a:endParaRPr>
          </a:p>
        </p:txBody>
      </p:sp>
      <p:pic>
        <p:nvPicPr>
          <p:cNvPr id="9" name="Picture 2" descr="Resultado de imagem para taxa de retorn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0315" y="5969726"/>
            <a:ext cx="1341685" cy="888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448851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BAE8BCB3-46FF-458B-89EA-30B7B17943DB}"/>
              </a:ext>
            </a:extLst>
          </p:cNvPr>
          <p:cNvPicPr>
            <a:picLocks noChangeAspect="1"/>
          </p:cNvPicPr>
          <p:nvPr/>
        </p:nvPicPr>
        <p:blipFill rotWithShape="1">
          <a:blip r:embed="rId2"/>
          <a:srcRect r="52944"/>
          <a:stretch/>
        </p:blipFill>
        <p:spPr>
          <a:xfrm>
            <a:off x="2278228" y="827195"/>
            <a:ext cx="5675600" cy="5569961"/>
          </a:xfrm>
          <a:prstGeom prst="rect">
            <a:avLst/>
          </a:prstGeom>
        </p:spPr>
      </p:pic>
      <p:grpSp>
        <p:nvGrpSpPr>
          <p:cNvPr id="5" name="Agrupar 4">
            <a:extLst>
              <a:ext uri="{FF2B5EF4-FFF2-40B4-BE49-F238E27FC236}">
                <a16:creationId xmlns:a16="http://schemas.microsoft.com/office/drawing/2014/main" id="{A3EE3CBF-3497-41BC-9EF5-89B14BB34653}"/>
              </a:ext>
            </a:extLst>
          </p:cNvPr>
          <p:cNvGrpSpPr/>
          <p:nvPr/>
        </p:nvGrpSpPr>
        <p:grpSpPr>
          <a:xfrm>
            <a:off x="244300" y="215997"/>
            <a:ext cx="1017984" cy="1017984"/>
            <a:chOff x="3555007" y="150682"/>
            <a:chExt cx="1017984" cy="1017984"/>
          </a:xfrm>
        </p:grpSpPr>
        <p:sp>
          <p:nvSpPr>
            <p:cNvPr id="6" name="Elipse 5">
              <a:extLst>
                <a:ext uri="{FF2B5EF4-FFF2-40B4-BE49-F238E27FC236}">
                  <a16:creationId xmlns:a16="http://schemas.microsoft.com/office/drawing/2014/main" id="{35796FAF-DBEF-4856-8EC5-31416C308514}"/>
                </a:ext>
              </a:extLst>
            </p:cNvPr>
            <p:cNvSpPr/>
            <p:nvPr/>
          </p:nvSpPr>
          <p:spPr>
            <a:xfrm>
              <a:off x="3555007" y="150682"/>
              <a:ext cx="1017984" cy="1017984"/>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7" name="Elipse 4">
              <a:extLst>
                <a:ext uri="{FF2B5EF4-FFF2-40B4-BE49-F238E27FC236}">
                  <a16:creationId xmlns:a16="http://schemas.microsoft.com/office/drawing/2014/main" id="{9918DD3F-24D2-4CCE-A75A-1EEBDFC74F32}"/>
                </a:ext>
              </a:extLst>
            </p:cNvPr>
            <p:cNvSpPr txBox="1"/>
            <p:nvPr/>
          </p:nvSpPr>
          <p:spPr>
            <a:xfrm>
              <a:off x="3704087" y="299762"/>
              <a:ext cx="719824" cy="7198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pt-BR" sz="2700" dirty="0"/>
                <a:t>G</a:t>
              </a:r>
              <a:endParaRPr lang="pt-BR" sz="2700" kern="1200" dirty="0"/>
            </a:p>
          </p:txBody>
        </p:sp>
      </p:grpSp>
    </p:spTree>
    <p:extLst>
      <p:ext uri="{BB962C8B-B14F-4D97-AF65-F5344CB8AC3E}">
        <p14:creationId xmlns:p14="http://schemas.microsoft.com/office/powerpoint/2010/main" val="1719950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Agrupar 4"/>
          <p:cNvGrpSpPr/>
          <p:nvPr/>
        </p:nvGrpSpPr>
        <p:grpSpPr>
          <a:xfrm>
            <a:off x="244300" y="215997"/>
            <a:ext cx="1017984" cy="1017984"/>
            <a:chOff x="3555007" y="150682"/>
            <a:chExt cx="1017984" cy="1017984"/>
          </a:xfrm>
        </p:grpSpPr>
        <p:sp>
          <p:nvSpPr>
            <p:cNvPr id="7" name="Elipse 6"/>
            <p:cNvSpPr/>
            <p:nvPr/>
          </p:nvSpPr>
          <p:spPr>
            <a:xfrm>
              <a:off x="3555007" y="150682"/>
              <a:ext cx="1017984" cy="1017984"/>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Elipse 4"/>
            <p:cNvSpPr txBox="1"/>
            <p:nvPr/>
          </p:nvSpPr>
          <p:spPr>
            <a:xfrm>
              <a:off x="3704087" y="299762"/>
              <a:ext cx="719824" cy="7198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pt-BR" sz="2700" kern="1200" dirty="0"/>
                <a:t>BC</a:t>
              </a:r>
            </a:p>
          </p:txBody>
        </p:sp>
      </p:grpSp>
      <p:sp>
        <p:nvSpPr>
          <p:cNvPr id="2" name="Retângulo 1"/>
          <p:cNvSpPr/>
          <p:nvPr/>
        </p:nvSpPr>
        <p:spPr>
          <a:xfrm>
            <a:off x="393380" y="1735659"/>
            <a:ext cx="11560081" cy="4370427"/>
          </a:xfrm>
          <a:prstGeom prst="rect">
            <a:avLst/>
          </a:prstGeom>
        </p:spPr>
        <p:txBody>
          <a:bodyPr wrap="square">
            <a:spAutoFit/>
          </a:bodyPr>
          <a:lstStyle/>
          <a:p>
            <a:r>
              <a:rPr lang="pt-BR" sz="2000" dirty="0">
                <a:solidFill>
                  <a:srgbClr val="002060"/>
                </a:solidFill>
              </a:rPr>
              <a:t>A balança comercial é sensível aos seguintes fatores:</a:t>
            </a:r>
          </a:p>
          <a:p>
            <a:endParaRPr lang="pt-BR" sz="2000" dirty="0">
              <a:solidFill>
                <a:srgbClr val="002060"/>
              </a:solidFill>
            </a:endParaRPr>
          </a:p>
          <a:p>
            <a:endParaRPr lang="pt-BR" sz="2000" dirty="0">
              <a:solidFill>
                <a:srgbClr val="002060"/>
              </a:solidFill>
            </a:endParaRPr>
          </a:p>
          <a:p>
            <a:endParaRPr lang="pt-BR" sz="2000" dirty="0">
              <a:solidFill>
                <a:srgbClr val="002060"/>
              </a:solidFill>
            </a:endParaRPr>
          </a:p>
          <a:p>
            <a:endParaRPr lang="pt-BR" sz="2000" dirty="0">
              <a:solidFill>
                <a:srgbClr val="002060"/>
              </a:solidFill>
            </a:endParaRPr>
          </a:p>
          <a:p>
            <a:pPr marL="800100" lvl="1" indent="-342900">
              <a:buFont typeface="Arial" panose="020B0604020202020204" pitchFamily="34" charset="0"/>
              <a:buChar char="•"/>
            </a:pPr>
            <a:r>
              <a:rPr lang="pt-BR" sz="2000" b="1" dirty="0">
                <a:solidFill>
                  <a:srgbClr val="002060"/>
                </a:solidFill>
              </a:rPr>
              <a:t>Taxa de câmbio: depende da Política Cambial de um país. </a:t>
            </a:r>
          </a:p>
          <a:p>
            <a:pPr marL="1714500" lvl="3" indent="-342900">
              <a:buFont typeface="Arial" panose="020B0604020202020204" pitchFamily="34" charset="0"/>
              <a:buChar char="•"/>
            </a:pPr>
            <a:r>
              <a:rPr lang="pt-BR" sz="2000" dirty="0">
                <a:solidFill>
                  <a:srgbClr val="002060"/>
                </a:solidFill>
              </a:rPr>
              <a:t>Cambio fixo (Bandas cambiais)</a:t>
            </a:r>
          </a:p>
          <a:p>
            <a:pPr marL="1714500" lvl="3" indent="-342900">
              <a:buFont typeface="Arial" panose="020B0604020202020204" pitchFamily="34" charset="0"/>
              <a:buChar char="•"/>
            </a:pPr>
            <a:r>
              <a:rPr lang="pt-BR" sz="2000" dirty="0">
                <a:solidFill>
                  <a:srgbClr val="002060"/>
                </a:solidFill>
              </a:rPr>
              <a:t>Câmbio flutuante (flutuação suja)</a:t>
            </a:r>
          </a:p>
          <a:p>
            <a:pPr marL="800100" lvl="1" indent="-342900">
              <a:buFont typeface="Arial" panose="020B0604020202020204" pitchFamily="34" charset="0"/>
              <a:buChar char="•"/>
            </a:pPr>
            <a:endParaRPr lang="pt-BR" sz="2000" dirty="0">
              <a:solidFill>
                <a:srgbClr val="002060"/>
              </a:solidFill>
            </a:endParaRPr>
          </a:p>
          <a:p>
            <a:pPr marL="800100" lvl="1" indent="-342900">
              <a:buFont typeface="Arial" panose="020B0604020202020204" pitchFamily="34" charset="0"/>
              <a:buChar char="•"/>
            </a:pPr>
            <a:r>
              <a:rPr lang="pt-BR" sz="2000" b="1" dirty="0">
                <a:solidFill>
                  <a:srgbClr val="002060"/>
                </a:solidFill>
              </a:rPr>
              <a:t>Renda Interna: </a:t>
            </a:r>
            <a:r>
              <a:rPr lang="pt-BR" sz="2000" dirty="0">
                <a:solidFill>
                  <a:srgbClr val="002060"/>
                </a:solidFill>
              </a:rPr>
              <a:t>quanto maior for a renda interna maior a demanda por bens importados.</a:t>
            </a:r>
          </a:p>
          <a:p>
            <a:pPr marL="800100" lvl="1" indent="-342900">
              <a:buFont typeface="Arial" panose="020B0604020202020204" pitchFamily="34" charset="0"/>
              <a:buChar char="•"/>
            </a:pPr>
            <a:endParaRPr lang="pt-BR" sz="2000" dirty="0">
              <a:solidFill>
                <a:srgbClr val="002060"/>
              </a:solidFill>
            </a:endParaRPr>
          </a:p>
          <a:p>
            <a:pPr marL="800100" lvl="1" indent="-342900">
              <a:buFont typeface="Arial" panose="020B0604020202020204" pitchFamily="34" charset="0"/>
              <a:buChar char="•"/>
            </a:pPr>
            <a:r>
              <a:rPr lang="pt-BR" sz="2000" b="1" dirty="0">
                <a:solidFill>
                  <a:srgbClr val="002060"/>
                </a:solidFill>
              </a:rPr>
              <a:t>Renda Externa: </a:t>
            </a:r>
            <a:r>
              <a:rPr lang="pt-BR" sz="2000" dirty="0">
                <a:solidFill>
                  <a:srgbClr val="002060"/>
                </a:solidFill>
              </a:rPr>
              <a:t>quando maior for o crescimento da economia mundial maior será a demanda por exportações.</a:t>
            </a:r>
            <a:endParaRPr lang="pt-BR" sz="2000" b="1" dirty="0">
              <a:solidFill>
                <a:srgbClr val="002060"/>
              </a:solidFill>
            </a:endParaRPr>
          </a:p>
          <a:p>
            <a:endParaRPr lang="pt-BR" dirty="0">
              <a:latin typeface="Calibri" panose="020F0502020204030204" pitchFamily="34" charset="0"/>
            </a:endParaRPr>
          </a:p>
        </p:txBody>
      </p:sp>
      <p:pic>
        <p:nvPicPr>
          <p:cNvPr id="9" name="Picture 2" descr="Resultado de imagem para taxa de retorn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0315" y="5969726"/>
            <a:ext cx="1341685" cy="888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80156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3">
            <a:extLst>
              <a:ext uri="{FF2B5EF4-FFF2-40B4-BE49-F238E27FC236}">
                <a16:creationId xmlns:a16="http://schemas.microsoft.com/office/drawing/2014/main" id="{BF77D995-F7E2-44C3-B969-2DC51E7E1E78}"/>
              </a:ext>
            </a:extLst>
          </p:cNvPr>
          <p:cNvGrpSpPr/>
          <p:nvPr/>
        </p:nvGrpSpPr>
        <p:grpSpPr>
          <a:xfrm>
            <a:off x="244300" y="215997"/>
            <a:ext cx="1017984" cy="1017984"/>
            <a:chOff x="3555007" y="150682"/>
            <a:chExt cx="1017984" cy="1017984"/>
          </a:xfrm>
        </p:grpSpPr>
        <p:sp>
          <p:nvSpPr>
            <p:cNvPr id="5" name="Elipse 4">
              <a:extLst>
                <a:ext uri="{FF2B5EF4-FFF2-40B4-BE49-F238E27FC236}">
                  <a16:creationId xmlns:a16="http://schemas.microsoft.com/office/drawing/2014/main" id="{1B5D9958-7085-4966-912B-639A58C8E8A8}"/>
                </a:ext>
              </a:extLst>
            </p:cNvPr>
            <p:cNvSpPr/>
            <p:nvPr/>
          </p:nvSpPr>
          <p:spPr>
            <a:xfrm>
              <a:off x="3555007" y="150682"/>
              <a:ext cx="1017984" cy="1017984"/>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6" name="Elipse 4">
              <a:extLst>
                <a:ext uri="{FF2B5EF4-FFF2-40B4-BE49-F238E27FC236}">
                  <a16:creationId xmlns:a16="http://schemas.microsoft.com/office/drawing/2014/main" id="{12451FB1-A62C-4D2C-A484-72E2996800D6}"/>
                </a:ext>
              </a:extLst>
            </p:cNvPr>
            <p:cNvSpPr txBox="1"/>
            <p:nvPr/>
          </p:nvSpPr>
          <p:spPr>
            <a:xfrm>
              <a:off x="3704087" y="299762"/>
              <a:ext cx="719824" cy="7198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pt-BR" sz="2700" kern="1200" dirty="0"/>
                <a:t>BC</a:t>
              </a:r>
            </a:p>
          </p:txBody>
        </p:sp>
      </p:grpSp>
      <p:pic>
        <p:nvPicPr>
          <p:cNvPr id="7" name="Imagem 6">
            <a:extLst>
              <a:ext uri="{FF2B5EF4-FFF2-40B4-BE49-F238E27FC236}">
                <a16:creationId xmlns:a16="http://schemas.microsoft.com/office/drawing/2014/main" id="{E0E2553B-A67E-4557-A282-DFD8408CC110}"/>
              </a:ext>
            </a:extLst>
          </p:cNvPr>
          <p:cNvPicPr>
            <a:picLocks noChangeAspect="1"/>
          </p:cNvPicPr>
          <p:nvPr/>
        </p:nvPicPr>
        <p:blipFill>
          <a:blip r:embed="rId2"/>
          <a:stretch>
            <a:fillRect/>
          </a:stretch>
        </p:blipFill>
        <p:spPr>
          <a:xfrm>
            <a:off x="1262284" y="1812235"/>
            <a:ext cx="8759753" cy="4045226"/>
          </a:xfrm>
          <a:prstGeom prst="rect">
            <a:avLst/>
          </a:prstGeom>
        </p:spPr>
      </p:pic>
    </p:spTree>
    <p:extLst>
      <p:ext uri="{BB962C8B-B14F-4D97-AF65-F5344CB8AC3E}">
        <p14:creationId xmlns:p14="http://schemas.microsoft.com/office/powerpoint/2010/main" val="1901299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Shape 1"/>
          <p:cNvSpPr txBox="1"/>
          <p:nvPr/>
        </p:nvSpPr>
        <p:spPr>
          <a:xfrm>
            <a:off x="940526" y="3285916"/>
            <a:ext cx="9535885" cy="2671227"/>
          </a:xfrm>
          <a:prstGeom prst="rect">
            <a:avLst/>
          </a:prstGeom>
        </p:spPr>
        <p:txBody>
          <a:bodyPr lIns="90000" tIns="45000" rIns="90000" bIns="45000"/>
          <a:lstStyle/>
          <a:p>
            <a:pPr>
              <a:lnSpc>
                <a:spcPct val="100000"/>
              </a:lnSpc>
            </a:pPr>
            <a:endParaRPr lang="pt-BR" sz="2400" dirty="0">
              <a:solidFill>
                <a:srgbClr val="002060"/>
              </a:solidFill>
            </a:endParaRPr>
          </a:p>
          <a:p>
            <a:endParaRPr lang="pt-BR" sz="2400" dirty="0">
              <a:solidFill>
                <a:srgbClr val="002060"/>
              </a:solidFill>
            </a:endParaRPr>
          </a:p>
          <a:p>
            <a:pPr>
              <a:lnSpc>
                <a:spcPct val="100000"/>
              </a:lnSpc>
            </a:pPr>
            <a:endParaRPr sz="2400" dirty="0">
              <a:solidFill>
                <a:srgbClr val="002060"/>
              </a:solidFill>
            </a:endParaRPr>
          </a:p>
          <a:p>
            <a:pPr>
              <a:lnSpc>
                <a:spcPct val="100000"/>
              </a:lnSpc>
            </a:pPr>
            <a:endParaRPr dirty="0"/>
          </a:p>
          <a:p>
            <a:endParaRPr lang="pt-BR" dirty="0">
              <a:solidFill>
                <a:srgbClr val="000000"/>
              </a:solidFill>
              <a:latin typeface="Calibri"/>
            </a:endParaRPr>
          </a:p>
        </p:txBody>
      </p:sp>
      <p:pic>
        <p:nvPicPr>
          <p:cNvPr id="1026" name="Picture 2" descr="Resultado de imagem para Conceito macroeconom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023" y="254726"/>
            <a:ext cx="6191250" cy="2381250"/>
          </a:xfrm>
          <a:prstGeom prst="rect">
            <a:avLst/>
          </a:prstGeom>
          <a:noFill/>
          <a:extLst>
            <a:ext uri="{909E8E84-426E-40DD-AFC4-6F175D3DCCD1}">
              <a14:hiddenFill xmlns:a14="http://schemas.microsoft.com/office/drawing/2010/main">
                <a:solidFill>
                  <a:srgbClr val="FFFFFF"/>
                </a:solidFill>
              </a14:hiddenFill>
            </a:ext>
          </a:extLst>
        </p:spPr>
      </p:pic>
      <p:sp>
        <p:nvSpPr>
          <p:cNvPr id="5" name="Retângulo 4"/>
          <p:cNvSpPr/>
          <p:nvPr/>
        </p:nvSpPr>
        <p:spPr>
          <a:xfrm>
            <a:off x="1491073" y="3244116"/>
            <a:ext cx="7755521" cy="769441"/>
          </a:xfrm>
          <a:prstGeom prst="rect">
            <a:avLst/>
          </a:prstGeom>
        </p:spPr>
        <p:txBody>
          <a:bodyPr wrap="none">
            <a:spAutoFit/>
          </a:bodyPr>
          <a:lstStyle/>
          <a:p>
            <a:r>
              <a:rPr lang="pt-BR" sz="4400" b="1" dirty="0">
                <a:solidFill>
                  <a:srgbClr val="002060"/>
                </a:solidFill>
              </a:rPr>
              <a:t>Demanda e Oferta Agregada</a:t>
            </a:r>
            <a:endParaRPr lang="pt-BR" sz="4400" dirty="0"/>
          </a:p>
        </p:txBody>
      </p:sp>
      <p:sp>
        <p:nvSpPr>
          <p:cNvPr id="2" name="Retângulo 1"/>
          <p:cNvSpPr/>
          <p:nvPr/>
        </p:nvSpPr>
        <p:spPr>
          <a:xfrm>
            <a:off x="339635" y="4663497"/>
            <a:ext cx="11708433" cy="707886"/>
          </a:xfrm>
          <a:prstGeom prst="rect">
            <a:avLst/>
          </a:prstGeom>
        </p:spPr>
        <p:txBody>
          <a:bodyPr wrap="square">
            <a:spAutoFit/>
          </a:bodyPr>
          <a:lstStyle/>
          <a:p>
            <a:r>
              <a:rPr lang="pt-BR" sz="2000" dirty="0">
                <a:solidFill>
                  <a:srgbClr val="002060"/>
                </a:solidFill>
              </a:rPr>
              <a:t>O modelo de oferta e demanda agregadas é um modelo que mostra o que determina a oferta total ou a demanda total da economia e como a demanda e oferta totais interagem a nível macroeconômico.</a:t>
            </a:r>
          </a:p>
        </p:txBody>
      </p:sp>
    </p:spTree>
    <p:extLst>
      <p:ext uri="{BB962C8B-B14F-4D97-AF65-F5344CB8AC3E}">
        <p14:creationId xmlns:p14="http://schemas.microsoft.com/office/powerpoint/2010/main" val="419156324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592183" y="1233980"/>
            <a:ext cx="11599817" cy="4647426"/>
          </a:xfrm>
          <a:prstGeom prst="rect">
            <a:avLst/>
          </a:prstGeom>
        </p:spPr>
        <p:txBody>
          <a:bodyPr wrap="square">
            <a:spAutoFit/>
          </a:bodyPr>
          <a:lstStyle/>
          <a:p>
            <a:r>
              <a:rPr lang="pt-BR" sz="2000" b="1" dirty="0">
                <a:solidFill>
                  <a:srgbClr val="002060"/>
                </a:solidFill>
              </a:rPr>
              <a:t>O Multiplicador </a:t>
            </a:r>
            <a:r>
              <a:rPr lang="pt-BR" sz="2000" b="1" dirty="0" err="1">
                <a:solidFill>
                  <a:srgbClr val="002060"/>
                </a:solidFill>
              </a:rPr>
              <a:t>Keynesiano</a:t>
            </a:r>
            <a:r>
              <a:rPr lang="pt-BR" sz="2000" b="1" dirty="0">
                <a:solidFill>
                  <a:srgbClr val="002060"/>
                </a:solidFill>
              </a:rPr>
              <a:t> de Gastos</a:t>
            </a:r>
          </a:p>
          <a:p>
            <a:endParaRPr lang="pt-BR" b="1" dirty="0">
              <a:latin typeface="Calibri,Bold"/>
            </a:endParaRPr>
          </a:p>
          <a:p>
            <a:endParaRPr lang="pt-BR" b="1" dirty="0">
              <a:latin typeface="Calibri,Bold"/>
            </a:endParaRPr>
          </a:p>
          <a:p>
            <a:r>
              <a:rPr lang="pt-BR" sz="2000" dirty="0">
                <a:solidFill>
                  <a:srgbClr val="002060"/>
                </a:solidFill>
              </a:rPr>
              <a:t>Se uma economia estiver com recursos desempregados, um aumento na demanda agregada provocará um aumento da renda nacional mais que proporcional ao aumento da demanda. </a:t>
            </a:r>
          </a:p>
          <a:p>
            <a:endParaRPr lang="pt-BR" sz="2000" dirty="0">
              <a:solidFill>
                <a:srgbClr val="002060"/>
              </a:solidFill>
            </a:endParaRPr>
          </a:p>
          <a:p>
            <a:endParaRPr lang="pt-BR" sz="2000" dirty="0">
              <a:solidFill>
                <a:srgbClr val="002060"/>
              </a:solidFill>
            </a:endParaRPr>
          </a:p>
          <a:p>
            <a:r>
              <a:rPr lang="pt-BR" sz="2000" dirty="0">
                <a:solidFill>
                  <a:srgbClr val="002060"/>
                </a:solidFill>
              </a:rPr>
              <a:t>Isso ocorre porque, numa economia em desemprego, abaixo de seu produto potencial (natural), qualquer aumento no consumo, no investimento, nas exportações ou nas despesas do governo, provoca um efeito multiplicador nos vários setores da economia. </a:t>
            </a:r>
          </a:p>
          <a:p>
            <a:endParaRPr lang="pt-BR" sz="2000" dirty="0">
              <a:solidFill>
                <a:srgbClr val="002060"/>
              </a:solidFill>
            </a:endParaRPr>
          </a:p>
          <a:p>
            <a:endParaRPr lang="pt-BR" sz="2000" dirty="0">
              <a:solidFill>
                <a:srgbClr val="002060"/>
              </a:solidFill>
            </a:endParaRPr>
          </a:p>
          <a:p>
            <a:r>
              <a:rPr lang="pt-BR" sz="2000" dirty="0">
                <a:solidFill>
                  <a:srgbClr val="002060"/>
                </a:solidFill>
              </a:rPr>
              <a:t>O aumento de renda de um setor significará que os assalariados e empresários desse setor gastarão sua renda em outros setores que, por sua vez, gastarão com outros bens e serviços, e  etc...</a:t>
            </a:r>
          </a:p>
          <a:p>
            <a:endParaRPr lang="pt-BR" sz="2000" dirty="0">
              <a:solidFill>
                <a:srgbClr val="002060"/>
              </a:solidFill>
            </a:endParaRPr>
          </a:p>
        </p:txBody>
      </p:sp>
    </p:spTree>
    <p:extLst>
      <p:ext uri="{BB962C8B-B14F-4D97-AF65-F5344CB8AC3E}">
        <p14:creationId xmlns:p14="http://schemas.microsoft.com/office/powerpoint/2010/main" val="37290306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339634" y="1238965"/>
            <a:ext cx="11599817" cy="5324535"/>
          </a:xfrm>
          <a:prstGeom prst="rect">
            <a:avLst/>
          </a:prstGeom>
        </p:spPr>
        <p:txBody>
          <a:bodyPr wrap="square">
            <a:spAutoFit/>
          </a:bodyPr>
          <a:lstStyle/>
          <a:p>
            <a:r>
              <a:rPr lang="pt-BR" sz="2000" dirty="0">
                <a:solidFill>
                  <a:srgbClr val="002060"/>
                </a:solidFill>
              </a:rPr>
              <a:t>Suponhamos que o governo resolva gastar, por exemplo, $ 100 milhões em estradas, hospitais e escolas.</a:t>
            </a:r>
          </a:p>
          <a:p>
            <a:endParaRPr lang="pt-BR" sz="2000" dirty="0">
              <a:solidFill>
                <a:srgbClr val="002060"/>
              </a:solidFill>
            </a:endParaRPr>
          </a:p>
          <a:p>
            <a:r>
              <a:rPr lang="pt-BR" sz="2000" dirty="0">
                <a:solidFill>
                  <a:srgbClr val="002060"/>
                </a:solidFill>
              </a:rPr>
              <a:t>Ele contratará construtoras, que aumentarão a produção da construção civil nesse valor. Isso se transformara em renda dos trabalhadores e capitalistas do setor de construção civil, que, por sua vez, gastarão com, digamos, alimentos e vestuário. </a:t>
            </a:r>
          </a:p>
          <a:p>
            <a:endParaRPr lang="pt-BR" sz="2000" dirty="0">
              <a:solidFill>
                <a:srgbClr val="002060"/>
              </a:solidFill>
            </a:endParaRPr>
          </a:p>
          <a:p>
            <a:r>
              <a:rPr lang="pt-BR" sz="2000" dirty="0">
                <a:solidFill>
                  <a:srgbClr val="002060"/>
                </a:solidFill>
              </a:rPr>
              <a:t>Esses gastos dependerão das propensões marginais a consumir e a poupar. </a:t>
            </a:r>
          </a:p>
          <a:p>
            <a:endParaRPr lang="pt-BR" sz="2000" dirty="0">
              <a:solidFill>
                <a:srgbClr val="002060"/>
              </a:solidFill>
            </a:endParaRPr>
          </a:p>
          <a:p>
            <a:r>
              <a:rPr lang="pt-BR" sz="2000" dirty="0">
                <a:solidFill>
                  <a:srgbClr val="002060"/>
                </a:solidFill>
              </a:rPr>
              <a:t>Supondo a propensão a consumir igual a 0,8 e a propensão a poupar igual a 0,2, os trabalhadores e capitalistas da construção civil gastarão $ 80 milhões com alimentos e vestuário, poupando $ 20 milhões. A produção de alimentos e vestuário elevar-se-á em $ 80 milhões, e será transformada em renda (salários, lucros) dos trabalhadores e empresários dos setores de alimentos e vestuário. Com a propensão a consumir agregada de 0,8, esses, por sua vez, gastarão $ 64 milhões (80% de $ 80 milhões) com, digamos, lazer. O setor de lazer receberá um incremento de renda de $ 64 milhões, e o processo continuará. </a:t>
            </a:r>
          </a:p>
          <a:p>
            <a:endParaRPr lang="pt-BR" sz="2000" dirty="0">
              <a:solidFill>
                <a:srgbClr val="002060"/>
              </a:solidFill>
            </a:endParaRPr>
          </a:p>
        </p:txBody>
      </p:sp>
    </p:spTree>
    <p:extLst>
      <p:ext uri="{BB962C8B-B14F-4D97-AF65-F5344CB8AC3E}">
        <p14:creationId xmlns:p14="http://schemas.microsoft.com/office/powerpoint/2010/main" val="150297734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339634" y="1199776"/>
            <a:ext cx="11599817" cy="4708981"/>
          </a:xfrm>
          <a:prstGeom prst="rect">
            <a:avLst/>
          </a:prstGeom>
        </p:spPr>
        <p:txBody>
          <a:bodyPr wrap="square">
            <a:spAutoFit/>
          </a:bodyPr>
          <a:lstStyle/>
          <a:p>
            <a:endParaRPr lang="pt-BR" sz="2000" dirty="0">
              <a:solidFill>
                <a:srgbClr val="002060"/>
              </a:solidFill>
            </a:endParaRPr>
          </a:p>
          <a:p>
            <a:r>
              <a:rPr lang="pt-BR" sz="2000" dirty="0">
                <a:solidFill>
                  <a:srgbClr val="002060"/>
                </a:solidFill>
              </a:rPr>
              <a:t>Evidentemente, tende a se encerrar, pois a propensão a poupar limita esse mecanismo: em cada etapa, “vazam” 20% da renda adicional. </a:t>
            </a:r>
          </a:p>
          <a:p>
            <a:endParaRPr lang="pt-BR" sz="2000" dirty="0">
              <a:solidFill>
                <a:srgbClr val="002060"/>
              </a:solidFill>
            </a:endParaRPr>
          </a:p>
          <a:p>
            <a:endParaRPr lang="pt-BR" sz="2000" dirty="0">
              <a:solidFill>
                <a:srgbClr val="002060"/>
              </a:solidFill>
            </a:endParaRPr>
          </a:p>
          <a:p>
            <a:r>
              <a:rPr lang="pt-BR" sz="2000" dirty="0">
                <a:solidFill>
                  <a:srgbClr val="002060"/>
                </a:solidFill>
              </a:rPr>
              <a:t>Ao final desse processo ocorrera um acréscimo da renda e produto nacionais muito superior ao gasto inicial de $ 100 milhões.  </a:t>
            </a:r>
          </a:p>
          <a:p>
            <a:endParaRPr lang="pt-BR" sz="2000" dirty="0">
              <a:solidFill>
                <a:srgbClr val="002060"/>
              </a:solidFill>
            </a:endParaRPr>
          </a:p>
          <a:p>
            <a:endParaRPr lang="pt-BR" sz="2000" dirty="0">
              <a:solidFill>
                <a:srgbClr val="002060"/>
              </a:solidFill>
            </a:endParaRPr>
          </a:p>
          <a:p>
            <a:pPr marL="342900" indent="-342900">
              <a:buFont typeface="Wingdings" panose="05000000000000000000" pitchFamily="2" charset="2"/>
              <a:buChar char="v"/>
            </a:pPr>
            <a:r>
              <a:rPr lang="pt-BR" sz="2000" dirty="0">
                <a:solidFill>
                  <a:srgbClr val="002060"/>
                </a:solidFill>
              </a:rPr>
              <a:t>Como se observa, essa multiplicação dependerá das propensões marginais a consumir e a poupar: Quanto maior a propensão a consumir da coletividade, maiores os gastos com bens e serviços, em cada etapa, e maior o efeito multiplicador; </a:t>
            </a:r>
          </a:p>
          <a:p>
            <a:endParaRPr lang="pt-BR" sz="2000" dirty="0">
              <a:solidFill>
                <a:srgbClr val="002060"/>
              </a:solidFill>
            </a:endParaRPr>
          </a:p>
          <a:p>
            <a:endParaRPr lang="pt-BR" sz="2000" dirty="0">
              <a:solidFill>
                <a:srgbClr val="002060"/>
              </a:solidFill>
            </a:endParaRPr>
          </a:p>
          <a:p>
            <a:pPr marL="342900" indent="-342900">
              <a:buFont typeface="Wingdings" panose="05000000000000000000" pitchFamily="2" charset="2"/>
              <a:buChar char="v"/>
            </a:pPr>
            <a:r>
              <a:rPr lang="pt-BR" sz="2000" dirty="0">
                <a:solidFill>
                  <a:srgbClr val="002060"/>
                </a:solidFill>
              </a:rPr>
              <a:t>Quanto maior a propensão a poupar, menor o multiplicador.</a:t>
            </a:r>
          </a:p>
        </p:txBody>
      </p:sp>
    </p:spTree>
    <p:extLst>
      <p:ext uri="{BB962C8B-B14F-4D97-AF65-F5344CB8AC3E}">
        <p14:creationId xmlns:p14="http://schemas.microsoft.com/office/powerpoint/2010/main" val="107874132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274320" y="1029960"/>
            <a:ext cx="11599817" cy="400110"/>
          </a:xfrm>
          <a:prstGeom prst="rect">
            <a:avLst/>
          </a:prstGeom>
        </p:spPr>
        <p:txBody>
          <a:bodyPr wrap="square">
            <a:spAutoFit/>
          </a:bodyPr>
          <a:lstStyle/>
          <a:p>
            <a:r>
              <a:rPr lang="pt-BR" sz="2000" dirty="0">
                <a:solidFill>
                  <a:srgbClr val="002060"/>
                </a:solidFill>
              </a:rPr>
              <a:t>Juntando tudo temos que o </a:t>
            </a:r>
            <a:r>
              <a:rPr lang="pt-BR" sz="2000" b="1" dirty="0">
                <a:solidFill>
                  <a:srgbClr val="002060"/>
                </a:solidFill>
              </a:rPr>
              <a:t>multiplicador </a:t>
            </a:r>
            <a:r>
              <a:rPr lang="pt-BR" sz="2000" b="1" dirty="0" err="1">
                <a:solidFill>
                  <a:srgbClr val="002060"/>
                </a:solidFill>
              </a:rPr>
              <a:t>keynesiano</a:t>
            </a:r>
            <a:r>
              <a:rPr lang="pt-BR" sz="2000" b="1" dirty="0">
                <a:solidFill>
                  <a:srgbClr val="002060"/>
                </a:solidFill>
              </a:rPr>
              <a:t> </a:t>
            </a:r>
            <a:r>
              <a:rPr lang="pt-BR" sz="2000" dirty="0">
                <a:solidFill>
                  <a:srgbClr val="002060"/>
                </a:solidFill>
              </a:rPr>
              <a:t>será dado por:</a:t>
            </a:r>
          </a:p>
        </p:txBody>
      </p:sp>
      <mc:AlternateContent xmlns:mc="http://schemas.openxmlformats.org/markup-compatibility/2006" xmlns:a14="http://schemas.microsoft.com/office/drawing/2010/main">
        <mc:Choice Requires="a14">
          <p:sp>
            <p:nvSpPr>
              <p:cNvPr id="4" name="Retângulo 3"/>
              <p:cNvSpPr/>
              <p:nvPr/>
            </p:nvSpPr>
            <p:spPr>
              <a:xfrm>
                <a:off x="825050" y="1713566"/>
                <a:ext cx="256993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pt-BR" b="1" i="1" smtClean="0">
                          <a:solidFill>
                            <a:srgbClr val="002060"/>
                          </a:solidFill>
                          <a:latin typeface="Cambria Math" panose="02040503050406030204" pitchFamily="18" charset="0"/>
                        </a:rPr>
                        <m:t>𝒀</m:t>
                      </m:r>
                      <m:r>
                        <a:rPr lang="pt-BR" b="1" i="1">
                          <a:solidFill>
                            <a:srgbClr val="002060"/>
                          </a:solidFill>
                          <a:latin typeface="Cambria Math" panose="02040503050406030204" pitchFamily="18" charset="0"/>
                        </a:rPr>
                        <m:t>=</m:t>
                      </m:r>
                      <m:r>
                        <a:rPr lang="pt-BR" b="1" i="1" smtClean="0">
                          <a:solidFill>
                            <a:srgbClr val="002060"/>
                          </a:solidFill>
                          <a:latin typeface="Cambria Math" panose="02040503050406030204" pitchFamily="18" charset="0"/>
                        </a:rPr>
                        <m:t>𝑪</m:t>
                      </m:r>
                      <m:r>
                        <a:rPr lang="pt-BR" b="1" i="1" smtClean="0">
                          <a:solidFill>
                            <a:srgbClr val="002060"/>
                          </a:solidFill>
                          <a:latin typeface="Cambria Math" panose="02040503050406030204" pitchFamily="18" charset="0"/>
                        </a:rPr>
                        <m:t>+</m:t>
                      </m:r>
                      <m:r>
                        <a:rPr lang="pt-BR" b="1" i="1" smtClean="0">
                          <a:solidFill>
                            <a:srgbClr val="002060"/>
                          </a:solidFill>
                          <a:latin typeface="Cambria Math" panose="02040503050406030204" pitchFamily="18" charset="0"/>
                        </a:rPr>
                        <m:t>𝑰</m:t>
                      </m:r>
                      <m:r>
                        <a:rPr lang="pt-BR" b="1" i="1" smtClean="0">
                          <a:solidFill>
                            <a:srgbClr val="002060"/>
                          </a:solidFill>
                          <a:latin typeface="Cambria Math" panose="02040503050406030204" pitchFamily="18" charset="0"/>
                        </a:rPr>
                        <m:t>+</m:t>
                      </m:r>
                      <m:r>
                        <a:rPr lang="pt-BR" b="1" i="1" smtClean="0">
                          <a:solidFill>
                            <a:srgbClr val="002060"/>
                          </a:solidFill>
                          <a:latin typeface="Cambria Math" panose="02040503050406030204" pitchFamily="18" charset="0"/>
                        </a:rPr>
                        <m:t>𝑮</m:t>
                      </m:r>
                      <m:r>
                        <a:rPr lang="pt-BR" b="1" i="1" smtClean="0">
                          <a:solidFill>
                            <a:srgbClr val="002060"/>
                          </a:solidFill>
                          <a:latin typeface="Cambria Math" panose="02040503050406030204" pitchFamily="18" charset="0"/>
                        </a:rPr>
                        <m:t>+</m:t>
                      </m:r>
                      <m:r>
                        <a:rPr lang="pt-BR" b="1" i="1" smtClean="0">
                          <a:solidFill>
                            <a:srgbClr val="002060"/>
                          </a:solidFill>
                          <a:latin typeface="Cambria Math" panose="02040503050406030204" pitchFamily="18" charset="0"/>
                        </a:rPr>
                        <m:t>𝑿</m:t>
                      </m:r>
                      <m:r>
                        <a:rPr lang="pt-BR" b="1" i="1" smtClean="0">
                          <a:solidFill>
                            <a:srgbClr val="002060"/>
                          </a:solidFill>
                          <a:latin typeface="Cambria Math" panose="02040503050406030204" pitchFamily="18" charset="0"/>
                        </a:rPr>
                        <m:t>−</m:t>
                      </m:r>
                      <m:r>
                        <a:rPr lang="pt-BR" b="1" i="1" smtClean="0">
                          <a:solidFill>
                            <a:srgbClr val="002060"/>
                          </a:solidFill>
                          <a:latin typeface="Cambria Math" panose="02040503050406030204" pitchFamily="18" charset="0"/>
                        </a:rPr>
                        <m:t>𝑴</m:t>
                      </m:r>
                    </m:oMath>
                  </m:oMathPara>
                </a14:m>
                <a:endParaRPr lang="pt-BR" dirty="0"/>
              </a:p>
            </p:txBody>
          </p:sp>
        </mc:Choice>
        <mc:Fallback xmlns="">
          <p:sp>
            <p:nvSpPr>
              <p:cNvPr id="4" name="Retângulo 3"/>
              <p:cNvSpPr>
                <a:spLocks noRot="1" noChangeAspect="1" noMove="1" noResize="1" noEditPoints="1" noAdjustHandles="1" noChangeArrowheads="1" noChangeShapeType="1" noTextEdit="1"/>
              </p:cNvSpPr>
              <p:nvPr/>
            </p:nvSpPr>
            <p:spPr>
              <a:xfrm>
                <a:off x="825050" y="1713566"/>
                <a:ext cx="2569934" cy="369332"/>
              </a:xfrm>
              <a:prstGeom prst="rect">
                <a:avLst/>
              </a:prstGeom>
              <a:blipFill>
                <a:blip r:embed="rId3"/>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5" name="Retângulo 4"/>
              <p:cNvSpPr/>
              <p:nvPr/>
            </p:nvSpPr>
            <p:spPr>
              <a:xfrm>
                <a:off x="825050" y="2329526"/>
                <a:ext cx="3865289" cy="369909"/>
              </a:xfrm>
              <a:prstGeom prst="rect">
                <a:avLst/>
              </a:prstGeom>
            </p:spPr>
            <p:txBody>
              <a:bodyPr wrap="none">
                <a:spAutoFit/>
              </a:bodyPr>
              <a:lstStyle/>
              <a:p>
                <a14:m>
                  <m:oMath xmlns:m="http://schemas.openxmlformats.org/officeDocument/2006/math">
                    <m:r>
                      <m:rPr>
                        <m:sty m:val="p"/>
                      </m:rPr>
                      <a:rPr lang="pt-BR" b="0" i="0" smtClean="0">
                        <a:solidFill>
                          <a:srgbClr val="002060"/>
                        </a:solidFill>
                        <a:latin typeface="Cambria Math" panose="02040503050406030204" pitchFamily="18" charset="0"/>
                      </a:rPr>
                      <m:t>Y</m:t>
                    </m:r>
                    <m:r>
                      <a:rPr lang="pt-BR" b="0" i="0">
                        <a:solidFill>
                          <a:srgbClr val="002060"/>
                        </a:solidFill>
                        <a:latin typeface="Cambria Math" panose="02040503050406030204" pitchFamily="18" charset="0"/>
                      </a:rPr>
                      <m:t>= </m:t>
                    </m:r>
                    <m:acc>
                      <m:accPr>
                        <m:chr m:val="̅"/>
                        <m:ctrlPr>
                          <a:rPr lang="pt-BR" i="1">
                            <a:solidFill>
                              <a:srgbClr val="002060"/>
                            </a:solidFill>
                            <a:latin typeface="Cambria Math" panose="02040503050406030204" pitchFamily="18" charset="0"/>
                          </a:rPr>
                        </m:ctrlPr>
                      </m:accPr>
                      <m:e>
                        <m:r>
                          <m:rPr>
                            <m:sty m:val="p"/>
                          </m:rPr>
                          <a:rPr lang="pt-BR" b="0" i="0">
                            <a:solidFill>
                              <a:srgbClr val="002060"/>
                            </a:solidFill>
                            <a:latin typeface="Cambria Math" panose="02040503050406030204" pitchFamily="18" charset="0"/>
                          </a:rPr>
                          <m:t>C</m:t>
                        </m:r>
                      </m:e>
                    </m:acc>
                    <m:r>
                      <a:rPr lang="pt-BR" b="0" i="0" smtClean="0">
                        <a:solidFill>
                          <a:srgbClr val="002060"/>
                        </a:solidFill>
                        <a:latin typeface="Cambria Math" panose="02040503050406030204" pitchFamily="18" charset="0"/>
                      </a:rPr>
                      <m:t>+</m:t>
                    </m:r>
                    <m:r>
                      <m:rPr>
                        <m:sty m:val="p"/>
                      </m:rPr>
                      <a:rPr lang="pt-BR" b="0" i="0">
                        <a:solidFill>
                          <a:srgbClr val="002060"/>
                        </a:solidFill>
                        <a:latin typeface="Cambria Math" panose="02040503050406030204" pitchFamily="18" charset="0"/>
                      </a:rPr>
                      <m:t>c</m:t>
                    </m:r>
                    <m:sSub>
                      <m:sSubPr>
                        <m:ctrlPr>
                          <a:rPr lang="pt-BR" i="1">
                            <a:solidFill>
                              <a:srgbClr val="002060"/>
                            </a:solidFill>
                            <a:latin typeface="Cambria Math" panose="02040503050406030204" pitchFamily="18" charset="0"/>
                          </a:rPr>
                        </m:ctrlPr>
                      </m:sSubPr>
                      <m:e>
                        <m:r>
                          <m:rPr>
                            <m:sty m:val="p"/>
                          </m:rPr>
                          <a:rPr lang="pt-BR" b="0" i="0">
                            <a:solidFill>
                              <a:srgbClr val="002060"/>
                            </a:solidFill>
                            <a:latin typeface="Cambria Math" panose="02040503050406030204" pitchFamily="18" charset="0"/>
                          </a:rPr>
                          <m:t>Y</m:t>
                        </m:r>
                      </m:e>
                      <m:sub>
                        <m:r>
                          <m:rPr>
                            <m:sty m:val="p"/>
                          </m:rPr>
                          <a:rPr lang="pt-BR" b="0" i="0">
                            <a:solidFill>
                              <a:srgbClr val="002060"/>
                            </a:solidFill>
                            <a:latin typeface="Cambria Math" panose="02040503050406030204" pitchFamily="18" charset="0"/>
                          </a:rPr>
                          <m:t>d</m:t>
                        </m:r>
                      </m:sub>
                    </m:sSub>
                    <m:r>
                      <a:rPr lang="pt-BR" b="1" i="0" smtClean="0">
                        <a:solidFill>
                          <a:srgbClr val="002060"/>
                        </a:solidFill>
                        <a:latin typeface="Cambria Math" panose="02040503050406030204" pitchFamily="18" charset="0"/>
                      </a:rPr>
                      <m:t>+</m:t>
                    </m:r>
                    <m:acc>
                      <m:accPr>
                        <m:chr m:val="̅"/>
                        <m:ctrlPr>
                          <a:rPr lang="pt-BR" i="1">
                            <a:solidFill>
                              <a:srgbClr val="002060"/>
                            </a:solidFill>
                            <a:latin typeface="Cambria Math" panose="02040503050406030204" pitchFamily="18" charset="0"/>
                          </a:rPr>
                        </m:ctrlPr>
                      </m:accPr>
                      <m:e>
                        <m:r>
                          <m:rPr>
                            <m:sty m:val="p"/>
                          </m:rPr>
                          <a:rPr lang="pt-BR" b="0" i="0" smtClean="0">
                            <a:solidFill>
                              <a:srgbClr val="002060"/>
                            </a:solidFill>
                            <a:latin typeface="Cambria Math" panose="02040503050406030204" pitchFamily="18" charset="0"/>
                          </a:rPr>
                          <m:t>I</m:t>
                        </m:r>
                      </m:e>
                    </m:acc>
                    <m:r>
                      <a:rPr lang="pt-BR" b="1" i="0" smtClean="0">
                        <a:solidFill>
                          <a:srgbClr val="002060"/>
                        </a:solidFill>
                        <a:latin typeface="Cambria Math" panose="02040503050406030204" pitchFamily="18" charset="0"/>
                      </a:rPr>
                      <m:t>+</m:t>
                    </m:r>
                    <m:acc>
                      <m:accPr>
                        <m:chr m:val="̅"/>
                        <m:ctrlPr>
                          <a:rPr lang="pt-BR" i="1">
                            <a:solidFill>
                              <a:srgbClr val="002060"/>
                            </a:solidFill>
                            <a:latin typeface="Cambria Math" panose="02040503050406030204" pitchFamily="18" charset="0"/>
                          </a:rPr>
                        </m:ctrlPr>
                      </m:accPr>
                      <m:e>
                        <m:r>
                          <m:rPr>
                            <m:sty m:val="p"/>
                          </m:rPr>
                          <a:rPr lang="pt-BR" b="0" i="0" smtClean="0">
                            <a:solidFill>
                              <a:srgbClr val="002060"/>
                            </a:solidFill>
                            <a:latin typeface="Cambria Math" panose="02040503050406030204" pitchFamily="18" charset="0"/>
                          </a:rPr>
                          <m:t>G</m:t>
                        </m:r>
                      </m:e>
                    </m:acc>
                    <m:r>
                      <a:rPr lang="pt-BR" b="1" i="0" smtClean="0">
                        <a:solidFill>
                          <a:srgbClr val="002060"/>
                        </a:solidFill>
                        <a:latin typeface="Cambria Math" panose="02040503050406030204" pitchFamily="18" charset="0"/>
                      </a:rPr>
                      <m:t>+</m:t>
                    </m:r>
                    <m:acc>
                      <m:accPr>
                        <m:chr m:val="̅"/>
                        <m:ctrlPr>
                          <a:rPr lang="pt-BR" i="1">
                            <a:solidFill>
                              <a:srgbClr val="002060"/>
                            </a:solidFill>
                            <a:latin typeface="Cambria Math" panose="02040503050406030204" pitchFamily="18" charset="0"/>
                          </a:rPr>
                        </m:ctrlPr>
                      </m:accPr>
                      <m:e>
                        <m:r>
                          <m:rPr>
                            <m:sty m:val="p"/>
                          </m:rPr>
                          <a:rPr lang="pt-BR" b="0" i="0" smtClean="0">
                            <a:solidFill>
                              <a:srgbClr val="002060"/>
                            </a:solidFill>
                            <a:latin typeface="Cambria Math" panose="02040503050406030204" pitchFamily="18" charset="0"/>
                          </a:rPr>
                          <m:t>X</m:t>
                        </m:r>
                      </m:e>
                    </m:acc>
                    <m:r>
                      <a:rPr lang="pt-BR" b="1" i="0" smtClean="0">
                        <a:solidFill>
                          <a:srgbClr val="002060"/>
                        </a:solidFill>
                        <a:latin typeface="Cambria Math" panose="02040503050406030204" pitchFamily="18" charset="0"/>
                      </a:rPr>
                      <m:t>−</m:t>
                    </m:r>
                  </m:oMath>
                </a14:m>
                <a:r>
                  <a:rPr lang="pt-BR" dirty="0"/>
                  <a:t> </a:t>
                </a:r>
                <a14:m>
                  <m:oMath xmlns:m="http://schemas.openxmlformats.org/officeDocument/2006/math">
                    <m:acc>
                      <m:accPr>
                        <m:chr m:val="̅"/>
                        <m:ctrlPr>
                          <a:rPr lang="pt-BR" i="1">
                            <a:solidFill>
                              <a:srgbClr val="002060"/>
                            </a:solidFill>
                            <a:latin typeface="Cambria Math" panose="02040503050406030204" pitchFamily="18" charset="0"/>
                          </a:rPr>
                        </m:ctrlPr>
                      </m:accPr>
                      <m:e>
                        <m:r>
                          <m:rPr>
                            <m:sty m:val="p"/>
                          </m:rPr>
                          <a:rPr lang="pt-BR" i="0">
                            <a:solidFill>
                              <a:srgbClr val="002060"/>
                            </a:solidFill>
                            <a:latin typeface="Cambria Math" panose="02040503050406030204" pitchFamily="18" charset="0"/>
                          </a:rPr>
                          <m:t>M</m:t>
                        </m:r>
                      </m:e>
                    </m:acc>
                    <m:r>
                      <a:rPr lang="pt-BR" i="0">
                        <a:solidFill>
                          <a:srgbClr val="002060"/>
                        </a:solidFill>
                        <a:latin typeface="Cambria Math" panose="02040503050406030204" pitchFamily="18" charset="0"/>
                      </a:rPr>
                      <m:t>+</m:t>
                    </m:r>
                    <m:r>
                      <m:rPr>
                        <m:sty m:val="p"/>
                      </m:rPr>
                      <a:rPr lang="pt-BR" i="0">
                        <a:solidFill>
                          <a:srgbClr val="002060"/>
                        </a:solidFill>
                        <a:latin typeface="Cambria Math" panose="02040503050406030204" pitchFamily="18" charset="0"/>
                      </a:rPr>
                      <m:t>m</m:t>
                    </m:r>
                    <m:sSub>
                      <m:sSubPr>
                        <m:ctrlPr>
                          <a:rPr lang="pt-BR" i="1">
                            <a:solidFill>
                              <a:srgbClr val="002060"/>
                            </a:solidFill>
                            <a:latin typeface="Cambria Math" panose="02040503050406030204" pitchFamily="18" charset="0"/>
                          </a:rPr>
                        </m:ctrlPr>
                      </m:sSubPr>
                      <m:e>
                        <m:r>
                          <m:rPr>
                            <m:sty m:val="p"/>
                          </m:rPr>
                          <a:rPr lang="pt-BR" i="0">
                            <a:solidFill>
                              <a:srgbClr val="002060"/>
                            </a:solidFill>
                            <a:latin typeface="Cambria Math" panose="02040503050406030204" pitchFamily="18" charset="0"/>
                          </a:rPr>
                          <m:t>Y</m:t>
                        </m:r>
                      </m:e>
                      <m:sub>
                        <m:r>
                          <m:rPr>
                            <m:sty m:val="p"/>
                          </m:rPr>
                          <a:rPr lang="pt-BR" i="0">
                            <a:solidFill>
                              <a:srgbClr val="002060"/>
                            </a:solidFill>
                            <a:latin typeface="Cambria Math" panose="02040503050406030204" pitchFamily="18" charset="0"/>
                          </a:rPr>
                          <m:t>d</m:t>
                        </m:r>
                      </m:sub>
                    </m:sSub>
                  </m:oMath>
                </a14:m>
                <a:endParaRPr lang="pt-BR" dirty="0"/>
              </a:p>
            </p:txBody>
          </p:sp>
        </mc:Choice>
        <mc:Fallback xmlns="">
          <p:sp>
            <p:nvSpPr>
              <p:cNvPr id="5" name="Retângulo 4"/>
              <p:cNvSpPr>
                <a:spLocks noRot="1" noChangeAspect="1" noMove="1" noResize="1" noEditPoints="1" noAdjustHandles="1" noChangeArrowheads="1" noChangeShapeType="1" noTextEdit="1"/>
              </p:cNvSpPr>
              <p:nvPr/>
            </p:nvSpPr>
            <p:spPr>
              <a:xfrm>
                <a:off x="825050" y="2329526"/>
                <a:ext cx="3865289" cy="369909"/>
              </a:xfrm>
              <a:prstGeom prst="rect">
                <a:avLst/>
              </a:prstGeom>
              <a:blipFill>
                <a:blip r:embed="rId4"/>
                <a:stretch>
                  <a:fillRect b="-3279"/>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6" name="Retângulo 5"/>
              <p:cNvSpPr/>
              <p:nvPr/>
            </p:nvSpPr>
            <p:spPr>
              <a:xfrm>
                <a:off x="825050" y="2946063"/>
                <a:ext cx="4274568" cy="369909"/>
              </a:xfrm>
              <a:prstGeom prst="rect">
                <a:avLst/>
              </a:prstGeom>
            </p:spPr>
            <p:txBody>
              <a:bodyPr wrap="none">
                <a:spAutoFit/>
              </a:bodyPr>
              <a:lstStyle/>
              <a:p>
                <a14:m>
                  <m:oMath xmlns:m="http://schemas.openxmlformats.org/officeDocument/2006/math">
                    <m:r>
                      <m:rPr>
                        <m:sty m:val="p"/>
                      </m:rPr>
                      <a:rPr lang="pt-BR" b="0" i="0" smtClean="0">
                        <a:solidFill>
                          <a:srgbClr val="002060"/>
                        </a:solidFill>
                        <a:latin typeface="Cambria Math" panose="02040503050406030204" pitchFamily="18" charset="0"/>
                      </a:rPr>
                      <m:t>Y</m:t>
                    </m:r>
                    <m:r>
                      <a:rPr lang="pt-BR" b="0" i="0">
                        <a:solidFill>
                          <a:srgbClr val="002060"/>
                        </a:solidFill>
                        <a:latin typeface="Cambria Math" panose="02040503050406030204" pitchFamily="18" charset="0"/>
                      </a:rPr>
                      <m:t>= </m:t>
                    </m:r>
                    <m:acc>
                      <m:accPr>
                        <m:chr m:val="̅"/>
                        <m:ctrlPr>
                          <a:rPr lang="pt-BR" i="1">
                            <a:solidFill>
                              <a:srgbClr val="002060"/>
                            </a:solidFill>
                            <a:latin typeface="Cambria Math" panose="02040503050406030204" pitchFamily="18" charset="0"/>
                          </a:rPr>
                        </m:ctrlPr>
                      </m:accPr>
                      <m:e>
                        <m:r>
                          <m:rPr>
                            <m:sty m:val="p"/>
                          </m:rPr>
                          <a:rPr lang="pt-BR" b="0" i="0">
                            <a:solidFill>
                              <a:srgbClr val="002060"/>
                            </a:solidFill>
                            <a:latin typeface="Cambria Math" panose="02040503050406030204" pitchFamily="18" charset="0"/>
                          </a:rPr>
                          <m:t>C</m:t>
                        </m:r>
                      </m:e>
                    </m:acc>
                    <m:r>
                      <a:rPr lang="pt-BR" b="0" i="0" smtClean="0">
                        <a:solidFill>
                          <a:srgbClr val="002060"/>
                        </a:solidFill>
                        <a:latin typeface="Cambria Math" panose="02040503050406030204" pitchFamily="18" charset="0"/>
                      </a:rPr>
                      <m:t>+</m:t>
                    </m:r>
                    <m:r>
                      <m:rPr>
                        <m:sty m:val="p"/>
                      </m:rPr>
                      <a:rPr lang="pt-BR" b="0" i="0">
                        <a:solidFill>
                          <a:srgbClr val="002060"/>
                        </a:solidFill>
                        <a:latin typeface="Cambria Math" panose="02040503050406030204" pitchFamily="18" charset="0"/>
                      </a:rPr>
                      <m:t>c</m:t>
                    </m:r>
                    <m:r>
                      <a:rPr lang="pt-BR" b="0" i="0" smtClean="0">
                        <a:solidFill>
                          <a:srgbClr val="002060"/>
                        </a:solidFill>
                        <a:latin typeface="Cambria Math" panose="02040503050406030204" pitchFamily="18" charset="0"/>
                      </a:rPr>
                      <m:t>(</m:t>
                    </m:r>
                    <m:r>
                      <m:rPr>
                        <m:sty m:val="p"/>
                      </m:rPr>
                      <a:rPr lang="pt-BR" b="0" i="0" smtClean="0">
                        <a:solidFill>
                          <a:srgbClr val="002060"/>
                        </a:solidFill>
                        <a:latin typeface="Cambria Math" panose="02040503050406030204" pitchFamily="18" charset="0"/>
                      </a:rPr>
                      <m:t>Y</m:t>
                    </m:r>
                    <m:r>
                      <a:rPr lang="pt-BR" b="0" i="0" smtClean="0">
                        <a:solidFill>
                          <a:srgbClr val="002060"/>
                        </a:solidFill>
                        <a:latin typeface="Cambria Math" panose="02040503050406030204" pitchFamily="18" charset="0"/>
                      </a:rPr>
                      <m:t>−</m:t>
                    </m:r>
                    <m:r>
                      <m:rPr>
                        <m:sty m:val="p"/>
                      </m:rPr>
                      <a:rPr lang="pt-BR" b="0" i="0" smtClean="0">
                        <a:solidFill>
                          <a:srgbClr val="002060"/>
                        </a:solidFill>
                        <a:latin typeface="Cambria Math" panose="02040503050406030204" pitchFamily="18" charset="0"/>
                      </a:rPr>
                      <m:t>T</m:t>
                    </m:r>
                    <m:r>
                      <a:rPr lang="pt-BR" b="0" i="0" smtClean="0">
                        <a:solidFill>
                          <a:srgbClr val="002060"/>
                        </a:solidFill>
                        <a:latin typeface="Cambria Math" panose="02040503050406030204" pitchFamily="18" charset="0"/>
                      </a:rPr>
                      <m:t>)</m:t>
                    </m:r>
                    <m:r>
                      <a:rPr lang="pt-BR" b="1" i="0" smtClean="0">
                        <a:solidFill>
                          <a:srgbClr val="002060"/>
                        </a:solidFill>
                        <a:latin typeface="Cambria Math" panose="02040503050406030204" pitchFamily="18" charset="0"/>
                      </a:rPr>
                      <m:t>+</m:t>
                    </m:r>
                    <m:acc>
                      <m:accPr>
                        <m:chr m:val="̅"/>
                        <m:ctrlPr>
                          <a:rPr lang="pt-BR" i="1">
                            <a:solidFill>
                              <a:srgbClr val="002060"/>
                            </a:solidFill>
                            <a:latin typeface="Cambria Math" panose="02040503050406030204" pitchFamily="18" charset="0"/>
                          </a:rPr>
                        </m:ctrlPr>
                      </m:accPr>
                      <m:e>
                        <m:r>
                          <m:rPr>
                            <m:sty m:val="p"/>
                          </m:rPr>
                          <a:rPr lang="pt-BR" b="0" i="0" smtClean="0">
                            <a:solidFill>
                              <a:srgbClr val="002060"/>
                            </a:solidFill>
                            <a:latin typeface="Cambria Math" panose="02040503050406030204" pitchFamily="18" charset="0"/>
                          </a:rPr>
                          <m:t>I</m:t>
                        </m:r>
                      </m:e>
                    </m:acc>
                    <m:r>
                      <a:rPr lang="pt-BR" b="1" i="0" smtClean="0">
                        <a:solidFill>
                          <a:srgbClr val="002060"/>
                        </a:solidFill>
                        <a:latin typeface="Cambria Math" panose="02040503050406030204" pitchFamily="18" charset="0"/>
                      </a:rPr>
                      <m:t>+</m:t>
                    </m:r>
                    <m:acc>
                      <m:accPr>
                        <m:chr m:val="̅"/>
                        <m:ctrlPr>
                          <a:rPr lang="pt-BR" i="1">
                            <a:solidFill>
                              <a:srgbClr val="002060"/>
                            </a:solidFill>
                            <a:latin typeface="Cambria Math" panose="02040503050406030204" pitchFamily="18" charset="0"/>
                          </a:rPr>
                        </m:ctrlPr>
                      </m:accPr>
                      <m:e>
                        <m:r>
                          <m:rPr>
                            <m:sty m:val="p"/>
                          </m:rPr>
                          <a:rPr lang="pt-BR" b="0" i="0" smtClean="0">
                            <a:solidFill>
                              <a:srgbClr val="002060"/>
                            </a:solidFill>
                            <a:latin typeface="Cambria Math" panose="02040503050406030204" pitchFamily="18" charset="0"/>
                          </a:rPr>
                          <m:t>G</m:t>
                        </m:r>
                      </m:e>
                    </m:acc>
                    <m:r>
                      <a:rPr lang="pt-BR" b="1" i="0" smtClean="0">
                        <a:solidFill>
                          <a:srgbClr val="002060"/>
                        </a:solidFill>
                        <a:latin typeface="Cambria Math" panose="02040503050406030204" pitchFamily="18" charset="0"/>
                      </a:rPr>
                      <m:t>+</m:t>
                    </m:r>
                    <m:acc>
                      <m:accPr>
                        <m:chr m:val="̅"/>
                        <m:ctrlPr>
                          <a:rPr lang="pt-BR" i="1">
                            <a:solidFill>
                              <a:srgbClr val="002060"/>
                            </a:solidFill>
                            <a:latin typeface="Cambria Math" panose="02040503050406030204" pitchFamily="18" charset="0"/>
                          </a:rPr>
                        </m:ctrlPr>
                      </m:accPr>
                      <m:e>
                        <m:r>
                          <m:rPr>
                            <m:sty m:val="p"/>
                          </m:rPr>
                          <a:rPr lang="pt-BR" b="0" i="0" smtClean="0">
                            <a:solidFill>
                              <a:srgbClr val="002060"/>
                            </a:solidFill>
                            <a:latin typeface="Cambria Math" panose="02040503050406030204" pitchFamily="18" charset="0"/>
                          </a:rPr>
                          <m:t>X</m:t>
                        </m:r>
                      </m:e>
                    </m:acc>
                    <m:r>
                      <a:rPr lang="pt-BR" b="1" i="0" smtClean="0">
                        <a:solidFill>
                          <a:srgbClr val="002060"/>
                        </a:solidFill>
                        <a:latin typeface="Cambria Math" panose="02040503050406030204" pitchFamily="18" charset="0"/>
                      </a:rPr>
                      <m:t>−</m:t>
                    </m:r>
                  </m:oMath>
                </a14:m>
                <a:r>
                  <a:rPr lang="pt-BR" dirty="0"/>
                  <a:t> </a:t>
                </a:r>
                <a14:m>
                  <m:oMath xmlns:m="http://schemas.openxmlformats.org/officeDocument/2006/math">
                    <m:acc>
                      <m:accPr>
                        <m:chr m:val="̅"/>
                        <m:ctrlPr>
                          <a:rPr lang="pt-BR" i="1">
                            <a:solidFill>
                              <a:srgbClr val="002060"/>
                            </a:solidFill>
                            <a:latin typeface="Cambria Math" panose="02040503050406030204" pitchFamily="18" charset="0"/>
                          </a:rPr>
                        </m:ctrlPr>
                      </m:accPr>
                      <m:e>
                        <m:r>
                          <m:rPr>
                            <m:sty m:val="p"/>
                          </m:rPr>
                          <a:rPr lang="pt-BR" i="0">
                            <a:solidFill>
                              <a:srgbClr val="002060"/>
                            </a:solidFill>
                            <a:latin typeface="Cambria Math" panose="02040503050406030204" pitchFamily="18" charset="0"/>
                          </a:rPr>
                          <m:t>M</m:t>
                        </m:r>
                      </m:e>
                    </m:acc>
                    <m:r>
                      <a:rPr lang="pt-BR" i="0">
                        <a:solidFill>
                          <a:srgbClr val="002060"/>
                        </a:solidFill>
                        <a:latin typeface="Cambria Math" panose="02040503050406030204" pitchFamily="18" charset="0"/>
                      </a:rPr>
                      <m:t>+</m:t>
                    </m:r>
                    <m:r>
                      <m:rPr>
                        <m:sty m:val="p"/>
                      </m:rPr>
                      <a:rPr lang="pt-BR" i="0">
                        <a:solidFill>
                          <a:srgbClr val="002060"/>
                        </a:solidFill>
                        <a:latin typeface="Cambria Math" panose="02040503050406030204" pitchFamily="18" charset="0"/>
                      </a:rPr>
                      <m:t>m</m:t>
                    </m:r>
                    <m:sSub>
                      <m:sSubPr>
                        <m:ctrlPr>
                          <a:rPr lang="pt-BR" i="1">
                            <a:solidFill>
                              <a:srgbClr val="002060"/>
                            </a:solidFill>
                            <a:latin typeface="Cambria Math" panose="02040503050406030204" pitchFamily="18" charset="0"/>
                          </a:rPr>
                        </m:ctrlPr>
                      </m:sSubPr>
                      <m:e>
                        <m:r>
                          <m:rPr>
                            <m:sty m:val="p"/>
                          </m:rPr>
                          <a:rPr lang="pt-BR" i="0">
                            <a:solidFill>
                              <a:srgbClr val="002060"/>
                            </a:solidFill>
                            <a:latin typeface="Cambria Math" panose="02040503050406030204" pitchFamily="18" charset="0"/>
                          </a:rPr>
                          <m:t>Y</m:t>
                        </m:r>
                      </m:e>
                      <m:sub>
                        <m:r>
                          <m:rPr>
                            <m:sty m:val="p"/>
                          </m:rPr>
                          <a:rPr lang="pt-BR" i="0">
                            <a:solidFill>
                              <a:srgbClr val="002060"/>
                            </a:solidFill>
                            <a:latin typeface="Cambria Math" panose="02040503050406030204" pitchFamily="18" charset="0"/>
                          </a:rPr>
                          <m:t>d</m:t>
                        </m:r>
                      </m:sub>
                    </m:sSub>
                  </m:oMath>
                </a14:m>
                <a:endParaRPr lang="pt-BR" dirty="0"/>
              </a:p>
            </p:txBody>
          </p:sp>
        </mc:Choice>
        <mc:Fallback xmlns="">
          <p:sp>
            <p:nvSpPr>
              <p:cNvPr id="6" name="Retângulo 5"/>
              <p:cNvSpPr>
                <a:spLocks noRot="1" noChangeAspect="1" noMove="1" noResize="1" noEditPoints="1" noAdjustHandles="1" noChangeArrowheads="1" noChangeShapeType="1" noTextEdit="1"/>
              </p:cNvSpPr>
              <p:nvPr/>
            </p:nvSpPr>
            <p:spPr>
              <a:xfrm>
                <a:off x="825050" y="2946063"/>
                <a:ext cx="4274568" cy="369909"/>
              </a:xfrm>
              <a:prstGeom prst="rect">
                <a:avLst/>
              </a:prstGeom>
              <a:blipFill>
                <a:blip r:embed="rId5"/>
                <a:stretch>
                  <a:fillRect b="-16393"/>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8" name="Retângulo 7"/>
              <p:cNvSpPr/>
              <p:nvPr/>
            </p:nvSpPr>
            <p:spPr>
              <a:xfrm>
                <a:off x="825050" y="3562600"/>
                <a:ext cx="5023042" cy="370230"/>
              </a:xfrm>
              <a:prstGeom prst="rect">
                <a:avLst/>
              </a:prstGeom>
            </p:spPr>
            <p:txBody>
              <a:bodyPr wrap="none">
                <a:spAutoFit/>
              </a:bodyPr>
              <a:lstStyle/>
              <a:p>
                <a14:m>
                  <m:oMath xmlns:m="http://schemas.openxmlformats.org/officeDocument/2006/math">
                    <m:r>
                      <m:rPr>
                        <m:sty m:val="p"/>
                      </m:rPr>
                      <a:rPr lang="pt-BR" b="0" i="0" smtClean="0">
                        <a:solidFill>
                          <a:srgbClr val="002060"/>
                        </a:solidFill>
                        <a:latin typeface="Cambria Math" panose="02040503050406030204" pitchFamily="18" charset="0"/>
                      </a:rPr>
                      <m:t>Y</m:t>
                    </m:r>
                    <m:r>
                      <a:rPr lang="pt-BR" b="0" i="0">
                        <a:solidFill>
                          <a:srgbClr val="002060"/>
                        </a:solidFill>
                        <a:latin typeface="Cambria Math" panose="02040503050406030204" pitchFamily="18" charset="0"/>
                      </a:rPr>
                      <m:t>= </m:t>
                    </m:r>
                    <m:acc>
                      <m:accPr>
                        <m:chr m:val="̅"/>
                        <m:ctrlPr>
                          <a:rPr lang="pt-BR" i="1">
                            <a:solidFill>
                              <a:srgbClr val="002060"/>
                            </a:solidFill>
                            <a:latin typeface="Cambria Math" panose="02040503050406030204" pitchFamily="18" charset="0"/>
                          </a:rPr>
                        </m:ctrlPr>
                      </m:accPr>
                      <m:e>
                        <m:r>
                          <m:rPr>
                            <m:sty m:val="p"/>
                          </m:rPr>
                          <a:rPr lang="pt-BR" b="0" i="0">
                            <a:solidFill>
                              <a:srgbClr val="002060"/>
                            </a:solidFill>
                            <a:latin typeface="Cambria Math" panose="02040503050406030204" pitchFamily="18" charset="0"/>
                          </a:rPr>
                          <m:t>C</m:t>
                        </m:r>
                      </m:e>
                    </m:acc>
                    <m:r>
                      <a:rPr lang="pt-BR" b="0" i="0" smtClean="0">
                        <a:solidFill>
                          <a:srgbClr val="002060"/>
                        </a:solidFill>
                        <a:latin typeface="Cambria Math" panose="02040503050406030204" pitchFamily="18" charset="0"/>
                      </a:rPr>
                      <m:t>+</m:t>
                    </m:r>
                    <m:r>
                      <m:rPr>
                        <m:sty m:val="p"/>
                      </m:rPr>
                      <a:rPr lang="pt-BR" b="0" i="0">
                        <a:solidFill>
                          <a:srgbClr val="002060"/>
                        </a:solidFill>
                        <a:latin typeface="Cambria Math" panose="02040503050406030204" pitchFamily="18" charset="0"/>
                      </a:rPr>
                      <m:t>c</m:t>
                    </m:r>
                    <m:r>
                      <a:rPr lang="pt-BR" b="0" i="0" smtClean="0">
                        <a:solidFill>
                          <a:srgbClr val="002060"/>
                        </a:solidFill>
                        <a:latin typeface="Cambria Math" panose="02040503050406030204" pitchFamily="18" charset="0"/>
                      </a:rPr>
                      <m:t>[</m:t>
                    </m:r>
                    <m:r>
                      <m:rPr>
                        <m:sty m:val="p"/>
                      </m:rPr>
                      <a:rPr lang="pt-BR" b="0" i="0" smtClean="0">
                        <a:solidFill>
                          <a:srgbClr val="002060"/>
                        </a:solidFill>
                        <a:latin typeface="Cambria Math" panose="02040503050406030204" pitchFamily="18" charset="0"/>
                      </a:rPr>
                      <m:t>Y</m:t>
                    </m:r>
                    <m:r>
                      <a:rPr lang="pt-BR" b="0" i="0" smtClean="0">
                        <a:solidFill>
                          <a:srgbClr val="002060"/>
                        </a:solidFill>
                        <a:latin typeface="Cambria Math" panose="02040503050406030204" pitchFamily="18" charset="0"/>
                      </a:rPr>
                      <m:t>−</m:t>
                    </m:r>
                    <m:r>
                      <a:rPr lang="pt-BR" b="1" i="0" smtClean="0">
                        <a:solidFill>
                          <a:srgbClr val="002060"/>
                        </a:solidFill>
                        <a:latin typeface="Cambria Math" panose="02040503050406030204" pitchFamily="18" charset="0"/>
                      </a:rPr>
                      <m:t>(</m:t>
                    </m:r>
                    <m:acc>
                      <m:accPr>
                        <m:chr m:val="̅"/>
                        <m:ctrlPr>
                          <a:rPr lang="pt-BR" i="1">
                            <a:solidFill>
                              <a:srgbClr val="002060"/>
                            </a:solidFill>
                            <a:latin typeface="Cambria Math" panose="02040503050406030204" pitchFamily="18" charset="0"/>
                          </a:rPr>
                        </m:ctrlPr>
                      </m:accPr>
                      <m:e>
                        <m:r>
                          <m:rPr>
                            <m:sty m:val="p"/>
                          </m:rPr>
                          <a:rPr lang="pt-BR" b="0" i="0" smtClean="0">
                            <a:solidFill>
                              <a:srgbClr val="002060"/>
                            </a:solidFill>
                            <a:latin typeface="Cambria Math" panose="02040503050406030204" pitchFamily="18" charset="0"/>
                          </a:rPr>
                          <m:t>T</m:t>
                        </m:r>
                      </m:e>
                    </m:acc>
                    <m:r>
                      <a:rPr lang="pt-BR" b="0" i="1" smtClean="0">
                        <a:solidFill>
                          <a:srgbClr val="002060"/>
                        </a:solidFill>
                        <a:latin typeface="Cambria Math" panose="02040503050406030204" pitchFamily="18" charset="0"/>
                      </a:rPr>
                      <m:t>+</m:t>
                    </m:r>
                    <m:r>
                      <a:rPr lang="pt-BR" b="0" i="1" smtClean="0">
                        <a:solidFill>
                          <a:srgbClr val="002060"/>
                        </a:solidFill>
                        <a:latin typeface="Cambria Math" panose="02040503050406030204" pitchFamily="18" charset="0"/>
                      </a:rPr>
                      <m:t>𝑡</m:t>
                    </m:r>
                    <m:sSub>
                      <m:sSubPr>
                        <m:ctrlPr>
                          <a:rPr lang="pt-BR" i="1">
                            <a:solidFill>
                              <a:srgbClr val="002060"/>
                            </a:solidFill>
                            <a:latin typeface="Cambria Math" panose="02040503050406030204" pitchFamily="18" charset="0"/>
                          </a:rPr>
                        </m:ctrlPr>
                      </m:sSubPr>
                      <m:e>
                        <m:r>
                          <m:rPr>
                            <m:sty m:val="p"/>
                          </m:rPr>
                          <a:rPr lang="pt-BR">
                            <a:solidFill>
                              <a:srgbClr val="002060"/>
                            </a:solidFill>
                            <a:latin typeface="Cambria Math" panose="02040503050406030204" pitchFamily="18" charset="0"/>
                          </a:rPr>
                          <m:t>Y</m:t>
                        </m:r>
                      </m:e>
                      <m:sub>
                        <m:r>
                          <m:rPr>
                            <m:sty m:val="p"/>
                          </m:rPr>
                          <a:rPr lang="pt-BR">
                            <a:solidFill>
                              <a:srgbClr val="002060"/>
                            </a:solidFill>
                            <a:latin typeface="Cambria Math" panose="02040503050406030204" pitchFamily="18" charset="0"/>
                          </a:rPr>
                          <m:t>d</m:t>
                        </m:r>
                      </m:sub>
                    </m:sSub>
                    <m:r>
                      <a:rPr lang="pt-BR" b="1" i="0" smtClean="0">
                        <a:solidFill>
                          <a:srgbClr val="002060"/>
                        </a:solidFill>
                        <a:latin typeface="Cambria Math" panose="02040503050406030204" pitchFamily="18" charset="0"/>
                      </a:rPr>
                      <m:t>)]+</m:t>
                    </m:r>
                    <m:acc>
                      <m:accPr>
                        <m:chr m:val="̅"/>
                        <m:ctrlPr>
                          <a:rPr lang="pt-BR" i="1">
                            <a:solidFill>
                              <a:srgbClr val="002060"/>
                            </a:solidFill>
                            <a:latin typeface="Cambria Math" panose="02040503050406030204" pitchFamily="18" charset="0"/>
                          </a:rPr>
                        </m:ctrlPr>
                      </m:accPr>
                      <m:e>
                        <m:r>
                          <m:rPr>
                            <m:sty m:val="p"/>
                          </m:rPr>
                          <a:rPr lang="pt-BR" b="0" i="0" smtClean="0">
                            <a:solidFill>
                              <a:srgbClr val="002060"/>
                            </a:solidFill>
                            <a:latin typeface="Cambria Math" panose="02040503050406030204" pitchFamily="18" charset="0"/>
                          </a:rPr>
                          <m:t>I</m:t>
                        </m:r>
                      </m:e>
                    </m:acc>
                    <m:r>
                      <a:rPr lang="pt-BR" b="1" i="0" smtClean="0">
                        <a:solidFill>
                          <a:srgbClr val="002060"/>
                        </a:solidFill>
                        <a:latin typeface="Cambria Math" panose="02040503050406030204" pitchFamily="18" charset="0"/>
                      </a:rPr>
                      <m:t>+</m:t>
                    </m:r>
                    <m:acc>
                      <m:accPr>
                        <m:chr m:val="̅"/>
                        <m:ctrlPr>
                          <a:rPr lang="pt-BR" i="1">
                            <a:solidFill>
                              <a:srgbClr val="002060"/>
                            </a:solidFill>
                            <a:latin typeface="Cambria Math" panose="02040503050406030204" pitchFamily="18" charset="0"/>
                          </a:rPr>
                        </m:ctrlPr>
                      </m:accPr>
                      <m:e>
                        <m:r>
                          <m:rPr>
                            <m:sty m:val="p"/>
                          </m:rPr>
                          <a:rPr lang="pt-BR" b="0" i="0" smtClean="0">
                            <a:solidFill>
                              <a:srgbClr val="002060"/>
                            </a:solidFill>
                            <a:latin typeface="Cambria Math" panose="02040503050406030204" pitchFamily="18" charset="0"/>
                          </a:rPr>
                          <m:t>G</m:t>
                        </m:r>
                      </m:e>
                    </m:acc>
                    <m:r>
                      <a:rPr lang="pt-BR" b="1" i="0" smtClean="0">
                        <a:solidFill>
                          <a:srgbClr val="002060"/>
                        </a:solidFill>
                        <a:latin typeface="Cambria Math" panose="02040503050406030204" pitchFamily="18" charset="0"/>
                      </a:rPr>
                      <m:t>+</m:t>
                    </m:r>
                    <m:acc>
                      <m:accPr>
                        <m:chr m:val="̅"/>
                        <m:ctrlPr>
                          <a:rPr lang="pt-BR" i="1">
                            <a:solidFill>
                              <a:srgbClr val="002060"/>
                            </a:solidFill>
                            <a:latin typeface="Cambria Math" panose="02040503050406030204" pitchFamily="18" charset="0"/>
                          </a:rPr>
                        </m:ctrlPr>
                      </m:accPr>
                      <m:e>
                        <m:r>
                          <m:rPr>
                            <m:sty m:val="p"/>
                          </m:rPr>
                          <a:rPr lang="pt-BR" b="0" i="0" smtClean="0">
                            <a:solidFill>
                              <a:srgbClr val="002060"/>
                            </a:solidFill>
                            <a:latin typeface="Cambria Math" panose="02040503050406030204" pitchFamily="18" charset="0"/>
                          </a:rPr>
                          <m:t>X</m:t>
                        </m:r>
                      </m:e>
                    </m:acc>
                    <m:r>
                      <a:rPr lang="pt-BR" b="1" i="0" smtClean="0">
                        <a:solidFill>
                          <a:srgbClr val="002060"/>
                        </a:solidFill>
                        <a:latin typeface="Cambria Math" panose="02040503050406030204" pitchFamily="18" charset="0"/>
                      </a:rPr>
                      <m:t>−</m:t>
                    </m:r>
                  </m:oMath>
                </a14:m>
                <a:r>
                  <a:rPr lang="pt-BR" dirty="0"/>
                  <a:t> </a:t>
                </a:r>
                <a14:m>
                  <m:oMath xmlns:m="http://schemas.openxmlformats.org/officeDocument/2006/math">
                    <m:acc>
                      <m:accPr>
                        <m:chr m:val="̅"/>
                        <m:ctrlPr>
                          <a:rPr lang="pt-BR" i="1">
                            <a:solidFill>
                              <a:srgbClr val="002060"/>
                            </a:solidFill>
                            <a:latin typeface="Cambria Math" panose="02040503050406030204" pitchFamily="18" charset="0"/>
                          </a:rPr>
                        </m:ctrlPr>
                      </m:accPr>
                      <m:e>
                        <m:r>
                          <m:rPr>
                            <m:sty m:val="p"/>
                          </m:rPr>
                          <a:rPr lang="pt-BR" i="0">
                            <a:solidFill>
                              <a:srgbClr val="002060"/>
                            </a:solidFill>
                            <a:latin typeface="Cambria Math" panose="02040503050406030204" pitchFamily="18" charset="0"/>
                          </a:rPr>
                          <m:t>M</m:t>
                        </m:r>
                      </m:e>
                    </m:acc>
                    <m:r>
                      <a:rPr lang="pt-BR" i="0">
                        <a:solidFill>
                          <a:srgbClr val="002060"/>
                        </a:solidFill>
                        <a:latin typeface="Cambria Math" panose="02040503050406030204" pitchFamily="18" charset="0"/>
                      </a:rPr>
                      <m:t>+</m:t>
                    </m:r>
                    <m:r>
                      <m:rPr>
                        <m:sty m:val="p"/>
                      </m:rPr>
                      <a:rPr lang="pt-BR" i="0">
                        <a:solidFill>
                          <a:srgbClr val="002060"/>
                        </a:solidFill>
                        <a:latin typeface="Cambria Math" panose="02040503050406030204" pitchFamily="18" charset="0"/>
                      </a:rPr>
                      <m:t>m</m:t>
                    </m:r>
                    <m:sSub>
                      <m:sSubPr>
                        <m:ctrlPr>
                          <a:rPr lang="pt-BR" i="1">
                            <a:solidFill>
                              <a:srgbClr val="002060"/>
                            </a:solidFill>
                            <a:latin typeface="Cambria Math" panose="02040503050406030204" pitchFamily="18" charset="0"/>
                          </a:rPr>
                        </m:ctrlPr>
                      </m:sSubPr>
                      <m:e>
                        <m:r>
                          <m:rPr>
                            <m:sty m:val="p"/>
                          </m:rPr>
                          <a:rPr lang="pt-BR" i="0">
                            <a:solidFill>
                              <a:srgbClr val="002060"/>
                            </a:solidFill>
                            <a:latin typeface="Cambria Math" panose="02040503050406030204" pitchFamily="18" charset="0"/>
                          </a:rPr>
                          <m:t>Y</m:t>
                        </m:r>
                      </m:e>
                      <m:sub>
                        <m:r>
                          <m:rPr>
                            <m:sty m:val="p"/>
                          </m:rPr>
                          <a:rPr lang="pt-BR" i="0">
                            <a:solidFill>
                              <a:srgbClr val="002060"/>
                            </a:solidFill>
                            <a:latin typeface="Cambria Math" panose="02040503050406030204" pitchFamily="18" charset="0"/>
                          </a:rPr>
                          <m:t>d</m:t>
                        </m:r>
                      </m:sub>
                    </m:sSub>
                  </m:oMath>
                </a14:m>
                <a:endParaRPr lang="pt-BR" dirty="0"/>
              </a:p>
            </p:txBody>
          </p:sp>
        </mc:Choice>
        <mc:Fallback xmlns="">
          <p:sp>
            <p:nvSpPr>
              <p:cNvPr id="8" name="Retângulo 7"/>
              <p:cNvSpPr>
                <a:spLocks noRot="1" noChangeAspect="1" noMove="1" noResize="1" noEditPoints="1" noAdjustHandles="1" noChangeArrowheads="1" noChangeShapeType="1" noTextEdit="1"/>
              </p:cNvSpPr>
              <p:nvPr/>
            </p:nvSpPr>
            <p:spPr>
              <a:xfrm>
                <a:off x="825050" y="3562600"/>
                <a:ext cx="5023042" cy="370230"/>
              </a:xfrm>
              <a:prstGeom prst="rect">
                <a:avLst/>
              </a:prstGeom>
              <a:blipFill>
                <a:blip r:embed="rId6"/>
                <a:stretch>
                  <a:fillRect b="-18033"/>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9" name="Retângulo 8"/>
              <p:cNvSpPr/>
              <p:nvPr/>
            </p:nvSpPr>
            <p:spPr>
              <a:xfrm>
                <a:off x="1299381" y="4424941"/>
                <a:ext cx="9869362" cy="118506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pt-BR" sz="3515" b="0" i="0" smtClean="0">
                          <a:solidFill>
                            <a:srgbClr val="002060"/>
                          </a:solidFill>
                          <a:latin typeface="Cambria Math" panose="02040503050406030204" pitchFamily="18" charset="0"/>
                        </a:rPr>
                        <m:t>Y</m:t>
                      </m:r>
                      <m:r>
                        <a:rPr lang="pt-BR" sz="3515" b="0" i="0">
                          <a:solidFill>
                            <a:srgbClr val="002060"/>
                          </a:solidFill>
                          <a:latin typeface="Cambria Math" panose="02040503050406030204" pitchFamily="18" charset="0"/>
                        </a:rPr>
                        <m:t>= </m:t>
                      </m:r>
                      <m:f>
                        <m:fPr>
                          <m:ctrlPr>
                            <a:rPr lang="pt-BR" sz="3515" b="0" i="1" smtClean="0">
                              <a:solidFill>
                                <a:srgbClr val="002060"/>
                              </a:solidFill>
                              <a:latin typeface="Cambria Math" panose="02040503050406030204" pitchFamily="18" charset="0"/>
                            </a:rPr>
                          </m:ctrlPr>
                        </m:fPr>
                        <m:num>
                          <m:r>
                            <a:rPr lang="pt-BR" sz="3515" b="0" i="1" smtClean="0">
                              <a:solidFill>
                                <a:srgbClr val="002060"/>
                              </a:solidFill>
                              <a:latin typeface="Cambria Math" panose="02040503050406030204" pitchFamily="18" charset="0"/>
                            </a:rPr>
                            <m:t>1</m:t>
                          </m:r>
                        </m:num>
                        <m:den>
                          <m:r>
                            <a:rPr lang="pt-BR" sz="3515" b="0" i="1" smtClean="0">
                              <a:solidFill>
                                <a:srgbClr val="002060"/>
                              </a:solidFill>
                              <a:latin typeface="Cambria Math" panose="02040503050406030204" pitchFamily="18" charset="0"/>
                            </a:rPr>
                            <m:t>1−</m:t>
                          </m:r>
                          <m:r>
                            <a:rPr lang="pt-BR" sz="3515" b="0" i="1" smtClean="0">
                              <a:solidFill>
                                <a:srgbClr val="002060"/>
                              </a:solidFill>
                              <a:latin typeface="Cambria Math" panose="02040503050406030204" pitchFamily="18" charset="0"/>
                            </a:rPr>
                            <m:t>𝑐</m:t>
                          </m:r>
                          <m:d>
                            <m:dPr>
                              <m:ctrlPr>
                                <a:rPr lang="pt-BR" sz="3515" b="0" i="1" smtClean="0">
                                  <a:solidFill>
                                    <a:srgbClr val="002060"/>
                                  </a:solidFill>
                                  <a:latin typeface="Cambria Math" panose="02040503050406030204" pitchFamily="18" charset="0"/>
                                </a:rPr>
                              </m:ctrlPr>
                            </m:dPr>
                            <m:e>
                              <m:r>
                                <a:rPr lang="pt-BR" sz="3515" b="0" i="1" smtClean="0">
                                  <a:solidFill>
                                    <a:srgbClr val="002060"/>
                                  </a:solidFill>
                                  <a:latin typeface="Cambria Math" panose="02040503050406030204" pitchFamily="18" charset="0"/>
                                </a:rPr>
                                <m:t>1−</m:t>
                              </m:r>
                              <m:r>
                                <a:rPr lang="pt-BR" sz="3515" b="0" i="1" smtClean="0">
                                  <a:solidFill>
                                    <a:srgbClr val="002060"/>
                                  </a:solidFill>
                                  <a:latin typeface="Cambria Math" panose="02040503050406030204" pitchFamily="18" charset="0"/>
                                </a:rPr>
                                <m:t>𝑡</m:t>
                              </m:r>
                            </m:e>
                          </m:d>
                          <m:r>
                            <a:rPr lang="pt-BR" sz="3515" b="0" i="1" smtClean="0">
                              <a:solidFill>
                                <a:srgbClr val="002060"/>
                              </a:solidFill>
                              <a:latin typeface="Cambria Math" panose="02040503050406030204" pitchFamily="18" charset="0"/>
                            </a:rPr>
                            <m:t>+</m:t>
                          </m:r>
                          <m:r>
                            <a:rPr lang="pt-BR" sz="3515" b="0" i="1" smtClean="0">
                              <a:solidFill>
                                <a:srgbClr val="002060"/>
                              </a:solidFill>
                              <a:latin typeface="Cambria Math" panose="02040503050406030204" pitchFamily="18" charset="0"/>
                            </a:rPr>
                            <m:t>𝑚</m:t>
                          </m:r>
                        </m:den>
                      </m:f>
                      <m:r>
                        <a:rPr lang="pt-BR" sz="3515" b="0" i="0" smtClean="0">
                          <a:solidFill>
                            <a:srgbClr val="002060"/>
                          </a:solidFill>
                          <a:latin typeface="Cambria Math" panose="02040503050406030204" pitchFamily="18" charset="0"/>
                        </a:rPr>
                        <m:t>    </m:t>
                      </m:r>
                      <m:acc>
                        <m:accPr>
                          <m:chr m:val="̅"/>
                          <m:ctrlPr>
                            <a:rPr lang="pt-BR" sz="3515" i="1">
                              <a:solidFill>
                                <a:srgbClr val="002060"/>
                              </a:solidFill>
                              <a:latin typeface="Cambria Math" panose="02040503050406030204" pitchFamily="18" charset="0"/>
                            </a:rPr>
                          </m:ctrlPr>
                        </m:accPr>
                        <m:e>
                          <m:r>
                            <m:rPr>
                              <m:sty m:val="p"/>
                            </m:rPr>
                            <a:rPr lang="pt-BR" sz="3515" b="0" i="0">
                              <a:solidFill>
                                <a:srgbClr val="002060"/>
                              </a:solidFill>
                              <a:latin typeface="Cambria Math" panose="02040503050406030204" pitchFamily="18" charset="0"/>
                            </a:rPr>
                            <m:t>C</m:t>
                          </m:r>
                        </m:e>
                      </m:acc>
                      <m:r>
                        <a:rPr lang="pt-BR" sz="3515" b="0" i="0" smtClean="0">
                          <a:solidFill>
                            <a:srgbClr val="002060"/>
                          </a:solidFill>
                          <a:latin typeface="Cambria Math" panose="02040503050406030204" pitchFamily="18" charset="0"/>
                        </a:rPr>
                        <m:t>+ </m:t>
                      </m:r>
                      <m:r>
                        <m:rPr>
                          <m:sty m:val="p"/>
                        </m:rPr>
                        <a:rPr lang="pt-BR" sz="3515" b="0" i="0" smtClean="0">
                          <a:solidFill>
                            <a:srgbClr val="002060"/>
                          </a:solidFill>
                          <a:latin typeface="Cambria Math" panose="02040503050406030204" pitchFamily="18" charset="0"/>
                        </a:rPr>
                        <m:t>c</m:t>
                      </m:r>
                      <m:acc>
                        <m:accPr>
                          <m:chr m:val="̅"/>
                          <m:ctrlPr>
                            <a:rPr lang="pt-BR" sz="3515" i="1">
                              <a:solidFill>
                                <a:srgbClr val="002060"/>
                              </a:solidFill>
                              <a:latin typeface="Cambria Math" panose="02040503050406030204" pitchFamily="18" charset="0"/>
                            </a:rPr>
                          </m:ctrlPr>
                        </m:accPr>
                        <m:e>
                          <m:r>
                            <m:rPr>
                              <m:sty m:val="p"/>
                            </m:rPr>
                            <a:rPr lang="pt-BR" sz="3515" b="0" i="0" smtClean="0">
                              <a:solidFill>
                                <a:srgbClr val="002060"/>
                              </a:solidFill>
                              <a:latin typeface="Cambria Math" panose="02040503050406030204" pitchFamily="18" charset="0"/>
                            </a:rPr>
                            <m:t>T</m:t>
                          </m:r>
                        </m:e>
                      </m:acc>
                      <m:r>
                        <a:rPr lang="pt-BR" sz="3515" b="0" i="0" smtClean="0">
                          <a:solidFill>
                            <a:srgbClr val="002060"/>
                          </a:solidFill>
                          <a:latin typeface="Cambria Math" panose="02040503050406030204" pitchFamily="18" charset="0"/>
                        </a:rPr>
                        <m:t>+ </m:t>
                      </m:r>
                      <m:acc>
                        <m:accPr>
                          <m:chr m:val="̅"/>
                          <m:ctrlPr>
                            <a:rPr lang="pt-BR" sz="3515" i="1">
                              <a:solidFill>
                                <a:srgbClr val="002060"/>
                              </a:solidFill>
                              <a:latin typeface="Cambria Math" panose="02040503050406030204" pitchFamily="18" charset="0"/>
                            </a:rPr>
                          </m:ctrlPr>
                        </m:accPr>
                        <m:e>
                          <m:r>
                            <m:rPr>
                              <m:sty m:val="p"/>
                            </m:rPr>
                            <a:rPr lang="pt-BR" sz="3515" b="0" i="0" smtClean="0">
                              <a:solidFill>
                                <a:srgbClr val="002060"/>
                              </a:solidFill>
                              <a:latin typeface="Cambria Math" panose="02040503050406030204" pitchFamily="18" charset="0"/>
                            </a:rPr>
                            <m:t>I</m:t>
                          </m:r>
                        </m:e>
                      </m:acc>
                      <m:r>
                        <a:rPr lang="pt-BR" sz="3515" b="1" i="0" smtClean="0">
                          <a:solidFill>
                            <a:srgbClr val="002060"/>
                          </a:solidFill>
                          <a:latin typeface="Cambria Math" panose="02040503050406030204" pitchFamily="18" charset="0"/>
                        </a:rPr>
                        <m:t>+</m:t>
                      </m:r>
                      <m:acc>
                        <m:accPr>
                          <m:chr m:val="̅"/>
                          <m:ctrlPr>
                            <a:rPr lang="pt-BR" sz="3515" i="1">
                              <a:solidFill>
                                <a:srgbClr val="002060"/>
                              </a:solidFill>
                              <a:latin typeface="Cambria Math" panose="02040503050406030204" pitchFamily="18" charset="0"/>
                            </a:rPr>
                          </m:ctrlPr>
                        </m:accPr>
                        <m:e>
                          <m:r>
                            <m:rPr>
                              <m:sty m:val="p"/>
                            </m:rPr>
                            <a:rPr lang="pt-BR" sz="3515" b="0" i="0" smtClean="0">
                              <a:solidFill>
                                <a:srgbClr val="002060"/>
                              </a:solidFill>
                              <a:latin typeface="Cambria Math" panose="02040503050406030204" pitchFamily="18" charset="0"/>
                            </a:rPr>
                            <m:t>G</m:t>
                          </m:r>
                        </m:e>
                      </m:acc>
                      <m:r>
                        <a:rPr lang="pt-BR" sz="3515" b="1" i="0" smtClean="0">
                          <a:solidFill>
                            <a:srgbClr val="002060"/>
                          </a:solidFill>
                          <a:latin typeface="Cambria Math" panose="02040503050406030204" pitchFamily="18" charset="0"/>
                        </a:rPr>
                        <m:t>+</m:t>
                      </m:r>
                      <m:acc>
                        <m:accPr>
                          <m:chr m:val="̅"/>
                          <m:ctrlPr>
                            <a:rPr lang="pt-BR" sz="3515" i="1">
                              <a:solidFill>
                                <a:srgbClr val="002060"/>
                              </a:solidFill>
                              <a:latin typeface="Cambria Math" panose="02040503050406030204" pitchFamily="18" charset="0"/>
                            </a:rPr>
                          </m:ctrlPr>
                        </m:accPr>
                        <m:e>
                          <m:r>
                            <m:rPr>
                              <m:sty m:val="p"/>
                            </m:rPr>
                            <a:rPr lang="pt-BR" sz="3515" b="0" i="0" smtClean="0">
                              <a:solidFill>
                                <a:srgbClr val="002060"/>
                              </a:solidFill>
                              <a:latin typeface="Cambria Math" panose="02040503050406030204" pitchFamily="18" charset="0"/>
                            </a:rPr>
                            <m:t>X</m:t>
                          </m:r>
                        </m:e>
                      </m:acc>
                      <m:r>
                        <a:rPr lang="pt-BR" sz="3515" b="0" i="1" smtClean="0">
                          <a:solidFill>
                            <a:srgbClr val="002060"/>
                          </a:solidFill>
                          <a:latin typeface="Cambria Math" panose="02040503050406030204" pitchFamily="18" charset="0"/>
                        </a:rPr>
                        <m:t>−</m:t>
                      </m:r>
                      <m:acc>
                        <m:accPr>
                          <m:chr m:val="̅"/>
                          <m:ctrlPr>
                            <a:rPr lang="pt-BR" sz="3515" i="1">
                              <a:solidFill>
                                <a:srgbClr val="002060"/>
                              </a:solidFill>
                              <a:latin typeface="Cambria Math" panose="02040503050406030204" pitchFamily="18" charset="0"/>
                            </a:rPr>
                          </m:ctrlPr>
                        </m:accPr>
                        <m:e>
                          <m:r>
                            <m:rPr>
                              <m:sty m:val="p"/>
                            </m:rPr>
                            <a:rPr lang="pt-BR" sz="3515" b="0" i="0" smtClean="0">
                              <a:solidFill>
                                <a:srgbClr val="002060"/>
                              </a:solidFill>
                              <a:latin typeface="Cambria Math" panose="02040503050406030204" pitchFamily="18" charset="0"/>
                            </a:rPr>
                            <m:t>M</m:t>
                          </m:r>
                        </m:e>
                      </m:acc>
                    </m:oMath>
                  </m:oMathPara>
                </a14:m>
                <a:endParaRPr lang="pt-BR" dirty="0"/>
              </a:p>
            </p:txBody>
          </p:sp>
        </mc:Choice>
        <mc:Fallback xmlns="">
          <p:sp>
            <p:nvSpPr>
              <p:cNvPr id="9" name="Retângulo 8"/>
              <p:cNvSpPr>
                <a:spLocks noRot="1" noChangeAspect="1" noMove="1" noResize="1" noEditPoints="1" noAdjustHandles="1" noChangeArrowheads="1" noChangeShapeType="1" noTextEdit="1"/>
              </p:cNvSpPr>
              <p:nvPr/>
            </p:nvSpPr>
            <p:spPr>
              <a:xfrm>
                <a:off x="1299381" y="4424941"/>
                <a:ext cx="9869362" cy="1185068"/>
              </a:xfrm>
              <a:prstGeom prst="rect">
                <a:avLst/>
              </a:prstGeom>
              <a:blipFill>
                <a:blip r:embed="rId7"/>
                <a:stretch>
                  <a:fillRect/>
                </a:stretch>
              </a:blipFill>
            </p:spPr>
            <p:txBody>
              <a:bodyPr/>
              <a:lstStyle/>
              <a:p>
                <a:r>
                  <a:rPr lang="pt-BR">
                    <a:noFill/>
                  </a:rPr>
                  <a:t> </a:t>
                </a:r>
              </a:p>
            </p:txBody>
          </p:sp>
        </mc:Fallback>
      </mc:AlternateContent>
    </p:spTree>
    <p:extLst>
      <p:ext uri="{BB962C8B-B14F-4D97-AF65-F5344CB8AC3E}">
        <p14:creationId xmlns:p14="http://schemas.microsoft.com/office/powerpoint/2010/main" val="54425838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m para curva is">
            <a:extLst>
              <a:ext uri="{FF2B5EF4-FFF2-40B4-BE49-F238E27FC236}">
                <a16:creationId xmlns:a16="http://schemas.microsoft.com/office/drawing/2014/main" id="{0DEF25BF-9400-4BF6-B048-BB6769F44E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6012" y="1783081"/>
            <a:ext cx="6958013" cy="4174808"/>
          </a:xfrm>
          <a:prstGeom prst="rect">
            <a:avLst/>
          </a:prstGeom>
          <a:noFill/>
          <a:extLst>
            <a:ext uri="{909E8E84-426E-40DD-AFC4-6F175D3DCCD1}">
              <a14:hiddenFill xmlns:a14="http://schemas.microsoft.com/office/drawing/2010/main">
                <a:solidFill>
                  <a:srgbClr val="FFFFFF"/>
                </a:solidFill>
              </a14:hiddenFill>
            </a:ext>
          </a:extLst>
        </p:spPr>
      </p:pic>
      <p:sp>
        <p:nvSpPr>
          <p:cNvPr id="4" name="Retângulo 3">
            <a:extLst>
              <a:ext uri="{FF2B5EF4-FFF2-40B4-BE49-F238E27FC236}">
                <a16:creationId xmlns:a16="http://schemas.microsoft.com/office/drawing/2014/main" id="{61358DE6-DE1F-4670-9D29-1095A657D749}"/>
              </a:ext>
            </a:extLst>
          </p:cNvPr>
          <p:cNvSpPr/>
          <p:nvPr/>
        </p:nvSpPr>
        <p:spPr>
          <a:xfrm>
            <a:off x="514350" y="595610"/>
            <a:ext cx="10801350" cy="646331"/>
          </a:xfrm>
          <a:prstGeom prst="rect">
            <a:avLst/>
          </a:prstGeom>
        </p:spPr>
        <p:txBody>
          <a:bodyPr wrap="square">
            <a:spAutoFit/>
          </a:bodyPr>
          <a:lstStyle/>
          <a:p>
            <a:r>
              <a:rPr lang="pt-BR" dirty="0"/>
              <a:t>A </a:t>
            </a:r>
            <a:r>
              <a:rPr lang="pt-BR" b="1" dirty="0"/>
              <a:t>curva IS</a:t>
            </a:r>
            <a:r>
              <a:rPr lang="pt-BR" dirty="0"/>
              <a:t> (</a:t>
            </a:r>
            <a:r>
              <a:rPr lang="pt-BR" dirty="0">
                <a:hlinkClick r:id="rId3" tooltip="Investimento">
                  <a:extLst>
                    <a:ext uri="{A12FA001-AC4F-418D-AE19-62706E023703}">
                      <ahyp:hlinkClr xmlns:ahyp="http://schemas.microsoft.com/office/drawing/2018/hyperlinkcolor" val="tx"/>
                    </a:ext>
                  </a:extLst>
                </a:hlinkClick>
              </a:rPr>
              <a:t>Investimento</a:t>
            </a:r>
            <a:r>
              <a:rPr lang="pt-BR" dirty="0"/>
              <a:t>-</a:t>
            </a:r>
            <a:r>
              <a:rPr lang="pt-BR" dirty="0">
                <a:hlinkClick r:id="rId4" tooltip="Poupança">
                  <a:extLst>
                    <a:ext uri="{A12FA001-AC4F-418D-AE19-62706E023703}">
                      <ahyp:hlinkClr xmlns:ahyp="http://schemas.microsoft.com/office/drawing/2018/hyperlinkcolor" val="tx"/>
                    </a:ext>
                  </a:extLst>
                </a:hlinkClick>
              </a:rPr>
              <a:t>Poupança</a:t>
            </a:r>
            <a:r>
              <a:rPr lang="pt-BR" dirty="0"/>
              <a:t>, do inglês </a:t>
            </a:r>
            <a:r>
              <a:rPr lang="pt-BR" i="1" dirty="0" err="1"/>
              <a:t>Investment-Saving</a:t>
            </a:r>
            <a:r>
              <a:rPr lang="pt-BR" dirty="0"/>
              <a:t>) relaciona o nível de </a:t>
            </a:r>
            <a:r>
              <a:rPr lang="pt-BR" dirty="0">
                <a:hlinkClick r:id="rId5" tooltip="Produto">
                  <a:extLst>
                    <a:ext uri="{A12FA001-AC4F-418D-AE19-62706E023703}">
                      <ahyp:hlinkClr xmlns:ahyp="http://schemas.microsoft.com/office/drawing/2018/hyperlinkcolor" val="tx"/>
                    </a:ext>
                  </a:extLst>
                </a:hlinkClick>
              </a:rPr>
              <a:t>Produto</a:t>
            </a:r>
            <a:r>
              <a:rPr lang="pt-BR" dirty="0"/>
              <a:t>/</a:t>
            </a:r>
            <a:r>
              <a:rPr lang="pt-BR" dirty="0">
                <a:hlinkClick r:id="rId6" tooltip="Renda">
                  <a:extLst>
                    <a:ext uri="{A12FA001-AC4F-418D-AE19-62706E023703}">
                      <ahyp:hlinkClr xmlns:ahyp="http://schemas.microsoft.com/office/drawing/2018/hyperlinkcolor" val="tx"/>
                    </a:ext>
                  </a:extLst>
                </a:hlinkClick>
              </a:rPr>
              <a:t>Renda</a:t>
            </a:r>
            <a:r>
              <a:rPr lang="pt-BR" dirty="0"/>
              <a:t> com o nível de taxa de </a:t>
            </a:r>
            <a:r>
              <a:rPr lang="pt-BR" dirty="0">
                <a:hlinkClick r:id="rId7" tooltip="Juro">
                  <a:extLst>
                    <a:ext uri="{A12FA001-AC4F-418D-AE19-62706E023703}">
                      <ahyp:hlinkClr xmlns:ahyp="http://schemas.microsoft.com/office/drawing/2018/hyperlinkcolor" val="tx"/>
                    </a:ext>
                  </a:extLst>
                </a:hlinkClick>
              </a:rPr>
              <a:t>juros</a:t>
            </a:r>
            <a:r>
              <a:rPr lang="pt-BR" dirty="0"/>
              <a:t>, i.</a:t>
            </a:r>
          </a:p>
        </p:txBody>
      </p:sp>
    </p:spTree>
    <p:extLst>
      <p:ext uri="{BB962C8B-B14F-4D97-AF65-F5344CB8AC3E}">
        <p14:creationId xmlns:p14="http://schemas.microsoft.com/office/powerpoint/2010/main" val="3655627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D8B30D-B38F-4F12-B5CF-EB5022468284}"/>
              </a:ext>
            </a:extLst>
          </p:cNvPr>
          <p:cNvSpPr>
            <a:spLocks noGrp="1"/>
          </p:cNvSpPr>
          <p:nvPr>
            <p:ph type="title"/>
          </p:nvPr>
        </p:nvSpPr>
        <p:spPr>
          <a:xfrm>
            <a:off x="4386350" y="0"/>
            <a:ext cx="2849337" cy="978835"/>
          </a:xfrm>
        </p:spPr>
        <p:txBody>
          <a:bodyPr/>
          <a:lstStyle/>
          <a:p>
            <a:r>
              <a:rPr lang="pt-BR" dirty="0"/>
              <a:t>Exercícios</a:t>
            </a:r>
          </a:p>
        </p:txBody>
      </p:sp>
      <p:sp>
        <p:nvSpPr>
          <p:cNvPr id="3" name="Subtítulo 2">
            <a:extLst>
              <a:ext uri="{FF2B5EF4-FFF2-40B4-BE49-F238E27FC236}">
                <a16:creationId xmlns:a16="http://schemas.microsoft.com/office/drawing/2014/main" id="{BEEA9B64-4F26-4398-9E89-15C3A3E4D541}"/>
              </a:ext>
            </a:extLst>
          </p:cNvPr>
          <p:cNvSpPr>
            <a:spLocks noGrp="1"/>
          </p:cNvSpPr>
          <p:nvPr>
            <p:ph type="subTitle"/>
          </p:nvPr>
        </p:nvSpPr>
        <p:spPr>
          <a:xfrm>
            <a:off x="304740" y="848139"/>
            <a:ext cx="11582520" cy="5550834"/>
          </a:xfrm>
        </p:spPr>
        <p:txBody>
          <a:bodyPr/>
          <a:lstStyle/>
          <a:p>
            <a:pPr marL="514350" indent="-514350">
              <a:buAutoNum type="arabicPeriod"/>
            </a:pPr>
            <a:r>
              <a:rPr lang="pt-BR" sz="2000" dirty="0"/>
              <a:t>Demonstre graficamente a forma como os seguintes eventos afetam a demanda agregada, a renda interna e os níveis de preço. Considere que a economia se encontra na região intermediária da curva de Oferta Agregada.</a:t>
            </a:r>
          </a:p>
          <a:p>
            <a:pPr marL="0" indent="0">
              <a:buNone/>
            </a:pPr>
            <a:endParaRPr lang="pt-BR" sz="2000" dirty="0"/>
          </a:p>
          <a:p>
            <a:pPr marL="971550" lvl="1" indent="-514350">
              <a:buFont typeface="+mj-lt"/>
              <a:buAutoNum type="alphaLcParenR"/>
            </a:pPr>
            <a:r>
              <a:rPr lang="pt-BR" sz="2000" dirty="0"/>
              <a:t>O governo adota uma política que libera todo fundo FGTS para as famílias.</a:t>
            </a:r>
          </a:p>
          <a:p>
            <a:pPr marL="971550" lvl="1" indent="-514350">
              <a:buFont typeface="+mj-lt"/>
              <a:buAutoNum type="alphaLcParenR"/>
            </a:pPr>
            <a:r>
              <a:rPr lang="pt-BR" sz="2000" dirty="0"/>
              <a:t>O governo decide contingenciar seus gastos com educação.</a:t>
            </a:r>
          </a:p>
          <a:p>
            <a:pPr marL="971550" lvl="1" indent="-514350">
              <a:buFont typeface="+mj-lt"/>
              <a:buAutoNum type="alphaLcParenR"/>
            </a:pPr>
            <a:r>
              <a:rPr lang="pt-BR" sz="2000" dirty="0"/>
              <a:t>As taxas de juros do cartão de crédito às famílias são reduzidas.</a:t>
            </a:r>
          </a:p>
          <a:p>
            <a:pPr marL="971550" lvl="1" indent="-514350">
              <a:buFont typeface="+mj-lt"/>
              <a:buAutoNum type="alphaLcParenR"/>
            </a:pPr>
            <a:r>
              <a:rPr lang="pt-BR" sz="2000" dirty="0"/>
              <a:t>As taxas de juros de empréstimos às empresas são reduzidas.</a:t>
            </a:r>
          </a:p>
          <a:p>
            <a:pPr marL="971550" lvl="1" indent="-514350">
              <a:buFont typeface="+mj-lt"/>
              <a:buAutoNum type="alphaLcParenR"/>
            </a:pPr>
            <a:r>
              <a:rPr lang="pt-BR" sz="2000" dirty="0"/>
              <a:t>As empresas passam a investir fora do Brasil.</a:t>
            </a:r>
          </a:p>
          <a:p>
            <a:pPr marL="971550" lvl="1" indent="-514350">
              <a:buFont typeface="+mj-lt"/>
              <a:buAutoNum type="alphaLcParenR"/>
            </a:pPr>
            <a:r>
              <a:rPr lang="pt-BR" sz="2000" dirty="0"/>
              <a:t>O Brasil passa a receber investimentos externos na forma de construção de novas plantas industriais.</a:t>
            </a:r>
          </a:p>
          <a:p>
            <a:pPr marL="971550" lvl="1" indent="-514350">
              <a:buFont typeface="+mj-lt"/>
              <a:buAutoNum type="alphaLcParenR"/>
            </a:pPr>
            <a:r>
              <a:rPr lang="pt-BR" sz="2000" dirty="0"/>
              <a:t>As importações de bens e serviços aumentam.</a:t>
            </a:r>
          </a:p>
          <a:p>
            <a:pPr marL="971550" lvl="1" indent="-514350">
              <a:buFont typeface="+mj-lt"/>
              <a:buAutoNum type="alphaLcParenR"/>
            </a:pPr>
            <a:r>
              <a:rPr lang="pt-BR" sz="2000" dirty="0"/>
              <a:t>O país passa a receber mais turistas de outros países.</a:t>
            </a:r>
          </a:p>
          <a:p>
            <a:pPr marL="457200" lvl="1" indent="0">
              <a:buNone/>
            </a:pPr>
            <a:endParaRPr lang="pt-BR" sz="2000" dirty="0"/>
          </a:p>
          <a:p>
            <a:pPr marL="0" indent="0">
              <a:buNone/>
            </a:pPr>
            <a:r>
              <a:rPr lang="pt-BR" sz="2000" dirty="0"/>
              <a:t>2. Refaça o exercício anterior , porém considere agora que a economia encontra-se num ponto onde existe uma capacidade produtiva ociosa muito elevada.</a:t>
            </a:r>
          </a:p>
        </p:txBody>
      </p:sp>
    </p:spTree>
    <p:extLst>
      <p:ext uri="{BB962C8B-B14F-4D97-AF65-F5344CB8AC3E}">
        <p14:creationId xmlns:p14="http://schemas.microsoft.com/office/powerpoint/2010/main" val="880641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429490" y="483540"/>
            <a:ext cx="11402291" cy="5940088"/>
          </a:xfrm>
          <a:prstGeom prst="rect">
            <a:avLst/>
          </a:prstGeom>
        </p:spPr>
        <p:txBody>
          <a:bodyPr wrap="square">
            <a:spAutoFit/>
          </a:bodyPr>
          <a:lstStyle/>
          <a:p>
            <a:r>
              <a:rPr lang="pt-BR" sz="2000" b="1" dirty="0">
                <a:solidFill>
                  <a:srgbClr val="002060"/>
                </a:solidFill>
              </a:rPr>
              <a:t>Pressupostos do modelo:</a:t>
            </a:r>
            <a:r>
              <a:rPr lang="pt-BR" sz="2000" dirty="0">
                <a:solidFill>
                  <a:srgbClr val="002060"/>
                </a:solidFill>
              </a:rPr>
              <a:t> </a:t>
            </a:r>
          </a:p>
          <a:p>
            <a:endParaRPr lang="pt-BR" sz="2000" dirty="0">
              <a:solidFill>
                <a:srgbClr val="002060"/>
              </a:solidFill>
            </a:endParaRPr>
          </a:p>
          <a:p>
            <a:r>
              <a:rPr lang="pt-BR" sz="2000" dirty="0">
                <a:solidFill>
                  <a:srgbClr val="002060"/>
                </a:solidFill>
              </a:rPr>
              <a:t>- </a:t>
            </a:r>
            <a:r>
              <a:rPr lang="pt-BR" sz="2000" i="1" dirty="0">
                <a:solidFill>
                  <a:srgbClr val="002060"/>
                </a:solidFill>
              </a:rPr>
              <a:t>Desemprego</a:t>
            </a:r>
          </a:p>
          <a:p>
            <a:pPr lvl="1"/>
            <a:endParaRPr lang="pt-BR" sz="2000" dirty="0">
              <a:solidFill>
                <a:srgbClr val="002060"/>
              </a:solidFill>
            </a:endParaRPr>
          </a:p>
          <a:p>
            <a:r>
              <a:rPr lang="pt-BR" sz="2000" dirty="0">
                <a:solidFill>
                  <a:srgbClr val="002060"/>
                </a:solidFill>
              </a:rPr>
              <a:t>O modelo supõe a existência de desemprego, ou seja, que a economia esteja em equilíbrio abaixo do pleno emprego, produzindo abaixo de seu potencial: as empresas estão com capacidade ociosa e uma parcela da força de trabalho esta desempregada.</a:t>
            </a:r>
          </a:p>
          <a:p>
            <a:pPr lvl="1"/>
            <a:endParaRPr lang="pt-BR" sz="2000" dirty="0">
              <a:solidFill>
                <a:srgbClr val="002060"/>
              </a:solidFill>
            </a:endParaRPr>
          </a:p>
          <a:p>
            <a:r>
              <a:rPr lang="pt-BR" sz="2000" dirty="0">
                <a:solidFill>
                  <a:srgbClr val="002060"/>
                </a:solidFill>
              </a:rPr>
              <a:t>- </a:t>
            </a:r>
            <a:r>
              <a:rPr lang="pt-BR" sz="2000" i="1" dirty="0">
                <a:solidFill>
                  <a:srgbClr val="002060"/>
                </a:solidFill>
              </a:rPr>
              <a:t>Nível constante de preços</a:t>
            </a:r>
          </a:p>
          <a:p>
            <a:pPr marL="514350" indent="-514350">
              <a:buFont typeface="+mj-lt"/>
              <a:buAutoNum type="romanLcPeriod"/>
            </a:pPr>
            <a:endParaRPr lang="pt-BR" sz="2000" dirty="0">
              <a:solidFill>
                <a:srgbClr val="002060"/>
              </a:solidFill>
            </a:endParaRPr>
          </a:p>
          <a:p>
            <a:r>
              <a:rPr lang="pt-BR" sz="2000" dirty="0">
                <a:solidFill>
                  <a:srgbClr val="002060"/>
                </a:solidFill>
              </a:rPr>
              <a:t>Supõe-se que as empresas, quando estimuladas por um aumento de demanda por seus produtos, procurarão elevar sua produção, e não os preços, porque estão com capacidade ociosa, e existem muitos trabalhadores disponíveis, a custos relativamente baixos.</a:t>
            </a:r>
          </a:p>
          <a:p>
            <a:endParaRPr lang="pt-BR" sz="2000" dirty="0">
              <a:solidFill>
                <a:srgbClr val="002060"/>
              </a:solidFill>
            </a:endParaRPr>
          </a:p>
          <a:p>
            <a:r>
              <a:rPr lang="pt-BR" sz="2000" dirty="0">
                <a:solidFill>
                  <a:srgbClr val="002060"/>
                </a:solidFill>
              </a:rPr>
              <a:t>- </a:t>
            </a:r>
            <a:r>
              <a:rPr lang="pt-BR" sz="2000" i="1" dirty="0">
                <a:solidFill>
                  <a:srgbClr val="002060"/>
                </a:solidFill>
              </a:rPr>
              <a:t>Curto Prazo</a:t>
            </a:r>
          </a:p>
          <a:p>
            <a:endParaRPr lang="pt-BR" sz="2000" dirty="0">
              <a:solidFill>
                <a:srgbClr val="002060"/>
              </a:solidFill>
            </a:endParaRPr>
          </a:p>
          <a:p>
            <a:r>
              <a:rPr lang="pt-BR" sz="2000" dirty="0">
                <a:solidFill>
                  <a:srgbClr val="002060"/>
                </a:solidFill>
              </a:rPr>
              <a:t>Curto prazo é definido como o período em que pelo menos um fator de produção permanece constante. Supõe-se que o estoque de fatores de produção não se altera no curto prazo: o que se modifica e apenas o grau de utilização desse estoque.</a:t>
            </a:r>
          </a:p>
        </p:txBody>
      </p:sp>
    </p:spTree>
    <p:extLst>
      <p:ext uri="{BB962C8B-B14F-4D97-AF65-F5344CB8AC3E}">
        <p14:creationId xmlns:p14="http://schemas.microsoft.com/office/powerpoint/2010/main" val="275990588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32508" y="1276220"/>
            <a:ext cx="11623965" cy="4708981"/>
          </a:xfrm>
          <a:prstGeom prst="rect">
            <a:avLst/>
          </a:prstGeom>
        </p:spPr>
        <p:txBody>
          <a:bodyPr wrap="square">
            <a:spAutoFit/>
          </a:bodyPr>
          <a:lstStyle/>
          <a:p>
            <a:r>
              <a:rPr lang="pt-BR" sz="2000" dirty="0">
                <a:solidFill>
                  <a:srgbClr val="002060"/>
                </a:solidFill>
              </a:rPr>
              <a:t> </a:t>
            </a:r>
            <a:r>
              <a:rPr lang="pt-BR" sz="2000" b="1" dirty="0">
                <a:solidFill>
                  <a:srgbClr val="002060"/>
                </a:solidFill>
              </a:rPr>
              <a:t>A oferta agregada</a:t>
            </a:r>
            <a:r>
              <a:rPr lang="pt-BR" sz="2000" dirty="0">
                <a:solidFill>
                  <a:srgbClr val="002060"/>
                </a:solidFill>
              </a:rPr>
              <a:t> é o valor total da produção de bens e serviços finais colocados a disposição da coletividade num dado período; é o próprio produto real, ou PIB. </a:t>
            </a:r>
          </a:p>
          <a:p>
            <a:endParaRPr lang="pt-BR" sz="2000" dirty="0">
              <a:solidFill>
                <a:srgbClr val="002060"/>
              </a:solidFill>
            </a:endParaRPr>
          </a:p>
          <a:p>
            <a:r>
              <a:rPr lang="pt-BR" sz="2000" dirty="0">
                <a:solidFill>
                  <a:srgbClr val="002060"/>
                </a:solidFill>
              </a:rPr>
              <a:t>A oferta agregada varia em função da disponibilidade de fatores de produção: mão-de-obra (força de trabalho ou população economicamente ativa),estoque de capital e nível de tecnologia.</a:t>
            </a:r>
          </a:p>
          <a:p>
            <a:endParaRPr lang="pt-BR" sz="2000" dirty="0">
              <a:solidFill>
                <a:srgbClr val="002060"/>
              </a:solidFill>
            </a:endParaRPr>
          </a:p>
          <a:p>
            <a:endParaRPr lang="pt-BR" sz="2000" dirty="0">
              <a:solidFill>
                <a:srgbClr val="002060"/>
              </a:solidFill>
            </a:endParaRPr>
          </a:p>
          <a:p>
            <a:endParaRPr lang="pt-BR" sz="2000" dirty="0">
              <a:solidFill>
                <a:srgbClr val="002060"/>
              </a:solidFill>
            </a:endParaRPr>
          </a:p>
          <a:p>
            <a:r>
              <a:rPr lang="pt-BR" sz="2000" dirty="0">
                <a:solidFill>
                  <a:srgbClr val="002060"/>
                </a:solidFill>
              </a:rPr>
              <a:t>A </a:t>
            </a:r>
            <a:r>
              <a:rPr lang="pt-BR" sz="2000" b="1" dirty="0">
                <a:solidFill>
                  <a:srgbClr val="002060"/>
                </a:solidFill>
              </a:rPr>
              <a:t>oferta agregada potencial </a:t>
            </a:r>
            <a:r>
              <a:rPr lang="pt-BR" sz="2000" dirty="0">
                <a:solidFill>
                  <a:srgbClr val="002060"/>
                </a:solidFill>
              </a:rPr>
              <a:t>refere-se a produção máxima da economia, quando os fatores de produção estão plenamente empregados;</a:t>
            </a:r>
          </a:p>
          <a:p>
            <a:endParaRPr lang="pt-BR" sz="2000" dirty="0">
              <a:solidFill>
                <a:srgbClr val="002060"/>
              </a:solidFill>
            </a:endParaRPr>
          </a:p>
          <a:p>
            <a:endParaRPr lang="pt-BR" sz="2000" dirty="0">
              <a:solidFill>
                <a:srgbClr val="002060"/>
              </a:solidFill>
            </a:endParaRPr>
          </a:p>
          <a:p>
            <a:endParaRPr lang="pt-BR" sz="2000" dirty="0">
              <a:solidFill>
                <a:srgbClr val="002060"/>
              </a:solidFill>
            </a:endParaRPr>
          </a:p>
          <a:p>
            <a:r>
              <a:rPr lang="pt-BR" sz="2000" dirty="0">
                <a:solidFill>
                  <a:srgbClr val="002060"/>
                </a:solidFill>
              </a:rPr>
              <a:t>A </a:t>
            </a:r>
            <a:r>
              <a:rPr lang="pt-BR" sz="2000" b="1" dirty="0">
                <a:solidFill>
                  <a:srgbClr val="002060"/>
                </a:solidFill>
              </a:rPr>
              <a:t>oferta agregada efetiva </a:t>
            </a:r>
            <a:r>
              <a:rPr lang="pt-BR" sz="2000" dirty="0">
                <a:solidFill>
                  <a:srgbClr val="002060"/>
                </a:solidFill>
              </a:rPr>
              <a:t>refere-se a produção que esta sendo efetivamente colocada no mercado, o que pode ocorrer sem que os fatores de produção estejam sendo plenamente empregados.</a:t>
            </a:r>
          </a:p>
        </p:txBody>
      </p:sp>
    </p:spTree>
    <p:extLst>
      <p:ext uri="{BB962C8B-B14F-4D97-AF65-F5344CB8AC3E}">
        <p14:creationId xmlns:p14="http://schemas.microsoft.com/office/powerpoint/2010/main" val="161857492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5571" y="929253"/>
            <a:ext cx="11623965" cy="5293757"/>
          </a:xfrm>
          <a:prstGeom prst="rect">
            <a:avLst/>
          </a:prstGeom>
        </p:spPr>
        <p:txBody>
          <a:bodyPr wrap="square">
            <a:spAutoFit/>
          </a:bodyPr>
          <a:lstStyle/>
          <a:p>
            <a:r>
              <a:rPr lang="pt-BR" sz="2000" dirty="0">
                <a:solidFill>
                  <a:srgbClr val="002060"/>
                </a:solidFill>
              </a:rPr>
              <a:t> </a:t>
            </a:r>
            <a:r>
              <a:rPr lang="pt-BR" sz="2000" b="1" dirty="0">
                <a:solidFill>
                  <a:srgbClr val="002060"/>
                </a:solidFill>
              </a:rPr>
              <a:t>Demanda Agregada</a:t>
            </a:r>
            <a:r>
              <a:rPr lang="pt-BR" sz="2000" dirty="0">
                <a:solidFill>
                  <a:srgbClr val="002060"/>
                </a:solidFill>
              </a:rPr>
              <a:t> é o valor total da procura por bens e serviços finais da coletividade num dado período; é o próprio produto real, ou PIB. </a:t>
            </a:r>
          </a:p>
          <a:p>
            <a:endParaRPr lang="pt-BR" sz="2000" dirty="0">
              <a:solidFill>
                <a:srgbClr val="002060"/>
              </a:solidFill>
            </a:endParaRPr>
          </a:p>
          <a:p>
            <a:endParaRPr lang="pt-BR" sz="2000" dirty="0">
              <a:solidFill>
                <a:srgbClr val="002060"/>
              </a:solidFill>
            </a:endParaRPr>
          </a:p>
          <a:p>
            <a:pPr algn="ctr"/>
            <a:r>
              <a:rPr lang="pt-BR" sz="2000" b="1" dirty="0">
                <a:solidFill>
                  <a:srgbClr val="002060"/>
                </a:solidFill>
              </a:rPr>
              <a:t>Y= PIB = Renda = DA</a:t>
            </a:r>
          </a:p>
          <a:p>
            <a:pPr algn="ctr"/>
            <a:endParaRPr lang="pt-BR" sz="2000" b="1" dirty="0">
              <a:solidFill>
                <a:srgbClr val="002060"/>
              </a:solidFill>
            </a:endParaRPr>
          </a:p>
          <a:p>
            <a:pPr algn="ctr"/>
            <a:endParaRPr lang="pt-BR" sz="2000" b="1" dirty="0">
              <a:solidFill>
                <a:srgbClr val="002060"/>
              </a:solidFill>
            </a:endParaRPr>
          </a:p>
          <a:p>
            <a:pPr algn="ctr"/>
            <a:endParaRPr lang="pt-BR" sz="2000" b="1" dirty="0">
              <a:solidFill>
                <a:srgbClr val="002060"/>
              </a:solidFill>
            </a:endParaRPr>
          </a:p>
          <a:p>
            <a:pPr algn="ctr"/>
            <a:endParaRPr lang="pt-BR" sz="2000" b="1" dirty="0">
              <a:solidFill>
                <a:srgbClr val="002060"/>
              </a:solidFill>
            </a:endParaRPr>
          </a:p>
          <a:p>
            <a:endParaRPr lang="pt-BR" sz="2000" dirty="0">
              <a:solidFill>
                <a:srgbClr val="002060"/>
              </a:solidFill>
            </a:endParaRPr>
          </a:p>
          <a:p>
            <a:r>
              <a:rPr lang="pt-BR" sz="2000" dirty="0">
                <a:solidFill>
                  <a:srgbClr val="002060"/>
                </a:solidFill>
              </a:rPr>
              <a:t>Uma vez que a oferta agregada potencial não se altera no curto prazo as flutuações da demanda agregada são as responsáveis pelas variações do produto e da renda nacional no curto prazo. </a:t>
            </a:r>
          </a:p>
          <a:p>
            <a:endParaRPr lang="pt-BR" sz="2000" dirty="0">
              <a:solidFill>
                <a:srgbClr val="002060"/>
              </a:solidFill>
            </a:endParaRPr>
          </a:p>
          <a:p>
            <a:endParaRPr lang="pt-BR" sz="2000" dirty="0">
              <a:solidFill>
                <a:srgbClr val="002060"/>
              </a:solidFill>
            </a:endParaRPr>
          </a:p>
          <a:p>
            <a:endParaRPr lang="pt-BR" dirty="0"/>
          </a:p>
          <a:p>
            <a:r>
              <a:rPr lang="pt-BR" sz="2000" dirty="0">
                <a:solidFill>
                  <a:srgbClr val="002060"/>
                </a:solidFill>
              </a:rPr>
              <a:t>Esse e o chamado </a:t>
            </a:r>
            <a:r>
              <a:rPr lang="pt-BR" sz="2000" b="1" dirty="0">
                <a:solidFill>
                  <a:srgbClr val="002060"/>
                </a:solidFill>
              </a:rPr>
              <a:t>princípio da demanda efetiva</a:t>
            </a:r>
          </a:p>
          <a:p>
            <a:endParaRPr lang="pt-BR" sz="2000" dirty="0">
              <a:solidFill>
                <a:srgbClr val="002060"/>
              </a:solidFill>
            </a:endParaRPr>
          </a:p>
        </p:txBody>
      </p:sp>
      <p:graphicFrame>
        <p:nvGraphicFramePr>
          <p:cNvPr id="4" name="Diagrama 3"/>
          <p:cNvGraphicFramePr/>
          <p:nvPr>
            <p:extLst>
              <p:ext uri="{D42A27DB-BD31-4B8C-83A1-F6EECF244321}">
                <p14:modId xmlns:p14="http://schemas.microsoft.com/office/powerpoint/2010/main" val="443730861"/>
              </p:ext>
            </p:extLst>
          </p:nvPr>
        </p:nvGraphicFramePr>
        <p:xfrm>
          <a:off x="2063060" y="2629076"/>
          <a:ext cx="8128000" cy="1319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49185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74720" y="1279342"/>
            <a:ext cx="11470916" cy="4708981"/>
          </a:xfrm>
          <a:prstGeom prst="rect">
            <a:avLst/>
          </a:prstGeom>
        </p:spPr>
        <p:txBody>
          <a:bodyPr wrap="square">
            <a:spAutoFit/>
          </a:bodyPr>
          <a:lstStyle/>
          <a:p>
            <a:r>
              <a:rPr lang="pt-BR" sz="2000" dirty="0">
                <a:solidFill>
                  <a:srgbClr val="002060"/>
                </a:solidFill>
              </a:rPr>
              <a:t>O formato da curva de oferta agregada depende da hipótese sobre o nível de produto corrente da</a:t>
            </a:r>
          </a:p>
          <a:p>
            <a:r>
              <a:rPr lang="pt-BR" sz="2000" dirty="0">
                <a:solidFill>
                  <a:srgbClr val="002060"/>
                </a:solidFill>
              </a:rPr>
              <a:t>economia:</a:t>
            </a:r>
          </a:p>
          <a:p>
            <a:endParaRPr lang="pt-BR" sz="2000" dirty="0">
              <a:solidFill>
                <a:srgbClr val="002060"/>
              </a:solidFill>
            </a:endParaRPr>
          </a:p>
          <a:p>
            <a:endParaRPr lang="pt-BR" sz="2000" dirty="0">
              <a:solidFill>
                <a:srgbClr val="002060"/>
              </a:solidFill>
            </a:endParaRPr>
          </a:p>
          <a:p>
            <a:r>
              <a:rPr lang="pt-BR" sz="2000" dirty="0">
                <a:solidFill>
                  <a:srgbClr val="002060"/>
                </a:solidFill>
              </a:rPr>
              <a:t>  - </a:t>
            </a:r>
            <a:r>
              <a:rPr lang="pt-BR" sz="2000" b="1" dirty="0">
                <a:solidFill>
                  <a:srgbClr val="002060"/>
                </a:solidFill>
              </a:rPr>
              <a:t>Economia com desemprego de recursos </a:t>
            </a:r>
            <a:r>
              <a:rPr lang="pt-BR" sz="2000" dirty="0">
                <a:solidFill>
                  <a:srgbClr val="002060"/>
                </a:solidFill>
              </a:rPr>
              <a:t>- trecho horizontal: situação em que as empresas  estão operando com capacidade ociosa;</a:t>
            </a:r>
          </a:p>
          <a:p>
            <a:endParaRPr lang="pt-BR" sz="2000" dirty="0">
              <a:solidFill>
                <a:srgbClr val="002060"/>
              </a:solidFill>
            </a:endParaRPr>
          </a:p>
          <a:p>
            <a:endParaRPr lang="pt-BR" sz="2000" dirty="0">
              <a:solidFill>
                <a:srgbClr val="002060"/>
              </a:solidFill>
            </a:endParaRPr>
          </a:p>
          <a:p>
            <a:r>
              <a:rPr lang="pt-BR" sz="2000" dirty="0">
                <a:solidFill>
                  <a:srgbClr val="002060"/>
                </a:solidFill>
              </a:rPr>
              <a:t> - </a:t>
            </a:r>
            <a:r>
              <a:rPr lang="pt-BR" sz="2000" b="1" dirty="0">
                <a:solidFill>
                  <a:srgbClr val="002060"/>
                </a:solidFill>
              </a:rPr>
              <a:t>Economia com pleno emprego de recursos </a:t>
            </a:r>
            <a:r>
              <a:rPr lang="pt-BR" sz="2000" dirty="0">
                <a:solidFill>
                  <a:srgbClr val="002060"/>
                </a:solidFill>
              </a:rPr>
              <a:t>- trecho vertical: situação em que as empresas operam com capacidade máxima: qualquer aumento de demanda provocará apenas aumento do nível geral de preços; não há recursos ou fatores de produção disponíveis no curto prazo;</a:t>
            </a:r>
          </a:p>
          <a:p>
            <a:endParaRPr lang="pt-BR" sz="2000" dirty="0">
              <a:solidFill>
                <a:srgbClr val="002060"/>
              </a:solidFill>
            </a:endParaRPr>
          </a:p>
          <a:p>
            <a:pPr marL="342900" indent="-342900">
              <a:buFontTx/>
              <a:buChar char="-"/>
            </a:pPr>
            <a:endParaRPr lang="pt-BR" sz="2000" dirty="0">
              <a:solidFill>
                <a:srgbClr val="002060"/>
              </a:solidFill>
            </a:endParaRPr>
          </a:p>
          <a:p>
            <a:r>
              <a:rPr lang="pt-BR" sz="2000" dirty="0">
                <a:solidFill>
                  <a:srgbClr val="002060"/>
                </a:solidFill>
              </a:rPr>
              <a:t> - </a:t>
            </a:r>
            <a:r>
              <a:rPr lang="pt-BR" sz="2000" b="1" dirty="0">
                <a:solidFill>
                  <a:srgbClr val="002060"/>
                </a:solidFill>
              </a:rPr>
              <a:t>Economia com alguns setores em desemprego e outros em pleno emprego  </a:t>
            </a:r>
            <a:r>
              <a:rPr lang="pt-BR" sz="2000" dirty="0">
                <a:solidFill>
                  <a:srgbClr val="002060"/>
                </a:solidFill>
              </a:rPr>
              <a:t>- trecho intermediário: aumentos da demanda geram aumentos tanto no produto quanto no nível de preços;</a:t>
            </a:r>
          </a:p>
        </p:txBody>
      </p:sp>
    </p:spTree>
    <p:extLst>
      <p:ext uri="{BB962C8B-B14F-4D97-AF65-F5344CB8AC3E}">
        <p14:creationId xmlns:p14="http://schemas.microsoft.com/office/powerpoint/2010/main" val="22298646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stretch>
            <a:fillRect/>
          </a:stretch>
        </p:blipFill>
        <p:spPr>
          <a:xfrm>
            <a:off x="405421" y="1215732"/>
            <a:ext cx="9785639" cy="5403853"/>
          </a:xfrm>
          <a:prstGeom prst="rect">
            <a:avLst/>
          </a:prstGeom>
        </p:spPr>
      </p:pic>
    </p:spTree>
    <p:extLst>
      <p:ext uri="{BB962C8B-B14F-4D97-AF65-F5344CB8AC3E}">
        <p14:creationId xmlns:p14="http://schemas.microsoft.com/office/powerpoint/2010/main" val="274523846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1"/>
          <p:cNvSpPr txBox="1"/>
          <p:nvPr/>
        </p:nvSpPr>
        <p:spPr>
          <a:xfrm>
            <a:off x="399672" y="114124"/>
            <a:ext cx="11672057" cy="2907371"/>
          </a:xfrm>
          <a:prstGeom prst="rect">
            <a:avLst/>
          </a:prstGeom>
        </p:spPr>
        <p:txBody>
          <a:bodyPr lIns="90000" tIns="45000" rIns="90000" bIns="45000"/>
          <a:lstStyle/>
          <a:p>
            <a:pPr>
              <a:lnSpc>
                <a:spcPct val="100000"/>
              </a:lnSpc>
            </a:pPr>
            <a:r>
              <a:rPr lang="pt-BR" sz="2000" b="1" dirty="0">
                <a:solidFill>
                  <a:srgbClr val="002060"/>
                </a:solidFill>
              </a:rPr>
              <a:t>Fatores que deslocam a DA e a OA</a:t>
            </a:r>
            <a:r>
              <a:rPr lang="pt-BR" sz="2000" dirty="0">
                <a:solidFill>
                  <a:srgbClr val="002060"/>
                </a:solidFill>
              </a:rPr>
              <a:t> </a:t>
            </a:r>
          </a:p>
          <a:p>
            <a:pPr algn="ctr">
              <a:lnSpc>
                <a:spcPct val="100000"/>
              </a:lnSpc>
            </a:pPr>
            <a:endParaRPr lang="pt-BR" sz="2000" dirty="0">
              <a:solidFill>
                <a:srgbClr val="002060"/>
              </a:solidFill>
            </a:endParaRPr>
          </a:p>
          <a:p>
            <a:pPr fontAlgn="base"/>
            <a:r>
              <a:rPr lang="pt-BR" sz="2000" dirty="0">
                <a:solidFill>
                  <a:srgbClr val="002060"/>
                </a:solidFill>
              </a:rPr>
              <a:t>A curva de demanda agregada, ou curva DA, desloca-se para a direita à medida que aumentam os componentes da demanda agregada:</a:t>
            </a:r>
          </a:p>
          <a:p>
            <a:pPr fontAlgn="base"/>
            <a:endParaRPr lang="pt-BR" sz="2000" dirty="0">
              <a:solidFill>
                <a:srgbClr val="002060"/>
              </a:solidFill>
            </a:endParaRPr>
          </a:p>
          <a:p>
            <a:pPr algn="ctr" fontAlgn="base"/>
            <a:r>
              <a:rPr lang="pt-BR" sz="2000" dirty="0">
                <a:solidFill>
                  <a:srgbClr val="002060"/>
                </a:solidFill>
              </a:rPr>
              <a:t>∙ Consumo  Investimento ∙ Gastos do governo ∙ </a:t>
            </a:r>
            <a:r>
              <a:rPr lang="pt-BR" sz="2000" dirty="0" err="1">
                <a:solidFill>
                  <a:srgbClr val="002060"/>
                </a:solidFill>
              </a:rPr>
              <a:t>eXportações</a:t>
            </a:r>
            <a:r>
              <a:rPr lang="pt-BR" sz="2000" dirty="0">
                <a:solidFill>
                  <a:srgbClr val="002060"/>
                </a:solidFill>
              </a:rPr>
              <a:t> menos </a:t>
            </a:r>
            <a:r>
              <a:rPr lang="pt-BR" sz="2000" dirty="0" err="1">
                <a:solidFill>
                  <a:srgbClr val="002060"/>
                </a:solidFill>
              </a:rPr>
              <a:t>iMportações</a:t>
            </a:r>
            <a:endParaRPr lang="pt-BR" sz="2000" dirty="0">
              <a:solidFill>
                <a:srgbClr val="002060"/>
              </a:solidFill>
            </a:endParaRPr>
          </a:p>
          <a:p>
            <a:pPr algn="ctr" fontAlgn="base"/>
            <a:endParaRPr lang="pt-BR" sz="2000" dirty="0">
              <a:solidFill>
                <a:srgbClr val="002060"/>
              </a:solidFill>
            </a:endParaRPr>
          </a:p>
          <a:p>
            <a:pPr algn="ctr" fontAlgn="base"/>
            <a:r>
              <a:rPr lang="pt-BR" sz="2000" b="1" dirty="0">
                <a:solidFill>
                  <a:srgbClr val="002060"/>
                </a:solidFill>
              </a:rPr>
              <a:t>DA = C + I + G + (X – M)</a:t>
            </a:r>
            <a:endParaRPr lang="pt-BR" sz="2000" dirty="0">
              <a:solidFill>
                <a:srgbClr val="002060"/>
              </a:solidFill>
            </a:endParaRPr>
          </a:p>
          <a:p>
            <a:pPr algn="ctr" fontAlgn="base"/>
            <a:endParaRPr lang="pt-BR" sz="2000" dirty="0">
              <a:solidFill>
                <a:srgbClr val="002060"/>
              </a:solidFill>
            </a:endParaRPr>
          </a:p>
          <a:p>
            <a:pPr fontAlgn="base"/>
            <a:r>
              <a:rPr lang="pt-BR" sz="2000" dirty="0">
                <a:solidFill>
                  <a:srgbClr val="002060"/>
                </a:solidFill>
              </a:rPr>
              <a:t> A curva DA se deslocará de volta para a esquerda à medida que esses componentes caiam.</a:t>
            </a:r>
          </a:p>
          <a:p>
            <a:pPr>
              <a:lnSpc>
                <a:spcPct val="100000"/>
              </a:lnSpc>
            </a:pPr>
            <a:endParaRPr lang="pt-BR" sz="2400" b="1" dirty="0">
              <a:solidFill>
                <a:srgbClr val="002060"/>
              </a:solidFill>
            </a:endParaRPr>
          </a:p>
          <a:p>
            <a:pPr>
              <a:lnSpc>
                <a:spcPct val="100000"/>
              </a:lnSpc>
            </a:pPr>
            <a:endParaRPr lang="pt-BR" sz="2400" b="1" dirty="0">
              <a:solidFill>
                <a:srgbClr val="002060"/>
              </a:solidFill>
            </a:endParaRPr>
          </a:p>
          <a:p>
            <a:pPr>
              <a:lnSpc>
                <a:spcPct val="100000"/>
              </a:lnSpc>
            </a:pPr>
            <a:endParaRPr lang="pt-BR" sz="2400" b="1" dirty="0">
              <a:solidFill>
                <a:srgbClr val="002060"/>
              </a:solidFill>
            </a:endParaRPr>
          </a:p>
        </p:txBody>
      </p:sp>
      <p:pic>
        <p:nvPicPr>
          <p:cNvPr id="2" name="Imagem 1">
            <a:extLst>
              <a:ext uri="{FF2B5EF4-FFF2-40B4-BE49-F238E27FC236}">
                <a16:creationId xmlns:a16="http://schemas.microsoft.com/office/drawing/2014/main" id="{6DCDEA02-9564-45BA-A593-17789333A4C5}"/>
              </a:ext>
            </a:extLst>
          </p:cNvPr>
          <p:cNvPicPr>
            <a:picLocks noChangeAspect="1"/>
          </p:cNvPicPr>
          <p:nvPr/>
        </p:nvPicPr>
        <p:blipFill>
          <a:blip r:embed="rId2"/>
          <a:stretch>
            <a:fillRect/>
          </a:stretch>
        </p:blipFill>
        <p:spPr>
          <a:xfrm>
            <a:off x="1933817" y="3429000"/>
            <a:ext cx="7448722" cy="3439796"/>
          </a:xfrm>
          <a:prstGeom prst="rect">
            <a:avLst/>
          </a:prstGeom>
        </p:spPr>
      </p:pic>
    </p:spTree>
    <p:extLst>
      <p:ext uri="{BB962C8B-B14F-4D97-AF65-F5344CB8AC3E}">
        <p14:creationId xmlns:p14="http://schemas.microsoft.com/office/powerpoint/2010/main" val="86972750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1"/>
          <p:cNvSpPr txBox="1"/>
          <p:nvPr/>
        </p:nvSpPr>
        <p:spPr>
          <a:xfrm>
            <a:off x="367938" y="222197"/>
            <a:ext cx="11456124" cy="3206803"/>
          </a:xfrm>
          <a:prstGeom prst="rect">
            <a:avLst/>
          </a:prstGeom>
        </p:spPr>
        <p:txBody>
          <a:bodyPr lIns="90000" tIns="45000" rIns="90000" bIns="45000"/>
          <a:lstStyle/>
          <a:p>
            <a:pPr fontAlgn="base"/>
            <a:r>
              <a:rPr lang="pt-BR" sz="2000" dirty="0">
                <a:solidFill>
                  <a:srgbClr val="002060"/>
                </a:solidFill>
              </a:rPr>
              <a:t>Outros fatores que podem deslocar a DA são: </a:t>
            </a:r>
          </a:p>
          <a:p>
            <a:pPr fontAlgn="base"/>
            <a:endParaRPr lang="pt-BR" sz="2000" dirty="0">
              <a:solidFill>
                <a:srgbClr val="002060"/>
              </a:solidFill>
            </a:endParaRPr>
          </a:p>
          <a:p>
            <a:pPr marL="342900" indent="-342900" fontAlgn="base">
              <a:buFont typeface="Arial" panose="020B0604020202020204" pitchFamily="34" charset="0"/>
              <a:buChar char="•"/>
            </a:pPr>
            <a:r>
              <a:rPr lang="pt-BR" sz="2000" dirty="0">
                <a:solidFill>
                  <a:srgbClr val="002060"/>
                </a:solidFill>
              </a:rPr>
              <a:t>Alterações na confiança do consumidor ou dos empresários, resultantes de escolhas pessoais diferentes.</a:t>
            </a:r>
          </a:p>
          <a:p>
            <a:pPr marL="342900" indent="-342900" fontAlgn="base">
              <a:buFont typeface="Arial" panose="020B0604020202020204" pitchFamily="34" charset="0"/>
              <a:buChar char="•"/>
            </a:pPr>
            <a:r>
              <a:rPr lang="pt-BR" sz="2000" dirty="0">
                <a:solidFill>
                  <a:srgbClr val="002060"/>
                </a:solidFill>
              </a:rPr>
              <a:t>Mudanças nos gastos do governo e impostos, resultantes de escolhas políticas.</a:t>
            </a:r>
          </a:p>
          <a:p>
            <a:pPr fontAlgn="base"/>
            <a:endParaRPr lang="pt-BR" sz="2000" dirty="0">
              <a:solidFill>
                <a:srgbClr val="002060"/>
              </a:solidFill>
            </a:endParaRPr>
          </a:p>
          <a:p>
            <a:pPr fontAlgn="base"/>
            <a:r>
              <a:rPr lang="pt-BR" sz="2000" dirty="0">
                <a:solidFill>
                  <a:srgbClr val="002060"/>
                </a:solidFill>
              </a:rPr>
              <a:t>Se a curva de DA se desloca para a direita, então a quantidade de equilíbrio de produção e o nível de preços aumentará. Se a curva de DA se desloca para a esquerda, então, a quantidade de equilíbrio de produção e o nível de preços cairão.</a:t>
            </a:r>
          </a:p>
          <a:p>
            <a:pPr>
              <a:lnSpc>
                <a:spcPct val="100000"/>
              </a:lnSpc>
            </a:pPr>
            <a:endParaRPr lang="pt-BR" sz="2400" b="1" dirty="0">
              <a:solidFill>
                <a:srgbClr val="002060"/>
              </a:solidFill>
            </a:endParaRPr>
          </a:p>
          <a:p>
            <a:pPr>
              <a:lnSpc>
                <a:spcPct val="100000"/>
              </a:lnSpc>
            </a:pPr>
            <a:endParaRPr lang="pt-BR" sz="2400" b="1" dirty="0">
              <a:solidFill>
                <a:srgbClr val="002060"/>
              </a:solidFill>
            </a:endParaRPr>
          </a:p>
          <a:p>
            <a:pPr>
              <a:lnSpc>
                <a:spcPct val="100000"/>
              </a:lnSpc>
            </a:pPr>
            <a:endParaRPr lang="pt-BR" sz="2400" b="1" dirty="0">
              <a:solidFill>
                <a:srgbClr val="002060"/>
              </a:solidFill>
            </a:endParaRPr>
          </a:p>
        </p:txBody>
      </p:sp>
      <p:pic>
        <p:nvPicPr>
          <p:cNvPr id="5" name="Imagem 4">
            <a:extLst>
              <a:ext uri="{FF2B5EF4-FFF2-40B4-BE49-F238E27FC236}">
                <a16:creationId xmlns:a16="http://schemas.microsoft.com/office/drawing/2014/main" id="{72304901-6B95-41AD-B1C7-264ED9BF20CE}"/>
              </a:ext>
            </a:extLst>
          </p:cNvPr>
          <p:cNvPicPr>
            <a:picLocks noChangeAspect="1"/>
          </p:cNvPicPr>
          <p:nvPr/>
        </p:nvPicPr>
        <p:blipFill>
          <a:blip r:embed="rId2"/>
          <a:stretch>
            <a:fillRect/>
          </a:stretch>
        </p:blipFill>
        <p:spPr>
          <a:xfrm>
            <a:off x="1933817" y="3429000"/>
            <a:ext cx="7448722" cy="3439796"/>
          </a:xfrm>
          <a:prstGeom prst="rect">
            <a:avLst/>
          </a:prstGeom>
        </p:spPr>
      </p:pic>
    </p:spTree>
    <p:extLst>
      <p:ext uri="{BB962C8B-B14F-4D97-AF65-F5344CB8AC3E}">
        <p14:creationId xmlns:p14="http://schemas.microsoft.com/office/powerpoint/2010/main" val="138039518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10730</TotalTime>
  <Words>1499</Words>
  <Application>Microsoft Office PowerPoint</Application>
  <PresentationFormat>Widescreen</PresentationFormat>
  <Paragraphs>211</Paragraphs>
  <Slides>25</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25</vt:i4>
      </vt:variant>
    </vt:vector>
  </HeadingPairs>
  <TitlesOfParts>
    <vt:vector size="33" baseType="lpstr">
      <vt:lpstr>Arial</vt:lpstr>
      <vt:lpstr>Calibri</vt:lpstr>
      <vt:lpstr>Calibri Light</vt:lpstr>
      <vt:lpstr>Calibri,Bold</vt:lpstr>
      <vt:lpstr>Cambria Math</vt:lpstr>
      <vt:lpstr>StarSymbol</vt:lpstr>
      <vt:lpstr>Wingdings</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Exercícios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Gerson Nassor</dc:creator>
  <cp:lastModifiedBy>Gerson Nassor Cardoso</cp:lastModifiedBy>
  <cp:revision>337</cp:revision>
  <dcterms:modified xsi:type="dcterms:W3CDTF">2019-05-29T14:44:54Z</dcterms:modified>
</cp:coreProperties>
</file>