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686" r:id="rId2"/>
    <p:sldId id="693" r:id="rId3"/>
    <p:sldId id="608" r:id="rId4"/>
    <p:sldId id="614" r:id="rId5"/>
    <p:sldId id="609" r:id="rId6"/>
    <p:sldId id="694" r:id="rId7"/>
    <p:sldId id="695" r:id="rId8"/>
    <p:sldId id="696" r:id="rId9"/>
    <p:sldId id="698" r:id="rId10"/>
    <p:sldId id="699" r:id="rId11"/>
    <p:sldId id="697" r:id="rId12"/>
    <p:sldId id="700" r:id="rId13"/>
    <p:sldId id="701" r:id="rId14"/>
    <p:sldId id="702" r:id="rId15"/>
    <p:sldId id="703" r:id="rId16"/>
    <p:sldId id="704" r:id="rId17"/>
    <p:sldId id="705" r:id="rId18"/>
    <p:sldId id="706" r:id="rId19"/>
    <p:sldId id="707" r:id="rId20"/>
    <p:sldId id="708" r:id="rId21"/>
    <p:sldId id="709" r:id="rId22"/>
    <p:sldId id="710" r:id="rId23"/>
    <p:sldId id="711" r:id="rId24"/>
    <p:sldId id="713" r:id="rId25"/>
    <p:sldId id="714" r:id="rId26"/>
    <p:sldId id="717" r:id="rId27"/>
    <p:sldId id="716" r:id="rId28"/>
    <p:sldId id="719" r:id="rId29"/>
    <p:sldId id="720" r:id="rId30"/>
    <p:sldId id="718" r:id="rId31"/>
    <p:sldId id="736" r:id="rId32"/>
    <p:sldId id="737" r:id="rId33"/>
    <p:sldId id="738" r:id="rId34"/>
    <p:sldId id="732" r:id="rId35"/>
    <p:sldId id="733" r:id="rId36"/>
    <p:sldId id="729" r:id="rId37"/>
  </p:sldIdLst>
  <p:sldSz cx="9144000" cy="6858000" type="screen4x3"/>
  <p:notesSz cx="6858000" cy="9144000"/>
  <p:defaultTextStyle>
    <a:defPPr>
      <a:defRPr lang="pt-PT"/>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b="1"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b="1"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b="1"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b="1"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04"/>
  </p:normalViewPr>
  <p:slideViewPr>
    <p:cSldViewPr>
      <p:cViewPr varScale="1">
        <p:scale>
          <a:sx n="90" d="100"/>
          <a:sy n="90" d="100"/>
        </p:scale>
        <p:origin x="174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D61FBB87-690E-C949-A851-1C205118897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Times New Roman" panose="02020603050405020304" pitchFamily="18" charset="0"/>
                <a:ea typeface="+mn-ea"/>
                <a:cs typeface="+mn-cs"/>
              </a:defRPr>
            </a:lvl1pPr>
          </a:lstStyle>
          <a:p>
            <a:pPr>
              <a:defRPr/>
            </a:pPr>
            <a:endParaRPr lang="pt-BR"/>
          </a:p>
        </p:txBody>
      </p:sp>
      <p:sp>
        <p:nvSpPr>
          <p:cNvPr id="120835" name="Rectangle 3">
            <a:extLst>
              <a:ext uri="{FF2B5EF4-FFF2-40B4-BE49-F238E27FC236}">
                <a16:creationId xmlns:a16="http://schemas.microsoft.com/office/drawing/2014/main" id="{5B0E9BB8-F2D4-D140-BCE6-305DCFB8C760}"/>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Times New Roman" panose="02020603050405020304" pitchFamily="18" charset="0"/>
                <a:ea typeface="+mn-ea"/>
                <a:cs typeface="+mn-cs"/>
              </a:defRPr>
            </a:lvl1pPr>
          </a:lstStyle>
          <a:p>
            <a:pPr>
              <a:defRPr/>
            </a:pPr>
            <a:endParaRPr lang="pt-BR"/>
          </a:p>
        </p:txBody>
      </p:sp>
      <p:sp>
        <p:nvSpPr>
          <p:cNvPr id="120836" name="Rectangle 4">
            <a:extLst>
              <a:ext uri="{FF2B5EF4-FFF2-40B4-BE49-F238E27FC236}">
                <a16:creationId xmlns:a16="http://schemas.microsoft.com/office/drawing/2014/main" id="{5A18524F-5A62-F546-B17A-0B7546BB1B78}"/>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Times New Roman" panose="02020603050405020304" pitchFamily="18" charset="0"/>
                <a:ea typeface="+mn-ea"/>
                <a:cs typeface="+mn-cs"/>
              </a:defRPr>
            </a:lvl1pPr>
          </a:lstStyle>
          <a:p>
            <a:pPr>
              <a:defRPr/>
            </a:pPr>
            <a:endParaRPr lang="pt-BR"/>
          </a:p>
        </p:txBody>
      </p:sp>
      <p:sp>
        <p:nvSpPr>
          <p:cNvPr id="120837" name="Rectangle 5">
            <a:extLst>
              <a:ext uri="{FF2B5EF4-FFF2-40B4-BE49-F238E27FC236}">
                <a16:creationId xmlns:a16="http://schemas.microsoft.com/office/drawing/2014/main" id="{D6751EE4-23B7-5C47-B090-55194BD41382}"/>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A423F7E8-A695-4C43-9DD5-A0E2E23A6A04}"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E3980A5B-A87C-1844-964D-1874A2D64B3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Times New Roman" panose="02020603050405020304" pitchFamily="18" charset="0"/>
                <a:ea typeface="+mn-ea"/>
                <a:cs typeface="+mn-cs"/>
              </a:defRPr>
            </a:lvl1pPr>
          </a:lstStyle>
          <a:p>
            <a:pPr>
              <a:defRPr/>
            </a:pPr>
            <a:endParaRPr lang="pt-BR"/>
          </a:p>
        </p:txBody>
      </p:sp>
      <p:sp>
        <p:nvSpPr>
          <p:cNvPr id="134147" name="Rectangle 3">
            <a:extLst>
              <a:ext uri="{FF2B5EF4-FFF2-40B4-BE49-F238E27FC236}">
                <a16:creationId xmlns:a16="http://schemas.microsoft.com/office/drawing/2014/main" id="{8DE0DAD5-DEFF-B443-8162-A7E18038894A}"/>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Times New Roman" panose="02020603050405020304" pitchFamily="18" charset="0"/>
                <a:ea typeface="+mn-ea"/>
                <a:cs typeface="+mn-cs"/>
              </a:defRPr>
            </a:lvl1pPr>
          </a:lstStyle>
          <a:p>
            <a:pPr>
              <a:defRPr/>
            </a:pPr>
            <a:endParaRPr lang="pt-BR"/>
          </a:p>
        </p:txBody>
      </p:sp>
      <p:sp>
        <p:nvSpPr>
          <p:cNvPr id="13316" name="Rectangle 4">
            <a:extLst>
              <a:ext uri="{FF2B5EF4-FFF2-40B4-BE49-F238E27FC236}">
                <a16:creationId xmlns:a16="http://schemas.microsoft.com/office/drawing/2014/main" id="{39901EF5-1302-B24C-B1D3-5204EB5F41E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5">
            <a:extLst>
              <a:ext uri="{FF2B5EF4-FFF2-40B4-BE49-F238E27FC236}">
                <a16:creationId xmlns:a16="http://schemas.microsoft.com/office/drawing/2014/main" id="{DCFA2BC3-556D-B549-89CD-74CD7335B9F3}"/>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altLang="pt-BR" noProof="0"/>
              <a:t>Clique para editar os estilos do texto mestre</a:t>
            </a:r>
          </a:p>
          <a:p>
            <a:pPr lvl="1"/>
            <a:r>
              <a:rPr lang="pt-BR" altLang="pt-BR" noProof="0"/>
              <a:t>Segundo nível</a:t>
            </a:r>
          </a:p>
          <a:p>
            <a:pPr lvl="2"/>
            <a:r>
              <a:rPr lang="pt-BR" altLang="pt-BR" noProof="0"/>
              <a:t>Terceiro nível</a:t>
            </a:r>
          </a:p>
          <a:p>
            <a:pPr lvl="3"/>
            <a:r>
              <a:rPr lang="pt-BR" altLang="pt-BR" noProof="0"/>
              <a:t>Quarto nível</a:t>
            </a:r>
          </a:p>
          <a:p>
            <a:pPr lvl="4"/>
            <a:r>
              <a:rPr lang="pt-BR" altLang="pt-BR" noProof="0"/>
              <a:t>Quinto nível</a:t>
            </a:r>
          </a:p>
        </p:txBody>
      </p:sp>
      <p:sp>
        <p:nvSpPr>
          <p:cNvPr id="134150" name="Rectangle 6">
            <a:extLst>
              <a:ext uri="{FF2B5EF4-FFF2-40B4-BE49-F238E27FC236}">
                <a16:creationId xmlns:a16="http://schemas.microsoft.com/office/drawing/2014/main" id="{EE083E2D-824B-D943-AF81-22143E201F7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Times New Roman" panose="02020603050405020304" pitchFamily="18" charset="0"/>
                <a:ea typeface="+mn-ea"/>
                <a:cs typeface="+mn-cs"/>
              </a:defRPr>
            </a:lvl1pPr>
          </a:lstStyle>
          <a:p>
            <a:pPr>
              <a:defRPr/>
            </a:pPr>
            <a:endParaRPr lang="pt-BR"/>
          </a:p>
        </p:txBody>
      </p:sp>
      <p:sp>
        <p:nvSpPr>
          <p:cNvPr id="134151" name="Rectangle 7">
            <a:extLst>
              <a:ext uri="{FF2B5EF4-FFF2-40B4-BE49-F238E27FC236}">
                <a16:creationId xmlns:a16="http://schemas.microsoft.com/office/drawing/2014/main" id="{9AE728FA-01FA-7544-BC07-3E9FD001C85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A8BF1B68-9CD2-184F-A2F6-ED74F070C343}"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26273C28-B314-5340-94D8-6E1232C934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430705D3-EE7C-4747-91B0-E13FE6CC8BBE}" type="slidenum">
              <a:rPr lang="pt-BR" altLang="pt-BR" sz="1200" b="0" smtClean="0"/>
              <a:pPr/>
              <a:t>1</a:t>
            </a:fld>
            <a:endParaRPr lang="pt-BR" altLang="pt-BR" sz="1200" b="0"/>
          </a:p>
        </p:txBody>
      </p:sp>
      <p:sp>
        <p:nvSpPr>
          <p:cNvPr id="16386" name="Rectangle 2">
            <a:extLst>
              <a:ext uri="{FF2B5EF4-FFF2-40B4-BE49-F238E27FC236}">
                <a16:creationId xmlns:a16="http://schemas.microsoft.com/office/drawing/2014/main" id="{B6BB1B95-9A14-454F-AC45-94939DD8BC83}"/>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AF35036C-C779-8748-8ED8-C43E7E229E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endParaRPr lang="en-US"/>
          </a:p>
        </p:txBody>
      </p:sp>
      <p:sp>
        <p:nvSpPr>
          <p:cNvPr id="4" name="Rectangle 4">
            <a:extLst>
              <a:ext uri="{FF2B5EF4-FFF2-40B4-BE49-F238E27FC236}">
                <a16:creationId xmlns:a16="http://schemas.microsoft.com/office/drawing/2014/main" id="{41E2D1B3-2C05-BF4D-A960-C50A908463FF}"/>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5">
            <a:extLst>
              <a:ext uri="{FF2B5EF4-FFF2-40B4-BE49-F238E27FC236}">
                <a16:creationId xmlns:a16="http://schemas.microsoft.com/office/drawing/2014/main" id="{73AA1B5B-F39D-FC43-A4FC-51A7ACAB0CFF}"/>
              </a:ext>
            </a:extLst>
          </p:cNvPr>
          <p:cNvSpPr>
            <a:spLocks noGrp="1" noChangeArrowheads="1"/>
          </p:cNvSpPr>
          <p:nvPr>
            <p:ph type="ftr" sz="quarter" idx="11"/>
          </p:nvPr>
        </p:nvSpPr>
        <p:spPr>
          <a:ln/>
        </p:spPr>
        <p:txBody>
          <a:bodyPr/>
          <a:lstStyle>
            <a:lvl1pPr>
              <a:defRPr/>
            </a:lvl1pPr>
          </a:lstStyle>
          <a:p>
            <a:pPr>
              <a:defRPr/>
            </a:pPr>
            <a:endParaRPr lang="pt-PT"/>
          </a:p>
        </p:txBody>
      </p:sp>
      <p:sp>
        <p:nvSpPr>
          <p:cNvPr id="6" name="Rectangle 6">
            <a:extLst>
              <a:ext uri="{FF2B5EF4-FFF2-40B4-BE49-F238E27FC236}">
                <a16:creationId xmlns:a16="http://schemas.microsoft.com/office/drawing/2014/main" id="{48218770-4177-4A48-88C0-BD7A7FAB0126}"/>
              </a:ext>
            </a:extLst>
          </p:cNvPr>
          <p:cNvSpPr>
            <a:spLocks noGrp="1" noChangeArrowheads="1"/>
          </p:cNvSpPr>
          <p:nvPr>
            <p:ph type="sldNum" sz="quarter" idx="12"/>
          </p:nvPr>
        </p:nvSpPr>
        <p:spPr>
          <a:ln/>
        </p:spPr>
        <p:txBody>
          <a:bodyPr/>
          <a:lstStyle>
            <a:lvl1pPr>
              <a:defRPr/>
            </a:lvl1pPr>
          </a:lstStyle>
          <a:p>
            <a:pPr>
              <a:defRPr/>
            </a:pPr>
            <a:fld id="{69E49353-A1D6-B44E-9C8D-EEBAB58A30CC}" type="slidenum">
              <a:rPr lang="pt-PT" altLang="pt-BR"/>
              <a:pPr>
                <a:defRPr/>
              </a:pPr>
              <a:t>‹nº›</a:t>
            </a:fld>
            <a:endParaRPr lang="pt-PT" altLang="pt-BR"/>
          </a:p>
        </p:txBody>
      </p:sp>
    </p:spTree>
    <p:extLst>
      <p:ext uri="{BB962C8B-B14F-4D97-AF65-F5344CB8AC3E}">
        <p14:creationId xmlns:p14="http://schemas.microsoft.com/office/powerpoint/2010/main" val="1286816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Rectangle 4">
            <a:extLst>
              <a:ext uri="{FF2B5EF4-FFF2-40B4-BE49-F238E27FC236}">
                <a16:creationId xmlns:a16="http://schemas.microsoft.com/office/drawing/2014/main" id="{F84F675C-D119-F749-83F8-FA32804F55BC}"/>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5">
            <a:extLst>
              <a:ext uri="{FF2B5EF4-FFF2-40B4-BE49-F238E27FC236}">
                <a16:creationId xmlns:a16="http://schemas.microsoft.com/office/drawing/2014/main" id="{1C91E683-F546-F941-9DB4-3A1097A9ACE8}"/>
              </a:ext>
            </a:extLst>
          </p:cNvPr>
          <p:cNvSpPr>
            <a:spLocks noGrp="1" noChangeArrowheads="1"/>
          </p:cNvSpPr>
          <p:nvPr>
            <p:ph type="ftr" sz="quarter" idx="11"/>
          </p:nvPr>
        </p:nvSpPr>
        <p:spPr>
          <a:ln/>
        </p:spPr>
        <p:txBody>
          <a:bodyPr/>
          <a:lstStyle>
            <a:lvl1pPr>
              <a:defRPr/>
            </a:lvl1pPr>
          </a:lstStyle>
          <a:p>
            <a:pPr>
              <a:defRPr/>
            </a:pPr>
            <a:endParaRPr lang="pt-PT"/>
          </a:p>
        </p:txBody>
      </p:sp>
      <p:sp>
        <p:nvSpPr>
          <p:cNvPr id="6" name="Rectangle 6">
            <a:extLst>
              <a:ext uri="{FF2B5EF4-FFF2-40B4-BE49-F238E27FC236}">
                <a16:creationId xmlns:a16="http://schemas.microsoft.com/office/drawing/2014/main" id="{11695CBD-6711-FA48-A460-BE2D489AD9B2}"/>
              </a:ext>
            </a:extLst>
          </p:cNvPr>
          <p:cNvSpPr>
            <a:spLocks noGrp="1" noChangeArrowheads="1"/>
          </p:cNvSpPr>
          <p:nvPr>
            <p:ph type="sldNum" sz="quarter" idx="12"/>
          </p:nvPr>
        </p:nvSpPr>
        <p:spPr>
          <a:ln/>
        </p:spPr>
        <p:txBody>
          <a:bodyPr/>
          <a:lstStyle>
            <a:lvl1pPr>
              <a:defRPr/>
            </a:lvl1pPr>
          </a:lstStyle>
          <a:p>
            <a:pPr>
              <a:defRPr/>
            </a:pPr>
            <a:fld id="{531892A0-4707-2048-91D9-1D0926EB1245}" type="slidenum">
              <a:rPr lang="pt-PT" altLang="pt-BR"/>
              <a:pPr>
                <a:defRPr/>
              </a:pPr>
              <a:t>‹nº›</a:t>
            </a:fld>
            <a:endParaRPr lang="pt-PT" altLang="pt-BR"/>
          </a:p>
        </p:txBody>
      </p:sp>
    </p:spTree>
    <p:extLst>
      <p:ext uri="{BB962C8B-B14F-4D97-AF65-F5344CB8AC3E}">
        <p14:creationId xmlns:p14="http://schemas.microsoft.com/office/powerpoint/2010/main" val="3957477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a:t>Clique para editar o estilo do título mestre</a:t>
            </a:r>
            <a:endParaRPr lang="en-US"/>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Rectangle 4">
            <a:extLst>
              <a:ext uri="{FF2B5EF4-FFF2-40B4-BE49-F238E27FC236}">
                <a16:creationId xmlns:a16="http://schemas.microsoft.com/office/drawing/2014/main" id="{C15FD59E-79A4-3244-83FC-CCB7E67D049E}"/>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5">
            <a:extLst>
              <a:ext uri="{FF2B5EF4-FFF2-40B4-BE49-F238E27FC236}">
                <a16:creationId xmlns:a16="http://schemas.microsoft.com/office/drawing/2014/main" id="{6F731E90-2F42-5F4B-93BB-2A42A3BA45D2}"/>
              </a:ext>
            </a:extLst>
          </p:cNvPr>
          <p:cNvSpPr>
            <a:spLocks noGrp="1" noChangeArrowheads="1"/>
          </p:cNvSpPr>
          <p:nvPr>
            <p:ph type="ftr" sz="quarter" idx="11"/>
          </p:nvPr>
        </p:nvSpPr>
        <p:spPr>
          <a:ln/>
        </p:spPr>
        <p:txBody>
          <a:bodyPr/>
          <a:lstStyle>
            <a:lvl1pPr>
              <a:defRPr/>
            </a:lvl1pPr>
          </a:lstStyle>
          <a:p>
            <a:pPr>
              <a:defRPr/>
            </a:pPr>
            <a:endParaRPr lang="pt-PT"/>
          </a:p>
        </p:txBody>
      </p:sp>
      <p:sp>
        <p:nvSpPr>
          <p:cNvPr id="6" name="Rectangle 6">
            <a:extLst>
              <a:ext uri="{FF2B5EF4-FFF2-40B4-BE49-F238E27FC236}">
                <a16:creationId xmlns:a16="http://schemas.microsoft.com/office/drawing/2014/main" id="{7451DF75-CE4A-3740-AEF7-F12DC998EDD0}"/>
              </a:ext>
            </a:extLst>
          </p:cNvPr>
          <p:cNvSpPr>
            <a:spLocks noGrp="1" noChangeArrowheads="1"/>
          </p:cNvSpPr>
          <p:nvPr>
            <p:ph type="sldNum" sz="quarter" idx="12"/>
          </p:nvPr>
        </p:nvSpPr>
        <p:spPr>
          <a:ln/>
        </p:spPr>
        <p:txBody>
          <a:bodyPr/>
          <a:lstStyle>
            <a:lvl1pPr>
              <a:defRPr/>
            </a:lvl1pPr>
          </a:lstStyle>
          <a:p>
            <a:pPr>
              <a:defRPr/>
            </a:pPr>
            <a:fld id="{ABABC970-3EF7-2545-8117-C3F873291682}" type="slidenum">
              <a:rPr lang="pt-PT" altLang="pt-BR"/>
              <a:pPr>
                <a:defRPr/>
              </a:pPr>
              <a:t>‹nº›</a:t>
            </a:fld>
            <a:endParaRPr lang="pt-PT" altLang="pt-BR"/>
          </a:p>
        </p:txBody>
      </p:sp>
    </p:spTree>
    <p:extLst>
      <p:ext uri="{BB962C8B-B14F-4D97-AF65-F5344CB8AC3E}">
        <p14:creationId xmlns:p14="http://schemas.microsoft.com/office/powerpoint/2010/main" val="2671975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Rectangle 4">
            <a:extLst>
              <a:ext uri="{FF2B5EF4-FFF2-40B4-BE49-F238E27FC236}">
                <a16:creationId xmlns:a16="http://schemas.microsoft.com/office/drawing/2014/main" id="{1F6D0403-10C3-854E-87F9-04E16E717C21}"/>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5">
            <a:extLst>
              <a:ext uri="{FF2B5EF4-FFF2-40B4-BE49-F238E27FC236}">
                <a16:creationId xmlns:a16="http://schemas.microsoft.com/office/drawing/2014/main" id="{84F9ACE6-5306-7D40-B3F2-3D40E60DA7DE}"/>
              </a:ext>
            </a:extLst>
          </p:cNvPr>
          <p:cNvSpPr>
            <a:spLocks noGrp="1" noChangeArrowheads="1"/>
          </p:cNvSpPr>
          <p:nvPr>
            <p:ph type="ftr" sz="quarter" idx="11"/>
          </p:nvPr>
        </p:nvSpPr>
        <p:spPr>
          <a:ln/>
        </p:spPr>
        <p:txBody>
          <a:bodyPr/>
          <a:lstStyle>
            <a:lvl1pPr>
              <a:defRPr/>
            </a:lvl1pPr>
          </a:lstStyle>
          <a:p>
            <a:pPr>
              <a:defRPr/>
            </a:pPr>
            <a:endParaRPr lang="pt-PT"/>
          </a:p>
        </p:txBody>
      </p:sp>
      <p:sp>
        <p:nvSpPr>
          <p:cNvPr id="6" name="Rectangle 6">
            <a:extLst>
              <a:ext uri="{FF2B5EF4-FFF2-40B4-BE49-F238E27FC236}">
                <a16:creationId xmlns:a16="http://schemas.microsoft.com/office/drawing/2014/main" id="{51FCE04B-9BFA-9A42-8E5D-1F182623D934}"/>
              </a:ext>
            </a:extLst>
          </p:cNvPr>
          <p:cNvSpPr>
            <a:spLocks noGrp="1" noChangeArrowheads="1"/>
          </p:cNvSpPr>
          <p:nvPr>
            <p:ph type="sldNum" sz="quarter" idx="12"/>
          </p:nvPr>
        </p:nvSpPr>
        <p:spPr>
          <a:ln/>
        </p:spPr>
        <p:txBody>
          <a:bodyPr/>
          <a:lstStyle>
            <a:lvl1pPr>
              <a:defRPr/>
            </a:lvl1pPr>
          </a:lstStyle>
          <a:p>
            <a:pPr>
              <a:defRPr/>
            </a:pPr>
            <a:fld id="{46C70DD1-A93D-A24B-BB59-E4411B185445}" type="slidenum">
              <a:rPr lang="pt-PT" altLang="pt-BR"/>
              <a:pPr>
                <a:defRPr/>
              </a:pPr>
              <a:t>‹nº›</a:t>
            </a:fld>
            <a:endParaRPr lang="pt-PT" altLang="pt-BR"/>
          </a:p>
        </p:txBody>
      </p:sp>
    </p:spTree>
    <p:extLst>
      <p:ext uri="{BB962C8B-B14F-4D97-AF65-F5344CB8AC3E}">
        <p14:creationId xmlns:p14="http://schemas.microsoft.com/office/powerpoint/2010/main" val="276357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a:extLst>
              <a:ext uri="{FF2B5EF4-FFF2-40B4-BE49-F238E27FC236}">
                <a16:creationId xmlns:a16="http://schemas.microsoft.com/office/drawing/2014/main" id="{2C7B860E-1E07-4A44-8CE0-A816FAE27B53}"/>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5">
            <a:extLst>
              <a:ext uri="{FF2B5EF4-FFF2-40B4-BE49-F238E27FC236}">
                <a16:creationId xmlns:a16="http://schemas.microsoft.com/office/drawing/2014/main" id="{2F4F4F71-BE29-5F48-9263-B963550A869A}"/>
              </a:ext>
            </a:extLst>
          </p:cNvPr>
          <p:cNvSpPr>
            <a:spLocks noGrp="1" noChangeArrowheads="1"/>
          </p:cNvSpPr>
          <p:nvPr>
            <p:ph type="ftr" sz="quarter" idx="11"/>
          </p:nvPr>
        </p:nvSpPr>
        <p:spPr>
          <a:ln/>
        </p:spPr>
        <p:txBody>
          <a:bodyPr/>
          <a:lstStyle>
            <a:lvl1pPr>
              <a:defRPr/>
            </a:lvl1pPr>
          </a:lstStyle>
          <a:p>
            <a:pPr>
              <a:defRPr/>
            </a:pPr>
            <a:endParaRPr lang="pt-PT"/>
          </a:p>
        </p:txBody>
      </p:sp>
      <p:sp>
        <p:nvSpPr>
          <p:cNvPr id="6" name="Rectangle 6">
            <a:extLst>
              <a:ext uri="{FF2B5EF4-FFF2-40B4-BE49-F238E27FC236}">
                <a16:creationId xmlns:a16="http://schemas.microsoft.com/office/drawing/2014/main" id="{1740B085-F1B0-904D-BB13-83AAB762230A}"/>
              </a:ext>
            </a:extLst>
          </p:cNvPr>
          <p:cNvSpPr>
            <a:spLocks noGrp="1" noChangeArrowheads="1"/>
          </p:cNvSpPr>
          <p:nvPr>
            <p:ph type="sldNum" sz="quarter" idx="12"/>
          </p:nvPr>
        </p:nvSpPr>
        <p:spPr>
          <a:ln/>
        </p:spPr>
        <p:txBody>
          <a:bodyPr/>
          <a:lstStyle>
            <a:lvl1pPr>
              <a:defRPr/>
            </a:lvl1pPr>
          </a:lstStyle>
          <a:p>
            <a:pPr>
              <a:defRPr/>
            </a:pPr>
            <a:fld id="{3174CB96-AE02-BD45-ADD7-A19030DB2A18}" type="slidenum">
              <a:rPr lang="pt-PT" altLang="pt-BR"/>
              <a:pPr>
                <a:defRPr/>
              </a:pPr>
              <a:t>‹nº›</a:t>
            </a:fld>
            <a:endParaRPr lang="pt-PT" altLang="pt-BR"/>
          </a:p>
        </p:txBody>
      </p:sp>
    </p:spTree>
    <p:extLst>
      <p:ext uri="{BB962C8B-B14F-4D97-AF65-F5344CB8AC3E}">
        <p14:creationId xmlns:p14="http://schemas.microsoft.com/office/powerpoint/2010/main" val="296412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Rectangle 4">
            <a:extLst>
              <a:ext uri="{FF2B5EF4-FFF2-40B4-BE49-F238E27FC236}">
                <a16:creationId xmlns:a16="http://schemas.microsoft.com/office/drawing/2014/main" id="{E1E2FD36-6CF7-7342-83BF-026004A3C988}"/>
              </a:ext>
            </a:extLst>
          </p:cNvPr>
          <p:cNvSpPr>
            <a:spLocks noGrp="1" noChangeArrowheads="1"/>
          </p:cNvSpPr>
          <p:nvPr>
            <p:ph type="dt" sz="half" idx="10"/>
          </p:nvPr>
        </p:nvSpPr>
        <p:spPr>
          <a:ln/>
        </p:spPr>
        <p:txBody>
          <a:bodyPr/>
          <a:lstStyle>
            <a:lvl1pPr>
              <a:defRPr/>
            </a:lvl1pPr>
          </a:lstStyle>
          <a:p>
            <a:pPr>
              <a:defRPr/>
            </a:pPr>
            <a:endParaRPr lang="pt-PT"/>
          </a:p>
        </p:txBody>
      </p:sp>
      <p:sp>
        <p:nvSpPr>
          <p:cNvPr id="6" name="Rectangle 5">
            <a:extLst>
              <a:ext uri="{FF2B5EF4-FFF2-40B4-BE49-F238E27FC236}">
                <a16:creationId xmlns:a16="http://schemas.microsoft.com/office/drawing/2014/main" id="{AB9E859B-37D9-5244-83DA-085DF025D129}"/>
              </a:ext>
            </a:extLst>
          </p:cNvPr>
          <p:cNvSpPr>
            <a:spLocks noGrp="1" noChangeArrowheads="1"/>
          </p:cNvSpPr>
          <p:nvPr>
            <p:ph type="ftr" sz="quarter" idx="11"/>
          </p:nvPr>
        </p:nvSpPr>
        <p:spPr>
          <a:ln/>
        </p:spPr>
        <p:txBody>
          <a:bodyPr/>
          <a:lstStyle>
            <a:lvl1pPr>
              <a:defRPr/>
            </a:lvl1pPr>
          </a:lstStyle>
          <a:p>
            <a:pPr>
              <a:defRPr/>
            </a:pPr>
            <a:endParaRPr lang="pt-PT"/>
          </a:p>
        </p:txBody>
      </p:sp>
      <p:sp>
        <p:nvSpPr>
          <p:cNvPr id="7" name="Rectangle 6">
            <a:extLst>
              <a:ext uri="{FF2B5EF4-FFF2-40B4-BE49-F238E27FC236}">
                <a16:creationId xmlns:a16="http://schemas.microsoft.com/office/drawing/2014/main" id="{5D3D1DEF-634D-614E-BB2E-9BA1BECE6D11}"/>
              </a:ext>
            </a:extLst>
          </p:cNvPr>
          <p:cNvSpPr>
            <a:spLocks noGrp="1" noChangeArrowheads="1"/>
          </p:cNvSpPr>
          <p:nvPr>
            <p:ph type="sldNum" sz="quarter" idx="12"/>
          </p:nvPr>
        </p:nvSpPr>
        <p:spPr>
          <a:ln/>
        </p:spPr>
        <p:txBody>
          <a:bodyPr/>
          <a:lstStyle>
            <a:lvl1pPr>
              <a:defRPr/>
            </a:lvl1pPr>
          </a:lstStyle>
          <a:p>
            <a:pPr>
              <a:defRPr/>
            </a:pPr>
            <a:fld id="{2EAB99EE-858D-734A-AA4B-D306DB8003F6}" type="slidenum">
              <a:rPr lang="pt-PT" altLang="pt-BR"/>
              <a:pPr>
                <a:defRPr/>
              </a:pPr>
              <a:t>‹nº›</a:t>
            </a:fld>
            <a:endParaRPr lang="pt-PT" altLang="pt-BR"/>
          </a:p>
        </p:txBody>
      </p:sp>
    </p:spTree>
    <p:extLst>
      <p:ext uri="{BB962C8B-B14F-4D97-AF65-F5344CB8AC3E}">
        <p14:creationId xmlns:p14="http://schemas.microsoft.com/office/powerpoint/2010/main" val="538415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estilo do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Rectangle 4">
            <a:extLst>
              <a:ext uri="{FF2B5EF4-FFF2-40B4-BE49-F238E27FC236}">
                <a16:creationId xmlns:a16="http://schemas.microsoft.com/office/drawing/2014/main" id="{1B74E893-0423-3A47-863F-85296D888014}"/>
              </a:ext>
            </a:extLst>
          </p:cNvPr>
          <p:cNvSpPr>
            <a:spLocks noGrp="1" noChangeArrowheads="1"/>
          </p:cNvSpPr>
          <p:nvPr>
            <p:ph type="dt" sz="half" idx="10"/>
          </p:nvPr>
        </p:nvSpPr>
        <p:spPr>
          <a:ln/>
        </p:spPr>
        <p:txBody>
          <a:bodyPr/>
          <a:lstStyle>
            <a:lvl1pPr>
              <a:defRPr/>
            </a:lvl1pPr>
          </a:lstStyle>
          <a:p>
            <a:pPr>
              <a:defRPr/>
            </a:pPr>
            <a:endParaRPr lang="pt-PT"/>
          </a:p>
        </p:txBody>
      </p:sp>
      <p:sp>
        <p:nvSpPr>
          <p:cNvPr id="8" name="Rectangle 5">
            <a:extLst>
              <a:ext uri="{FF2B5EF4-FFF2-40B4-BE49-F238E27FC236}">
                <a16:creationId xmlns:a16="http://schemas.microsoft.com/office/drawing/2014/main" id="{434F7426-7DFA-7348-8779-487B2FFDBA07}"/>
              </a:ext>
            </a:extLst>
          </p:cNvPr>
          <p:cNvSpPr>
            <a:spLocks noGrp="1" noChangeArrowheads="1"/>
          </p:cNvSpPr>
          <p:nvPr>
            <p:ph type="ftr" sz="quarter" idx="11"/>
          </p:nvPr>
        </p:nvSpPr>
        <p:spPr>
          <a:ln/>
        </p:spPr>
        <p:txBody>
          <a:bodyPr/>
          <a:lstStyle>
            <a:lvl1pPr>
              <a:defRPr/>
            </a:lvl1pPr>
          </a:lstStyle>
          <a:p>
            <a:pPr>
              <a:defRPr/>
            </a:pPr>
            <a:endParaRPr lang="pt-PT"/>
          </a:p>
        </p:txBody>
      </p:sp>
      <p:sp>
        <p:nvSpPr>
          <p:cNvPr id="9" name="Rectangle 6">
            <a:extLst>
              <a:ext uri="{FF2B5EF4-FFF2-40B4-BE49-F238E27FC236}">
                <a16:creationId xmlns:a16="http://schemas.microsoft.com/office/drawing/2014/main" id="{7F47BD1E-E89F-D745-B52D-7B5241D40FBC}"/>
              </a:ext>
            </a:extLst>
          </p:cNvPr>
          <p:cNvSpPr>
            <a:spLocks noGrp="1" noChangeArrowheads="1"/>
          </p:cNvSpPr>
          <p:nvPr>
            <p:ph type="sldNum" sz="quarter" idx="12"/>
          </p:nvPr>
        </p:nvSpPr>
        <p:spPr>
          <a:ln/>
        </p:spPr>
        <p:txBody>
          <a:bodyPr/>
          <a:lstStyle>
            <a:lvl1pPr>
              <a:defRPr/>
            </a:lvl1pPr>
          </a:lstStyle>
          <a:p>
            <a:pPr>
              <a:defRPr/>
            </a:pPr>
            <a:fld id="{5BA00373-BE1C-3142-9D3E-81EE95C3513B}" type="slidenum">
              <a:rPr lang="pt-PT" altLang="pt-BR"/>
              <a:pPr>
                <a:defRPr/>
              </a:pPr>
              <a:t>‹nº›</a:t>
            </a:fld>
            <a:endParaRPr lang="pt-PT" altLang="pt-BR"/>
          </a:p>
        </p:txBody>
      </p:sp>
    </p:spTree>
    <p:extLst>
      <p:ext uri="{BB962C8B-B14F-4D97-AF65-F5344CB8AC3E}">
        <p14:creationId xmlns:p14="http://schemas.microsoft.com/office/powerpoint/2010/main" val="1297575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3" name="Rectangle 4">
            <a:extLst>
              <a:ext uri="{FF2B5EF4-FFF2-40B4-BE49-F238E27FC236}">
                <a16:creationId xmlns:a16="http://schemas.microsoft.com/office/drawing/2014/main" id="{89C59038-D138-FE4C-AFB3-024D38B22158}"/>
              </a:ext>
            </a:extLst>
          </p:cNvPr>
          <p:cNvSpPr>
            <a:spLocks noGrp="1" noChangeArrowheads="1"/>
          </p:cNvSpPr>
          <p:nvPr>
            <p:ph type="dt" sz="half" idx="10"/>
          </p:nvPr>
        </p:nvSpPr>
        <p:spPr>
          <a:ln/>
        </p:spPr>
        <p:txBody>
          <a:bodyPr/>
          <a:lstStyle>
            <a:lvl1pPr>
              <a:defRPr/>
            </a:lvl1pPr>
          </a:lstStyle>
          <a:p>
            <a:pPr>
              <a:defRPr/>
            </a:pPr>
            <a:endParaRPr lang="pt-PT"/>
          </a:p>
        </p:txBody>
      </p:sp>
      <p:sp>
        <p:nvSpPr>
          <p:cNvPr id="4" name="Rectangle 5">
            <a:extLst>
              <a:ext uri="{FF2B5EF4-FFF2-40B4-BE49-F238E27FC236}">
                <a16:creationId xmlns:a16="http://schemas.microsoft.com/office/drawing/2014/main" id="{B5BC1196-0B9B-4849-AEB3-90BDE754E859}"/>
              </a:ext>
            </a:extLst>
          </p:cNvPr>
          <p:cNvSpPr>
            <a:spLocks noGrp="1" noChangeArrowheads="1"/>
          </p:cNvSpPr>
          <p:nvPr>
            <p:ph type="ftr" sz="quarter" idx="11"/>
          </p:nvPr>
        </p:nvSpPr>
        <p:spPr>
          <a:ln/>
        </p:spPr>
        <p:txBody>
          <a:bodyPr/>
          <a:lstStyle>
            <a:lvl1pPr>
              <a:defRPr/>
            </a:lvl1pPr>
          </a:lstStyle>
          <a:p>
            <a:pPr>
              <a:defRPr/>
            </a:pPr>
            <a:endParaRPr lang="pt-PT"/>
          </a:p>
        </p:txBody>
      </p:sp>
      <p:sp>
        <p:nvSpPr>
          <p:cNvPr id="5" name="Rectangle 6">
            <a:extLst>
              <a:ext uri="{FF2B5EF4-FFF2-40B4-BE49-F238E27FC236}">
                <a16:creationId xmlns:a16="http://schemas.microsoft.com/office/drawing/2014/main" id="{BEE90FA8-3B0E-A44D-929F-553ACF2605AD}"/>
              </a:ext>
            </a:extLst>
          </p:cNvPr>
          <p:cNvSpPr>
            <a:spLocks noGrp="1" noChangeArrowheads="1"/>
          </p:cNvSpPr>
          <p:nvPr>
            <p:ph type="sldNum" sz="quarter" idx="12"/>
          </p:nvPr>
        </p:nvSpPr>
        <p:spPr>
          <a:ln/>
        </p:spPr>
        <p:txBody>
          <a:bodyPr/>
          <a:lstStyle>
            <a:lvl1pPr>
              <a:defRPr/>
            </a:lvl1pPr>
          </a:lstStyle>
          <a:p>
            <a:pPr>
              <a:defRPr/>
            </a:pPr>
            <a:fld id="{ACCBD800-0913-8C4A-ACEB-B158E5352818}" type="slidenum">
              <a:rPr lang="pt-PT" altLang="pt-BR"/>
              <a:pPr>
                <a:defRPr/>
              </a:pPr>
              <a:t>‹nº›</a:t>
            </a:fld>
            <a:endParaRPr lang="pt-PT" altLang="pt-BR"/>
          </a:p>
        </p:txBody>
      </p:sp>
    </p:spTree>
    <p:extLst>
      <p:ext uri="{BB962C8B-B14F-4D97-AF65-F5344CB8AC3E}">
        <p14:creationId xmlns:p14="http://schemas.microsoft.com/office/powerpoint/2010/main" val="165186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6560D58-649D-E843-B24D-5A5E81B5660E}"/>
              </a:ext>
            </a:extLst>
          </p:cNvPr>
          <p:cNvSpPr>
            <a:spLocks noGrp="1" noChangeArrowheads="1"/>
          </p:cNvSpPr>
          <p:nvPr>
            <p:ph type="dt" sz="half" idx="10"/>
          </p:nvPr>
        </p:nvSpPr>
        <p:spPr>
          <a:ln/>
        </p:spPr>
        <p:txBody>
          <a:bodyPr/>
          <a:lstStyle>
            <a:lvl1pPr>
              <a:defRPr/>
            </a:lvl1pPr>
          </a:lstStyle>
          <a:p>
            <a:pPr>
              <a:defRPr/>
            </a:pPr>
            <a:endParaRPr lang="pt-PT"/>
          </a:p>
        </p:txBody>
      </p:sp>
      <p:sp>
        <p:nvSpPr>
          <p:cNvPr id="3" name="Rectangle 5">
            <a:extLst>
              <a:ext uri="{FF2B5EF4-FFF2-40B4-BE49-F238E27FC236}">
                <a16:creationId xmlns:a16="http://schemas.microsoft.com/office/drawing/2014/main" id="{86919114-67FA-E94F-9654-5AA5CDF841F8}"/>
              </a:ext>
            </a:extLst>
          </p:cNvPr>
          <p:cNvSpPr>
            <a:spLocks noGrp="1" noChangeArrowheads="1"/>
          </p:cNvSpPr>
          <p:nvPr>
            <p:ph type="ftr" sz="quarter" idx="11"/>
          </p:nvPr>
        </p:nvSpPr>
        <p:spPr>
          <a:ln/>
        </p:spPr>
        <p:txBody>
          <a:bodyPr/>
          <a:lstStyle>
            <a:lvl1pPr>
              <a:defRPr/>
            </a:lvl1pPr>
          </a:lstStyle>
          <a:p>
            <a:pPr>
              <a:defRPr/>
            </a:pPr>
            <a:endParaRPr lang="pt-PT"/>
          </a:p>
        </p:txBody>
      </p:sp>
      <p:sp>
        <p:nvSpPr>
          <p:cNvPr id="4" name="Rectangle 6">
            <a:extLst>
              <a:ext uri="{FF2B5EF4-FFF2-40B4-BE49-F238E27FC236}">
                <a16:creationId xmlns:a16="http://schemas.microsoft.com/office/drawing/2014/main" id="{53A4DF88-896B-CF49-A036-C72C8221258D}"/>
              </a:ext>
            </a:extLst>
          </p:cNvPr>
          <p:cNvSpPr>
            <a:spLocks noGrp="1" noChangeArrowheads="1"/>
          </p:cNvSpPr>
          <p:nvPr>
            <p:ph type="sldNum" sz="quarter" idx="12"/>
          </p:nvPr>
        </p:nvSpPr>
        <p:spPr>
          <a:ln/>
        </p:spPr>
        <p:txBody>
          <a:bodyPr/>
          <a:lstStyle>
            <a:lvl1pPr>
              <a:defRPr/>
            </a:lvl1pPr>
          </a:lstStyle>
          <a:p>
            <a:pPr>
              <a:defRPr/>
            </a:pPr>
            <a:fld id="{ACA1C0C7-ECDE-6240-B0B1-8A72F0BF3DCE}" type="slidenum">
              <a:rPr lang="pt-PT" altLang="pt-BR"/>
              <a:pPr>
                <a:defRPr/>
              </a:pPr>
              <a:t>‹nº›</a:t>
            </a:fld>
            <a:endParaRPr lang="pt-PT" altLang="pt-BR"/>
          </a:p>
        </p:txBody>
      </p:sp>
    </p:spTree>
    <p:extLst>
      <p:ext uri="{BB962C8B-B14F-4D97-AF65-F5344CB8AC3E}">
        <p14:creationId xmlns:p14="http://schemas.microsoft.com/office/powerpoint/2010/main" val="4226931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50E0BB7A-E6F3-794A-89C2-C1BB365DF22D}"/>
              </a:ext>
            </a:extLst>
          </p:cNvPr>
          <p:cNvSpPr>
            <a:spLocks noGrp="1" noChangeArrowheads="1"/>
          </p:cNvSpPr>
          <p:nvPr>
            <p:ph type="dt" sz="half" idx="10"/>
          </p:nvPr>
        </p:nvSpPr>
        <p:spPr>
          <a:ln/>
        </p:spPr>
        <p:txBody>
          <a:bodyPr/>
          <a:lstStyle>
            <a:lvl1pPr>
              <a:defRPr/>
            </a:lvl1pPr>
          </a:lstStyle>
          <a:p>
            <a:pPr>
              <a:defRPr/>
            </a:pPr>
            <a:endParaRPr lang="pt-PT"/>
          </a:p>
        </p:txBody>
      </p:sp>
      <p:sp>
        <p:nvSpPr>
          <p:cNvPr id="6" name="Rectangle 5">
            <a:extLst>
              <a:ext uri="{FF2B5EF4-FFF2-40B4-BE49-F238E27FC236}">
                <a16:creationId xmlns:a16="http://schemas.microsoft.com/office/drawing/2014/main" id="{E3CBD182-B066-A141-90F0-D976DC78A362}"/>
              </a:ext>
            </a:extLst>
          </p:cNvPr>
          <p:cNvSpPr>
            <a:spLocks noGrp="1" noChangeArrowheads="1"/>
          </p:cNvSpPr>
          <p:nvPr>
            <p:ph type="ftr" sz="quarter" idx="11"/>
          </p:nvPr>
        </p:nvSpPr>
        <p:spPr>
          <a:ln/>
        </p:spPr>
        <p:txBody>
          <a:bodyPr/>
          <a:lstStyle>
            <a:lvl1pPr>
              <a:defRPr/>
            </a:lvl1pPr>
          </a:lstStyle>
          <a:p>
            <a:pPr>
              <a:defRPr/>
            </a:pPr>
            <a:endParaRPr lang="pt-PT"/>
          </a:p>
        </p:txBody>
      </p:sp>
      <p:sp>
        <p:nvSpPr>
          <p:cNvPr id="7" name="Rectangle 6">
            <a:extLst>
              <a:ext uri="{FF2B5EF4-FFF2-40B4-BE49-F238E27FC236}">
                <a16:creationId xmlns:a16="http://schemas.microsoft.com/office/drawing/2014/main" id="{8E7C2902-A43E-D140-9525-FD3E6704648B}"/>
              </a:ext>
            </a:extLst>
          </p:cNvPr>
          <p:cNvSpPr>
            <a:spLocks noGrp="1" noChangeArrowheads="1"/>
          </p:cNvSpPr>
          <p:nvPr>
            <p:ph type="sldNum" sz="quarter" idx="12"/>
          </p:nvPr>
        </p:nvSpPr>
        <p:spPr>
          <a:ln/>
        </p:spPr>
        <p:txBody>
          <a:bodyPr/>
          <a:lstStyle>
            <a:lvl1pPr>
              <a:defRPr/>
            </a:lvl1pPr>
          </a:lstStyle>
          <a:p>
            <a:pPr>
              <a:defRPr/>
            </a:pPr>
            <a:fld id="{CA9E8C03-CFAE-C840-A76A-53D6064C8DEE}" type="slidenum">
              <a:rPr lang="pt-PT" altLang="pt-BR"/>
              <a:pPr>
                <a:defRPr/>
              </a:pPr>
              <a:t>‹nº›</a:t>
            </a:fld>
            <a:endParaRPr lang="pt-PT" altLang="pt-BR"/>
          </a:p>
        </p:txBody>
      </p:sp>
    </p:spTree>
    <p:extLst>
      <p:ext uri="{BB962C8B-B14F-4D97-AF65-F5344CB8AC3E}">
        <p14:creationId xmlns:p14="http://schemas.microsoft.com/office/powerpoint/2010/main" val="98303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B8AC352A-173A-C84C-AD9B-3C5C881CC23A}"/>
              </a:ext>
            </a:extLst>
          </p:cNvPr>
          <p:cNvSpPr>
            <a:spLocks noGrp="1" noChangeArrowheads="1"/>
          </p:cNvSpPr>
          <p:nvPr>
            <p:ph type="dt" sz="half" idx="10"/>
          </p:nvPr>
        </p:nvSpPr>
        <p:spPr>
          <a:ln/>
        </p:spPr>
        <p:txBody>
          <a:bodyPr/>
          <a:lstStyle>
            <a:lvl1pPr>
              <a:defRPr/>
            </a:lvl1pPr>
          </a:lstStyle>
          <a:p>
            <a:pPr>
              <a:defRPr/>
            </a:pPr>
            <a:endParaRPr lang="pt-PT"/>
          </a:p>
        </p:txBody>
      </p:sp>
      <p:sp>
        <p:nvSpPr>
          <p:cNvPr id="6" name="Rectangle 5">
            <a:extLst>
              <a:ext uri="{FF2B5EF4-FFF2-40B4-BE49-F238E27FC236}">
                <a16:creationId xmlns:a16="http://schemas.microsoft.com/office/drawing/2014/main" id="{DE2B92CB-ED2B-6542-8393-7E47BB94CE26}"/>
              </a:ext>
            </a:extLst>
          </p:cNvPr>
          <p:cNvSpPr>
            <a:spLocks noGrp="1" noChangeArrowheads="1"/>
          </p:cNvSpPr>
          <p:nvPr>
            <p:ph type="ftr" sz="quarter" idx="11"/>
          </p:nvPr>
        </p:nvSpPr>
        <p:spPr>
          <a:ln/>
        </p:spPr>
        <p:txBody>
          <a:bodyPr/>
          <a:lstStyle>
            <a:lvl1pPr>
              <a:defRPr/>
            </a:lvl1pPr>
          </a:lstStyle>
          <a:p>
            <a:pPr>
              <a:defRPr/>
            </a:pPr>
            <a:endParaRPr lang="pt-PT"/>
          </a:p>
        </p:txBody>
      </p:sp>
      <p:sp>
        <p:nvSpPr>
          <p:cNvPr id="7" name="Rectangle 6">
            <a:extLst>
              <a:ext uri="{FF2B5EF4-FFF2-40B4-BE49-F238E27FC236}">
                <a16:creationId xmlns:a16="http://schemas.microsoft.com/office/drawing/2014/main" id="{FD2A8A1E-F254-244F-9BFF-8BB3C3FA5A9E}"/>
              </a:ext>
            </a:extLst>
          </p:cNvPr>
          <p:cNvSpPr>
            <a:spLocks noGrp="1" noChangeArrowheads="1"/>
          </p:cNvSpPr>
          <p:nvPr>
            <p:ph type="sldNum" sz="quarter" idx="12"/>
          </p:nvPr>
        </p:nvSpPr>
        <p:spPr>
          <a:ln/>
        </p:spPr>
        <p:txBody>
          <a:bodyPr/>
          <a:lstStyle>
            <a:lvl1pPr>
              <a:defRPr/>
            </a:lvl1pPr>
          </a:lstStyle>
          <a:p>
            <a:pPr>
              <a:defRPr/>
            </a:pPr>
            <a:fld id="{6FC73827-FD65-5F4B-BBD3-BFEA5566DEE4}" type="slidenum">
              <a:rPr lang="pt-PT" altLang="pt-BR"/>
              <a:pPr>
                <a:defRPr/>
              </a:pPr>
              <a:t>‹nº›</a:t>
            </a:fld>
            <a:endParaRPr lang="pt-PT" altLang="pt-BR"/>
          </a:p>
        </p:txBody>
      </p:sp>
    </p:spTree>
    <p:extLst>
      <p:ext uri="{BB962C8B-B14F-4D97-AF65-F5344CB8AC3E}">
        <p14:creationId xmlns:p14="http://schemas.microsoft.com/office/powerpoint/2010/main" val="333282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FF"/>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BAB0AF0-CB56-3C44-ACD5-07F42E49142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BR"/>
              <a:t>Clique para editar o estilo do título mestre</a:t>
            </a:r>
          </a:p>
        </p:txBody>
      </p:sp>
      <p:sp>
        <p:nvSpPr>
          <p:cNvPr id="1027" name="Rectangle 3">
            <a:extLst>
              <a:ext uri="{FF2B5EF4-FFF2-40B4-BE49-F238E27FC236}">
                <a16:creationId xmlns:a16="http://schemas.microsoft.com/office/drawing/2014/main" id="{4ED276B4-3891-8645-AE20-4CA3138689B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BR"/>
              <a:t>Clique para editar os estilos do texto mestre</a:t>
            </a:r>
          </a:p>
          <a:p>
            <a:pPr lvl="1"/>
            <a:r>
              <a:rPr lang="pt-PT" altLang="pt-BR"/>
              <a:t>Segundo nível</a:t>
            </a:r>
          </a:p>
          <a:p>
            <a:pPr lvl="2"/>
            <a:r>
              <a:rPr lang="pt-PT" altLang="pt-BR"/>
              <a:t>Terceiro nível</a:t>
            </a:r>
          </a:p>
          <a:p>
            <a:pPr lvl="3"/>
            <a:r>
              <a:rPr lang="pt-PT" altLang="pt-BR"/>
              <a:t>Quarto nível</a:t>
            </a:r>
          </a:p>
          <a:p>
            <a:pPr lvl="4"/>
            <a:r>
              <a:rPr lang="pt-PT" altLang="pt-BR"/>
              <a:t>Quinto nível</a:t>
            </a:r>
          </a:p>
        </p:txBody>
      </p:sp>
      <p:sp>
        <p:nvSpPr>
          <p:cNvPr id="1028" name="Rectangle 4">
            <a:extLst>
              <a:ext uri="{FF2B5EF4-FFF2-40B4-BE49-F238E27FC236}">
                <a16:creationId xmlns:a16="http://schemas.microsoft.com/office/drawing/2014/main" id="{613D63C7-7235-AE49-B92D-AE63345BDDB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Times New Roman" panose="02020603050405020304" pitchFamily="18" charset="0"/>
                <a:ea typeface="+mn-ea"/>
                <a:cs typeface="+mn-cs"/>
              </a:defRPr>
            </a:lvl1pPr>
          </a:lstStyle>
          <a:p>
            <a:pPr>
              <a:defRPr/>
            </a:pPr>
            <a:endParaRPr lang="pt-PT"/>
          </a:p>
        </p:txBody>
      </p:sp>
      <p:sp>
        <p:nvSpPr>
          <p:cNvPr id="1029" name="Rectangle 5">
            <a:extLst>
              <a:ext uri="{FF2B5EF4-FFF2-40B4-BE49-F238E27FC236}">
                <a16:creationId xmlns:a16="http://schemas.microsoft.com/office/drawing/2014/main" id="{DF8BC51F-21A0-3640-8751-7651AE62FF9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Times New Roman" panose="02020603050405020304" pitchFamily="18" charset="0"/>
                <a:ea typeface="+mn-ea"/>
                <a:cs typeface="+mn-cs"/>
              </a:defRPr>
            </a:lvl1pPr>
          </a:lstStyle>
          <a:p>
            <a:pPr>
              <a:defRPr/>
            </a:pPr>
            <a:endParaRPr lang="pt-PT"/>
          </a:p>
        </p:txBody>
      </p:sp>
      <p:sp>
        <p:nvSpPr>
          <p:cNvPr id="1030" name="Rectangle 6">
            <a:extLst>
              <a:ext uri="{FF2B5EF4-FFF2-40B4-BE49-F238E27FC236}">
                <a16:creationId xmlns:a16="http://schemas.microsoft.com/office/drawing/2014/main" id="{DEBDEFD1-5E3F-604B-BE5C-EF28FC43FC0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D58DE1A7-ADC3-464F-8F67-5584E854BED4}" type="slidenum">
              <a:rPr lang="pt-PT" altLang="pt-BR"/>
              <a:pPr>
                <a:defRPr/>
              </a:pPr>
              <a:t>‹nº›</a:t>
            </a:fld>
            <a:endParaRPr lang="pt-PT"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panose="020B0600070205080204" pitchFamily="34" charset="-128"/>
          <a:cs typeface="MS PGothic"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csalvadori@if.usp.br"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Text Box 2">
            <a:extLst>
              <a:ext uri="{FF2B5EF4-FFF2-40B4-BE49-F238E27FC236}">
                <a16:creationId xmlns:a16="http://schemas.microsoft.com/office/drawing/2014/main" id="{7371CE6C-EB42-A94E-84E2-1C10CB5C4225}"/>
              </a:ext>
            </a:extLst>
          </p:cNvPr>
          <p:cNvSpPr txBox="1">
            <a:spLocks noChangeArrowheads="1"/>
          </p:cNvSpPr>
          <p:nvPr/>
        </p:nvSpPr>
        <p:spPr bwMode="auto">
          <a:xfrm>
            <a:off x="304800" y="765175"/>
            <a:ext cx="8458200" cy="3724096"/>
          </a:xfrm>
          <a:prstGeom prst="rect">
            <a:avLst/>
          </a:prstGeom>
          <a:noFill/>
          <a:ln w="9525">
            <a:noFill/>
            <a:miter lim="800000"/>
            <a:headEnd/>
            <a:tailEnd/>
          </a:ln>
          <a:effectLst/>
        </p:spPr>
        <p:txBody>
          <a:bodyPr>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pPr algn="ctr" eaLnBrk="1" hangingPunct="1">
              <a:defRPr/>
            </a:pPr>
            <a:r>
              <a:rPr lang="pt-BR" altLang="pt-BR" sz="3600" u="sng" dirty="0">
                <a:solidFill>
                  <a:schemeClr val="bg1"/>
                </a:solidFill>
                <a:effectLst>
                  <a:outerShdw blurRad="38100" dist="38100" dir="2700000" algn="tl">
                    <a:srgbClr val="000000"/>
                  </a:outerShdw>
                </a:effectLst>
              </a:rPr>
              <a:t>Eletricidade e Magnetismo </a:t>
            </a:r>
            <a:r>
              <a:rPr lang="pt-BR" altLang="pt-BR" sz="3600" u="sng" dirty="0" err="1">
                <a:solidFill>
                  <a:schemeClr val="bg1"/>
                </a:solidFill>
                <a:effectLst>
                  <a:outerShdw blurRad="38100" dist="38100" dir="2700000" algn="tl">
                    <a:srgbClr val="000000"/>
                  </a:outerShdw>
                </a:effectLst>
              </a:rPr>
              <a:t>I</a:t>
            </a:r>
            <a:endParaRPr lang="pt-BR" altLang="pt-BR" sz="3600" u="sng" dirty="0">
              <a:solidFill>
                <a:schemeClr val="bg1"/>
              </a:solidFill>
              <a:effectLst>
                <a:outerShdw blurRad="38100" dist="38100" dir="2700000" algn="tl">
                  <a:srgbClr val="000000"/>
                </a:outerShdw>
              </a:effectLst>
            </a:endParaRPr>
          </a:p>
          <a:p>
            <a:pPr algn="ctr" eaLnBrk="1" hangingPunct="1">
              <a:defRPr/>
            </a:pPr>
            <a:endParaRPr lang="pt-BR" altLang="pt-BR" sz="2000" u="sng" dirty="0">
              <a:solidFill>
                <a:schemeClr val="bg1"/>
              </a:solidFill>
              <a:effectLst>
                <a:outerShdw blurRad="38100" dist="38100" dir="2700000" algn="tl">
                  <a:srgbClr val="000000"/>
                </a:outerShdw>
              </a:effectLst>
            </a:endParaRPr>
          </a:p>
          <a:p>
            <a:pPr algn="ctr" eaLnBrk="1" hangingPunct="1">
              <a:defRPr/>
            </a:pPr>
            <a:r>
              <a:rPr lang="pt-BR" altLang="pt-BR" dirty="0">
                <a:solidFill>
                  <a:schemeClr val="bg1"/>
                </a:solidFill>
                <a:effectLst>
                  <a:outerShdw blurRad="38100" dist="38100" dir="2700000" algn="tl">
                    <a:srgbClr val="000000"/>
                  </a:outerShdw>
                </a:effectLst>
              </a:rPr>
              <a:t>Disciplina 4300270</a:t>
            </a:r>
            <a:endParaRPr lang="pt-BR" altLang="pt-BR" dirty="0">
              <a:solidFill>
                <a:schemeClr val="bg1"/>
              </a:solidFill>
            </a:endParaRPr>
          </a:p>
          <a:p>
            <a:pPr algn="ctr" eaLnBrk="1" hangingPunct="1">
              <a:defRPr/>
            </a:pPr>
            <a:endParaRPr lang="pt-BR" altLang="pt-BR" dirty="0">
              <a:solidFill>
                <a:schemeClr val="bg1"/>
              </a:solidFill>
            </a:endParaRPr>
          </a:p>
          <a:p>
            <a:pPr algn="ctr" eaLnBrk="1" hangingPunct="1">
              <a:defRPr/>
            </a:pPr>
            <a:endParaRPr lang="pt-BR" altLang="pt-BR" dirty="0">
              <a:solidFill>
                <a:schemeClr val="bg1"/>
              </a:solidFill>
            </a:endParaRPr>
          </a:p>
          <a:p>
            <a:pPr algn="ctr" eaLnBrk="1" hangingPunct="1">
              <a:defRPr/>
            </a:pPr>
            <a:endParaRPr lang="pt-BR" altLang="pt-BR" dirty="0">
              <a:solidFill>
                <a:schemeClr val="bg1"/>
              </a:solidFill>
            </a:endParaRPr>
          </a:p>
          <a:p>
            <a:pPr algn="ctr" eaLnBrk="1" hangingPunct="1">
              <a:defRPr/>
            </a:pPr>
            <a:r>
              <a:rPr lang="pt-BR" altLang="pt-BR" sz="3200" i="1" dirty="0">
                <a:solidFill>
                  <a:schemeClr val="bg1"/>
                </a:solidFill>
              </a:rPr>
              <a:t>Maria Cecília Salvadori</a:t>
            </a:r>
          </a:p>
          <a:p>
            <a:pPr algn="ctr" eaLnBrk="1" hangingPunct="1">
              <a:defRPr/>
            </a:pPr>
            <a:r>
              <a:rPr lang="pt-BR" altLang="pt-BR" i="1" dirty="0">
                <a:solidFill>
                  <a:schemeClr val="bg1"/>
                </a:solidFill>
                <a:hlinkClick r:id="rId3"/>
              </a:rPr>
              <a:t>mcsalvadori@if.usp.br</a:t>
            </a:r>
            <a:endParaRPr lang="pt-BR" altLang="pt-BR" i="1" dirty="0">
              <a:solidFill>
                <a:schemeClr val="bg1"/>
              </a:solidFill>
            </a:endParaRPr>
          </a:p>
          <a:p>
            <a:pPr algn="ctr" eaLnBrk="1" hangingPunct="1">
              <a:defRPr/>
            </a:pPr>
            <a:endParaRPr lang="pt-BR" altLang="pt-BR" sz="28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54628B1D-3AFD-784E-82B7-A887E1CFF32A}"/>
              </a:ext>
            </a:extLst>
          </p:cNvPr>
          <p:cNvSpPr txBox="1"/>
          <p:nvPr/>
        </p:nvSpPr>
        <p:spPr>
          <a:xfrm>
            <a:off x="0" y="404664"/>
            <a:ext cx="9144000" cy="6001643"/>
          </a:xfrm>
          <a:prstGeom prst="rect">
            <a:avLst/>
          </a:prstGeom>
          <a:noFill/>
        </p:spPr>
        <p:txBody>
          <a:bodyPr wrap="square" rtlCol="0">
            <a:spAutoFit/>
          </a:bodyPr>
          <a:lstStyle/>
          <a:p>
            <a:pPr algn="ctr"/>
            <a:r>
              <a:rPr lang="pt-BR" dirty="0">
                <a:solidFill>
                  <a:schemeClr val="bg1"/>
                </a:solidFill>
              </a:rPr>
              <a:t>Condutor</a:t>
            </a:r>
          </a:p>
          <a:p>
            <a:endParaRPr lang="pt-BR" dirty="0">
              <a:solidFill>
                <a:schemeClr val="bg1"/>
              </a:solidFill>
            </a:endParaRPr>
          </a:p>
          <a:p>
            <a:pPr algn="ctr"/>
            <a:r>
              <a:rPr lang="pt-BR" dirty="0">
                <a:solidFill>
                  <a:schemeClr val="bg1"/>
                </a:solidFill>
              </a:rPr>
              <a:t>O número destes elétrons livres depende no metal em particular, mas é tipicamente um por átomo. </a:t>
            </a:r>
          </a:p>
          <a:p>
            <a:pPr algn="ctr"/>
            <a:endParaRPr lang="pt-BR" dirty="0">
              <a:solidFill>
                <a:schemeClr val="bg1"/>
              </a:solidFill>
            </a:endParaRPr>
          </a:p>
          <a:p>
            <a:pPr algn="ctr"/>
            <a:r>
              <a:rPr lang="pt-BR" dirty="0">
                <a:solidFill>
                  <a:schemeClr val="bg1"/>
                </a:solidFill>
              </a:rPr>
              <a:t>Um átomo que tem um elétron removido ou adicionado, produzindo uma carga resultante para o átomo e é chamado de íon.</a:t>
            </a:r>
          </a:p>
          <a:p>
            <a:pPr algn="ctr"/>
            <a:r>
              <a:rPr lang="pt-BR" dirty="0">
                <a:solidFill>
                  <a:schemeClr val="bg1"/>
                </a:solidFill>
              </a:rPr>
              <a:t> </a:t>
            </a:r>
          </a:p>
          <a:p>
            <a:pPr algn="ctr"/>
            <a:r>
              <a:rPr lang="pt-BR" dirty="0">
                <a:solidFill>
                  <a:schemeClr val="bg1"/>
                </a:solidFill>
              </a:rPr>
              <a:t>No cobre metálico, os íons de cobre estão dispostos em um arranjo regular denominado rede cristalina.</a:t>
            </a:r>
          </a:p>
          <a:p>
            <a:pPr algn="ctr"/>
            <a:endParaRPr lang="pt-BR" dirty="0">
              <a:solidFill>
                <a:schemeClr val="bg1"/>
              </a:solidFill>
            </a:endParaRPr>
          </a:p>
          <a:p>
            <a:pPr algn="ctr"/>
            <a:r>
              <a:rPr lang="pt-BR" dirty="0">
                <a:solidFill>
                  <a:schemeClr val="bg1"/>
                </a:solidFill>
              </a:rPr>
              <a:t>Um condutor é neutro se, para cada íon da rede que possui uma carga positiva +</a:t>
            </a:r>
            <a:r>
              <a:rPr lang="pt-BR" i="1" dirty="0">
                <a:solidFill>
                  <a:schemeClr val="bg1"/>
                </a:solidFill>
              </a:rPr>
              <a:t>e</a:t>
            </a:r>
            <a:r>
              <a:rPr lang="pt-BR" dirty="0">
                <a:solidFill>
                  <a:schemeClr val="bg1"/>
                </a:solidFill>
              </a:rPr>
              <a:t> , existe um elétron livre com carga negativa −</a:t>
            </a:r>
            <a:r>
              <a:rPr lang="pt-BR" i="1" dirty="0">
                <a:solidFill>
                  <a:schemeClr val="bg1"/>
                </a:solidFill>
              </a:rPr>
              <a:t>e</a:t>
            </a:r>
            <a:r>
              <a:rPr lang="pt-BR" dirty="0">
                <a:solidFill>
                  <a:schemeClr val="bg1"/>
                </a:solidFill>
              </a:rPr>
              <a:t> .</a:t>
            </a:r>
          </a:p>
          <a:p>
            <a:pPr algn="ctr"/>
            <a:r>
              <a:rPr lang="pt-BR" dirty="0">
                <a:solidFill>
                  <a:schemeClr val="bg1"/>
                </a:solidFill>
              </a:rPr>
              <a:t> </a:t>
            </a:r>
          </a:p>
          <a:p>
            <a:pPr algn="ctr"/>
            <a:r>
              <a:rPr lang="pt-BR" dirty="0">
                <a:solidFill>
                  <a:schemeClr val="bg1"/>
                </a:solidFill>
              </a:rPr>
              <a:t>A carga resultante do condutor pode mudar </a:t>
            </a:r>
          </a:p>
          <a:p>
            <a:pPr algn="ctr"/>
            <a:r>
              <a:rPr lang="pt-BR" dirty="0">
                <a:solidFill>
                  <a:schemeClr val="bg1"/>
                </a:solidFill>
              </a:rPr>
              <a:t>adicionando-se ou removendo-se elétrons. </a:t>
            </a:r>
          </a:p>
        </p:txBody>
      </p:sp>
    </p:spTree>
    <p:extLst>
      <p:ext uri="{BB962C8B-B14F-4D97-AF65-F5344CB8AC3E}">
        <p14:creationId xmlns:p14="http://schemas.microsoft.com/office/powerpoint/2010/main" val="2260815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F917C5E-8489-C844-ABB9-37C83D21F28D}"/>
              </a:ext>
            </a:extLst>
          </p:cNvPr>
          <p:cNvSpPr txBox="1"/>
          <p:nvPr/>
        </p:nvSpPr>
        <p:spPr>
          <a:xfrm>
            <a:off x="0" y="614293"/>
            <a:ext cx="9144000" cy="5262979"/>
          </a:xfrm>
          <a:prstGeom prst="rect">
            <a:avLst/>
          </a:prstGeom>
          <a:noFill/>
        </p:spPr>
        <p:txBody>
          <a:bodyPr wrap="square" rtlCol="0">
            <a:spAutoFit/>
          </a:bodyPr>
          <a:lstStyle/>
          <a:p>
            <a:pPr algn="ctr"/>
            <a:r>
              <a:rPr lang="pt-BR" dirty="0">
                <a:solidFill>
                  <a:schemeClr val="bg1"/>
                </a:solidFill>
              </a:rPr>
              <a:t>Carga por indução</a:t>
            </a:r>
          </a:p>
          <a:p>
            <a:pPr algn="ctr"/>
            <a:endParaRPr lang="pt-BR" dirty="0">
              <a:solidFill>
                <a:schemeClr val="bg1"/>
              </a:solidFill>
            </a:endParaRPr>
          </a:p>
          <a:p>
            <a:pPr algn="ctr"/>
            <a:r>
              <a:rPr lang="pt-BR" dirty="0">
                <a:solidFill>
                  <a:schemeClr val="bg1"/>
                </a:solidFill>
              </a:rPr>
              <a:t>A conservação da carga pode ser ilustrada através de um método simples de carregamento de um condutor, denominado </a:t>
            </a:r>
          </a:p>
          <a:p>
            <a:pPr algn="ctr"/>
            <a:r>
              <a:rPr lang="pt-BR" dirty="0">
                <a:solidFill>
                  <a:schemeClr val="bg1"/>
                </a:solidFill>
              </a:rPr>
              <a:t>carga por indução </a:t>
            </a:r>
          </a:p>
          <a:p>
            <a:pPr algn="ctr"/>
            <a:endParaRPr lang="pt-BR" dirty="0">
              <a:solidFill>
                <a:schemeClr val="bg1"/>
              </a:solidFill>
            </a:endParaRPr>
          </a:p>
          <a:p>
            <a:pPr algn="ctr"/>
            <a:endParaRPr lang="pt-BR" dirty="0">
              <a:solidFill>
                <a:schemeClr val="bg1"/>
              </a:solidFill>
            </a:endParaRPr>
          </a:p>
          <a:p>
            <a:pPr algn="ctr"/>
            <a:endParaRPr lang="pt-BR" dirty="0">
              <a:solidFill>
                <a:schemeClr val="bg1"/>
              </a:solidFill>
            </a:endParaRPr>
          </a:p>
          <a:p>
            <a:pPr algn="ctr"/>
            <a:endParaRPr lang="pt-BR" dirty="0">
              <a:solidFill>
                <a:schemeClr val="bg1"/>
              </a:solidFill>
            </a:endParaRPr>
          </a:p>
          <a:p>
            <a:pPr algn="ctr"/>
            <a:r>
              <a:rPr lang="pt-BR" dirty="0">
                <a:solidFill>
                  <a:schemeClr val="bg1"/>
                </a:solidFill>
              </a:rPr>
              <a:t>Um condutor que tenha cargas iguais em módulo e de sinais contrários separadas encontra-se </a:t>
            </a:r>
            <a:r>
              <a:rPr lang="pt-BR" u="sng" dirty="0">
                <a:solidFill>
                  <a:schemeClr val="bg1"/>
                </a:solidFill>
              </a:rPr>
              <a:t>polarizado</a:t>
            </a:r>
            <a:r>
              <a:rPr lang="pt-BR" dirty="0">
                <a:solidFill>
                  <a:schemeClr val="bg1"/>
                </a:solidFill>
              </a:rPr>
              <a:t>. </a:t>
            </a:r>
          </a:p>
          <a:p>
            <a:pPr algn="ctr"/>
            <a:endParaRPr lang="pt-BR" dirty="0">
              <a:solidFill>
                <a:schemeClr val="bg1"/>
              </a:solidFill>
            </a:endParaRPr>
          </a:p>
          <a:p>
            <a:pPr algn="ctr"/>
            <a:r>
              <a:rPr lang="pt-BR" dirty="0">
                <a:solidFill>
                  <a:schemeClr val="bg1"/>
                </a:solidFill>
              </a:rPr>
              <a:t>As esferas separadas, antes que o bastão ser removido, permanecerão com quantidades iguais de cargas opostas </a:t>
            </a:r>
          </a:p>
        </p:txBody>
      </p:sp>
      <p:pic>
        <p:nvPicPr>
          <p:cNvPr id="4" name="Imagem 3">
            <a:extLst>
              <a:ext uri="{FF2B5EF4-FFF2-40B4-BE49-F238E27FC236}">
                <a16:creationId xmlns:a16="http://schemas.microsoft.com/office/drawing/2014/main" id="{91954996-2B8E-0B49-A0C0-0A4ADBA3C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05" y="2662115"/>
            <a:ext cx="6970374" cy="1029714"/>
          </a:xfrm>
          <a:prstGeom prst="rect">
            <a:avLst/>
          </a:prstGeom>
        </p:spPr>
      </p:pic>
    </p:spTree>
    <p:extLst>
      <p:ext uri="{BB962C8B-B14F-4D97-AF65-F5344CB8AC3E}">
        <p14:creationId xmlns:p14="http://schemas.microsoft.com/office/powerpoint/2010/main" val="2232159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1203971-36A9-DE4A-81A0-075ABA45138D}"/>
              </a:ext>
            </a:extLst>
          </p:cNvPr>
          <p:cNvSpPr txBox="1"/>
          <p:nvPr/>
        </p:nvSpPr>
        <p:spPr>
          <a:xfrm>
            <a:off x="0" y="995244"/>
            <a:ext cx="9144000" cy="1569660"/>
          </a:xfrm>
          <a:prstGeom prst="rect">
            <a:avLst/>
          </a:prstGeom>
          <a:noFill/>
        </p:spPr>
        <p:txBody>
          <a:bodyPr wrap="square" rtlCol="0">
            <a:spAutoFit/>
          </a:bodyPr>
          <a:lstStyle/>
          <a:p>
            <a:pPr algn="ctr"/>
            <a:r>
              <a:rPr lang="pt-BR" dirty="0">
                <a:solidFill>
                  <a:schemeClr val="bg1"/>
                </a:solidFill>
              </a:rPr>
              <a:t>Para muitas situações, a própria Terra pode ser considerada como um condutor infinitamente grande que tem um suprimento infinito de partículas carregadas. Se um condutor está conectado eletricamente à Terra, dizemos que ele está aterrado.</a:t>
            </a:r>
          </a:p>
        </p:txBody>
      </p:sp>
      <p:pic>
        <p:nvPicPr>
          <p:cNvPr id="4" name="Imagem 3">
            <a:extLst>
              <a:ext uri="{FF2B5EF4-FFF2-40B4-BE49-F238E27FC236}">
                <a16:creationId xmlns:a16="http://schemas.microsoft.com/office/drawing/2014/main" id="{1015F9D0-BA14-CA4D-8DFA-D5FE13C75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89" y="2907436"/>
            <a:ext cx="7199623" cy="1043128"/>
          </a:xfrm>
          <a:prstGeom prst="rect">
            <a:avLst/>
          </a:prstGeom>
        </p:spPr>
      </p:pic>
    </p:spTree>
    <p:extLst>
      <p:ext uri="{BB962C8B-B14F-4D97-AF65-F5344CB8AC3E}">
        <p14:creationId xmlns:p14="http://schemas.microsoft.com/office/powerpoint/2010/main" val="1020237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540F038-BBB4-0A4D-9EF6-3DDF5985655B}"/>
              </a:ext>
            </a:extLst>
          </p:cNvPr>
          <p:cNvSpPr txBox="1"/>
          <p:nvPr/>
        </p:nvSpPr>
        <p:spPr>
          <a:xfrm>
            <a:off x="107504" y="447055"/>
            <a:ext cx="8928992" cy="461665"/>
          </a:xfrm>
          <a:prstGeom prst="rect">
            <a:avLst/>
          </a:prstGeom>
          <a:noFill/>
        </p:spPr>
        <p:txBody>
          <a:bodyPr wrap="square" rtlCol="0">
            <a:spAutoFit/>
          </a:bodyPr>
          <a:lstStyle/>
          <a:p>
            <a:r>
              <a:rPr lang="pt-BR" dirty="0">
                <a:solidFill>
                  <a:schemeClr val="bg1"/>
                </a:solidFill>
              </a:rPr>
              <a:t>Como se faz, tecnicamente, um aterramento:</a:t>
            </a:r>
          </a:p>
        </p:txBody>
      </p:sp>
      <p:pic>
        <p:nvPicPr>
          <p:cNvPr id="4" name="Imagem 3">
            <a:extLst>
              <a:ext uri="{FF2B5EF4-FFF2-40B4-BE49-F238E27FC236}">
                <a16:creationId xmlns:a16="http://schemas.microsoft.com/office/drawing/2014/main" id="{B023C216-774B-CF47-9F97-0382692BE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09" y="1086128"/>
            <a:ext cx="4470400" cy="5524500"/>
          </a:xfrm>
          <a:prstGeom prst="rect">
            <a:avLst/>
          </a:prstGeom>
        </p:spPr>
      </p:pic>
      <p:sp>
        <p:nvSpPr>
          <p:cNvPr id="5" name="CaixaDeTexto 4">
            <a:extLst>
              <a:ext uri="{FF2B5EF4-FFF2-40B4-BE49-F238E27FC236}">
                <a16:creationId xmlns:a16="http://schemas.microsoft.com/office/drawing/2014/main" id="{15441794-693C-B24B-84C5-B8CA77415C48}"/>
              </a:ext>
            </a:extLst>
          </p:cNvPr>
          <p:cNvSpPr txBox="1"/>
          <p:nvPr/>
        </p:nvSpPr>
        <p:spPr>
          <a:xfrm>
            <a:off x="5004048" y="1700808"/>
            <a:ext cx="3744416" cy="3046988"/>
          </a:xfrm>
          <a:prstGeom prst="rect">
            <a:avLst/>
          </a:prstGeom>
          <a:noFill/>
        </p:spPr>
        <p:txBody>
          <a:bodyPr wrap="square" rtlCol="0">
            <a:spAutoFit/>
          </a:bodyPr>
          <a:lstStyle/>
          <a:p>
            <a:r>
              <a:rPr lang="pt-BR" dirty="0">
                <a:solidFill>
                  <a:schemeClr val="bg1"/>
                </a:solidFill>
              </a:rPr>
              <a:t>Os conectores de aterramento, mostrados na figura, são conectados a um bastão metálico com 2,4 m de comprimento através de um fio de cobre. O bastão de aterramento deve ser enterrado no solo. </a:t>
            </a:r>
          </a:p>
        </p:txBody>
      </p:sp>
    </p:spTree>
    <p:extLst>
      <p:ext uri="{BB962C8B-B14F-4D97-AF65-F5344CB8AC3E}">
        <p14:creationId xmlns:p14="http://schemas.microsoft.com/office/powerpoint/2010/main" val="378600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7F2686E-2448-544F-921C-A0D4C92BC4E2}"/>
              </a:ext>
            </a:extLst>
          </p:cNvPr>
          <p:cNvSpPr txBox="1"/>
          <p:nvPr/>
        </p:nvSpPr>
        <p:spPr>
          <a:xfrm>
            <a:off x="0" y="263545"/>
            <a:ext cx="9144000" cy="4893647"/>
          </a:xfrm>
          <a:prstGeom prst="rect">
            <a:avLst/>
          </a:prstGeom>
          <a:noFill/>
        </p:spPr>
        <p:txBody>
          <a:bodyPr wrap="square" rtlCol="0">
            <a:spAutoFit/>
          </a:bodyPr>
          <a:lstStyle/>
          <a:p>
            <a:pPr algn="ctr"/>
            <a:r>
              <a:rPr lang="pt-BR" dirty="0">
                <a:solidFill>
                  <a:schemeClr val="bg1"/>
                </a:solidFill>
              </a:rPr>
              <a:t>21-3 Lei de Coulomb</a:t>
            </a:r>
          </a:p>
          <a:p>
            <a:pPr algn="ctr"/>
            <a:endParaRPr lang="pt-BR" dirty="0">
              <a:solidFill>
                <a:schemeClr val="bg1"/>
              </a:solidFill>
            </a:endParaRPr>
          </a:p>
          <a:p>
            <a:pPr algn="ctr"/>
            <a:r>
              <a:rPr lang="pt-BR" dirty="0">
                <a:solidFill>
                  <a:schemeClr val="bg1"/>
                </a:solidFill>
              </a:rPr>
              <a:t>A intensidade da força elétrica exercida por uma </a:t>
            </a:r>
          </a:p>
          <a:p>
            <a:pPr algn="ctr"/>
            <a:r>
              <a:rPr lang="pt-BR" dirty="0">
                <a:solidFill>
                  <a:schemeClr val="bg1"/>
                </a:solidFill>
              </a:rPr>
              <a:t>carga puntiforme </a:t>
            </a:r>
            <a:r>
              <a:rPr lang="pt-BR" i="1" dirty="0">
                <a:solidFill>
                  <a:schemeClr val="bg1"/>
                </a:solidFill>
              </a:rPr>
              <a:t>q</a:t>
            </a:r>
            <a:r>
              <a:rPr lang="pt-BR" baseline="-25000" dirty="0">
                <a:solidFill>
                  <a:schemeClr val="bg1"/>
                </a:solidFill>
              </a:rPr>
              <a:t>1</a:t>
            </a:r>
            <a:r>
              <a:rPr lang="pt-BR" dirty="0">
                <a:solidFill>
                  <a:schemeClr val="bg1"/>
                </a:solidFill>
              </a:rPr>
              <a:t> sobre outra carga puntiforme </a:t>
            </a:r>
            <a:r>
              <a:rPr lang="pt-BR" i="1" dirty="0">
                <a:solidFill>
                  <a:schemeClr val="bg1"/>
                </a:solidFill>
              </a:rPr>
              <a:t>q</a:t>
            </a:r>
            <a:r>
              <a:rPr lang="pt-BR" baseline="-25000" dirty="0">
                <a:solidFill>
                  <a:schemeClr val="bg1"/>
                </a:solidFill>
              </a:rPr>
              <a:t>2</a:t>
            </a:r>
            <a:r>
              <a:rPr lang="pt-BR" dirty="0">
                <a:solidFill>
                  <a:schemeClr val="bg1"/>
                </a:solidFill>
              </a:rPr>
              <a:t> </a:t>
            </a:r>
          </a:p>
          <a:p>
            <a:pPr algn="ctr"/>
            <a:r>
              <a:rPr lang="pt-BR" dirty="0">
                <a:solidFill>
                  <a:schemeClr val="bg1"/>
                </a:solidFill>
              </a:rPr>
              <a:t>que se encontra a uma distância </a:t>
            </a:r>
            <a:r>
              <a:rPr lang="pt-BR" i="1" dirty="0" err="1">
                <a:solidFill>
                  <a:schemeClr val="bg1"/>
                </a:solidFill>
              </a:rPr>
              <a:t>r</a:t>
            </a:r>
            <a:r>
              <a:rPr lang="pt-BR" dirty="0">
                <a:solidFill>
                  <a:schemeClr val="bg1"/>
                </a:solidFill>
              </a:rPr>
              <a:t> é dada por </a:t>
            </a:r>
          </a:p>
          <a:p>
            <a:pPr algn="ctr"/>
            <a:endParaRPr lang="pt-BR" dirty="0">
              <a:solidFill>
                <a:schemeClr val="bg1"/>
              </a:solidFill>
            </a:endParaRPr>
          </a:p>
          <a:p>
            <a:pPr algn="ctr"/>
            <a:endParaRPr lang="pt-BR" dirty="0">
              <a:solidFill>
                <a:schemeClr val="bg1"/>
              </a:solidFill>
            </a:endParaRPr>
          </a:p>
          <a:p>
            <a:pPr algn="ctr"/>
            <a:endParaRPr lang="pt-BR" dirty="0">
              <a:solidFill>
                <a:schemeClr val="bg1"/>
              </a:solidFill>
            </a:endParaRPr>
          </a:p>
          <a:p>
            <a:pPr algn="ctr"/>
            <a:endParaRPr lang="pt-BR" dirty="0">
              <a:solidFill>
                <a:schemeClr val="bg1"/>
              </a:solidFill>
            </a:endParaRPr>
          </a:p>
          <a:p>
            <a:pPr algn="ctr"/>
            <a:endParaRPr lang="pt-BR" dirty="0">
              <a:solidFill>
                <a:schemeClr val="bg1"/>
              </a:solidFill>
            </a:endParaRPr>
          </a:p>
          <a:p>
            <a:pPr algn="ctr"/>
            <a:endParaRPr lang="pt-BR" dirty="0">
              <a:solidFill>
                <a:schemeClr val="bg1"/>
              </a:solidFill>
            </a:endParaRPr>
          </a:p>
          <a:p>
            <a:pPr algn="ctr"/>
            <a:r>
              <a:rPr lang="pt-BR" dirty="0">
                <a:solidFill>
                  <a:schemeClr val="bg1"/>
                </a:solidFill>
              </a:rPr>
              <a:t>onde </a:t>
            </a:r>
            <a:r>
              <a:rPr lang="pt-BR" i="1" dirty="0" err="1">
                <a:solidFill>
                  <a:schemeClr val="bg1"/>
                </a:solidFill>
              </a:rPr>
              <a:t>k</a:t>
            </a:r>
            <a:r>
              <a:rPr lang="pt-BR" dirty="0">
                <a:solidFill>
                  <a:schemeClr val="bg1"/>
                </a:solidFill>
              </a:rPr>
              <a:t> é uma constante positiva determinada experimentalmente, denominada constante de Coulomb, que tem o valor </a:t>
            </a:r>
          </a:p>
        </p:txBody>
      </p:sp>
      <p:pic>
        <p:nvPicPr>
          <p:cNvPr id="4" name="Imagem 3">
            <a:extLst>
              <a:ext uri="{FF2B5EF4-FFF2-40B4-BE49-F238E27FC236}">
                <a16:creationId xmlns:a16="http://schemas.microsoft.com/office/drawing/2014/main" id="{88691976-447F-144F-8DA4-2BEC4FCC2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549" y="2511960"/>
            <a:ext cx="7076903" cy="1493104"/>
          </a:xfrm>
          <a:prstGeom prst="rect">
            <a:avLst/>
          </a:prstGeom>
        </p:spPr>
      </p:pic>
      <p:pic>
        <p:nvPicPr>
          <p:cNvPr id="6" name="Imagem 5">
            <a:extLst>
              <a:ext uri="{FF2B5EF4-FFF2-40B4-BE49-F238E27FC236}">
                <a16:creationId xmlns:a16="http://schemas.microsoft.com/office/drawing/2014/main" id="{8A5DA544-C5AF-3C4E-9CEF-9F1B2ED05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8242" y="5378278"/>
            <a:ext cx="5950102" cy="354978"/>
          </a:xfrm>
          <a:prstGeom prst="rect">
            <a:avLst/>
          </a:prstGeom>
        </p:spPr>
      </p:pic>
    </p:spTree>
    <p:extLst>
      <p:ext uri="{BB962C8B-B14F-4D97-AF65-F5344CB8AC3E}">
        <p14:creationId xmlns:p14="http://schemas.microsoft.com/office/powerpoint/2010/main" val="359746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aixaDeTexto 1">
                <a:extLst>
                  <a:ext uri="{FF2B5EF4-FFF2-40B4-BE49-F238E27FC236}">
                    <a16:creationId xmlns:a16="http://schemas.microsoft.com/office/drawing/2014/main" id="{9B0047C3-6126-6B42-9283-804BB3447039}"/>
                  </a:ext>
                </a:extLst>
              </p:cNvPr>
              <p:cNvSpPr txBox="1"/>
              <p:nvPr/>
            </p:nvSpPr>
            <p:spPr>
              <a:xfrm>
                <a:off x="251518" y="590378"/>
                <a:ext cx="4968553" cy="5430910"/>
              </a:xfrm>
              <a:prstGeom prst="rect">
                <a:avLst/>
              </a:prstGeom>
              <a:noFill/>
            </p:spPr>
            <p:txBody>
              <a:bodyPr wrap="square" rtlCol="0">
                <a:spAutoFit/>
              </a:bodyPr>
              <a:lstStyle/>
              <a:p>
                <a:pPr algn="ctr"/>
                <a:r>
                  <a:rPr lang="pt-BR" dirty="0">
                    <a:solidFill>
                      <a:schemeClr val="bg1"/>
                    </a:solidFill>
                  </a:rPr>
                  <a:t>Agora, considerando a </a:t>
                </a:r>
              </a:p>
              <a:p>
                <a:pPr algn="ctr"/>
                <a:r>
                  <a:rPr lang="pt-BR" dirty="0">
                    <a:solidFill>
                      <a:schemeClr val="bg1"/>
                    </a:solidFill>
                  </a:rPr>
                  <a:t>lei de Coulomb vetorialmente,</a:t>
                </a:r>
              </a:p>
              <a:p>
                <a:pPr algn="ctr"/>
                <a:r>
                  <a:rPr lang="pt-BR" dirty="0">
                    <a:solidFill>
                      <a:schemeClr val="bg1"/>
                    </a:solidFill>
                  </a:rPr>
                  <a:t>se </a:t>
                </a:r>
                <a:r>
                  <a:rPr lang="pt-BR" i="1" dirty="0">
                    <a:solidFill>
                      <a:schemeClr val="bg1"/>
                    </a:solidFill>
                  </a:rPr>
                  <a:t>q</a:t>
                </a:r>
                <a:r>
                  <a:rPr lang="pt-BR" baseline="-25000" dirty="0">
                    <a:solidFill>
                      <a:schemeClr val="bg1"/>
                    </a:solidFill>
                  </a:rPr>
                  <a:t>1</a:t>
                </a:r>
                <a:r>
                  <a:rPr lang="pt-BR" dirty="0">
                    <a:solidFill>
                      <a:schemeClr val="bg1"/>
                    </a:solidFill>
                  </a:rPr>
                  <a:t> está na posição 1 e </a:t>
                </a:r>
                <a:r>
                  <a:rPr lang="pt-BR" i="1" dirty="0">
                    <a:solidFill>
                      <a:schemeClr val="bg1"/>
                    </a:solidFill>
                  </a:rPr>
                  <a:t>q</a:t>
                </a:r>
                <a:r>
                  <a:rPr lang="pt-BR" baseline="-25000" dirty="0">
                    <a:solidFill>
                      <a:schemeClr val="bg1"/>
                    </a:solidFill>
                  </a:rPr>
                  <a:t>2</a:t>
                </a:r>
                <a:r>
                  <a:rPr lang="pt-BR" dirty="0">
                    <a:solidFill>
                      <a:schemeClr val="bg1"/>
                    </a:solidFill>
                  </a:rPr>
                  <a:t> está em 2</a:t>
                </a:r>
              </a:p>
              <a:p>
                <a:pPr algn="ctr"/>
                <a:r>
                  <a:rPr lang="pt-BR" dirty="0">
                    <a:solidFill>
                      <a:schemeClr val="bg1"/>
                    </a:solidFill>
                  </a:rPr>
                  <a:t>a força </a:t>
                </a:r>
                <a14:m>
                  <m:oMath xmlns:m="http://schemas.openxmlformats.org/officeDocument/2006/math">
                    <m:sSub>
                      <m:sSubPr>
                        <m:ctrlPr>
                          <a:rPr lang="pt-BR" i="1" smtClean="0">
                            <a:solidFill>
                              <a:schemeClr val="bg1"/>
                            </a:solidFill>
                            <a:latin typeface="Cambria Math" panose="02040503050406030204" pitchFamily="18" charset="0"/>
                          </a:rPr>
                        </m:ctrlPr>
                      </m:sSubPr>
                      <m:e>
                        <m:acc>
                          <m:accPr>
                            <m:chr m:val="⃗"/>
                            <m:ctrlPr>
                              <a:rPr lang="pt-BR" i="1" smtClean="0">
                                <a:solidFill>
                                  <a:schemeClr val="bg1"/>
                                </a:solidFill>
                                <a:latin typeface="Cambria Math" panose="02040503050406030204" pitchFamily="18" charset="0"/>
                              </a:rPr>
                            </m:ctrlPr>
                          </m:accPr>
                          <m:e>
                            <m:r>
                              <a:rPr lang="en-US" i="1">
                                <a:solidFill>
                                  <a:schemeClr val="bg1"/>
                                </a:solidFill>
                                <a:latin typeface="Cambria Math" panose="02040503050406030204" pitchFamily="18" charset="0"/>
                              </a:rPr>
                              <m:t>𝑭</m:t>
                            </m:r>
                          </m:e>
                        </m:acc>
                      </m:e>
                      <m:sub>
                        <m:r>
                          <a:rPr lang="en-US" i="1">
                            <a:solidFill>
                              <a:schemeClr val="bg1"/>
                            </a:solidFill>
                            <a:latin typeface="Cambria Math" panose="02040503050406030204" pitchFamily="18" charset="0"/>
                          </a:rPr>
                          <m:t>𝟏𝟐</m:t>
                        </m:r>
                      </m:sub>
                    </m:sSub>
                  </m:oMath>
                </a14:m>
                <a:r>
                  <a:rPr lang="pt-BR" dirty="0">
                    <a:solidFill>
                      <a:schemeClr val="bg1"/>
                    </a:solidFill>
                  </a:rPr>
                  <a:t> exercida por </a:t>
                </a:r>
                <a:r>
                  <a:rPr lang="pt-BR" i="1" dirty="0">
                    <a:solidFill>
                      <a:schemeClr val="bg1"/>
                    </a:solidFill>
                  </a:rPr>
                  <a:t>q</a:t>
                </a:r>
                <a:r>
                  <a:rPr lang="pt-BR" baseline="-25000" dirty="0">
                    <a:solidFill>
                      <a:schemeClr val="bg1"/>
                    </a:solidFill>
                  </a:rPr>
                  <a:t>1</a:t>
                </a:r>
                <a:r>
                  <a:rPr lang="pt-BR" dirty="0">
                    <a:solidFill>
                      <a:schemeClr val="bg1"/>
                    </a:solidFill>
                  </a:rPr>
                  <a:t> em </a:t>
                </a:r>
                <a:r>
                  <a:rPr lang="pt-BR" i="1" dirty="0">
                    <a:solidFill>
                      <a:schemeClr val="bg1"/>
                    </a:solidFill>
                  </a:rPr>
                  <a:t>q</a:t>
                </a:r>
                <a:r>
                  <a:rPr lang="pt-BR" baseline="-25000" dirty="0">
                    <a:solidFill>
                      <a:schemeClr val="bg1"/>
                    </a:solidFill>
                  </a:rPr>
                  <a:t>2</a:t>
                </a:r>
                <a:r>
                  <a:rPr lang="pt-BR" dirty="0">
                    <a:solidFill>
                      <a:schemeClr val="bg1"/>
                    </a:solidFill>
                  </a:rPr>
                  <a:t> é</a:t>
                </a:r>
              </a:p>
              <a:p>
                <a:pPr algn="ctr"/>
                <a:endParaRPr lang="pt-BR" dirty="0">
                  <a:solidFill>
                    <a:schemeClr val="bg1"/>
                  </a:solidFill>
                </a:endParaRPr>
              </a:p>
              <a:p>
                <a:pPr algn="ctr"/>
                <a:endParaRPr lang="pt-BR" dirty="0">
                  <a:solidFill>
                    <a:schemeClr val="bg1"/>
                  </a:solidFill>
                </a:endParaRPr>
              </a:p>
              <a:p>
                <a:pPr algn="ctr"/>
                <a:endParaRPr lang="pt-BR" dirty="0">
                  <a:solidFill>
                    <a:schemeClr val="bg1"/>
                  </a:solidFill>
                </a:endParaRPr>
              </a:p>
              <a:p>
                <a:pPr algn="ctr"/>
                <a:endParaRPr lang="pt-BR" dirty="0">
                  <a:solidFill>
                    <a:schemeClr val="bg1"/>
                  </a:solidFill>
                </a:endParaRPr>
              </a:p>
              <a:p>
                <a:pPr algn="ctr"/>
                <a:r>
                  <a:rPr lang="pt-BR" dirty="0">
                    <a:solidFill>
                      <a:schemeClr val="bg1"/>
                    </a:solidFill>
                  </a:rPr>
                  <a:t>onde </a:t>
                </a:r>
                <a14:m>
                  <m:oMath xmlns:m="http://schemas.openxmlformats.org/officeDocument/2006/math">
                    <m:sSub>
                      <m:sSubPr>
                        <m:ctrlPr>
                          <a:rPr lang="pt-BR" i="1" smtClean="0">
                            <a:solidFill>
                              <a:schemeClr val="bg1"/>
                            </a:solidFill>
                            <a:latin typeface="Cambria Math" panose="02040503050406030204" pitchFamily="18" charset="0"/>
                          </a:rPr>
                        </m:ctrlPr>
                      </m:sSubPr>
                      <m:e>
                        <m:acc>
                          <m:accPr>
                            <m:chr m:val="⃗"/>
                            <m:ctrlPr>
                              <a:rPr lang="pt-BR" i="1" smtClean="0">
                                <a:solidFill>
                                  <a:schemeClr val="bg1"/>
                                </a:solidFill>
                                <a:latin typeface="Cambria Math" panose="02040503050406030204" pitchFamily="18" charset="0"/>
                              </a:rPr>
                            </m:ctrlPr>
                          </m:accPr>
                          <m:e>
                            <m:r>
                              <a:rPr lang="en-US" b="1" i="1" smtClean="0">
                                <a:solidFill>
                                  <a:schemeClr val="bg1"/>
                                </a:solidFill>
                                <a:latin typeface="Cambria Math" panose="02040503050406030204" pitchFamily="18" charset="0"/>
                              </a:rPr>
                              <m:t>𝒓</m:t>
                            </m:r>
                          </m:e>
                        </m:acc>
                      </m:e>
                      <m:sub>
                        <m:r>
                          <a:rPr lang="en-US" i="1">
                            <a:solidFill>
                              <a:schemeClr val="bg1"/>
                            </a:solidFill>
                            <a:latin typeface="Cambria Math" panose="02040503050406030204" pitchFamily="18" charset="0"/>
                          </a:rPr>
                          <m:t>𝟏𝟐</m:t>
                        </m:r>
                      </m:sub>
                    </m:sSub>
                    <m:r>
                      <a:rPr lang="en-US" b="1" i="1" smtClean="0">
                        <a:solidFill>
                          <a:schemeClr val="bg1"/>
                        </a:solidFill>
                        <a:latin typeface="Cambria Math" panose="02040503050406030204" pitchFamily="18" charset="0"/>
                      </a:rPr>
                      <m:t>=</m:t>
                    </m:r>
                    <m:sSub>
                      <m:sSubPr>
                        <m:ctrlPr>
                          <a:rPr lang="pt-BR" i="1" smtClean="0">
                            <a:solidFill>
                              <a:schemeClr val="bg1"/>
                            </a:solidFill>
                            <a:latin typeface="Cambria Math" panose="02040503050406030204" pitchFamily="18" charset="0"/>
                          </a:rPr>
                        </m:ctrlPr>
                      </m:sSubPr>
                      <m:e>
                        <m:acc>
                          <m:accPr>
                            <m:chr m:val="⃗"/>
                            <m:ctrlPr>
                              <a:rPr lang="pt-BR" i="1" smtClean="0">
                                <a:solidFill>
                                  <a:schemeClr val="bg1"/>
                                </a:solidFill>
                                <a:latin typeface="Cambria Math" panose="02040503050406030204" pitchFamily="18" charset="0"/>
                              </a:rPr>
                            </m:ctrlPr>
                          </m:accPr>
                          <m:e>
                            <m:r>
                              <a:rPr lang="en-US" i="1">
                                <a:solidFill>
                                  <a:schemeClr val="bg1"/>
                                </a:solidFill>
                                <a:latin typeface="Cambria Math" panose="02040503050406030204" pitchFamily="18" charset="0"/>
                              </a:rPr>
                              <m:t>𝒓</m:t>
                            </m:r>
                          </m:e>
                        </m:acc>
                      </m:e>
                      <m:sub>
                        <m:r>
                          <a:rPr lang="en-US" i="1">
                            <a:solidFill>
                              <a:schemeClr val="bg1"/>
                            </a:solidFill>
                            <a:latin typeface="Cambria Math" panose="02040503050406030204" pitchFamily="18" charset="0"/>
                          </a:rPr>
                          <m:t>𝟐</m:t>
                        </m:r>
                      </m:sub>
                    </m:sSub>
                  </m:oMath>
                </a14:m>
                <a:r>
                  <a:rPr lang="pt-BR" dirty="0">
                    <a:solidFill>
                      <a:schemeClr val="bg1"/>
                    </a:solidFill>
                  </a:rPr>
                  <a:t>- </a:t>
                </a:r>
                <a14:m>
                  <m:oMath xmlns:m="http://schemas.openxmlformats.org/officeDocument/2006/math">
                    <m:sSub>
                      <m:sSubPr>
                        <m:ctrlPr>
                          <a:rPr lang="pt-BR" i="1" smtClean="0">
                            <a:solidFill>
                              <a:schemeClr val="bg1"/>
                            </a:solidFill>
                            <a:latin typeface="Cambria Math" panose="02040503050406030204" pitchFamily="18" charset="0"/>
                          </a:rPr>
                        </m:ctrlPr>
                      </m:sSubPr>
                      <m:e>
                        <m:acc>
                          <m:accPr>
                            <m:chr m:val="⃗"/>
                            <m:ctrlPr>
                              <a:rPr lang="pt-BR" i="1" smtClean="0">
                                <a:solidFill>
                                  <a:schemeClr val="bg1"/>
                                </a:solidFill>
                                <a:latin typeface="Cambria Math" panose="02040503050406030204" pitchFamily="18" charset="0"/>
                              </a:rPr>
                            </m:ctrlPr>
                          </m:accPr>
                          <m:e>
                            <m:r>
                              <a:rPr lang="en-US" i="1">
                                <a:solidFill>
                                  <a:schemeClr val="bg1"/>
                                </a:solidFill>
                                <a:latin typeface="Cambria Math" panose="02040503050406030204" pitchFamily="18" charset="0"/>
                              </a:rPr>
                              <m:t>𝒓</m:t>
                            </m:r>
                          </m:e>
                        </m:acc>
                      </m:e>
                      <m:sub>
                        <m:r>
                          <a:rPr lang="en-US" b="1" i="1" smtClean="0">
                            <a:solidFill>
                              <a:schemeClr val="bg1"/>
                            </a:solidFill>
                            <a:latin typeface="Cambria Math" panose="02040503050406030204" pitchFamily="18" charset="0"/>
                          </a:rPr>
                          <m:t>𝟏</m:t>
                        </m:r>
                      </m:sub>
                    </m:sSub>
                  </m:oMath>
                </a14:m>
                <a:endParaRPr lang="en-US" dirty="0">
                  <a:solidFill>
                    <a:schemeClr val="bg1"/>
                  </a:solidFill>
                </a:endParaRPr>
              </a:p>
              <a:p>
                <a:pPr algn="ctr"/>
                <a:r>
                  <a:rPr lang="pt-BR" dirty="0">
                    <a:solidFill>
                      <a:schemeClr val="bg1"/>
                    </a:solidFill>
                  </a:rPr>
                  <a:t>é o </a:t>
                </a:r>
                <a:r>
                  <a:rPr lang="pt-BR" dirty="0" err="1">
                    <a:solidFill>
                      <a:schemeClr val="bg1"/>
                    </a:solidFill>
                  </a:rPr>
                  <a:t>versor</a:t>
                </a:r>
                <a:r>
                  <a:rPr lang="pt-BR" dirty="0">
                    <a:solidFill>
                      <a:schemeClr val="bg1"/>
                    </a:solidFill>
                  </a:rPr>
                  <a:t> que aponta de </a:t>
                </a:r>
                <a:r>
                  <a:rPr lang="pt-BR" i="1" dirty="0">
                    <a:solidFill>
                      <a:schemeClr val="bg1"/>
                    </a:solidFill>
                  </a:rPr>
                  <a:t>q</a:t>
                </a:r>
                <a:r>
                  <a:rPr lang="pt-BR" baseline="-25000" dirty="0">
                    <a:solidFill>
                      <a:schemeClr val="bg1"/>
                    </a:solidFill>
                  </a:rPr>
                  <a:t>1</a:t>
                </a:r>
                <a:r>
                  <a:rPr lang="pt-BR" dirty="0">
                    <a:solidFill>
                      <a:schemeClr val="bg1"/>
                    </a:solidFill>
                  </a:rPr>
                  <a:t> para </a:t>
                </a:r>
                <a:r>
                  <a:rPr lang="pt-BR" i="1" dirty="0">
                    <a:solidFill>
                      <a:schemeClr val="bg1"/>
                    </a:solidFill>
                  </a:rPr>
                  <a:t>q</a:t>
                </a:r>
                <a:r>
                  <a:rPr lang="pt-BR" baseline="-25000" dirty="0">
                    <a:solidFill>
                      <a:schemeClr val="bg1"/>
                    </a:solidFill>
                  </a:rPr>
                  <a:t>2</a:t>
                </a:r>
                <a:endParaRPr lang="pt-BR" dirty="0">
                  <a:solidFill>
                    <a:schemeClr val="bg1"/>
                  </a:solidFill>
                </a:endParaRPr>
              </a:p>
              <a:p>
                <a:pPr algn="ctr"/>
                <a:r>
                  <a:rPr lang="pt-BR" dirty="0">
                    <a:solidFill>
                      <a:schemeClr val="bg1"/>
                    </a:solidFill>
                  </a:rPr>
                  <a:t>e </a:t>
                </a:r>
                <a14:m>
                  <m:oMath xmlns:m="http://schemas.openxmlformats.org/officeDocument/2006/math">
                    <m:sSub>
                      <m:sSubPr>
                        <m:ctrlPr>
                          <a:rPr lang="pt-BR" i="1" smtClean="0">
                            <a:solidFill>
                              <a:schemeClr val="bg1"/>
                            </a:solidFill>
                            <a:latin typeface="Cambria Math" panose="02040503050406030204" pitchFamily="18" charset="0"/>
                          </a:rPr>
                        </m:ctrlPr>
                      </m:sSubPr>
                      <m:e>
                        <m:acc>
                          <m:accPr>
                            <m:chr m:val="̂"/>
                            <m:ctrlPr>
                              <a:rPr lang="pt-BR" i="1" smtClean="0">
                                <a:solidFill>
                                  <a:schemeClr val="bg1"/>
                                </a:solidFill>
                                <a:latin typeface="Cambria Math" panose="02040503050406030204" pitchFamily="18" charset="0"/>
                              </a:rPr>
                            </m:ctrlPr>
                          </m:accPr>
                          <m:e>
                            <m:r>
                              <a:rPr lang="en-US" b="1" i="1" smtClean="0">
                                <a:solidFill>
                                  <a:schemeClr val="bg1"/>
                                </a:solidFill>
                                <a:latin typeface="Cambria Math" panose="02040503050406030204" pitchFamily="18" charset="0"/>
                              </a:rPr>
                              <m:t>𝒓</m:t>
                            </m:r>
                          </m:e>
                        </m:acc>
                      </m:e>
                      <m:sub>
                        <m:r>
                          <a:rPr lang="en-US" b="1" i="1" smtClean="0">
                            <a:solidFill>
                              <a:schemeClr val="bg1"/>
                            </a:solidFill>
                            <a:latin typeface="Cambria Math" panose="02040503050406030204" pitchFamily="18" charset="0"/>
                          </a:rPr>
                          <m:t>𝟏𝟐</m:t>
                        </m:r>
                      </m:sub>
                    </m:sSub>
                    <m:r>
                      <a:rPr lang="en-US" b="1" i="1" smtClean="0">
                        <a:solidFill>
                          <a:schemeClr val="bg1"/>
                        </a:solidFill>
                        <a:latin typeface="Cambria Math" panose="02040503050406030204" pitchFamily="18" charset="0"/>
                      </a:rPr>
                      <m:t>=</m:t>
                    </m:r>
                    <m:f>
                      <m:fPr>
                        <m:type m:val="skw"/>
                        <m:ctrlPr>
                          <a:rPr lang="en-US" b="1" i="1" smtClean="0">
                            <a:solidFill>
                              <a:schemeClr val="bg1"/>
                            </a:solidFill>
                            <a:latin typeface="Cambria Math" panose="02040503050406030204" pitchFamily="18" charset="0"/>
                          </a:rPr>
                        </m:ctrlPr>
                      </m:fPr>
                      <m:num>
                        <m:sSub>
                          <m:sSubPr>
                            <m:ctrlPr>
                              <a:rPr lang="en-US" b="1" i="1" smtClean="0">
                                <a:solidFill>
                                  <a:schemeClr val="bg1"/>
                                </a:solidFill>
                                <a:latin typeface="Cambria Math" panose="02040503050406030204" pitchFamily="18" charset="0"/>
                              </a:rPr>
                            </m:ctrlPr>
                          </m:sSubPr>
                          <m:e>
                            <m:acc>
                              <m:accPr>
                                <m:chr m:val="⃗"/>
                                <m:ctrlPr>
                                  <a:rPr lang="en-US" b="1" i="1" smtClean="0">
                                    <a:solidFill>
                                      <a:schemeClr val="bg1"/>
                                    </a:solidFill>
                                    <a:latin typeface="Cambria Math" panose="02040503050406030204" pitchFamily="18" charset="0"/>
                                  </a:rPr>
                                </m:ctrlPr>
                              </m:accPr>
                              <m:e>
                                <m:r>
                                  <a:rPr lang="en-US" b="1" i="1" smtClean="0">
                                    <a:solidFill>
                                      <a:schemeClr val="bg1"/>
                                    </a:solidFill>
                                    <a:latin typeface="Cambria Math" panose="02040503050406030204" pitchFamily="18" charset="0"/>
                                  </a:rPr>
                                  <m:t>𝒓</m:t>
                                </m:r>
                              </m:e>
                            </m:acc>
                          </m:e>
                          <m:sub>
                            <m:r>
                              <a:rPr lang="en-US" b="1" i="1" smtClean="0">
                                <a:solidFill>
                                  <a:schemeClr val="bg1"/>
                                </a:solidFill>
                                <a:latin typeface="Cambria Math" panose="02040503050406030204" pitchFamily="18" charset="0"/>
                              </a:rPr>
                              <m:t>𝟏𝟐</m:t>
                            </m:r>
                          </m:sub>
                        </m:sSub>
                      </m:num>
                      <m:den>
                        <m:sSub>
                          <m:sSubPr>
                            <m:ctrlPr>
                              <a:rPr lang="en-US" i="1">
                                <a:solidFill>
                                  <a:schemeClr val="bg1"/>
                                </a:solidFill>
                                <a:latin typeface="Cambria Math" panose="02040503050406030204" pitchFamily="18" charset="0"/>
                              </a:rPr>
                            </m:ctrlPr>
                          </m:sSubPr>
                          <m:e>
                            <m:r>
                              <a:rPr lang="en-US" b="1" i="1" smtClean="0">
                                <a:solidFill>
                                  <a:schemeClr val="bg1"/>
                                </a:solidFill>
                                <a:latin typeface="Cambria Math" panose="02040503050406030204" pitchFamily="18" charset="0"/>
                              </a:rPr>
                              <m:t>𝒓</m:t>
                            </m:r>
                          </m:e>
                          <m:sub>
                            <m:r>
                              <a:rPr lang="en-US" b="1" i="1" smtClean="0">
                                <a:solidFill>
                                  <a:schemeClr val="bg1"/>
                                </a:solidFill>
                                <a:latin typeface="Cambria Math" panose="02040503050406030204" pitchFamily="18" charset="0"/>
                              </a:rPr>
                              <m:t>𝟏𝟐</m:t>
                            </m:r>
                          </m:sub>
                        </m:sSub>
                      </m:den>
                    </m:f>
                  </m:oMath>
                </a14:m>
                <a:r>
                  <a:rPr lang="pt-BR" dirty="0">
                    <a:solidFill>
                      <a:schemeClr val="bg1"/>
                    </a:solidFill>
                  </a:rPr>
                  <a:t> é o vetor unitário na mesma direção e sentido.</a:t>
                </a:r>
              </a:p>
              <a:p>
                <a:pPr algn="ctr"/>
                <a:endParaRPr lang="pt-BR" dirty="0">
                  <a:solidFill>
                    <a:schemeClr val="bg1"/>
                  </a:solidFill>
                </a:endParaRPr>
              </a:p>
              <a:p>
                <a:pPr algn="ctr"/>
                <a:r>
                  <a:rPr lang="pt-BR" dirty="0">
                    <a:solidFill>
                      <a:schemeClr val="bg1"/>
                    </a:solidFill>
                  </a:rPr>
                  <a:t>Note que </a:t>
                </a:r>
                <a14:m>
                  <m:oMath xmlns:m="http://schemas.openxmlformats.org/officeDocument/2006/math">
                    <m:sSub>
                      <m:sSubPr>
                        <m:ctrlPr>
                          <a:rPr lang="pt-BR" i="1">
                            <a:solidFill>
                              <a:schemeClr val="bg1"/>
                            </a:solidFill>
                            <a:latin typeface="Cambria Math" panose="02040503050406030204" pitchFamily="18" charset="0"/>
                          </a:rPr>
                        </m:ctrlPr>
                      </m:sSubPr>
                      <m:e>
                        <m:acc>
                          <m:accPr>
                            <m:chr m:val="⃗"/>
                            <m:ctrlPr>
                              <a:rPr lang="pt-BR" i="1">
                                <a:solidFill>
                                  <a:schemeClr val="bg1"/>
                                </a:solidFill>
                                <a:latin typeface="Cambria Math" panose="02040503050406030204" pitchFamily="18" charset="0"/>
                              </a:rPr>
                            </m:ctrlPr>
                          </m:accPr>
                          <m:e>
                            <m:r>
                              <a:rPr lang="en-US" i="1">
                                <a:solidFill>
                                  <a:schemeClr val="bg1"/>
                                </a:solidFill>
                                <a:latin typeface="Cambria Math" panose="02040503050406030204" pitchFamily="18" charset="0"/>
                              </a:rPr>
                              <m:t>𝑭</m:t>
                            </m:r>
                          </m:e>
                        </m:acc>
                      </m:e>
                      <m:sub>
                        <m:r>
                          <a:rPr lang="en-US" i="1">
                            <a:solidFill>
                              <a:schemeClr val="bg1"/>
                            </a:solidFill>
                            <a:latin typeface="Cambria Math" panose="02040503050406030204" pitchFamily="18" charset="0"/>
                          </a:rPr>
                          <m:t>𝟏𝟐</m:t>
                        </m:r>
                      </m:sub>
                    </m:sSub>
                  </m:oMath>
                </a14:m>
                <a:r>
                  <a:rPr lang="pt-BR" dirty="0">
                    <a:solidFill>
                      <a:schemeClr val="bg1"/>
                    </a:solidFill>
                  </a:rPr>
                  <a:t>= -</a:t>
                </a:r>
                <a14:m>
                  <m:oMath xmlns:m="http://schemas.openxmlformats.org/officeDocument/2006/math">
                    <m:sSub>
                      <m:sSubPr>
                        <m:ctrlPr>
                          <a:rPr lang="pt-BR" i="1">
                            <a:solidFill>
                              <a:schemeClr val="bg1"/>
                            </a:solidFill>
                            <a:latin typeface="Cambria Math" panose="02040503050406030204" pitchFamily="18" charset="0"/>
                          </a:rPr>
                        </m:ctrlPr>
                      </m:sSubPr>
                      <m:e>
                        <m:acc>
                          <m:accPr>
                            <m:chr m:val="⃗"/>
                            <m:ctrlPr>
                              <a:rPr lang="pt-BR" i="1">
                                <a:solidFill>
                                  <a:schemeClr val="bg1"/>
                                </a:solidFill>
                                <a:latin typeface="Cambria Math" panose="02040503050406030204" pitchFamily="18" charset="0"/>
                              </a:rPr>
                            </m:ctrlPr>
                          </m:accPr>
                          <m:e>
                            <m:r>
                              <a:rPr lang="en-US" i="1">
                                <a:solidFill>
                                  <a:schemeClr val="bg1"/>
                                </a:solidFill>
                                <a:latin typeface="Cambria Math" panose="02040503050406030204" pitchFamily="18" charset="0"/>
                              </a:rPr>
                              <m:t>𝑭</m:t>
                            </m:r>
                          </m:e>
                        </m:acc>
                      </m:e>
                      <m:sub>
                        <m:r>
                          <a:rPr lang="en-US" b="1" i="1" smtClean="0">
                            <a:solidFill>
                              <a:schemeClr val="bg1"/>
                            </a:solidFill>
                            <a:latin typeface="Cambria Math" panose="02040503050406030204" pitchFamily="18" charset="0"/>
                          </a:rPr>
                          <m:t>𝟐𝟏</m:t>
                        </m:r>
                      </m:sub>
                    </m:sSub>
                  </m:oMath>
                </a14:m>
                <a:endParaRPr lang="pt-BR" dirty="0">
                  <a:solidFill>
                    <a:schemeClr val="bg1"/>
                  </a:solidFill>
                </a:endParaRPr>
              </a:p>
            </p:txBody>
          </p:sp>
        </mc:Choice>
        <mc:Fallback xmlns="">
          <p:sp>
            <p:nvSpPr>
              <p:cNvPr id="2" name="CaixaDeTexto 1">
                <a:extLst>
                  <a:ext uri="{FF2B5EF4-FFF2-40B4-BE49-F238E27FC236}">
                    <a16:creationId xmlns:a16="http://schemas.microsoft.com/office/drawing/2014/main" id="{9B0047C3-6126-6B42-9283-804BB3447039}"/>
                  </a:ext>
                </a:extLst>
              </p:cNvPr>
              <p:cNvSpPr txBox="1">
                <a:spLocks noRot="1" noChangeAspect="1" noMove="1" noResize="1" noEditPoints="1" noAdjustHandles="1" noChangeArrowheads="1" noChangeShapeType="1" noTextEdit="1"/>
              </p:cNvSpPr>
              <p:nvPr/>
            </p:nvSpPr>
            <p:spPr>
              <a:xfrm>
                <a:off x="251518" y="590378"/>
                <a:ext cx="4968553" cy="5430910"/>
              </a:xfrm>
              <a:prstGeom prst="rect">
                <a:avLst/>
              </a:prstGeom>
              <a:blipFill>
                <a:blip r:embed="rId2"/>
                <a:stretch>
                  <a:fillRect l="-510" t="-699" r="-1276" b="-1632"/>
                </a:stretch>
              </a:blipFill>
            </p:spPr>
            <p:txBody>
              <a:bodyPr/>
              <a:lstStyle/>
              <a:p>
                <a:r>
                  <a:rPr lang="pt-BR">
                    <a:noFill/>
                  </a:rPr>
                  <a:t> </a:t>
                </a:r>
              </a:p>
            </p:txBody>
          </p:sp>
        </mc:Fallback>
      </mc:AlternateContent>
      <p:pic>
        <p:nvPicPr>
          <p:cNvPr id="4" name="Imagem 3">
            <a:extLst>
              <a:ext uri="{FF2B5EF4-FFF2-40B4-BE49-F238E27FC236}">
                <a16:creationId xmlns:a16="http://schemas.microsoft.com/office/drawing/2014/main" id="{B9616097-5678-1F40-86F3-412074887E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1268760"/>
            <a:ext cx="3581400" cy="3937000"/>
          </a:xfrm>
          <a:prstGeom prst="rect">
            <a:avLst/>
          </a:prstGeom>
        </p:spPr>
      </p:pic>
      <p:pic>
        <p:nvPicPr>
          <p:cNvPr id="10" name="Imagem 9">
            <a:extLst>
              <a:ext uri="{FF2B5EF4-FFF2-40B4-BE49-F238E27FC236}">
                <a16:creationId xmlns:a16="http://schemas.microsoft.com/office/drawing/2014/main" id="{385035A3-9A7A-484B-8504-F6C8185569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6464" y="2443527"/>
            <a:ext cx="1806655" cy="841457"/>
          </a:xfrm>
          <a:prstGeom prst="rect">
            <a:avLst/>
          </a:prstGeom>
        </p:spPr>
      </p:pic>
    </p:spTree>
    <p:extLst>
      <p:ext uri="{BB962C8B-B14F-4D97-AF65-F5344CB8AC3E}">
        <p14:creationId xmlns:p14="http://schemas.microsoft.com/office/powerpoint/2010/main" val="638756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D6BC3C9-A692-9A40-831A-1EBC2BA01E1C}"/>
              </a:ext>
            </a:extLst>
          </p:cNvPr>
          <p:cNvSpPr txBox="1"/>
          <p:nvPr/>
        </p:nvSpPr>
        <p:spPr>
          <a:xfrm>
            <a:off x="179512" y="332656"/>
            <a:ext cx="8784976" cy="6001643"/>
          </a:xfrm>
          <a:prstGeom prst="rect">
            <a:avLst/>
          </a:prstGeom>
          <a:noFill/>
        </p:spPr>
        <p:txBody>
          <a:bodyPr wrap="square" rtlCol="0">
            <a:spAutoFit/>
          </a:bodyPr>
          <a:lstStyle/>
          <a:p>
            <a:pPr algn="ctr"/>
            <a:r>
              <a:rPr lang="pt-BR" dirty="0">
                <a:solidFill>
                  <a:schemeClr val="bg1"/>
                </a:solidFill>
              </a:rPr>
              <a:t>Observem a semelhança entre a lei de Coulomb e a </a:t>
            </a:r>
          </a:p>
          <a:p>
            <a:pPr algn="ctr"/>
            <a:r>
              <a:rPr lang="pt-BR" dirty="0">
                <a:solidFill>
                  <a:schemeClr val="bg1"/>
                </a:solidFill>
              </a:rPr>
              <a:t>lei de gravitação de Newton</a:t>
            </a:r>
          </a:p>
          <a:p>
            <a:pPr algn="ctr"/>
            <a:endParaRPr lang="pt-BR" dirty="0">
              <a:solidFill>
                <a:schemeClr val="bg1"/>
              </a:solidFill>
            </a:endParaRPr>
          </a:p>
          <a:p>
            <a:pPr algn="ctr"/>
            <a:endParaRPr lang="pt-BR" dirty="0">
              <a:solidFill>
                <a:schemeClr val="bg1"/>
              </a:solidFill>
            </a:endParaRPr>
          </a:p>
          <a:p>
            <a:pPr algn="ctr"/>
            <a:endParaRPr lang="pt-BR" dirty="0">
              <a:solidFill>
                <a:schemeClr val="bg1"/>
              </a:solidFill>
            </a:endParaRPr>
          </a:p>
          <a:p>
            <a:pPr algn="ctr"/>
            <a:endParaRPr lang="pt-BR" dirty="0">
              <a:solidFill>
                <a:schemeClr val="bg1"/>
              </a:solidFill>
            </a:endParaRPr>
          </a:p>
          <a:p>
            <a:pPr algn="ctr"/>
            <a:endParaRPr lang="pt-BR" dirty="0">
              <a:solidFill>
                <a:schemeClr val="bg1"/>
              </a:solidFill>
            </a:endParaRPr>
          </a:p>
          <a:p>
            <a:pPr algn="ctr"/>
            <a:r>
              <a:rPr lang="pt-BR" dirty="0">
                <a:solidFill>
                  <a:schemeClr val="bg1"/>
                </a:solidFill>
              </a:rPr>
              <a:t>Ambas são leis do inverso do quadrado da distância. </a:t>
            </a:r>
          </a:p>
          <a:p>
            <a:pPr algn="ctr"/>
            <a:endParaRPr lang="pt-BR" dirty="0">
              <a:solidFill>
                <a:schemeClr val="bg1"/>
              </a:solidFill>
            </a:endParaRPr>
          </a:p>
          <a:p>
            <a:pPr algn="ctr"/>
            <a:r>
              <a:rPr lang="pt-BR" dirty="0">
                <a:solidFill>
                  <a:schemeClr val="bg1"/>
                </a:solidFill>
              </a:rPr>
              <a:t>Mas a força gravitacional entre duas partículas é proporcional às massas das partículas e é sempre atrativa. </a:t>
            </a:r>
          </a:p>
          <a:p>
            <a:pPr algn="ctr"/>
            <a:endParaRPr lang="pt-BR" dirty="0">
              <a:solidFill>
                <a:schemeClr val="bg1"/>
              </a:solidFill>
            </a:endParaRPr>
          </a:p>
          <a:p>
            <a:pPr algn="ctr"/>
            <a:r>
              <a:rPr lang="pt-BR" dirty="0">
                <a:solidFill>
                  <a:schemeClr val="bg1"/>
                </a:solidFill>
              </a:rPr>
              <a:t>Enquanto a força elétrica é proporcional às cargas das partículas e é repulsiva se as cargas têm o mesmo sinal e </a:t>
            </a:r>
          </a:p>
          <a:p>
            <a:pPr algn="ctr"/>
            <a:r>
              <a:rPr lang="pt-BR" dirty="0">
                <a:solidFill>
                  <a:schemeClr val="bg1"/>
                </a:solidFill>
              </a:rPr>
              <a:t>atrativa se elas têm sinais opostos. </a:t>
            </a:r>
          </a:p>
          <a:p>
            <a:pPr algn="ctr"/>
            <a:endParaRPr lang="pt-BR" dirty="0"/>
          </a:p>
        </p:txBody>
      </p:sp>
      <p:pic>
        <p:nvPicPr>
          <p:cNvPr id="3" name="Imagem 2">
            <a:extLst>
              <a:ext uri="{FF2B5EF4-FFF2-40B4-BE49-F238E27FC236}">
                <a16:creationId xmlns:a16="http://schemas.microsoft.com/office/drawing/2014/main" id="{8C0AD1EA-9F4D-D24D-9957-B94DB6D4F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249" y="1628800"/>
            <a:ext cx="1806655" cy="841457"/>
          </a:xfrm>
          <a:prstGeom prst="rect">
            <a:avLst/>
          </a:prstGeom>
        </p:spPr>
      </p:pic>
      <p:pic>
        <p:nvPicPr>
          <p:cNvPr id="5" name="Imagem 4">
            <a:extLst>
              <a:ext uri="{FF2B5EF4-FFF2-40B4-BE49-F238E27FC236}">
                <a16:creationId xmlns:a16="http://schemas.microsoft.com/office/drawing/2014/main" id="{52540437-7D7B-BD43-A0B3-FCFE6BAC9A15}"/>
              </a:ext>
            </a:extLst>
          </p:cNvPr>
          <p:cNvPicPr>
            <a:picLocks noChangeAspect="1"/>
          </p:cNvPicPr>
          <p:nvPr/>
        </p:nvPicPr>
        <p:blipFill rotWithShape="1">
          <a:blip r:embed="rId3">
            <a:extLst>
              <a:ext uri="{28A0092B-C50C-407E-A947-70E740481C1C}">
                <a14:useLocalDpi xmlns:a14="http://schemas.microsoft.com/office/drawing/2010/main" val="0"/>
              </a:ext>
            </a:extLst>
          </a:blip>
          <a:srcRect l="-4" t="12781" r="1231" b="-11513"/>
          <a:stretch/>
        </p:blipFill>
        <p:spPr>
          <a:xfrm>
            <a:off x="5004248" y="1556792"/>
            <a:ext cx="1800000" cy="1044000"/>
          </a:xfrm>
          <a:prstGeom prst="rect">
            <a:avLst/>
          </a:prstGeom>
        </p:spPr>
      </p:pic>
    </p:spTree>
    <p:extLst>
      <p:ext uri="{BB962C8B-B14F-4D97-AF65-F5344CB8AC3E}">
        <p14:creationId xmlns:p14="http://schemas.microsoft.com/office/powerpoint/2010/main" val="661393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D94781F-5D4D-DC46-A19B-14DD3CA0EC9C}"/>
              </a:ext>
            </a:extLst>
          </p:cNvPr>
          <p:cNvSpPr txBox="1"/>
          <p:nvPr/>
        </p:nvSpPr>
        <p:spPr>
          <a:xfrm>
            <a:off x="0" y="620688"/>
            <a:ext cx="9144000" cy="5262979"/>
          </a:xfrm>
          <a:prstGeom prst="rect">
            <a:avLst/>
          </a:prstGeom>
          <a:noFill/>
        </p:spPr>
        <p:txBody>
          <a:bodyPr wrap="square" rtlCol="0">
            <a:spAutoFit/>
          </a:bodyPr>
          <a:lstStyle/>
          <a:p>
            <a:pPr algn="ctr"/>
            <a:r>
              <a:rPr lang="pt-BR" dirty="0">
                <a:solidFill>
                  <a:schemeClr val="bg1"/>
                </a:solidFill>
              </a:rPr>
              <a:t>Força exercida por um sistema de cargas</a:t>
            </a:r>
          </a:p>
          <a:p>
            <a:pPr algn="ctr"/>
            <a:r>
              <a:rPr lang="pt-BR" dirty="0">
                <a:solidFill>
                  <a:schemeClr val="bg1"/>
                </a:solidFill>
              </a:rPr>
              <a:t> </a:t>
            </a:r>
          </a:p>
          <a:p>
            <a:pPr algn="ctr"/>
            <a:r>
              <a:rPr lang="pt-BR" dirty="0">
                <a:solidFill>
                  <a:schemeClr val="bg1"/>
                </a:solidFill>
              </a:rPr>
              <a:t>Nesse caso, cada carga exerce uma força, dada pela lei de Coulomb </a:t>
            </a:r>
          </a:p>
          <a:p>
            <a:pPr algn="ctr"/>
            <a:r>
              <a:rPr lang="pt-BR" dirty="0">
                <a:solidFill>
                  <a:schemeClr val="bg1"/>
                </a:solidFill>
              </a:rPr>
              <a:t> </a:t>
            </a:r>
          </a:p>
          <a:p>
            <a:pPr algn="ctr"/>
            <a:r>
              <a:rPr lang="pt-BR" dirty="0">
                <a:solidFill>
                  <a:schemeClr val="bg1"/>
                </a:solidFill>
              </a:rPr>
              <a:t> </a:t>
            </a:r>
          </a:p>
          <a:p>
            <a:pPr algn="ctr"/>
            <a:endParaRPr lang="pt-BR" dirty="0">
              <a:solidFill>
                <a:schemeClr val="bg1"/>
              </a:solidFill>
            </a:endParaRPr>
          </a:p>
          <a:p>
            <a:pPr algn="ctr"/>
            <a:r>
              <a:rPr lang="pt-BR" dirty="0">
                <a:solidFill>
                  <a:schemeClr val="bg1"/>
                </a:solidFill>
              </a:rPr>
              <a:t>em cada uma das outras cargas. </a:t>
            </a:r>
          </a:p>
          <a:p>
            <a:pPr algn="ctr"/>
            <a:r>
              <a:rPr lang="pt-BR" dirty="0">
                <a:solidFill>
                  <a:schemeClr val="bg1"/>
                </a:solidFill>
              </a:rPr>
              <a:t> </a:t>
            </a:r>
          </a:p>
          <a:p>
            <a:pPr algn="ctr"/>
            <a:r>
              <a:rPr lang="pt-BR" dirty="0">
                <a:solidFill>
                  <a:schemeClr val="bg1"/>
                </a:solidFill>
              </a:rPr>
              <a:t>A força resultante em qualquer das cargas é a soma </a:t>
            </a:r>
            <a:r>
              <a:rPr lang="pt-BR" u="sng" dirty="0">
                <a:solidFill>
                  <a:schemeClr val="bg1"/>
                </a:solidFill>
              </a:rPr>
              <a:t>vetorial</a:t>
            </a:r>
            <a:r>
              <a:rPr lang="pt-BR" dirty="0">
                <a:solidFill>
                  <a:schemeClr val="bg1"/>
                </a:solidFill>
              </a:rPr>
              <a:t> das forças individuais exercidas na carga </a:t>
            </a:r>
          </a:p>
          <a:p>
            <a:pPr algn="ctr"/>
            <a:r>
              <a:rPr lang="pt-BR" dirty="0">
                <a:solidFill>
                  <a:schemeClr val="bg1"/>
                </a:solidFill>
              </a:rPr>
              <a:t>por todas as outras cargas do sistema. </a:t>
            </a:r>
          </a:p>
          <a:p>
            <a:pPr algn="ctr"/>
            <a:r>
              <a:rPr lang="pt-BR" dirty="0">
                <a:solidFill>
                  <a:schemeClr val="bg1"/>
                </a:solidFill>
              </a:rPr>
              <a:t> </a:t>
            </a:r>
          </a:p>
          <a:p>
            <a:pPr algn="ctr"/>
            <a:r>
              <a:rPr lang="pt-BR" dirty="0">
                <a:solidFill>
                  <a:schemeClr val="bg1"/>
                </a:solidFill>
              </a:rPr>
              <a:t>Este resultado é consequência do </a:t>
            </a:r>
          </a:p>
          <a:p>
            <a:pPr algn="ctr"/>
            <a:r>
              <a:rPr lang="pt-BR" dirty="0">
                <a:solidFill>
                  <a:schemeClr val="bg1"/>
                </a:solidFill>
              </a:rPr>
              <a:t>princípio da superposição de forças.</a:t>
            </a:r>
          </a:p>
        </p:txBody>
      </p:sp>
      <p:pic>
        <p:nvPicPr>
          <p:cNvPr id="3" name="Imagem 2">
            <a:extLst>
              <a:ext uri="{FF2B5EF4-FFF2-40B4-BE49-F238E27FC236}">
                <a16:creationId xmlns:a16="http://schemas.microsoft.com/office/drawing/2014/main" id="{0EE5431C-39C2-0848-8362-566BEE9C1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672" y="1939471"/>
            <a:ext cx="1806655" cy="841457"/>
          </a:xfrm>
          <a:prstGeom prst="rect">
            <a:avLst/>
          </a:prstGeom>
        </p:spPr>
      </p:pic>
    </p:spTree>
    <p:extLst>
      <p:ext uri="{BB962C8B-B14F-4D97-AF65-F5344CB8AC3E}">
        <p14:creationId xmlns:p14="http://schemas.microsoft.com/office/powerpoint/2010/main" val="2381028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13A53AA-1C79-4A4A-9F32-DE4AD06DB00A}"/>
              </a:ext>
            </a:extLst>
          </p:cNvPr>
          <p:cNvSpPr txBox="1"/>
          <p:nvPr/>
        </p:nvSpPr>
        <p:spPr>
          <a:xfrm>
            <a:off x="0" y="1484784"/>
            <a:ext cx="9144000" cy="3416320"/>
          </a:xfrm>
          <a:prstGeom prst="rect">
            <a:avLst/>
          </a:prstGeom>
          <a:noFill/>
        </p:spPr>
        <p:txBody>
          <a:bodyPr wrap="square" rtlCol="0">
            <a:spAutoFit/>
          </a:bodyPr>
          <a:lstStyle/>
          <a:p>
            <a:pPr algn="ctr"/>
            <a:r>
              <a:rPr lang="pt-BR" dirty="0">
                <a:solidFill>
                  <a:schemeClr val="bg1"/>
                </a:solidFill>
              </a:rPr>
              <a:t>Os exemplos e problemas com que estamos lidando, consideram sempre as cargas estacionárias.</a:t>
            </a:r>
          </a:p>
          <a:p>
            <a:pPr algn="ctr"/>
            <a:endParaRPr lang="pt-BR" dirty="0">
              <a:solidFill>
                <a:schemeClr val="bg1"/>
              </a:solidFill>
            </a:endParaRPr>
          </a:p>
          <a:p>
            <a:pPr algn="ctr"/>
            <a:r>
              <a:rPr lang="pt-BR" dirty="0">
                <a:solidFill>
                  <a:schemeClr val="bg1"/>
                </a:solidFill>
              </a:rPr>
              <a:t>Para isso, além das forças elétricas, devem ser exercidas forças sobre as cargas para que a resultante das forças seja zero, em cada carga. </a:t>
            </a:r>
          </a:p>
          <a:p>
            <a:pPr algn="ctr"/>
            <a:r>
              <a:rPr lang="pt-BR" dirty="0">
                <a:solidFill>
                  <a:schemeClr val="bg1"/>
                </a:solidFill>
              </a:rPr>
              <a:t> </a:t>
            </a:r>
          </a:p>
          <a:p>
            <a:pPr algn="ctr"/>
            <a:r>
              <a:rPr lang="pt-BR" dirty="0">
                <a:solidFill>
                  <a:schemeClr val="bg1"/>
                </a:solidFill>
              </a:rPr>
              <a:t>Em todos os exemplos e problemas que se seguirem, </a:t>
            </a:r>
          </a:p>
          <a:p>
            <a:pPr algn="ctr"/>
            <a:r>
              <a:rPr lang="pt-BR" dirty="0">
                <a:solidFill>
                  <a:schemeClr val="bg1"/>
                </a:solidFill>
              </a:rPr>
              <a:t>envolvendo cargas estáticas, consideraremos que estas forças existem e que todas as cargas permanecem estacionárias.</a:t>
            </a:r>
          </a:p>
        </p:txBody>
      </p:sp>
    </p:spTree>
    <p:extLst>
      <p:ext uri="{BB962C8B-B14F-4D97-AF65-F5344CB8AC3E}">
        <p14:creationId xmlns:p14="http://schemas.microsoft.com/office/powerpoint/2010/main" val="327986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BCF7A55-6402-454B-BBF5-1493D184CB96}"/>
              </a:ext>
            </a:extLst>
          </p:cNvPr>
          <p:cNvSpPr txBox="1"/>
          <p:nvPr/>
        </p:nvSpPr>
        <p:spPr>
          <a:xfrm>
            <a:off x="0" y="375047"/>
            <a:ext cx="9144000" cy="830997"/>
          </a:xfrm>
          <a:prstGeom prst="rect">
            <a:avLst/>
          </a:prstGeom>
          <a:noFill/>
        </p:spPr>
        <p:txBody>
          <a:bodyPr wrap="square" rtlCol="0">
            <a:spAutoFit/>
          </a:bodyPr>
          <a:lstStyle/>
          <a:p>
            <a:pPr algn="ctr"/>
            <a:r>
              <a:rPr lang="pt-BR" dirty="0">
                <a:solidFill>
                  <a:schemeClr val="bg1"/>
                </a:solidFill>
              </a:rPr>
              <a:t>Exemplo 21-5</a:t>
            </a:r>
          </a:p>
          <a:p>
            <a:pPr algn="ctr"/>
            <a:r>
              <a:rPr lang="pt-BR" dirty="0">
                <a:solidFill>
                  <a:schemeClr val="bg1"/>
                </a:solidFill>
              </a:rPr>
              <a:t>Consideremos o sistema de cargas dada na figura </a:t>
            </a:r>
          </a:p>
        </p:txBody>
      </p:sp>
      <p:pic>
        <p:nvPicPr>
          <p:cNvPr id="4" name="Imagem 3">
            <a:extLst>
              <a:ext uri="{FF2B5EF4-FFF2-40B4-BE49-F238E27FC236}">
                <a16:creationId xmlns:a16="http://schemas.microsoft.com/office/drawing/2014/main" id="{A9EE759B-38ED-8B44-BB81-9A4C50B72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647" y="1350439"/>
            <a:ext cx="5624707" cy="4094785"/>
          </a:xfrm>
          <a:prstGeom prst="rect">
            <a:avLst/>
          </a:prstGeom>
        </p:spPr>
      </p:pic>
      <p:sp>
        <p:nvSpPr>
          <p:cNvPr id="5" name="CaixaDeTexto 4">
            <a:extLst>
              <a:ext uri="{FF2B5EF4-FFF2-40B4-BE49-F238E27FC236}">
                <a16:creationId xmlns:a16="http://schemas.microsoft.com/office/drawing/2014/main" id="{9F2525D2-DBC1-634D-B387-C1167EBCC9F8}"/>
              </a:ext>
            </a:extLst>
          </p:cNvPr>
          <p:cNvSpPr txBox="1"/>
          <p:nvPr/>
        </p:nvSpPr>
        <p:spPr>
          <a:xfrm>
            <a:off x="179512" y="5550331"/>
            <a:ext cx="8712968" cy="830997"/>
          </a:xfrm>
          <a:prstGeom prst="rect">
            <a:avLst/>
          </a:prstGeom>
          <a:noFill/>
        </p:spPr>
        <p:txBody>
          <a:bodyPr wrap="square" rtlCol="0">
            <a:spAutoFit/>
          </a:bodyPr>
          <a:lstStyle/>
          <a:p>
            <a:pPr algn="ctr"/>
            <a:r>
              <a:rPr lang="pt-BR" dirty="0">
                <a:solidFill>
                  <a:schemeClr val="bg1"/>
                </a:solidFill>
              </a:rPr>
              <a:t>Determinemos a intensidade, a direção e o sentido da força elétrica resultante em </a:t>
            </a:r>
            <a:r>
              <a:rPr lang="pt-BR" i="1" dirty="0">
                <a:solidFill>
                  <a:schemeClr val="bg1"/>
                </a:solidFill>
              </a:rPr>
              <a:t>q</a:t>
            </a:r>
            <a:r>
              <a:rPr lang="pt-BR" baseline="-25000" dirty="0">
                <a:solidFill>
                  <a:schemeClr val="bg1"/>
                </a:solidFill>
              </a:rPr>
              <a:t>0</a:t>
            </a:r>
            <a:r>
              <a:rPr lang="pt-BR" dirty="0">
                <a:solidFill>
                  <a:schemeClr val="bg1"/>
                </a:solidFill>
              </a:rPr>
              <a:t>.</a:t>
            </a:r>
          </a:p>
        </p:txBody>
      </p:sp>
    </p:spTree>
    <p:extLst>
      <p:ext uri="{BB962C8B-B14F-4D97-AF65-F5344CB8AC3E}">
        <p14:creationId xmlns:p14="http://schemas.microsoft.com/office/powerpoint/2010/main" val="1417028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2">
            <a:extLst>
              <a:ext uri="{FF2B5EF4-FFF2-40B4-BE49-F238E27FC236}">
                <a16:creationId xmlns:a16="http://schemas.microsoft.com/office/drawing/2014/main" id="{FEA3B300-B718-5D4F-A883-50AFD40BCF6E}"/>
              </a:ext>
            </a:extLst>
          </p:cNvPr>
          <p:cNvSpPr txBox="1">
            <a:spLocks noChangeArrowheads="1"/>
          </p:cNvSpPr>
          <p:nvPr/>
        </p:nvSpPr>
        <p:spPr bwMode="auto">
          <a:xfrm>
            <a:off x="1" y="44624"/>
            <a:ext cx="9144000" cy="68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pt-BR" altLang="pt-BR" sz="2800" dirty="0">
                <a:solidFill>
                  <a:schemeClr val="bg1"/>
                </a:solidFill>
              </a:rPr>
              <a:t>Programa</a:t>
            </a:r>
            <a:endParaRPr lang="pt-BR" altLang="pt-BR" sz="2400" dirty="0">
              <a:solidFill>
                <a:schemeClr val="bg1"/>
              </a:solidFill>
            </a:endParaRPr>
          </a:p>
          <a:p>
            <a:pPr algn="ctr" eaLnBrk="1" hangingPunct="1">
              <a:spcBef>
                <a:spcPct val="0"/>
              </a:spcBef>
              <a:buFontTx/>
              <a:buNone/>
            </a:pPr>
            <a:r>
              <a:rPr lang="pt-BR" altLang="pt-BR" sz="2400" dirty="0">
                <a:solidFill>
                  <a:schemeClr val="bg1"/>
                </a:solidFill>
              </a:rPr>
              <a:t>(</a:t>
            </a:r>
            <a:r>
              <a:rPr lang="pt-BR" altLang="pt-BR" sz="2400" dirty="0" err="1">
                <a:solidFill>
                  <a:schemeClr val="bg1"/>
                </a:solidFill>
              </a:rPr>
              <a:t>Jupiterweb</a:t>
            </a:r>
            <a:r>
              <a:rPr lang="pt-BR" altLang="pt-BR" sz="2400" dirty="0">
                <a:solidFill>
                  <a:schemeClr val="bg1"/>
                </a:solidFill>
              </a:rPr>
              <a:t>)</a:t>
            </a:r>
          </a:p>
          <a:p>
            <a:pPr algn="ctr" eaLnBrk="1" hangingPunct="1">
              <a:spcBef>
                <a:spcPct val="0"/>
              </a:spcBef>
              <a:buFontTx/>
              <a:buNone/>
            </a:pPr>
            <a:endParaRPr lang="pt-BR" altLang="pt-BR" sz="2400" dirty="0">
              <a:solidFill>
                <a:schemeClr val="bg1"/>
              </a:solidFill>
            </a:endParaRPr>
          </a:p>
          <a:p>
            <a:pPr eaLnBrk="1" hangingPunct="1">
              <a:spcBef>
                <a:spcPct val="0"/>
              </a:spcBef>
              <a:buFontTx/>
              <a:buNone/>
            </a:pPr>
            <a:r>
              <a:rPr lang="pt-BR" altLang="pt-BR" sz="2400" dirty="0">
                <a:solidFill>
                  <a:schemeClr val="bg1"/>
                </a:solidFill>
              </a:rPr>
              <a:t>1. Apresentação do curso - Histórico - Evidências experimentais da existência de cargas na matéria neutra e de sua quantização.</a:t>
            </a:r>
          </a:p>
          <a:p>
            <a:pPr eaLnBrk="1" hangingPunct="1">
              <a:spcBef>
                <a:spcPct val="0"/>
              </a:spcBef>
              <a:buFontTx/>
              <a:buNone/>
            </a:pPr>
            <a:r>
              <a:rPr lang="pt-BR" altLang="pt-BR" sz="2400" dirty="0">
                <a:solidFill>
                  <a:schemeClr val="bg1"/>
                </a:solidFill>
              </a:rPr>
              <a:t>2. Materiais isolantes e condutores- Eletrização por atrito e indução</a:t>
            </a:r>
          </a:p>
          <a:p>
            <a:pPr eaLnBrk="1" hangingPunct="1">
              <a:spcBef>
                <a:spcPct val="0"/>
              </a:spcBef>
              <a:buFontTx/>
              <a:buNone/>
            </a:pPr>
            <a:r>
              <a:rPr lang="pt-BR" altLang="pt-BR" sz="2400" dirty="0">
                <a:solidFill>
                  <a:schemeClr val="bg1"/>
                </a:solidFill>
              </a:rPr>
              <a:t>3. Lei de </a:t>
            </a:r>
            <a:r>
              <a:rPr lang="pt-BR" altLang="pt-BR" sz="2400" dirty="0" err="1">
                <a:solidFill>
                  <a:schemeClr val="bg1"/>
                </a:solidFill>
              </a:rPr>
              <a:t>Coulumb</a:t>
            </a:r>
            <a:r>
              <a:rPr lang="pt-BR" altLang="pt-BR" sz="2400" dirty="0">
                <a:solidFill>
                  <a:schemeClr val="bg1"/>
                </a:solidFill>
              </a:rPr>
              <a:t> - Campo elétrico.</a:t>
            </a:r>
          </a:p>
          <a:p>
            <a:pPr eaLnBrk="1" hangingPunct="1">
              <a:spcBef>
                <a:spcPct val="0"/>
              </a:spcBef>
              <a:buFontTx/>
              <a:buNone/>
            </a:pPr>
            <a:r>
              <a:rPr lang="pt-BR" altLang="pt-BR" sz="2400" dirty="0">
                <a:solidFill>
                  <a:schemeClr val="bg1"/>
                </a:solidFill>
              </a:rPr>
              <a:t>4. Lei de Gauss</a:t>
            </a:r>
          </a:p>
          <a:p>
            <a:pPr eaLnBrk="1" hangingPunct="1">
              <a:spcBef>
                <a:spcPct val="0"/>
              </a:spcBef>
              <a:buFontTx/>
              <a:buNone/>
            </a:pPr>
            <a:r>
              <a:rPr lang="pt-BR" altLang="pt-BR" sz="2400" dirty="0">
                <a:solidFill>
                  <a:schemeClr val="bg1"/>
                </a:solidFill>
              </a:rPr>
              <a:t>5. Energia potencial elétrica e diferença de potencial- Superfícies Equipotenciais</a:t>
            </a:r>
          </a:p>
          <a:p>
            <a:pPr eaLnBrk="1" hangingPunct="1">
              <a:spcBef>
                <a:spcPct val="0"/>
              </a:spcBef>
              <a:buFontTx/>
              <a:buNone/>
            </a:pPr>
            <a:r>
              <a:rPr lang="pt-BR" altLang="pt-BR" sz="2400" dirty="0">
                <a:solidFill>
                  <a:schemeClr val="bg1"/>
                </a:solidFill>
              </a:rPr>
              <a:t>6. Corrente elétrica – modelo microscópico – resistência. Discussão qualitativa sobre esquema de bandas, para condutores, isolantes e semicondutores .</a:t>
            </a:r>
          </a:p>
          <a:p>
            <a:pPr eaLnBrk="1" hangingPunct="1">
              <a:spcBef>
                <a:spcPct val="0"/>
              </a:spcBef>
              <a:buFontTx/>
              <a:buNone/>
            </a:pPr>
            <a:r>
              <a:rPr lang="pt-BR" altLang="pt-BR" sz="2400" dirty="0">
                <a:solidFill>
                  <a:schemeClr val="bg1"/>
                </a:solidFill>
              </a:rPr>
              <a:t>7. Campo magnético - imãs permanentes e campo magnético da Terra. Discussão qualitativa sobre momento de dipolo magnético atômico.</a:t>
            </a:r>
          </a:p>
          <a:p>
            <a:pPr eaLnBrk="1" hangingPunct="1">
              <a:spcBef>
                <a:spcPct val="0"/>
              </a:spcBef>
              <a:buFontTx/>
              <a:buNone/>
            </a:pPr>
            <a:r>
              <a:rPr lang="pt-BR" altLang="pt-BR" sz="2400" dirty="0">
                <a:solidFill>
                  <a:schemeClr val="bg1"/>
                </a:solidFill>
              </a:rPr>
              <a:t>8. Fluxo do campo magnético e Lei de Gauss para o campo magnético</a:t>
            </a:r>
          </a:p>
        </p:txBody>
      </p:sp>
    </p:spTree>
    <p:extLst>
      <p:ext uri="{BB962C8B-B14F-4D97-AF65-F5344CB8AC3E}">
        <p14:creationId xmlns:p14="http://schemas.microsoft.com/office/powerpoint/2010/main" val="1621966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D8F44C5D-3008-5847-B429-9EAC6350C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690944"/>
            <a:ext cx="5624707" cy="4094785"/>
          </a:xfrm>
          <a:prstGeom prst="rect">
            <a:avLst/>
          </a:prstGeom>
        </p:spPr>
      </p:pic>
      <p:pic>
        <p:nvPicPr>
          <p:cNvPr id="18" name="Imagem 17">
            <a:extLst>
              <a:ext uri="{FF2B5EF4-FFF2-40B4-BE49-F238E27FC236}">
                <a16:creationId xmlns:a16="http://schemas.microsoft.com/office/drawing/2014/main" id="{8A9B678B-2C8E-2945-9613-2BB60C8CB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16632"/>
            <a:ext cx="5579709" cy="989948"/>
          </a:xfrm>
          <a:prstGeom prst="rect">
            <a:avLst/>
          </a:prstGeom>
        </p:spPr>
      </p:pic>
      <p:pic>
        <p:nvPicPr>
          <p:cNvPr id="20" name="Imagem 19">
            <a:extLst>
              <a:ext uri="{FF2B5EF4-FFF2-40B4-BE49-F238E27FC236}">
                <a16:creationId xmlns:a16="http://schemas.microsoft.com/office/drawing/2014/main" id="{01F30A63-DAEE-724D-AB13-9AE0BA9754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1340768"/>
            <a:ext cx="6434663" cy="1147441"/>
          </a:xfrm>
          <a:prstGeom prst="rect">
            <a:avLst/>
          </a:prstGeom>
        </p:spPr>
      </p:pic>
      <p:pic>
        <p:nvPicPr>
          <p:cNvPr id="22" name="Imagem 21">
            <a:extLst>
              <a:ext uri="{FF2B5EF4-FFF2-40B4-BE49-F238E27FC236}">
                <a16:creationId xmlns:a16="http://schemas.microsoft.com/office/drawing/2014/main" id="{21F15F1C-CA09-CD46-8E9C-2A414F8EA3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8137" y="2690944"/>
            <a:ext cx="4518359" cy="762357"/>
          </a:xfrm>
          <a:prstGeom prst="rect">
            <a:avLst/>
          </a:prstGeom>
          <a:ln>
            <a:solidFill>
              <a:schemeClr val="tx1"/>
            </a:solidFill>
          </a:ln>
        </p:spPr>
      </p:pic>
    </p:spTree>
    <p:extLst>
      <p:ext uri="{BB962C8B-B14F-4D97-AF65-F5344CB8AC3E}">
        <p14:creationId xmlns:p14="http://schemas.microsoft.com/office/powerpoint/2010/main" val="949016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E11004C6-B50A-094D-B543-25578A03F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94310"/>
            <a:ext cx="6389667" cy="1102442"/>
          </a:xfrm>
          <a:prstGeom prst="rect">
            <a:avLst/>
          </a:prstGeom>
        </p:spPr>
      </p:pic>
      <p:pic>
        <p:nvPicPr>
          <p:cNvPr id="11" name="Imagem 10">
            <a:extLst>
              <a:ext uri="{FF2B5EF4-FFF2-40B4-BE49-F238E27FC236}">
                <a16:creationId xmlns:a16="http://schemas.microsoft.com/office/drawing/2014/main" id="{D74366E9-671E-9E46-8FD9-19BA343D8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3839"/>
            <a:ext cx="5583799" cy="1247663"/>
          </a:xfrm>
          <a:prstGeom prst="rect">
            <a:avLst/>
          </a:prstGeom>
        </p:spPr>
      </p:pic>
      <p:pic>
        <p:nvPicPr>
          <p:cNvPr id="13" name="Imagem 12">
            <a:extLst>
              <a:ext uri="{FF2B5EF4-FFF2-40B4-BE49-F238E27FC236}">
                <a16:creationId xmlns:a16="http://schemas.microsoft.com/office/drawing/2014/main" id="{A5D7E678-B500-7D4C-8970-D0399F8B45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3" y="3664055"/>
            <a:ext cx="2154011" cy="1709161"/>
          </a:xfrm>
          <a:prstGeom prst="rect">
            <a:avLst/>
          </a:prstGeom>
        </p:spPr>
      </p:pic>
      <p:pic>
        <p:nvPicPr>
          <p:cNvPr id="16" name="Imagem 15">
            <a:extLst>
              <a:ext uri="{FF2B5EF4-FFF2-40B4-BE49-F238E27FC236}">
                <a16:creationId xmlns:a16="http://schemas.microsoft.com/office/drawing/2014/main" id="{75B3ABC5-B77D-6043-9081-673F121C67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2690944"/>
            <a:ext cx="5624707" cy="4094785"/>
          </a:xfrm>
          <a:prstGeom prst="rect">
            <a:avLst/>
          </a:prstGeom>
        </p:spPr>
      </p:pic>
      <p:pic>
        <p:nvPicPr>
          <p:cNvPr id="17" name="Imagem 16">
            <a:extLst>
              <a:ext uri="{FF2B5EF4-FFF2-40B4-BE49-F238E27FC236}">
                <a16:creationId xmlns:a16="http://schemas.microsoft.com/office/drawing/2014/main" id="{A4BBC178-210E-B547-93CA-9C01357F0E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4374" y="2636912"/>
            <a:ext cx="5262122" cy="948298"/>
          </a:xfrm>
          <a:prstGeom prst="rect">
            <a:avLst/>
          </a:prstGeom>
          <a:ln>
            <a:solidFill>
              <a:schemeClr val="tx1"/>
            </a:solidFill>
          </a:ln>
        </p:spPr>
      </p:pic>
      <p:pic>
        <p:nvPicPr>
          <p:cNvPr id="18" name="Imagem 17">
            <a:extLst>
              <a:ext uri="{FF2B5EF4-FFF2-40B4-BE49-F238E27FC236}">
                <a16:creationId xmlns:a16="http://schemas.microsoft.com/office/drawing/2014/main" id="{36DCE1B9-0CC5-BA45-9F22-6D0635DA76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4894" y="5475121"/>
            <a:ext cx="4131602" cy="1288569"/>
          </a:xfrm>
          <a:prstGeom prst="rect">
            <a:avLst/>
          </a:prstGeom>
          <a:ln>
            <a:solidFill>
              <a:schemeClr val="tx1"/>
            </a:solidFill>
          </a:ln>
        </p:spPr>
      </p:pic>
      <mc:AlternateContent xmlns:mc="http://schemas.openxmlformats.org/markup-compatibility/2006" xmlns:a14="http://schemas.microsoft.com/office/drawing/2010/main">
        <mc:Choice Requires="a14">
          <p:sp>
            <p:nvSpPr>
              <p:cNvPr id="2" name="CaixaDeTexto 1">
                <a:extLst>
                  <a:ext uri="{FF2B5EF4-FFF2-40B4-BE49-F238E27FC236}">
                    <a16:creationId xmlns:a16="http://schemas.microsoft.com/office/drawing/2014/main" id="{D983A1E3-FB9A-BE42-9BA9-074F1551DBFA}"/>
                  </a:ext>
                </a:extLst>
              </p:cNvPr>
              <p:cNvSpPr txBox="1"/>
              <p:nvPr/>
            </p:nvSpPr>
            <p:spPr>
              <a:xfrm>
                <a:off x="5535518" y="1293839"/>
                <a:ext cx="3608482" cy="882293"/>
              </a:xfrm>
              <a:prstGeom prst="rect">
                <a:avLst/>
              </a:prstGeom>
              <a:noFill/>
            </p:spPr>
            <p:txBody>
              <a:bodyPr wrap="square" rtlCol="0">
                <a:spAutoFit/>
              </a:bodyPr>
              <a:lstStyle/>
              <a:p>
                <a:r>
                  <a:rPr lang="pt-BR" dirty="0">
                    <a:solidFill>
                      <a:schemeClr val="bg1"/>
                    </a:solidFill>
                  </a:rPr>
                  <a:t>Assim </a:t>
                </a:r>
                <a14:m>
                  <m:oMath xmlns:m="http://schemas.openxmlformats.org/officeDocument/2006/math">
                    <m:acc>
                      <m:accPr>
                        <m:chr m:val="⃗"/>
                        <m:ctrlPr>
                          <a:rPr lang="pt-BR" i="1">
                            <a:solidFill>
                              <a:schemeClr val="bg1"/>
                            </a:solidFill>
                            <a:latin typeface="Cambria Math" panose="02040503050406030204" pitchFamily="18" charset="0"/>
                          </a:rPr>
                        </m:ctrlPr>
                      </m:accPr>
                      <m:e>
                        <m:r>
                          <a:rPr lang="en-US" i="1">
                            <a:solidFill>
                              <a:schemeClr val="bg1"/>
                            </a:solidFill>
                            <a:latin typeface="Cambria Math" panose="02040503050406030204" pitchFamily="18" charset="0"/>
                          </a:rPr>
                          <m:t>𝑭</m:t>
                        </m:r>
                      </m:e>
                    </m:acc>
                  </m:oMath>
                </a14:m>
                <a:r>
                  <a:rPr lang="pt-BR" dirty="0">
                    <a:solidFill>
                      <a:schemeClr val="bg1"/>
                    </a:solidFill>
                  </a:rPr>
                  <a:t> = </a:t>
                </a:r>
                <a14:m>
                  <m:oMath xmlns:m="http://schemas.openxmlformats.org/officeDocument/2006/math">
                    <m:r>
                      <a:rPr lang="en-US" i="1">
                        <a:solidFill>
                          <a:schemeClr val="bg1"/>
                        </a:solidFill>
                        <a:latin typeface="Cambria Math" panose="02040503050406030204" pitchFamily="18" charset="0"/>
                      </a:rPr>
                      <m:t>𝟑</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𝟗𝟕</m:t>
                    </m:r>
                    <m:r>
                      <a:rPr lang="en-US" i="1">
                        <a:solidFill>
                          <a:schemeClr val="bg1"/>
                        </a:solidFill>
                        <a:latin typeface="Cambria Math" panose="02040503050406030204" pitchFamily="18" charset="0"/>
                        <a:ea typeface="Cambria Math" panose="02040503050406030204" pitchFamily="18" charset="0"/>
                      </a:rPr>
                      <m:t>×</m:t>
                    </m:r>
                    <m:sSup>
                      <m:sSupPr>
                        <m:ctrlPr>
                          <a:rPr lang="en-US" i="1">
                            <a:solidFill>
                              <a:schemeClr val="bg1"/>
                            </a:solidFill>
                            <a:latin typeface="Cambria Math" panose="02040503050406030204" pitchFamily="18" charset="0"/>
                            <a:ea typeface="Cambria Math" panose="02040503050406030204" pitchFamily="18" charset="0"/>
                          </a:rPr>
                        </m:ctrlPr>
                      </m:sSupPr>
                      <m:e>
                        <m:r>
                          <a:rPr lang="en-US" i="1">
                            <a:solidFill>
                              <a:schemeClr val="bg1"/>
                            </a:solidFill>
                            <a:latin typeface="Cambria Math" panose="02040503050406030204" pitchFamily="18" charset="0"/>
                            <a:ea typeface="Cambria Math" panose="02040503050406030204" pitchFamily="18" charset="0"/>
                          </a:rPr>
                          <m:t>𝟏𝟎</m:t>
                        </m:r>
                      </m:e>
                      <m:sup>
                        <m:r>
                          <a:rPr lang="en-US" i="1">
                            <a:solidFill>
                              <a:schemeClr val="bg1"/>
                            </a:solidFill>
                            <a:latin typeface="Cambria Math" panose="02040503050406030204" pitchFamily="18" charset="0"/>
                            <a:ea typeface="Cambria Math" panose="02040503050406030204" pitchFamily="18" charset="0"/>
                          </a:rPr>
                          <m:t>−</m:t>
                        </m:r>
                        <m:r>
                          <a:rPr lang="en-US" i="1">
                            <a:solidFill>
                              <a:schemeClr val="bg1"/>
                            </a:solidFill>
                            <a:latin typeface="Cambria Math" panose="02040503050406030204" pitchFamily="18" charset="0"/>
                            <a:ea typeface="Cambria Math" panose="02040503050406030204" pitchFamily="18" charset="0"/>
                          </a:rPr>
                          <m:t>𝟕</m:t>
                        </m:r>
                      </m:sup>
                    </m:sSup>
                    <m:acc>
                      <m:accPr>
                        <m:chr m:val="̂"/>
                        <m:ctrlPr>
                          <a:rPr lang="en-US" i="1">
                            <a:solidFill>
                              <a:schemeClr val="bg1"/>
                            </a:solidFill>
                            <a:latin typeface="Cambria Math" panose="02040503050406030204" pitchFamily="18" charset="0"/>
                            <a:ea typeface="Cambria Math" panose="02040503050406030204" pitchFamily="18" charset="0"/>
                          </a:rPr>
                        </m:ctrlPr>
                      </m:accPr>
                      <m:e>
                        <m:r>
                          <a:rPr lang="en-US" i="1">
                            <a:solidFill>
                              <a:schemeClr val="bg1"/>
                            </a:solidFill>
                            <a:latin typeface="Cambria Math" panose="02040503050406030204" pitchFamily="18" charset="0"/>
                            <a:ea typeface="Cambria Math" panose="02040503050406030204" pitchFamily="18" charset="0"/>
                          </a:rPr>
                          <m:t>𝒊</m:t>
                        </m:r>
                      </m:e>
                    </m:acc>
                    <m:r>
                      <a:rPr lang="en-US" b="1" i="1" smtClean="0">
                        <a:solidFill>
                          <a:schemeClr val="bg1"/>
                        </a:solidFill>
                        <a:latin typeface="Cambria Math" panose="02040503050406030204" pitchFamily="18" charset="0"/>
                        <a:ea typeface="Cambria Math" panose="02040503050406030204" pitchFamily="18" charset="0"/>
                      </a:rPr>
                      <m:t>+</m:t>
                    </m:r>
                  </m:oMath>
                </a14:m>
                <a:endParaRPr lang="pt-BR" dirty="0">
                  <a:solidFill>
                    <a:schemeClr val="bg1"/>
                  </a:solidFill>
                </a:endParaRPr>
              </a:p>
              <a:p>
                <a:r>
                  <a:rPr lang="en-US" dirty="0">
                    <a:solidFill>
                      <a:schemeClr val="bg1"/>
                    </a:solidFill>
                  </a:rPr>
                  <a:t>                    </a:t>
                </a:r>
                <a14:m>
                  <m:oMath xmlns:m="http://schemas.openxmlformats.org/officeDocument/2006/math">
                    <m:r>
                      <a:rPr lang="en-US" b="1" i="0" smtClean="0">
                        <a:solidFill>
                          <a:schemeClr val="bg1"/>
                        </a:solidFill>
                        <a:latin typeface="Cambria Math" panose="02040503050406030204" pitchFamily="18" charset="0"/>
                      </a:rPr>
                      <m:t>−</m:t>
                    </m:r>
                    <m:r>
                      <a:rPr lang="en-US" i="1">
                        <a:solidFill>
                          <a:schemeClr val="bg1"/>
                        </a:solidFill>
                        <a:latin typeface="Cambria Math" panose="02040503050406030204" pitchFamily="18" charset="0"/>
                      </a:rPr>
                      <m:t>𝟐</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𝟕𝟕</m:t>
                    </m:r>
                    <m:r>
                      <a:rPr lang="en-US" i="1">
                        <a:solidFill>
                          <a:schemeClr val="bg1"/>
                        </a:solidFill>
                        <a:latin typeface="Cambria Math" panose="02040503050406030204" pitchFamily="18" charset="0"/>
                        <a:ea typeface="Cambria Math" panose="02040503050406030204" pitchFamily="18" charset="0"/>
                      </a:rPr>
                      <m:t>×</m:t>
                    </m:r>
                    <m:sSup>
                      <m:sSupPr>
                        <m:ctrlPr>
                          <a:rPr lang="en-US" i="1">
                            <a:solidFill>
                              <a:schemeClr val="bg1"/>
                            </a:solidFill>
                            <a:latin typeface="Cambria Math" panose="02040503050406030204" pitchFamily="18" charset="0"/>
                            <a:ea typeface="Cambria Math" panose="02040503050406030204" pitchFamily="18" charset="0"/>
                          </a:rPr>
                        </m:ctrlPr>
                      </m:sSupPr>
                      <m:e>
                        <m:r>
                          <a:rPr lang="en-US" i="1">
                            <a:solidFill>
                              <a:schemeClr val="bg1"/>
                            </a:solidFill>
                            <a:latin typeface="Cambria Math" panose="02040503050406030204" pitchFamily="18" charset="0"/>
                            <a:ea typeface="Cambria Math" panose="02040503050406030204" pitchFamily="18" charset="0"/>
                          </a:rPr>
                          <m:t>𝟏𝟎</m:t>
                        </m:r>
                      </m:e>
                      <m:sup>
                        <m:r>
                          <a:rPr lang="en-US" i="1">
                            <a:solidFill>
                              <a:schemeClr val="bg1"/>
                            </a:solidFill>
                            <a:latin typeface="Cambria Math" panose="02040503050406030204" pitchFamily="18" charset="0"/>
                            <a:ea typeface="Cambria Math" panose="02040503050406030204" pitchFamily="18" charset="0"/>
                          </a:rPr>
                          <m:t>−</m:t>
                        </m:r>
                        <m:r>
                          <a:rPr lang="en-US" i="1">
                            <a:solidFill>
                              <a:schemeClr val="bg1"/>
                            </a:solidFill>
                            <a:latin typeface="Cambria Math" panose="02040503050406030204" pitchFamily="18" charset="0"/>
                            <a:ea typeface="Cambria Math" panose="02040503050406030204" pitchFamily="18" charset="0"/>
                          </a:rPr>
                          <m:t>𝟕</m:t>
                        </m:r>
                      </m:sup>
                    </m:sSup>
                    <m:acc>
                      <m:accPr>
                        <m:chr m:val="̂"/>
                        <m:ctrlPr>
                          <a:rPr lang="en-US" i="1">
                            <a:solidFill>
                              <a:schemeClr val="bg1"/>
                            </a:solidFill>
                            <a:latin typeface="Cambria Math" panose="02040503050406030204" pitchFamily="18" charset="0"/>
                            <a:ea typeface="Cambria Math" panose="02040503050406030204" pitchFamily="18" charset="0"/>
                          </a:rPr>
                        </m:ctrlPr>
                      </m:accPr>
                      <m:e>
                        <m:r>
                          <a:rPr lang="en-US" i="1">
                            <a:solidFill>
                              <a:schemeClr val="bg1"/>
                            </a:solidFill>
                            <a:latin typeface="Cambria Math" panose="02040503050406030204" pitchFamily="18" charset="0"/>
                            <a:ea typeface="Cambria Math" panose="02040503050406030204" pitchFamily="18" charset="0"/>
                          </a:rPr>
                          <m:t>𝒋</m:t>
                        </m:r>
                      </m:e>
                    </m:acc>
                  </m:oMath>
                </a14:m>
                <a:endParaRPr lang="pt-BR" dirty="0">
                  <a:solidFill>
                    <a:schemeClr val="bg1"/>
                  </a:solidFill>
                </a:endParaRPr>
              </a:p>
            </p:txBody>
          </p:sp>
        </mc:Choice>
        <mc:Fallback xmlns="">
          <p:sp>
            <p:nvSpPr>
              <p:cNvPr id="2" name="CaixaDeTexto 1">
                <a:extLst>
                  <a:ext uri="{FF2B5EF4-FFF2-40B4-BE49-F238E27FC236}">
                    <a16:creationId xmlns:a16="http://schemas.microsoft.com/office/drawing/2014/main" id="{D983A1E3-FB9A-BE42-9BA9-074F1551DBFA}"/>
                  </a:ext>
                </a:extLst>
              </p:cNvPr>
              <p:cNvSpPr txBox="1">
                <a:spLocks noRot="1" noChangeAspect="1" noMove="1" noResize="1" noEditPoints="1" noAdjustHandles="1" noChangeArrowheads="1" noChangeShapeType="1" noTextEdit="1"/>
              </p:cNvSpPr>
              <p:nvPr/>
            </p:nvSpPr>
            <p:spPr>
              <a:xfrm>
                <a:off x="5535518" y="1293839"/>
                <a:ext cx="3608482" cy="882293"/>
              </a:xfrm>
              <a:prstGeom prst="rect">
                <a:avLst/>
              </a:prstGeom>
              <a:blipFill>
                <a:blip r:embed="rId8"/>
                <a:stretch>
                  <a:fillRect l="-2456" b="-5714"/>
                </a:stretch>
              </a:blipFill>
            </p:spPr>
            <p:txBody>
              <a:bodyPr/>
              <a:lstStyle/>
              <a:p>
                <a:r>
                  <a:rPr lang="pt-BR">
                    <a:noFill/>
                  </a:rPr>
                  <a:t> </a:t>
                </a:r>
              </a:p>
            </p:txBody>
          </p:sp>
        </mc:Fallback>
      </mc:AlternateContent>
    </p:spTree>
    <p:extLst>
      <p:ext uri="{BB962C8B-B14F-4D97-AF65-F5344CB8AC3E}">
        <p14:creationId xmlns:p14="http://schemas.microsoft.com/office/powerpoint/2010/main" val="644574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F4B410D-70A5-544E-9CAF-C1A54B033232}"/>
              </a:ext>
            </a:extLst>
          </p:cNvPr>
          <p:cNvSpPr txBox="1"/>
          <p:nvPr/>
        </p:nvSpPr>
        <p:spPr>
          <a:xfrm>
            <a:off x="0" y="116632"/>
            <a:ext cx="9144000" cy="2308324"/>
          </a:xfrm>
          <a:prstGeom prst="rect">
            <a:avLst/>
          </a:prstGeom>
          <a:noFill/>
        </p:spPr>
        <p:txBody>
          <a:bodyPr wrap="square" rtlCol="0">
            <a:spAutoFit/>
          </a:bodyPr>
          <a:lstStyle/>
          <a:p>
            <a:pPr algn="ctr"/>
            <a:r>
              <a:rPr lang="pt-BR" dirty="0">
                <a:solidFill>
                  <a:schemeClr val="bg1"/>
                </a:solidFill>
              </a:rPr>
              <a:t>Exercícios do Capítulo 21 do </a:t>
            </a:r>
            <a:r>
              <a:rPr lang="pt-BR" dirty="0" err="1">
                <a:solidFill>
                  <a:schemeClr val="bg1"/>
                </a:solidFill>
              </a:rPr>
              <a:t>Tipler</a:t>
            </a:r>
            <a:endParaRPr lang="pt-BR" dirty="0">
              <a:solidFill>
                <a:schemeClr val="bg1"/>
              </a:solidFill>
            </a:endParaRPr>
          </a:p>
          <a:p>
            <a:pPr algn="ctr"/>
            <a:endParaRPr lang="pt-BR" dirty="0">
              <a:solidFill>
                <a:schemeClr val="bg1"/>
              </a:solidFill>
            </a:endParaRPr>
          </a:p>
          <a:p>
            <a:pPr marL="457200" indent="-457200" algn="ctr">
              <a:buAutoNum type="arabicParenBoth"/>
            </a:pPr>
            <a:r>
              <a:rPr lang="pt-BR" dirty="0">
                <a:solidFill>
                  <a:schemeClr val="bg1"/>
                </a:solidFill>
              </a:rPr>
              <a:t>Objetos são compostos de átomos os quais consistem em partículas carregadas (prótons e elétrons); entretanto, raramente observamos os efeitos da força eletrostática. Explique por que não observamos estes efeitos. </a:t>
            </a:r>
          </a:p>
        </p:txBody>
      </p:sp>
    </p:spTree>
    <p:extLst>
      <p:ext uri="{BB962C8B-B14F-4D97-AF65-F5344CB8AC3E}">
        <p14:creationId xmlns:p14="http://schemas.microsoft.com/office/powerpoint/2010/main" val="2280078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F4B410D-70A5-544E-9CAF-C1A54B033232}"/>
              </a:ext>
            </a:extLst>
          </p:cNvPr>
          <p:cNvSpPr txBox="1"/>
          <p:nvPr/>
        </p:nvSpPr>
        <p:spPr>
          <a:xfrm>
            <a:off x="0" y="116632"/>
            <a:ext cx="9144000" cy="2308324"/>
          </a:xfrm>
          <a:prstGeom prst="rect">
            <a:avLst/>
          </a:prstGeom>
          <a:noFill/>
        </p:spPr>
        <p:txBody>
          <a:bodyPr wrap="square" rtlCol="0">
            <a:spAutoFit/>
          </a:bodyPr>
          <a:lstStyle/>
          <a:p>
            <a:pPr algn="ctr"/>
            <a:r>
              <a:rPr lang="pt-BR" dirty="0">
                <a:solidFill>
                  <a:schemeClr val="bg1"/>
                </a:solidFill>
              </a:rPr>
              <a:t>Exercícios do Capítulo 21 do </a:t>
            </a:r>
            <a:r>
              <a:rPr lang="pt-BR" dirty="0" err="1">
                <a:solidFill>
                  <a:schemeClr val="bg1"/>
                </a:solidFill>
              </a:rPr>
              <a:t>Tipler</a:t>
            </a:r>
            <a:endParaRPr lang="pt-BR" dirty="0">
              <a:solidFill>
                <a:schemeClr val="bg1"/>
              </a:solidFill>
            </a:endParaRPr>
          </a:p>
          <a:p>
            <a:pPr algn="ctr"/>
            <a:endParaRPr lang="pt-BR" dirty="0">
              <a:solidFill>
                <a:schemeClr val="bg1"/>
              </a:solidFill>
            </a:endParaRPr>
          </a:p>
          <a:p>
            <a:pPr marL="457200" indent="-457200" algn="ctr">
              <a:buAutoNum type="arabicParenBoth"/>
            </a:pPr>
            <a:r>
              <a:rPr lang="pt-BR" dirty="0">
                <a:solidFill>
                  <a:schemeClr val="bg1"/>
                </a:solidFill>
              </a:rPr>
              <a:t>Objetos são compostos de átomos os quais consistem em partículas carregadas (prótons e elétrons); entretanto, raramente observamos os efeitos da força eletrostática. Explique por que não observamos estes efeitos. </a:t>
            </a:r>
          </a:p>
        </p:txBody>
      </p:sp>
      <p:sp>
        <p:nvSpPr>
          <p:cNvPr id="3" name="CaixaDeTexto 2">
            <a:extLst>
              <a:ext uri="{FF2B5EF4-FFF2-40B4-BE49-F238E27FC236}">
                <a16:creationId xmlns:a16="http://schemas.microsoft.com/office/drawing/2014/main" id="{4B12FBED-59D1-6649-8D2F-05A9042164D5}"/>
              </a:ext>
            </a:extLst>
          </p:cNvPr>
          <p:cNvSpPr txBox="1"/>
          <p:nvPr/>
        </p:nvSpPr>
        <p:spPr>
          <a:xfrm>
            <a:off x="0" y="3140968"/>
            <a:ext cx="9144000" cy="1938992"/>
          </a:xfrm>
          <a:prstGeom prst="rect">
            <a:avLst/>
          </a:prstGeom>
          <a:noFill/>
        </p:spPr>
        <p:txBody>
          <a:bodyPr wrap="square" rtlCol="0">
            <a:spAutoFit/>
          </a:bodyPr>
          <a:lstStyle/>
          <a:p>
            <a:pPr algn="ctr"/>
            <a:r>
              <a:rPr lang="pt-BR" dirty="0">
                <a:solidFill>
                  <a:schemeClr val="bg1"/>
                </a:solidFill>
              </a:rPr>
              <a:t>Solução</a:t>
            </a:r>
          </a:p>
          <a:p>
            <a:pPr algn="ctr"/>
            <a:endParaRPr lang="pt-BR" dirty="0">
              <a:solidFill>
                <a:schemeClr val="bg1"/>
              </a:solidFill>
            </a:endParaRPr>
          </a:p>
          <a:p>
            <a:pPr algn="ctr"/>
            <a:r>
              <a:rPr lang="pt-BR" dirty="0">
                <a:solidFill>
                  <a:schemeClr val="bg1"/>
                </a:solidFill>
              </a:rPr>
              <a:t>A carga líquida em objetos macroscópicos é sempre muito próxima de zero. </a:t>
            </a:r>
          </a:p>
          <a:p>
            <a:pPr algn="ctr"/>
            <a:r>
              <a:rPr lang="pt-BR" dirty="0">
                <a:solidFill>
                  <a:schemeClr val="bg1"/>
                </a:solidFill>
              </a:rPr>
              <a:t>Portanto, a força eletrostática é praticamente nula. </a:t>
            </a:r>
          </a:p>
        </p:txBody>
      </p:sp>
    </p:spTree>
    <p:extLst>
      <p:ext uri="{BB962C8B-B14F-4D97-AF65-F5344CB8AC3E}">
        <p14:creationId xmlns:p14="http://schemas.microsoft.com/office/powerpoint/2010/main" val="2070124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F4B410D-70A5-544E-9CAF-C1A54B033232}"/>
              </a:ext>
            </a:extLst>
          </p:cNvPr>
          <p:cNvSpPr txBox="1"/>
          <p:nvPr/>
        </p:nvSpPr>
        <p:spPr>
          <a:xfrm>
            <a:off x="0" y="116632"/>
            <a:ext cx="9144000" cy="2677656"/>
          </a:xfrm>
          <a:prstGeom prst="rect">
            <a:avLst/>
          </a:prstGeom>
          <a:noFill/>
        </p:spPr>
        <p:txBody>
          <a:bodyPr wrap="square" rtlCol="0">
            <a:spAutoFit/>
          </a:bodyPr>
          <a:lstStyle/>
          <a:p>
            <a:pPr algn="ctr"/>
            <a:r>
              <a:rPr lang="pt-BR" dirty="0">
                <a:solidFill>
                  <a:schemeClr val="bg1"/>
                </a:solidFill>
              </a:rPr>
              <a:t>Exercícios do Capítulo 21 do </a:t>
            </a:r>
            <a:r>
              <a:rPr lang="pt-BR" dirty="0" err="1">
                <a:solidFill>
                  <a:schemeClr val="bg1"/>
                </a:solidFill>
              </a:rPr>
              <a:t>Tipler</a:t>
            </a:r>
            <a:endParaRPr lang="pt-BR" dirty="0">
              <a:solidFill>
                <a:schemeClr val="bg1"/>
              </a:solidFill>
            </a:endParaRPr>
          </a:p>
          <a:p>
            <a:pPr algn="ctr"/>
            <a:endParaRPr lang="pt-BR" dirty="0">
              <a:solidFill>
                <a:schemeClr val="bg1"/>
              </a:solidFill>
            </a:endParaRPr>
          </a:p>
          <a:p>
            <a:pPr algn="ctr"/>
            <a:r>
              <a:rPr lang="pt-BR" dirty="0">
                <a:solidFill>
                  <a:schemeClr val="bg1"/>
                </a:solidFill>
              </a:rPr>
              <a:t>(2) Um átomo de carbono pode se tornar um íon de carbono se for removido um ou mais de seus elétrons durante um processo chamado de ionização. Qual é a carga resultante de um átomo de carbono do qual foram removidos dois de seus elétrons? </a:t>
            </a:r>
          </a:p>
          <a:p>
            <a:pPr algn="ctr"/>
            <a:r>
              <a:rPr lang="pt-BR" dirty="0">
                <a:solidFill>
                  <a:schemeClr val="bg1"/>
                </a:solidFill>
              </a:rPr>
              <a:t>( a ) +</a:t>
            </a:r>
            <a:r>
              <a:rPr lang="pt-BR" i="1" dirty="0">
                <a:solidFill>
                  <a:schemeClr val="bg1"/>
                </a:solidFill>
              </a:rPr>
              <a:t>e</a:t>
            </a:r>
            <a:r>
              <a:rPr lang="pt-BR" dirty="0">
                <a:solidFill>
                  <a:schemeClr val="bg1"/>
                </a:solidFill>
              </a:rPr>
              <a:t> , ( </a:t>
            </a:r>
            <a:r>
              <a:rPr lang="pt-BR" dirty="0" err="1">
                <a:solidFill>
                  <a:schemeClr val="bg1"/>
                </a:solidFill>
              </a:rPr>
              <a:t>b</a:t>
            </a:r>
            <a:r>
              <a:rPr lang="pt-BR" dirty="0">
                <a:solidFill>
                  <a:schemeClr val="bg1"/>
                </a:solidFill>
              </a:rPr>
              <a:t> ) −</a:t>
            </a:r>
            <a:r>
              <a:rPr lang="pt-BR" i="1" dirty="0">
                <a:solidFill>
                  <a:schemeClr val="bg1"/>
                </a:solidFill>
              </a:rPr>
              <a:t>e</a:t>
            </a:r>
            <a:r>
              <a:rPr lang="pt-BR" dirty="0">
                <a:solidFill>
                  <a:schemeClr val="bg1"/>
                </a:solidFill>
              </a:rPr>
              <a:t> , ( </a:t>
            </a:r>
            <a:r>
              <a:rPr lang="pt-BR" dirty="0" err="1">
                <a:solidFill>
                  <a:schemeClr val="bg1"/>
                </a:solidFill>
              </a:rPr>
              <a:t>c</a:t>
            </a:r>
            <a:r>
              <a:rPr lang="pt-BR" dirty="0">
                <a:solidFill>
                  <a:schemeClr val="bg1"/>
                </a:solidFill>
              </a:rPr>
              <a:t> ) +2</a:t>
            </a:r>
            <a:r>
              <a:rPr lang="pt-BR" i="1" dirty="0">
                <a:solidFill>
                  <a:schemeClr val="bg1"/>
                </a:solidFill>
              </a:rPr>
              <a:t>e</a:t>
            </a:r>
            <a:r>
              <a:rPr lang="pt-BR" dirty="0">
                <a:solidFill>
                  <a:schemeClr val="bg1"/>
                </a:solidFill>
              </a:rPr>
              <a:t> , ( </a:t>
            </a:r>
            <a:r>
              <a:rPr lang="pt-BR" dirty="0" err="1">
                <a:solidFill>
                  <a:schemeClr val="bg1"/>
                </a:solidFill>
              </a:rPr>
              <a:t>d</a:t>
            </a:r>
            <a:r>
              <a:rPr lang="pt-BR" dirty="0">
                <a:solidFill>
                  <a:schemeClr val="bg1"/>
                </a:solidFill>
              </a:rPr>
              <a:t> ) −2</a:t>
            </a:r>
            <a:r>
              <a:rPr lang="pt-BR" i="1" dirty="0">
                <a:solidFill>
                  <a:schemeClr val="bg1"/>
                </a:solidFill>
              </a:rPr>
              <a:t>e</a:t>
            </a:r>
            <a:r>
              <a:rPr lang="pt-BR" dirty="0">
                <a:solidFill>
                  <a:schemeClr val="bg1"/>
                </a:solidFill>
              </a:rPr>
              <a:t>. </a:t>
            </a:r>
          </a:p>
        </p:txBody>
      </p:sp>
    </p:spTree>
    <p:extLst>
      <p:ext uri="{BB962C8B-B14F-4D97-AF65-F5344CB8AC3E}">
        <p14:creationId xmlns:p14="http://schemas.microsoft.com/office/powerpoint/2010/main" val="706859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F4B410D-70A5-544E-9CAF-C1A54B033232}"/>
              </a:ext>
            </a:extLst>
          </p:cNvPr>
          <p:cNvSpPr txBox="1"/>
          <p:nvPr/>
        </p:nvSpPr>
        <p:spPr>
          <a:xfrm>
            <a:off x="0" y="116632"/>
            <a:ext cx="9144000" cy="2677656"/>
          </a:xfrm>
          <a:prstGeom prst="rect">
            <a:avLst/>
          </a:prstGeom>
          <a:noFill/>
        </p:spPr>
        <p:txBody>
          <a:bodyPr wrap="square" rtlCol="0">
            <a:spAutoFit/>
          </a:bodyPr>
          <a:lstStyle/>
          <a:p>
            <a:pPr algn="ctr"/>
            <a:r>
              <a:rPr lang="pt-BR" dirty="0">
                <a:solidFill>
                  <a:schemeClr val="bg1"/>
                </a:solidFill>
              </a:rPr>
              <a:t>Exercícios do Capítulo 21 do </a:t>
            </a:r>
            <a:r>
              <a:rPr lang="pt-BR" dirty="0" err="1">
                <a:solidFill>
                  <a:schemeClr val="bg1"/>
                </a:solidFill>
              </a:rPr>
              <a:t>Tipler</a:t>
            </a:r>
            <a:endParaRPr lang="pt-BR" dirty="0">
              <a:solidFill>
                <a:schemeClr val="bg1"/>
              </a:solidFill>
            </a:endParaRPr>
          </a:p>
          <a:p>
            <a:pPr algn="ctr"/>
            <a:endParaRPr lang="pt-BR" dirty="0">
              <a:solidFill>
                <a:schemeClr val="bg1"/>
              </a:solidFill>
            </a:endParaRPr>
          </a:p>
          <a:p>
            <a:pPr algn="ctr"/>
            <a:r>
              <a:rPr lang="pt-BR" dirty="0">
                <a:solidFill>
                  <a:schemeClr val="bg1"/>
                </a:solidFill>
              </a:rPr>
              <a:t>(2) Um átomo de carbono pode se tornar um íon de carbono se for removido um ou mais de seus elétrons durante um processo chamado de ionização. Qual é a carga resultante de um átomo de carbono do qual foram removidos dois de seus elétrons? </a:t>
            </a:r>
          </a:p>
          <a:p>
            <a:pPr algn="ctr"/>
            <a:r>
              <a:rPr lang="pt-BR" dirty="0">
                <a:solidFill>
                  <a:schemeClr val="bg1"/>
                </a:solidFill>
              </a:rPr>
              <a:t>( a ) + e , ( </a:t>
            </a:r>
            <a:r>
              <a:rPr lang="pt-BR" dirty="0" err="1">
                <a:solidFill>
                  <a:schemeClr val="bg1"/>
                </a:solidFill>
              </a:rPr>
              <a:t>b</a:t>
            </a:r>
            <a:r>
              <a:rPr lang="pt-BR" dirty="0">
                <a:solidFill>
                  <a:schemeClr val="bg1"/>
                </a:solidFill>
              </a:rPr>
              <a:t> ) − e , ( </a:t>
            </a:r>
            <a:r>
              <a:rPr lang="pt-BR" dirty="0" err="1">
                <a:solidFill>
                  <a:schemeClr val="bg1"/>
                </a:solidFill>
              </a:rPr>
              <a:t>c</a:t>
            </a:r>
            <a:r>
              <a:rPr lang="pt-BR" dirty="0">
                <a:solidFill>
                  <a:schemeClr val="bg1"/>
                </a:solidFill>
              </a:rPr>
              <a:t> ) +2 e , ( </a:t>
            </a:r>
            <a:r>
              <a:rPr lang="pt-BR" dirty="0" err="1">
                <a:solidFill>
                  <a:schemeClr val="bg1"/>
                </a:solidFill>
              </a:rPr>
              <a:t>d</a:t>
            </a:r>
            <a:r>
              <a:rPr lang="pt-BR" dirty="0">
                <a:solidFill>
                  <a:schemeClr val="bg1"/>
                </a:solidFill>
              </a:rPr>
              <a:t> ) −2 e . </a:t>
            </a:r>
          </a:p>
        </p:txBody>
      </p:sp>
      <p:sp>
        <p:nvSpPr>
          <p:cNvPr id="3" name="CaixaDeTexto 2">
            <a:extLst>
              <a:ext uri="{FF2B5EF4-FFF2-40B4-BE49-F238E27FC236}">
                <a16:creationId xmlns:a16="http://schemas.microsoft.com/office/drawing/2014/main" id="{1A73C45D-3C81-2648-84D1-62CC9E5F2BC3}"/>
              </a:ext>
            </a:extLst>
          </p:cNvPr>
          <p:cNvSpPr txBox="1"/>
          <p:nvPr/>
        </p:nvSpPr>
        <p:spPr>
          <a:xfrm>
            <a:off x="21183" y="3284984"/>
            <a:ext cx="9144000" cy="830997"/>
          </a:xfrm>
          <a:prstGeom prst="rect">
            <a:avLst/>
          </a:prstGeom>
          <a:noFill/>
        </p:spPr>
        <p:txBody>
          <a:bodyPr wrap="square" rtlCol="0">
            <a:spAutoFit/>
          </a:bodyPr>
          <a:lstStyle/>
          <a:p>
            <a:pPr algn="ctr"/>
            <a:r>
              <a:rPr lang="pt-BR" dirty="0">
                <a:solidFill>
                  <a:schemeClr val="bg1"/>
                </a:solidFill>
              </a:rPr>
              <a:t>Solução: (</a:t>
            </a:r>
            <a:r>
              <a:rPr lang="pt-BR" dirty="0" err="1">
                <a:solidFill>
                  <a:schemeClr val="bg1"/>
                </a:solidFill>
              </a:rPr>
              <a:t>c</a:t>
            </a:r>
            <a:r>
              <a:rPr lang="pt-BR" dirty="0">
                <a:solidFill>
                  <a:schemeClr val="bg1"/>
                </a:solidFill>
              </a:rPr>
              <a:t>)</a:t>
            </a:r>
          </a:p>
          <a:p>
            <a:pPr algn="ctr"/>
            <a:endParaRPr lang="pt-BR" dirty="0">
              <a:solidFill>
                <a:schemeClr val="bg1"/>
              </a:solidFill>
            </a:endParaRPr>
          </a:p>
        </p:txBody>
      </p:sp>
    </p:spTree>
    <p:extLst>
      <p:ext uri="{BB962C8B-B14F-4D97-AF65-F5344CB8AC3E}">
        <p14:creationId xmlns:p14="http://schemas.microsoft.com/office/powerpoint/2010/main" val="3003942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F4B410D-70A5-544E-9CAF-C1A54B033232}"/>
              </a:ext>
            </a:extLst>
          </p:cNvPr>
          <p:cNvSpPr txBox="1"/>
          <p:nvPr/>
        </p:nvSpPr>
        <p:spPr>
          <a:xfrm>
            <a:off x="0" y="116632"/>
            <a:ext cx="9144000" cy="2677656"/>
          </a:xfrm>
          <a:prstGeom prst="rect">
            <a:avLst/>
          </a:prstGeom>
          <a:noFill/>
        </p:spPr>
        <p:txBody>
          <a:bodyPr wrap="square" rtlCol="0">
            <a:spAutoFit/>
          </a:bodyPr>
          <a:lstStyle/>
          <a:p>
            <a:pPr algn="ctr"/>
            <a:r>
              <a:rPr lang="pt-BR" dirty="0">
                <a:solidFill>
                  <a:schemeClr val="bg1"/>
                </a:solidFill>
              </a:rPr>
              <a:t>Exercícios do Capítulo 21 do </a:t>
            </a:r>
            <a:r>
              <a:rPr lang="pt-BR" dirty="0" err="1">
                <a:solidFill>
                  <a:schemeClr val="bg1"/>
                </a:solidFill>
              </a:rPr>
              <a:t>Tipler</a:t>
            </a:r>
            <a:endParaRPr lang="pt-BR" dirty="0">
              <a:solidFill>
                <a:schemeClr val="bg1"/>
              </a:solidFill>
            </a:endParaRPr>
          </a:p>
          <a:p>
            <a:pPr algn="ctr"/>
            <a:endParaRPr lang="pt-BR" dirty="0">
              <a:solidFill>
                <a:schemeClr val="bg1"/>
              </a:solidFill>
            </a:endParaRPr>
          </a:p>
          <a:p>
            <a:pPr algn="ctr"/>
            <a:r>
              <a:rPr lang="pt-BR" dirty="0">
                <a:solidFill>
                  <a:schemeClr val="bg1"/>
                </a:solidFill>
              </a:rPr>
              <a:t>(4) Você tem um bastão isolante positivamente carregado e duas esferas metálicas em suportes isolantes. </a:t>
            </a:r>
          </a:p>
          <a:p>
            <a:pPr algn="ctr"/>
            <a:r>
              <a:rPr lang="pt-BR" dirty="0">
                <a:solidFill>
                  <a:schemeClr val="bg1"/>
                </a:solidFill>
              </a:rPr>
              <a:t>Forneça instruções passo a passo para descrever como o bastão pode ser usado para dar a uma das esferas </a:t>
            </a:r>
          </a:p>
          <a:p>
            <a:pPr algn="ctr"/>
            <a:r>
              <a:rPr lang="pt-BR" dirty="0">
                <a:solidFill>
                  <a:schemeClr val="bg1"/>
                </a:solidFill>
              </a:rPr>
              <a:t>( a ) uma carga negativa e ( </a:t>
            </a:r>
            <a:r>
              <a:rPr lang="pt-BR" dirty="0" err="1">
                <a:solidFill>
                  <a:schemeClr val="bg1"/>
                </a:solidFill>
              </a:rPr>
              <a:t>b</a:t>
            </a:r>
            <a:r>
              <a:rPr lang="pt-BR" dirty="0">
                <a:solidFill>
                  <a:schemeClr val="bg1"/>
                </a:solidFill>
              </a:rPr>
              <a:t> ) uma carga positiva. </a:t>
            </a:r>
          </a:p>
        </p:txBody>
      </p:sp>
    </p:spTree>
    <p:extLst>
      <p:ext uri="{BB962C8B-B14F-4D97-AF65-F5344CB8AC3E}">
        <p14:creationId xmlns:p14="http://schemas.microsoft.com/office/powerpoint/2010/main" val="915466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F4B410D-70A5-544E-9CAF-C1A54B033232}"/>
              </a:ext>
            </a:extLst>
          </p:cNvPr>
          <p:cNvSpPr txBox="1"/>
          <p:nvPr/>
        </p:nvSpPr>
        <p:spPr>
          <a:xfrm>
            <a:off x="0" y="116632"/>
            <a:ext cx="9144000" cy="2677656"/>
          </a:xfrm>
          <a:prstGeom prst="rect">
            <a:avLst/>
          </a:prstGeom>
          <a:noFill/>
        </p:spPr>
        <p:txBody>
          <a:bodyPr wrap="square" rtlCol="0">
            <a:spAutoFit/>
          </a:bodyPr>
          <a:lstStyle/>
          <a:p>
            <a:pPr algn="ctr"/>
            <a:r>
              <a:rPr lang="pt-BR" dirty="0">
                <a:solidFill>
                  <a:schemeClr val="bg1"/>
                </a:solidFill>
              </a:rPr>
              <a:t>Exercícios do Capítulo 21 do </a:t>
            </a:r>
            <a:r>
              <a:rPr lang="pt-BR" dirty="0" err="1">
                <a:solidFill>
                  <a:schemeClr val="bg1"/>
                </a:solidFill>
              </a:rPr>
              <a:t>Tipler</a:t>
            </a:r>
            <a:endParaRPr lang="pt-BR" dirty="0">
              <a:solidFill>
                <a:schemeClr val="bg1"/>
              </a:solidFill>
            </a:endParaRPr>
          </a:p>
          <a:p>
            <a:pPr algn="ctr"/>
            <a:endParaRPr lang="pt-BR" dirty="0">
              <a:solidFill>
                <a:schemeClr val="bg1"/>
              </a:solidFill>
            </a:endParaRPr>
          </a:p>
          <a:p>
            <a:pPr algn="ctr"/>
            <a:r>
              <a:rPr lang="pt-BR" dirty="0">
                <a:solidFill>
                  <a:schemeClr val="bg1"/>
                </a:solidFill>
              </a:rPr>
              <a:t>(4) Você tem um bastão isolante positivamente carregado e duas esferas metálicas em suportes isolantes. </a:t>
            </a:r>
          </a:p>
          <a:p>
            <a:pPr algn="ctr"/>
            <a:r>
              <a:rPr lang="pt-BR" dirty="0">
                <a:solidFill>
                  <a:schemeClr val="bg1"/>
                </a:solidFill>
              </a:rPr>
              <a:t>Forneça instruções passo a passo para descrever como o bastão pode ser usado para dar a uma das esferas </a:t>
            </a:r>
          </a:p>
          <a:p>
            <a:pPr algn="ctr"/>
            <a:r>
              <a:rPr lang="pt-BR" dirty="0">
                <a:solidFill>
                  <a:schemeClr val="bg1"/>
                </a:solidFill>
              </a:rPr>
              <a:t>( a ) uma carga negativa e ( </a:t>
            </a:r>
            <a:r>
              <a:rPr lang="pt-BR" dirty="0" err="1">
                <a:solidFill>
                  <a:schemeClr val="bg1"/>
                </a:solidFill>
              </a:rPr>
              <a:t>b</a:t>
            </a:r>
            <a:r>
              <a:rPr lang="pt-BR" dirty="0">
                <a:solidFill>
                  <a:schemeClr val="bg1"/>
                </a:solidFill>
              </a:rPr>
              <a:t> ) uma carga positiva. </a:t>
            </a:r>
          </a:p>
        </p:txBody>
      </p:sp>
      <p:sp>
        <p:nvSpPr>
          <p:cNvPr id="4" name="CaixaDeTexto 3">
            <a:extLst>
              <a:ext uri="{FF2B5EF4-FFF2-40B4-BE49-F238E27FC236}">
                <a16:creationId xmlns:a16="http://schemas.microsoft.com/office/drawing/2014/main" id="{BF2C06A4-46EA-D948-9228-604A7EFB7556}"/>
              </a:ext>
            </a:extLst>
          </p:cNvPr>
          <p:cNvSpPr txBox="1"/>
          <p:nvPr/>
        </p:nvSpPr>
        <p:spPr>
          <a:xfrm>
            <a:off x="21729" y="2924944"/>
            <a:ext cx="9144000" cy="4678204"/>
          </a:xfrm>
          <a:prstGeom prst="rect">
            <a:avLst/>
          </a:prstGeom>
          <a:noFill/>
        </p:spPr>
        <p:txBody>
          <a:bodyPr wrap="square" rtlCol="0">
            <a:spAutoFit/>
          </a:bodyPr>
          <a:lstStyle/>
          <a:p>
            <a:pPr algn="ctr"/>
            <a:r>
              <a:rPr lang="pt-BR" dirty="0">
                <a:solidFill>
                  <a:schemeClr val="bg1"/>
                </a:solidFill>
              </a:rPr>
              <a:t>Solução</a:t>
            </a:r>
          </a:p>
          <a:p>
            <a:pPr algn="ctr"/>
            <a:endParaRPr lang="pt-BR" sz="1000" dirty="0">
              <a:solidFill>
                <a:schemeClr val="bg1"/>
              </a:solidFill>
            </a:endParaRPr>
          </a:p>
          <a:p>
            <a:pPr algn="ctr"/>
            <a:r>
              <a:rPr lang="pt-BR" dirty="0">
                <a:solidFill>
                  <a:schemeClr val="bg1"/>
                </a:solidFill>
              </a:rPr>
              <a:t>(a) Conecte a esfera de metal ao aterramento; aproxime a haste isolante da esfera de metal e desconecte a esfera do solo; em seguida, remova a haste isolante. A esfera será carregada negativamente.</a:t>
            </a:r>
          </a:p>
          <a:p>
            <a:pPr algn="ctr"/>
            <a:endParaRPr lang="pt-BR" dirty="0">
              <a:solidFill>
                <a:schemeClr val="bg1"/>
              </a:solidFill>
            </a:endParaRPr>
          </a:p>
          <a:p>
            <a:pPr algn="ctr"/>
            <a:endParaRPr lang="pt-BR" dirty="0">
              <a:solidFill>
                <a:schemeClr val="bg1"/>
              </a:solidFill>
            </a:endParaRPr>
          </a:p>
          <a:p>
            <a:pPr algn="ctr"/>
            <a:endParaRPr lang="pt-BR" dirty="0">
              <a:solidFill>
                <a:schemeClr val="bg1"/>
              </a:solidFill>
            </a:endParaRPr>
          </a:p>
          <a:p>
            <a:pPr algn="ctr"/>
            <a:endParaRPr lang="pt-BR" dirty="0">
              <a:solidFill>
                <a:schemeClr val="bg1"/>
              </a:solidFill>
            </a:endParaRPr>
          </a:p>
          <a:p>
            <a:pPr algn="ctr"/>
            <a:r>
              <a:rPr lang="pt-BR" dirty="0">
                <a:solidFill>
                  <a:schemeClr val="bg1"/>
                </a:solidFill>
              </a:rPr>
              <a:t>(</a:t>
            </a:r>
            <a:r>
              <a:rPr lang="pt-BR" dirty="0" err="1">
                <a:solidFill>
                  <a:schemeClr val="bg1"/>
                </a:solidFill>
              </a:rPr>
              <a:t>b</a:t>
            </a:r>
            <a:r>
              <a:rPr lang="pt-BR" dirty="0">
                <a:solidFill>
                  <a:schemeClr val="bg1"/>
                </a:solidFill>
              </a:rPr>
              <a:t>) Colocar a haste isolante em contato com a esfera de metal; parte da carga positiva da haste será transferida para a esfera de metal.</a:t>
            </a:r>
          </a:p>
          <a:p>
            <a:pPr algn="ctr"/>
            <a:endParaRPr lang="pt-BR" dirty="0">
              <a:solidFill>
                <a:schemeClr val="bg1"/>
              </a:solidFill>
            </a:endParaRPr>
          </a:p>
          <a:p>
            <a:pPr algn="ctr"/>
            <a:endParaRPr lang="pt-BR" dirty="0">
              <a:solidFill>
                <a:schemeClr val="bg1"/>
              </a:solidFill>
            </a:endParaRPr>
          </a:p>
        </p:txBody>
      </p:sp>
      <p:pic>
        <p:nvPicPr>
          <p:cNvPr id="5" name="Imagem 4">
            <a:extLst>
              <a:ext uri="{FF2B5EF4-FFF2-40B4-BE49-F238E27FC236}">
                <a16:creationId xmlns:a16="http://schemas.microsoft.com/office/drawing/2014/main" id="{267F5DE9-D808-8644-8453-791A911E6EF7}"/>
              </a:ext>
            </a:extLst>
          </p:cNvPr>
          <p:cNvPicPr>
            <a:picLocks noChangeAspect="1"/>
          </p:cNvPicPr>
          <p:nvPr/>
        </p:nvPicPr>
        <p:blipFill rotWithShape="1">
          <a:blip r:embed="rId2">
            <a:extLst>
              <a:ext uri="{28A0092B-C50C-407E-A947-70E740481C1C}">
                <a14:useLocalDpi xmlns:a14="http://schemas.microsoft.com/office/drawing/2010/main" val="0"/>
              </a:ext>
            </a:extLst>
          </a:blip>
          <a:srcRect l="28010" r="-28010"/>
          <a:stretch/>
        </p:blipFill>
        <p:spPr>
          <a:xfrm>
            <a:off x="2051720" y="4742482"/>
            <a:ext cx="7199623" cy="1043128"/>
          </a:xfrm>
          <a:prstGeom prst="rect">
            <a:avLst/>
          </a:prstGeom>
        </p:spPr>
      </p:pic>
    </p:spTree>
    <p:extLst>
      <p:ext uri="{BB962C8B-B14F-4D97-AF65-F5344CB8AC3E}">
        <p14:creationId xmlns:p14="http://schemas.microsoft.com/office/powerpoint/2010/main" val="483066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F4B410D-70A5-544E-9CAF-C1A54B033232}"/>
              </a:ext>
            </a:extLst>
          </p:cNvPr>
          <p:cNvSpPr txBox="1"/>
          <p:nvPr/>
        </p:nvSpPr>
        <p:spPr>
          <a:xfrm>
            <a:off x="0" y="116632"/>
            <a:ext cx="9144000" cy="2308324"/>
          </a:xfrm>
          <a:prstGeom prst="rect">
            <a:avLst/>
          </a:prstGeom>
          <a:noFill/>
        </p:spPr>
        <p:txBody>
          <a:bodyPr wrap="square" rtlCol="0">
            <a:spAutoFit/>
          </a:bodyPr>
          <a:lstStyle/>
          <a:p>
            <a:pPr algn="ctr"/>
            <a:r>
              <a:rPr lang="pt-BR" dirty="0">
                <a:solidFill>
                  <a:schemeClr val="bg1"/>
                </a:solidFill>
              </a:rPr>
              <a:t>Exercícios do Capítulo 21 do </a:t>
            </a:r>
            <a:r>
              <a:rPr lang="pt-BR" dirty="0" err="1">
                <a:solidFill>
                  <a:schemeClr val="bg1"/>
                </a:solidFill>
              </a:rPr>
              <a:t>Tipler</a:t>
            </a:r>
            <a:endParaRPr lang="pt-BR" dirty="0">
              <a:solidFill>
                <a:schemeClr val="bg1"/>
              </a:solidFill>
            </a:endParaRPr>
          </a:p>
          <a:p>
            <a:pPr algn="ctr"/>
            <a:endParaRPr lang="pt-BR" dirty="0">
              <a:solidFill>
                <a:schemeClr val="bg1"/>
              </a:solidFill>
            </a:endParaRPr>
          </a:p>
          <a:p>
            <a:pPr algn="ctr"/>
            <a:r>
              <a:rPr lang="pt-BR" dirty="0">
                <a:solidFill>
                  <a:schemeClr val="bg1"/>
                </a:solidFill>
              </a:rPr>
              <a:t>(6) Uma esfera metálica está carregada positivamente. </a:t>
            </a:r>
          </a:p>
          <a:p>
            <a:pPr algn="ctr"/>
            <a:r>
              <a:rPr lang="pt-BR" dirty="0">
                <a:solidFill>
                  <a:schemeClr val="bg1"/>
                </a:solidFill>
              </a:rPr>
              <a:t>É possível a esfera atrair eletricamente outra bola carregada positivamente? </a:t>
            </a:r>
          </a:p>
          <a:p>
            <a:pPr algn="ctr"/>
            <a:r>
              <a:rPr lang="pt-BR" dirty="0">
                <a:solidFill>
                  <a:schemeClr val="bg1"/>
                </a:solidFill>
              </a:rPr>
              <a:t>Explique sua resposta. </a:t>
            </a:r>
          </a:p>
        </p:txBody>
      </p:sp>
    </p:spTree>
    <p:extLst>
      <p:ext uri="{BB962C8B-B14F-4D97-AF65-F5344CB8AC3E}">
        <p14:creationId xmlns:p14="http://schemas.microsoft.com/office/powerpoint/2010/main" val="273036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F4B410D-70A5-544E-9CAF-C1A54B033232}"/>
              </a:ext>
            </a:extLst>
          </p:cNvPr>
          <p:cNvSpPr txBox="1"/>
          <p:nvPr/>
        </p:nvSpPr>
        <p:spPr>
          <a:xfrm>
            <a:off x="0" y="116632"/>
            <a:ext cx="9144000" cy="2308324"/>
          </a:xfrm>
          <a:prstGeom prst="rect">
            <a:avLst/>
          </a:prstGeom>
          <a:noFill/>
        </p:spPr>
        <p:txBody>
          <a:bodyPr wrap="square" rtlCol="0">
            <a:spAutoFit/>
          </a:bodyPr>
          <a:lstStyle/>
          <a:p>
            <a:pPr algn="ctr"/>
            <a:r>
              <a:rPr lang="pt-BR" dirty="0">
                <a:solidFill>
                  <a:schemeClr val="bg1"/>
                </a:solidFill>
              </a:rPr>
              <a:t>Exercícios do Capítulo 21 do </a:t>
            </a:r>
            <a:r>
              <a:rPr lang="pt-BR" dirty="0" err="1">
                <a:solidFill>
                  <a:schemeClr val="bg1"/>
                </a:solidFill>
              </a:rPr>
              <a:t>Tipler</a:t>
            </a:r>
            <a:endParaRPr lang="pt-BR" dirty="0">
              <a:solidFill>
                <a:schemeClr val="bg1"/>
              </a:solidFill>
            </a:endParaRPr>
          </a:p>
          <a:p>
            <a:pPr algn="ctr"/>
            <a:endParaRPr lang="pt-BR" dirty="0">
              <a:solidFill>
                <a:schemeClr val="bg1"/>
              </a:solidFill>
            </a:endParaRPr>
          </a:p>
          <a:p>
            <a:pPr algn="ctr"/>
            <a:r>
              <a:rPr lang="pt-BR" dirty="0">
                <a:solidFill>
                  <a:schemeClr val="bg1"/>
                </a:solidFill>
              </a:rPr>
              <a:t>(6) Uma esfera metálica está carregada positivamente. </a:t>
            </a:r>
          </a:p>
          <a:p>
            <a:pPr algn="ctr"/>
            <a:r>
              <a:rPr lang="pt-BR" dirty="0">
                <a:solidFill>
                  <a:schemeClr val="bg1"/>
                </a:solidFill>
              </a:rPr>
              <a:t>É possível a esfera atrair eletricamente outra bola carregada positivamente? </a:t>
            </a:r>
          </a:p>
          <a:p>
            <a:pPr algn="ctr"/>
            <a:r>
              <a:rPr lang="pt-BR" dirty="0">
                <a:solidFill>
                  <a:schemeClr val="bg1"/>
                </a:solidFill>
              </a:rPr>
              <a:t>Explique sua resposta. </a:t>
            </a:r>
          </a:p>
        </p:txBody>
      </p:sp>
      <p:sp>
        <p:nvSpPr>
          <p:cNvPr id="3" name="CaixaDeTexto 2">
            <a:extLst>
              <a:ext uri="{FF2B5EF4-FFF2-40B4-BE49-F238E27FC236}">
                <a16:creationId xmlns:a16="http://schemas.microsoft.com/office/drawing/2014/main" id="{1A73C45D-3C81-2648-84D1-62CC9E5F2BC3}"/>
              </a:ext>
            </a:extLst>
          </p:cNvPr>
          <p:cNvSpPr txBox="1"/>
          <p:nvPr/>
        </p:nvSpPr>
        <p:spPr>
          <a:xfrm>
            <a:off x="21183" y="2924944"/>
            <a:ext cx="9144000" cy="3785652"/>
          </a:xfrm>
          <a:prstGeom prst="rect">
            <a:avLst/>
          </a:prstGeom>
          <a:noFill/>
        </p:spPr>
        <p:txBody>
          <a:bodyPr wrap="square" rtlCol="0">
            <a:spAutoFit/>
          </a:bodyPr>
          <a:lstStyle/>
          <a:p>
            <a:pPr algn="ctr"/>
            <a:r>
              <a:rPr lang="pt-BR" dirty="0">
                <a:solidFill>
                  <a:schemeClr val="bg1"/>
                </a:solidFill>
              </a:rPr>
              <a:t>Solução</a:t>
            </a:r>
          </a:p>
          <a:p>
            <a:pPr algn="ctr"/>
            <a:endParaRPr lang="pt-BR" dirty="0">
              <a:solidFill>
                <a:schemeClr val="bg1"/>
              </a:solidFill>
            </a:endParaRPr>
          </a:p>
          <a:p>
            <a:pPr algn="ctr"/>
            <a:r>
              <a:rPr lang="pt-BR" dirty="0">
                <a:solidFill>
                  <a:schemeClr val="bg1"/>
                </a:solidFill>
              </a:rPr>
              <a:t>Sim. </a:t>
            </a:r>
          </a:p>
          <a:p>
            <a:pPr algn="ctr"/>
            <a:r>
              <a:rPr lang="pt-BR" dirty="0">
                <a:solidFill>
                  <a:schemeClr val="bg1"/>
                </a:solidFill>
              </a:rPr>
              <a:t>Como uma esfera de metal é um condutor, a proximidade de uma bola carregada positivamente (não necessariamente um condutor), irá induzir uma redistribuição de cargas na esfera de metal, de forma que sua superfície mais próxima da bola carregada positivamente, torne-se carregada negativamente. Como as cargas negativas na esfera de metal estão mais próximas da bola com carga positiva a força resultante será atrativa.</a:t>
            </a:r>
          </a:p>
        </p:txBody>
      </p:sp>
    </p:spTree>
    <p:extLst>
      <p:ext uri="{BB962C8B-B14F-4D97-AF65-F5344CB8AC3E}">
        <p14:creationId xmlns:p14="http://schemas.microsoft.com/office/powerpoint/2010/main" val="719095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2">
            <a:extLst>
              <a:ext uri="{FF2B5EF4-FFF2-40B4-BE49-F238E27FC236}">
                <a16:creationId xmlns:a16="http://schemas.microsoft.com/office/drawing/2014/main" id="{FEA3B300-B718-5D4F-A883-50AFD40BCF6E}"/>
              </a:ext>
            </a:extLst>
          </p:cNvPr>
          <p:cNvSpPr txBox="1">
            <a:spLocks noChangeArrowheads="1"/>
          </p:cNvSpPr>
          <p:nvPr/>
        </p:nvSpPr>
        <p:spPr bwMode="auto">
          <a:xfrm>
            <a:off x="1" y="821025"/>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pt-BR" altLang="pt-BR" sz="2400" dirty="0">
              <a:solidFill>
                <a:schemeClr val="bg1"/>
              </a:solidFill>
            </a:endParaRPr>
          </a:p>
          <a:p>
            <a:pPr eaLnBrk="1" hangingPunct="1">
              <a:spcBef>
                <a:spcPct val="0"/>
              </a:spcBef>
              <a:buNone/>
            </a:pPr>
            <a:r>
              <a:rPr lang="pt-BR" altLang="pt-BR" sz="2400" dirty="0">
                <a:solidFill>
                  <a:schemeClr val="bg1"/>
                </a:solidFill>
              </a:rPr>
              <a:t>9. Campo magnético produzido por correntes - Força entre fios </a:t>
            </a:r>
            <a:r>
              <a:rPr lang="pt-BR" altLang="pt-BR" sz="2400" dirty="0" err="1">
                <a:solidFill>
                  <a:schemeClr val="bg1"/>
                </a:solidFill>
              </a:rPr>
              <a:t>c</a:t>
            </a:r>
            <a:r>
              <a:rPr lang="pt-BR" altLang="pt-BR" sz="2400" dirty="0">
                <a:solidFill>
                  <a:schemeClr val="bg1"/>
                </a:solidFill>
              </a:rPr>
              <a:t>/ correntes.</a:t>
            </a:r>
          </a:p>
          <a:p>
            <a:pPr eaLnBrk="1" hangingPunct="1">
              <a:spcBef>
                <a:spcPct val="0"/>
              </a:spcBef>
              <a:buFontTx/>
              <a:buNone/>
            </a:pPr>
            <a:r>
              <a:rPr lang="pt-BR" altLang="pt-BR" sz="2400" dirty="0">
                <a:solidFill>
                  <a:schemeClr val="bg1"/>
                </a:solidFill>
              </a:rPr>
              <a:t>10. Força magnética sobre uma carga em movimento, discussão de razão carga/massa (</a:t>
            </a:r>
            <a:r>
              <a:rPr lang="pt-BR" altLang="pt-BR" sz="2400" dirty="0" err="1">
                <a:solidFill>
                  <a:schemeClr val="bg1"/>
                </a:solidFill>
              </a:rPr>
              <a:t>e/m</a:t>
            </a:r>
            <a:r>
              <a:rPr lang="pt-BR" altLang="pt-BR" sz="2400" dirty="0">
                <a:solidFill>
                  <a:schemeClr val="bg1"/>
                </a:solidFill>
              </a:rPr>
              <a:t>), experimentos de J.J. </a:t>
            </a:r>
            <a:r>
              <a:rPr lang="pt-BR" altLang="pt-BR" sz="2400" dirty="0" err="1">
                <a:solidFill>
                  <a:schemeClr val="bg1"/>
                </a:solidFill>
              </a:rPr>
              <a:t>Thonson</a:t>
            </a:r>
            <a:r>
              <a:rPr lang="pt-BR" altLang="pt-BR" sz="2400" dirty="0">
                <a:solidFill>
                  <a:schemeClr val="bg1"/>
                </a:solidFill>
              </a:rPr>
              <a:t> (raios catódicos) e experimento de </a:t>
            </a:r>
            <a:r>
              <a:rPr lang="pt-BR" altLang="pt-BR" sz="2400" dirty="0" err="1">
                <a:solidFill>
                  <a:schemeClr val="bg1"/>
                </a:solidFill>
              </a:rPr>
              <a:t>Millikan</a:t>
            </a:r>
            <a:r>
              <a:rPr lang="pt-BR" altLang="pt-BR" sz="2400" dirty="0">
                <a:solidFill>
                  <a:schemeClr val="bg1"/>
                </a:solidFill>
              </a:rPr>
              <a:t> – </a:t>
            </a:r>
            <a:r>
              <a:rPr lang="pt-BR" altLang="pt-BR" sz="2400" dirty="0" err="1">
                <a:solidFill>
                  <a:schemeClr val="bg1"/>
                </a:solidFill>
              </a:rPr>
              <a:t>Espectromêtro</a:t>
            </a:r>
            <a:r>
              <a:rPr lang="pt-BR" altLang="pt-BR" sz="2400" dirty="0">
                <a:solidFill>
                  <a:schemeClr val="bg1"/>
                </a:solidFill>
              </a:rPr>
              <a:t> de massa.</a:t>
            </a:r>
          </a:p>
          <a:p>
            <a:pPr eaLnBrk="1" hangingPunct="1">
              <a:spcBef>
                <a:spcPct val="0"/>
              </a:spcBef>
              <a:buFontTx/>
              <a:buNone/>
            </a:pPr>
            <a:r>
              <a:rPr lang="pt-BR" altLang="pt-BR" sz="2400" dirty="0">
                <a:solidFill>
                  <a:schemeClr val="bg1"/>
                </a:solidFill>
              </a:rPr>
              <a:t>11. Relação entre eletricidade e magnetismo – Lei de </a:t>
            </a:r>
            <a:r>
              <a:rPr lang="pt-BR" altLang="pt-BR" sz="2400" dirty="0" err="1">
                <a:solidFill>
                  <a:schemeClr val="bg1"/>
                </a:solidFill>
              </a:rPr>
              <a:t>Biot-Savart</a:t>
            </a:r>
            <a:r>
              <a:rPr lang="pt-BR" altLang="pt-BR" sz="2400" dirty="0">
                <a:solidFill>
                  <a:schemeClr val="bg1"/>
                </a:solidFill>
              </a:rPr>
              <a:t> - Lei de Ampère</a:t>
            </a:r>
          </a:p>
          <a:p>
            <a:pPr eaLnBrk="1" hangingPunct="1">
              <a:spcBef>
                <a:spcPct val="0"/>
              </a:spcBef>
              <a:buFontTx/>
              <a:buNone/>
            </a:pPr>
            <a:r>
              <a:rPr lang="pt-BR" altLang="pt-BR" sz="2400" dirty="0">
                <a:solidFill>
                  <a:schemeClr val="bg1"/>
                </a:solidFill>
              </a:rPr>
              <a:t>12. Indução elétrica- experimento de Faraday - Lei de </a:t>
            </a:r>
            <a:r>
              <a:rPr lang="pt-BR" altLang="pt-BR" sz="2400" dirty="0" err="1">
                <a:solidFill>
                  <a:schemeClr val="bg1"/>
                </a:solidFill>
              </a:rPr>
              <a:t>Lenz</a:t>
            </a:r>
            <a:r>
              <a:rPr lang="pt-BR" altLang="pt-BR" sz="2400" dirty="0">
                <a:solidFill>
                  <a:schemeClr val="bg1"/>
                </a:solidFill>
              </a:rPr>
              <a:t>- Indutância e indutância mútua</a:t>
            </a:r>
          </a:p>
          <a:p>
            <a:pPr eaLnBrk="1" hangingPunct="1">
              <a:spcBef>
                <a:spcPct val="0"/>
              </a:spcBef>
              <a:buFontTx/>
              <a:buNone/>
            </a:pPr>
            <a:r>
              <a:rPr lang="pt-BR" altLang="pt-BR" sz="2400" dirty="0">
                <a:solidFill>
                  <a:schemeClr val="bg1"/>
                </a:solidFill>
              </a:rPr>
              <a:t>13. </a:t>
            </a:r>
            <a:r>
              <a:rPr lang="pt-BR" altLang="pt-BR" sz="2400" dirty="0" err="1">
                <a:solidFill>
                  <a:schemeClr val="bg1"/>
                </a:solidFill>
              </a:rPr>
              <a:t>Solenóides</a:t>
            </a:r>
            <a:r>
              <a:rPr lang="pt-BR" altLang="pt-BR" sz="2400" dirty="0">
                <a:solidFill>
                  <a:schemeClr val="bg1"/>
                </a:solidFill>
              </a:rPr>
              <a:t> - Energia magnética.</a:t>
            </a:r>
          </a:p>
          <a:p>
            <a:pPr eaLnBrk="1" hangingPunct="1">
              <a:spcBef>
                <a:spcPct val="0"/>
              </a:spcBef>
              <a:buFontTx/>
              <a:buNone/>
            </a:pPr>
            <a:r>
              <a:rPr lang="pt-BR" altLang="pt-BR" sz="2400" dirty="0">
                <a:solidFill>
                  <a:schemeClr val="bg1"/>
                </a:solidFill>
              </a:rPr>
              <a:t>14. Síntese do Eletromagnetismo – Equações de Maxwell</a:t>
            </a:r>
          </a:p>
          <a:p>
            <a:pPr eaLnBrk="1" hangingPunct="1">
              <a:spcBef>
                <a:spcPct val="0"/>
              </a:spcBef>
              <a:buFontTx/>
              <a:buNone/>
            </a:pPr>
            <a:endParaRPr lang="pt-BR" altLang="pt-BR" sz="2400" dirty="0">
              <a:solidFill>
                <a:schemeClr val="bg1"/>
              </a:solidFill>
            </a:endParaRPr>
          </a:p>
          <a:p>
            <a:pPr eaLnBrk="1" hangingPunct="1">
              <a:spcBef>
                <a:spcPct val="0"/>
              </a:spcBef>
              <a:buFontTx/>
              <a:buNone/>
            </a:pPr>
            <a:endParaRPr lang="pt-BR" altLang="pt-BR" sz="2400" dirty="0">
              <a:solidFill>
                <a:schemeClr val="bg1"/>
              </a:solidFill>
            </a:endParaRPr>
          </a:p>
          <a:p>
            <a:pPr eaLnBrk="1" hangingPunct="1">
              <a:spcBef>
                <a:spcPct val="0"/>
              </a:spcBef>
              <a:buFontTx/>
              <a:buNone/>
            </a:pPr>
            <a:endParaRPr lang="pt-BR" altLang="pt-BR" sz="2400"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21A2AC3-6A5B-274B-A7D8-2D1F3EB97F4F}"/>
              </a:ext>
            </a:extLst>
          </p:cNvPr>
          <p:cNvSpPr txBox="1"/>
          <p:nvPr/>
        </p:nvSpPr>
        <p:spPr>
          <a:xfrm>
            <a:off x="0" y="116632"/>
            <a:ext cx="9144000" cy="4893647"/>
          </a:xfrm>
          <a:prstGeom prst="rect">
            <a:avLst/>
          </a:prstGeom>
          <a:noFill/>
        </p:spPr>
        <p:txBody>
          <a:bodyPr wrap="square" rtlCol="0">
            <a:spAutoFit/>
          </a:bodyPr>
          <a:lstStyle/>
          <a:p>
            <a:pPr algn="ctr"/>
            <a:r>
              <a:rPr lang="pt-BR" dirty="0">
                <a:solidFill>
                  <a:schemeClr val="bg1"/>
                </a:solidFill>
              </a:rPr>
              <a:t>Exercícios do Capítulo 21 do </a:t>
            </a:r>
            <a:r>
              <a:rPr lang="pt-BR" dirty="0" err="1">
                <a:solidFill>
                  <a:schemeClr val="bg1"/>
                </a:solidFill>
              </a:rPr>
              <a:t>Tipler</a:t>
            </a:r>
            <a:endParaRPr lang="pt-BR" dirty="0">
              <a:solidFill>
                <a:schemeClr val="bg1"/>
              </a:solidFill>
            </a:endParaRPr>
          </a:p>
          <a:p>
            <a:pPr algn="ctr"/>
            <a:endParaRPr lang="pt-BR" dirty="0">
              <a:solidFill>
                <a:schemeClr val="bg1"/>
              </a:solidFill>
            </a:endParaRPr>
          </a:p>
          <a:p>
            <a:pPr algn="ctr"/>
            <a:r>
              <a:rPr lang="pt-BR" dirty="0">
                <a:solidFill>
                  <a:schemeClr val="bg1"/>
                </a:solidFill>
              </a:rPr>
              <a:t>(8) Duas cargas puntiformes positivas iguais estão fixas, uma em </a:t>
            </a:r>
          </a:p>
          <a:p>
            <a:pPr algn="ctr"/>
            <a:r>
              <a:rPr lang="pt-BR" i="1" dirty="0" err="1">
                <a:solidFill>
                  <a:schemeClr val="bg1"/>
                </a:solidFill>
              </a:rPr>
              <a:t>x</a:t>
            </a:r>
            <a:r>
              <a:rPr lang="pt-BR" dirty="0">
                <a:solidFill>
                  <a:schemeClr val="bg1"/>
                </a:solidFill>
              </a:rPr>
              <a:t> = 0 e a outra em </a:t>
            </a:r>
            <a:r>
              <a:rPr lang="pt-BR" i="1" dirty="0" err="1">
                <a:solidFill>
                  <a:schemeClr val="bg1"/>
                </a:solidFill>
              </a:rPr>
              <a:t>x</a:t>
            </a:r>
            <a:r>
              <a:rPr lang="pt-BR" dirty="0">
                <a:solidFill>
                  <a:schemeClr val="bg1"/>
                </a:solidFill>
              </a:rPr>
              <a:t> = 1 m, no eixo </a:t>
            </a:r>
            <a:r>
              <a:rPr lang="pt-BR" i="1" dirty="0" err="1">
                <a:solidFill>
                  <a:schemeClr val="bg1"/>
                </a:solidFill>
              </a:rPr>
              <a:t>x</a:t>
            </a:r>
            <a:r>
              <a:rPr lang="pt-BR" dirty="0">
                <a:solidFill>
                  <a:schemeClr val="bg1"/>
                </a:solidFill>
              </a:rPr>
              <a:t> . </a:t>
            </a:r>
          </a:p>
          <a:p>
            <a:pPr algn="ctr"/>
            <a:r>
              <a:rPr lang="pt-BR" dirty="0">
                <a:solidFill>
                  <a:schemeClr val="bg1"/>
                </a:solidFill>
              </a:rPr>
              <a:t>Uma terceira carga puntiforme positiva é colocada em uma posição de equilíbrio. </a:t>
            </a:r>
          </a:p>
          <a:p>
            <a:pPr algn="ctr"/>
            <a:r>
              <a:rPr lang="pt-BR" dirty="0">
                <a:solidFill>
                  <a:schemeClr val="bg1"/>
                </a:solidFill>
              </a:rPr>
              <a:t>(a) Onde é esta posição de equilíbrio? </a:t>
            </a:r>
          </a:p>
          <a:p>
            <a:pPr algn="ctr"/>
            <a:r>
              <a:rPr lang="pt-BR" dirty="0">
                <a:solidFill>
                  <a:schemeClr val="bg1"/>
                </a:solidFill>
              </a:rPr>
              <a:t>(</a:t>
            </a:r>
            <a:r>
              <a:rPr lang="pt-BR" dirty="0" err="1">
                <a:solidFill>
                  <a:schemeClr val="bg1"/>
                </a:solidFill>
              </a:rPr>
              <a:t>b</a:t>
            </a:r>
            <a:r>
              <a:rPr lang="pt-BR" dirty="0">
                <a:solidFill>
                  <a:schemeClr val="bg1"/>
                </a:solidFill>
              </a:rPr>
              <a:t>) Esta posição de equilíbrio é estável se o movimento da terceira partícula está restrito ao eixo </a:t>
            </a:r>
            <a:r>
              <a:rPr lang="pt-BR" i="1" dirty="0" err="1">
                <a:solidFill>
                  <a:schemeClr val="bg1"/>
                </a:solidFill>
              </a:rPr>
              <a:t>x</a:t>
            </a:r>
            <a:r>
              <a:rPr lang="pt-BR" dirty="0">
                <a:solidFill>
                  <a:schemeClr val="bg1"/>
                </a:solidFill>
              </a:rPr>
              <a:t> ?</a:t>
            </a:r>
          </a:p>
          <a:p>
            <a:pPr algn="ctr"/>
            <a:r>
              <a:rPr lang="pt-BR" dirty="0">
                <a:solidFill>
                  <a:schemeClr val="bg1"/>
                </a:solidFill>
              </a:rPr>
              <a:t> (</a:t>
            </a:r>
            <a:r>
              <a:rPr lang="pt-BR" dirty="0" err="1">
                <a:solidFill>
                  <a:schemeClr val="bg1"/>
                </a:solidFill>
              </a:rPr>
              <a:t>c</a:t>
            </a:r>
            <a:r>
              <a:rPr lang="pt-BR" dirty="0">
                <a:solidFill>
                  <a:schemeClr val="bg1"/>
                </a:solidFill>
              </a:rPr>
              <a:t>) O que aconteceria se o movimento dela estivesse restrito à direção paralela ao eixo </a:t>
            </a:r>
            <a:r>
              <a:rPr lang="pt-BR" i="1" dirty="0" err="1">
                <a:solidFill>
                  <a:schemeClr val="bg1"/>
                </a:solidFill>
              </a:rPr>
              <a:t>y</a:t>
            </a:r>
            <a:r>
              <a:rPr lang="pt-BR" dirty="0">
                <a:solidFill>
                  <a:schemeClr val="bg1"/>
                </a:solidFill>
              </a:rPr>
              <a:t> ? </a:t>
            </a:r>
          </a:p>
          <a:p>
            <a:pPr algn="ctr"/>
            <a:r>
              <a:rPr lang="pt-BR" dirty="0">
                <a:solidFill>
                  <a:schemeClr val="bg1"/>
                </a:solidFill>
              </a:rPr>
              <a:t>Explique sua resposta. </a:t>
            </a:r>
          </a:p>
          <a:p>
            <a:pPr algn="ctr"/>
            <a:endParaRPr lang="pt-BR" dirty="0">
              <a:solidFill>
                <a:schemeClr val="bg1"/>
              </a:solidFill>
            </a:endParaRPr>
          </a:p>
        </p:txBody>
      </p:sp>
    </p:spTree>
    <p:extLst>
      <p:ext uri="{BB962C8B-B14F-4D97-AF65-F5344CB8AC3E}">
        <p14:creationId xmlns:p14="http://schemas.microsoft.com/office/powerpoint/2010/main" val="4140699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21A2AC3-6A5B-274B-A7D8-2D1F3EB97F4F}"/>
              </a:ext>
            </a:extLst>
          </p:cNvPr>
          <p:cNvSpPr txBox="1"/>
          <p:nvPr/>
        </p:nvSpPr>
        <p:spPr>
          <a:xfrm>
            <a:off x="0" y="116632"/>
            <a:ext cx="9144000" cy="4893647"/>
          </a:xfrm>
          <a:prstGeom prst="rect">
            <a:avLst/>
          </a:prstGeom>
          <a:noFill/>
        </p:spPr>
        <p:txBody>
          <a:bodyPr wrap="square" rtlCol="0">
            <a:spAutoFit/>
          </a:bodyPr>
          <a:lstStyle/>
          <a:p>
            <a:pPr algn="ctr"/>
            <a:r>
              <a:rPr lang="pt-BR" dirty="0">
                <a:solidFill>
                  <a:schemeClr val="bg1"/>
                </a:solidFill>
              </a:rPr>
              <a:t>Exercícios do Capítulo 21 do </a:t>
            </a:r>
            <a:r>
              <a:rPr lang="pt-BR" dirty="0" err="1">
                <a:solidFill>
                  <a:schemeClr val="bg1"/>
                </a:solidFill>
              </a:rPr>
              <a:t>Tipler</a:t>
            </a:r>
            <a:endParaRPr lang="pt-BR" dirty="0">
              <a:solidFill>
                <a:schemeClr val="bg1"/>
              </a:solidFill>
            </a:endParaRPr>
          </a:p>
          <a:p>
            <a:pPr algn="ctr"/>
            <a:endParaRPr lang="pt-BR" dirty="0">
              <a:solidFill>
                <a:schemeClr val="bg1"/>
              </a:solidFill>
            </a:endParaRPr>
          </a:p>
          <a:p>
            <a:pPr algn="ctr"/>
            <a:r>
              <a:rPr lang="pt-BR" dirty="0">
                <a:solidFill>
                  <a:schemeClr val="bg1"/>
                </a:solidFill>
              </a:rPr>
              <a:t>(8) Duas cargas puntiformes positivas iguais estão fixas, uma em </a:t>
            </a:r>
          </a:p>
          <a:p>
            <a:pPr algn="ctr"/>
            <a:r>
              <a:rPr lang="pt-BR" i="1" dirty="0" err="1">
                <a:solidFill>
                  <a:schemeClr val="bg1"/>
                </a:solidFill>
              </a:rPr>
              <a:t>x</a:t>
            </a:r>
            <a:r>
              <a:rPr lang="pt-BR" dirty="0">
                <a:solidFill>
                  <a:schemeClr val="bg1"/>
                </a:solidFill>
              </a:rPr>
              <a:t> = 0 e a outra em </a:t>
            </a:r>
            <a:r>
              <a:rPr lang="pt-BR" i="1" dirty="0" err="1">
                <a:solidFill>
                  <a:schemeClr val="bg1"/>
                </a:solidFill>
              </a:rPr>
              <a:t>x</a:t>
            </a:r>
            <a:r>
              <a:rPr lang="pt-BR" dirty="0">
                <a:solidFill>
                  <a:schemeClr val="bg1"/>
                </a:solidFill>
              </a:rPr>
              <a:t> = 1 m, no eixo </a:t>
            </a:r>
            <a:r>
              <a:rPr lang="pt-BR" i="1" dirty="0" err="1">
                <a:solidFill>
                  <a:schemeClr val="bg1"/>
                </a:solidFill>
              </a:rPr>
              <a:t>x</a:t>
            </a:r>
            <a:r>
              <a:rPr lang="pt-BR" dirty="0">
                <a:solidFill>
                  <a:schemeClr val="bg1"/>
                </a:solidFill>
              </a:rPr>
              <a:t> . </a:t>
            </a:r>
          </a:p>
          <a:p>
            <a:pPr algn="ctr"/>
            <a:r>
              <a:rPr lang="pt-BR" dirty="0">
                <a:solidFill>
                  <a:schemeClr val="bg1"/>
                </a:solidFill>
              </a:rPr>
              <a:t>Uma terceira carga puntiforme positiva é colocada em uma posição de equilíbrio. </a:t>
            </a:r>
          </a:p>
          <a:p>
            <a:pPr algn="ctr"/>
            <a:r>
              <a:rPr lang="pt-BR" dirty="0">
                <a:solidFill>
                  <a:schemeClr val="bg1"/>
                </a:solidFill>
              </a:rPr>
              <a:t>(a) Onde é esta posição de equilíbrio? </a:t>
            </a:r>
          </a:p>
          <a:p>
            <a:pPr algn="ctr"/>
            <a:r>
              <a:rPr lang="pt-BR" dirty="0">
                <a:solidFill>
                  <a:schemeClr val="bg1"/>
                </a:solidFill>
              </a:rPr>
              <a:t>(</a:t>
            </a:r>
            <a:r>
              <a:rPr lang="pt-BR" dirty="0" err="1">
                <a:solidFill>
                  <a:schemeClr val="bg1"/>
                </a:solidFill>
              </a:rPr>
              <a:t>b</a:t>
            </a:r>
            <a:r>
              <a:rPr lang="pt-BR" dirty="0">
                <a:solidFill>
                  <a:schemeClr val="bg1"/>
                </a:solidFill>
              </a:rPr>
              <a:t>) Esta posição de equilíbrio é estável se o movimento da terceira partícula está restrito ao eixo </a:t>
            </a:r>
            <a:r>
              <a:rPr lang="pt-BR" i="1" dirty="0" err="1">
                <a:solidFill>
                  <a:schemeClr val="bg1"/>
                </a:solidFill>
              </a:rPr>
              <a:t>x</a:t>
            </a:r>
            <a:r>
              <a:rPr lang="pt-BR" dirty="0">
                <a:solidFill>
                  <a:schemeClr val="bg1"/>
                </a:solidFill>
              </a:rPr>
              <a:t>?</a:t>
            </a:r>
          </a:p>
          <a:p>
            <a:pPr algn="ctr"/>
            <a:r>
              <a:rPr lang="pt-BR" dirty="0">
                <a:solidFill>
                  <a:schemeClr val="bg1"/>
                </a:solidFill>
              </a:rPr>
              <a:t> (</a:t>
            </a:r>
            <a:r>
              <a:rPr lang="pt-BR" dirty="0" err="1">
                <a:solidFill>
                  <a:schemeClr val="bg1"/>
                </a:solidFill>
              </a:rPr>
              <a:t>c</a:t>
            </a:r>
            <a:r>
              <a:rPr lang="pt-BR" dirty="0">
                <a:solidFill>
                  <a:schemeClr val="bg1"/>
                </a:solidFill>
              </a:rPr>
              <a:t>) O que aconteceria se o movimento dela estivesse restrito à direção paralela ao eixo </a:t>
            </a:r>
            <a:r>
              <a:rPr lang="pt-BR" i="1" dirty="0" err="1">
                <a:solidFill>
                  <a:schemeClr val="bg1"/>
                </a:solidFill>
              </a:rPr>
              <a:t>y</a:t>
            </a:r>
            <a:r>
              <a:rPr lang="pt-BR" dirty="0">
                <a:solidFill>
                  <a:schemeClr val="bg1"/>
                </a:solidFill>
              </a:rPr>
              <a:t> ? </a:t>
            </a:r>
          </a:p>
          <a:p>
            <a:pPr algn="ctr"/>
            <a:r>
              <a:rPr lang="pt-BR" dirty="0">
                <a:solidFill>
                  <a:schemeClr val="bg1"/>
                </a:solidFill>
              </a:rPr>
              <a:t>Explique sua resposta. </a:t>
            </a:r>
          </a:p>
          <a:p>
            <a:pPr algn="ctr"/>
            <a:endParaRPr lang="pt-BR" dirty="0">
              <a:solidFill>
                <a:schemeClr val="bg1"/>
              </a:solidFill>
            </a:endParaRPr>
          </a:p>
        </p:txBody>
      </p:sp>
      <p:sp>
        <p:nvSpPr>
          <p:cNvPr id="3" name="Retângulo 2">
            <a:extLst>
              <a:ext uri="{FF2B5EF4-FFF2-40B4-BE49-F238E27FC236}">
                <a16:creationId xmlns:a16="http://schemas.microsoft.com/office/drawing/2014/main" id="{9E23A2C1-48EB-9943-8D01-2D6973248E37}"/>
              </a:ext>
            </a:extLst>
          </p:cNvPr>
          <p:cNvSpPr/>
          <p:nvPr/>
        </p:nvSpPr>
        <p:spPr>
          <a:xfrm>
            <a:off x="0" y="4725144"/>
            <a:ext cx="9144000" cy="1723549"/>
          </a:xfrm>
          <a:prstGeom prst="rect">
            <a:avLst/>
          </a:prstGeom>
        </p:spPr>
        <p:txBody>
          <a:bodyPr wrap="square">
            <a:spAutoFit/>
          </a:bodyPr>
          <a:lstStyle/>
          <a:p>
            <a:pPr algn="ctr"/>
            <a:r>
              <a:rPr lang="pt-BR" dirty="0">
                <a:solidFill>
                  <a:schemeClr val="bg1"/>
                </a:solidFill>
              </a:rPr>
              <a:t>Solução</a:t>
            </a:r>
          </a:p>
          <a:p>
            <a:pPr algn="ctr"/>
            <a:endParaRPr lang="pt-BR" sz="1000" dirty="0">
              <a:solidFill>
                <a:schemeClr val="bg1"/>
              </a:solidFill>
            </a:endParaRPr>
          </a:p>
          <a:p>
            <a:pPr algn="ctr"/>
            <a:r>
              <a:rPr lang="pt-BR" dirty="0">
                <a:solidFill>
                  <a:schemeClr val="bg1"/>
                </a:solidFill>
              </a:rPr>
              <a:t>(a) Uma terceira carga positiva pode ser colocada no meio do caminho entre as cargas positivas fixas. </a:t>
            </a:r>
          </a:p>
          <a:p>
            <a:pPr algn="ctr"/>
            <a:r>
              <a:rPr lang="pt-BR" dirty="0">
                <a:solidFill>
                  <a:schemeClr val="bg1"/>
                </a:solidFill>
              </a:rPr>
              <a:t>Este é o único local de equilíbrio.</a:t>
            </a:r>
          </a:p>
        </p:txBody>
      </p:sp>
    </p:spTree>
    <p:extLst>
      <p:ext uri="{BB962C8B-B14F-4D97-AF65-F5344CB8AC3E}">
        <p14:creationId xmlns:p14="http://schemas.microsoft.com/office/powerpoint/2010/main" val="1324247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21A2AC3-6A5B-274B-A7D8-2D1F3EB97F4F}"/>
              </a:ext>
            </a:extLst>
          </p:cNvPr>
          <p:cNvSpPr txBox="1"/>
          <p:nvPr/>
        </p:nvSpPr>
        <p:spPr>
          <a:xfrm>
            <a:off x="0" y="116632"/>
            <a:ext cx="9144000" cy="4893647"/>
          </a:xfrm>
          <a:prstGeom prst="rect">
            <a:avLst/>
          </a:prstGeom>
          <a:noFill/>
        </p:spPr>
        <p:txBody>
          <a:bodyPr wrap="square" rtlCol="0">
            <a:spAutoFit/>
          </a:bodyPr>
          <a:lstStyle/>
          <a:p>
            <a:pPr algn="ctr"/>
            <a:r>
              <a:rPr lang="pt-BR" dirty="0">
                <a:solidFill>
                  <a:schemeClr val="bg1"/>
                </a:solidFill>
              </a:rPr>
              <a:t>Exercícios do Capítulo 21 do </a:t>
            </a:r>
            <a:r>
              <a:rPr lang="pt-BR" dirty="0" err="1">
                <a:solidFill>
                  <a:schemeClr val="bg1"/>
                </a:solidFill>
              </a:rPr>
              <a:t>Tipler</a:t>
            </a:r>
            <a:endParaRPr lang="pt-BR" dirty="0">
              <a:solidFill>
                <a:schemeClr val="bg1"/>
              </a:solidFill>
            </a:endParaRPr>
          </a:p>
          <a:p>
            <a:pPr algn="ctr"/>
            <a:endParaRPr lang="pt-BR" dirty="0">
              <a:solidFill>
                <a:schemeClr val="bg1"/>
              </a:solidFill>
            </a:endParaRPr>
          </a:p>
          <a:p>
            <a:pPr algn="ctr"/>
            <a:r>
              <a:rPr lang="pt-BR" dirty="0">
                <a:solidFill>
                  <a:schemeClr val="bg1"/>
                </a:solidFill>
              </a:rPr>
              <a:t>(8) Duas cargas puntiformes positivas iguais estão fixas, uma em </a:t>
            </a:r>
          </a:p>
          <a:p>
            <a:pPr algn="ctr"/>
            <a:r>
              <a:rPr lang="pt-BR" i="1" dirty="0" err="1">
                <a:solidFill>
                  <a:schemeClr val="bg1"/>
                </a:solidFill>
              </a:rPr>
              <a:t>x</a:t>
            </a:r>
            <a:r>
              <a:rPr lang="pt-BR" dirty="0">
                <a:solidFill>
                  <a:schemeClr val="bg1"/>
                </a:solidFill>
              </a:rPr>
              <a:t> = 0 e a outra em </a:t>
            </a:r>
            <a:r>
              <a:rPr lang="pt-BR" i="1" dirty="0" err="1">
                <a:solidFill>
                  <a:schemeClr val="bg1"/>
                </a:solidFill>
              </a:rPr>
              <a:t>x</a:t>
            </a:r>
            <a:r>
              <a:rPr lang="pt-BR" dirty="0">
                <a:solidFill>
                  <a:schemeClr val="bg1"/>
                </a:solidFill>
              </a:rPr>
              <a:t> = 1 m, no eixo </a:t>
            </a:r>
            <a:r>
              <a:rPr lang="pt-BR" i="1" dirty="0" err="1">
                <a:solidFill>
                  <a:schemeClr val="bg1"/>
                </a:solidFill>
              </a:rPr>
              <a:t>x</a:t>
            </a:r>
            <a:r>
              <a:rPr lang="pt-BR" dirty="0">
                <a:solidFill>
                  <a:schemeClr val="bg1"/>
                </a:solidFill>
              </a:rPr>
              <a:t> . </a:t>
            </a:r>
          </a:p>
          <a:p>
            <a:pPr algn="ctr"/>
            <a:r>
              <a:rPr lang="pt-BR" dirty="0">
                <a:solidFill>
                  <a:schemeClr val="bg1"/>
                </a:solidFill>
              </a:rPr>
              <a:t>Uma terceira carga puntiforme positiva é colocada em uma posição de equilíbrio. </a:t>
            </a:r>
          </a:p>
          <a:p>
            <a:pPr algn="ctr"/>
            <a:r>
              <a:rPr lang="pt-BR" dirty="0">
                <a:solidFill>
                  <a:schemeClr val="bg1"/>
                </a:solidFill>
              </a:rPr>
              <a:t>(a) Onde é esta posição de equilíbrio? </a:t>
            </a:r>
          </a:p>
          <a:p>
            <a:pPr algn="ctr"/>
            <a:r>
              <a:rPr lang="pt-BR" dirty="0">
                <a:solidFill>
                  <a:schemeClr val="bg1"/>
                </a:solidFill>
              </a:rPr>
              <a:t>(</a:t>
            </a:r>
            <a:r>
              <a:rPr lang="pt-BR" dirty="0" err="1">
                <a:solidFill>
                  <a:schemeClr val="bg1"/>
                </a:solidFill>
              </a:rPr>
              <a:t>b</a:t>
            </a:r>
            <a:r>
              <a:rPr lang="pt-BR" dirty="0">
                <a:solidFill>
                  <a:schemeClr val="bg1"/>
                </a:solidFill>
              </a:rPr>
              <a:t>) Esta posição de equilíbrio é estável se o movimento da terceira partícula está restrito ao eixo </a:t>
            </a:r>
            <a:r>
              <a:rPr lang="pt-BR" i="1" dirty="0" err="1">
                <a:solidFill>
                  <a:schemeClr val="bg1"/>
                </a:solidFill>
              </a:rPr>
              <a:t>x</a:t>
            </a:r>
            <a:r>
              <a:rPr lang="pt-BR" dirty="0">
                <a:solidFill>
                  <a:schemeClr val="bg1"/>
                </a:solidFill>
              </a:rPr>
              <a:t>?</a:t>
            </a:r>
          </a:p>
          <a:p>
            <a:pPr algn="ctr"/>
            <a:r>
              <a:rPr lang="pt-BR" dirty="0">
                <a:solidFill>
                  <a:schemeClr val="bg1"/>
                </a:solidFill>
              </a:rPr>
              <a:t> (</a:t>
            </a:r>
            <a:r>
              <a:rPr lang="pt-BR" dirty="0" err="1">
                <a:solidFill>
                  <a:schemeClr val="bg1"/>
                </a:solidFill>
              </a:rPr>
              <a:t>c</a:t>
            </a:r>
            <a:r>
              <a:rPr lang="pt-BR" dirty="0">
                <a:solidFill>
                  <a:schemeClr val="bg1"/>
                </a:solidFill>
              </a:rPr>
              <a:t>) O que aconteceria se o movimento dela estivesse restrito à direção paralela ao eixo </a:t>
            </a:r>
            <a:r>
              <a:rPr lang="pt-BR" i="1" dirty="0" err="1">
                <a:solidFill>
                  <a:schemeClr val="bg1"/>
                </a:solidFill>
              </a:rPr>
              <a:t>y</a:t>
            </a:r>
            <a:r>
              <a:rPr lang="pt-BR" dirty="0">
                <a:solidFill>
                  <a:schemeClr val="bg1"/>
                </a:solidFill>
              </a:rPr>
              <a:t> ? </a:t>
            </a:r>
          </a:p>
          <a:p>
            <a:pPr algn="ctr"/>
            <a:r>
              <a:rPr lang="pt-BR" dirty="0">
                <a:solidFill>
                  <a:schemeClr val="bg1"/>
                </a:solidFill>
              </a:rPr>
              <a:t>Explique sua resposta. </a:t>
            </a:r>
          </a:p>
          <a:p>
            <a:pPr algn="ctr"/>
            <a:endParaRPr lang="pt-BR" dirty="0">
              <a:solidFill>
                <a:schemeClr val="bg1"/>
              </a:solidFill>
            </a:endParaRPr>
          </a:p>
        </p:txBody>
      </p:sp>
      <p:sp>
        <p:nvSpPr>
          <p:cNvPr id="3" name="Retângulo 2">
            <a:extLst>
              <a:ext uri="{FF2B5EF4-FFF2-40B4-BE49-F238E27FC236}">
                <a16:creationId xmlns:a16="http://schemas.microsoft.com/office/drawing/2014/main" id="{9E23A2C1-48EB-9943-8D01-2D6973248E37}"/>
              </a:ext>
            </a:extLst>
          </p:cNvPr>
          <p:cNvSpPr/>
          <p:nvPr/>
        </p:nvSpPr>
        <p:spPr>
          <a:xfrm>
            <a:off x="0" y="4581128"/>
            <a:ext cx="9144000" cy="2308324"/>
          </a:xfrm>
          <a:prstGeom prst="rect">
            <a:avLst/>
          </a:prstGeom>
        </p:spPr>
        <p:txBody>
          <a:bodyPr wrap="square">
            <a:spAutoFit/>
          </a:bodyPr>
          <a:lstStyle/>
          <a:p>
            <a:pPr algn="ctr"/>
            <a:r>
              <a:rPr lang="pt-BR" dirty="0">
                <a:solidFill>
                  <a:schemeClr val="bg1"/>
                </a:solidFill>
              </a:rPr>
              <a:t>Solução</a:t>
            </a:r>
          </a:p>
          <a:p>
            <a:pPr algn="ctr"/>
            <a:r>
              <a:rPr lang="pt-BR" dirty="0">
                <a:solidFill>
                  <a:schemeClr val="bg1"/>
                </a:solidFill>
              </a:rPr>
              <a:t>(</a:t>
            </a:r>
            <a:r>
              <a:rPr lang="pt-BR" dirty="0" err="1">
                <a:solidFill>
                  <a:schemeClr val="bg1"/>
                </a:solidFill>
              </a:rPr>
              <a:t>b</a:t>
            </a:r>
            <a:r>
              <a:rPr lang="pt-BR" dirty="0">
                <a:solidFill>
                  <a:schemeClr val="bg1"/>
                </a:solidFill>
              </a:rPr>
              <a:t>) Sim. A posição identificada em (a) é de equilíbrio estável. </a:t>
            </a:r>
          </a:p>
          <a:p>
            <a:pPr algn="ctr"/>
            <a:r>
              <a:rPr lang="pt-BR" dirty="0">
                <a:solidFill>
                  <a:schemeClr val="bg1"/>
                </a:solidFill>
              </a:rPr>
              <a:t>É estável na direção </a:t>
            </a:r>
            <a:r>
              <a:rPr lang="pt-BR" i="1" dirty="0" err="1">
                <a:solidFill>
                  <a:schemeClr val="bg1"/>
                </a:solidFill>
              </a:rPr>
              <a:t>x</a:t>
            </a:r>
            <a:r>
              <a:rPr lang="pt-BR" dirty="0">
                <a:solidFill>
                  <a:schemeClr val="bg1"/>
                </a:solidFill>
              </a:rPr>
              <a:t> porque, independentemente de você deslocar a terceira carga positiva para a direita ou para a esquerda, </a:t>
            </a:r>
          </a:p>
          <a:p>
            <a:pPr algn="ctr"/>
            <a:r>
              <a:rPr lang="pt-BR" dirty="0">
                <a:solidFill>
                  <a:schemeClr val="bg1"/>
                </a:solidFill>
              </a:rPr>
              <a:t>a força resultante atuando sobre ela </a:t>
            </a:r>
          </a:p>
          <a:p>
            <a:pPr algn="ctr"/>
            <a:r>
              <a:rPr lang="pt-BR" dirty="0">
                <a:solidFill>
                  <a:schemeClr val="bg1"/>
                </a:solidFill>
              </a:rPr>
              <a:t>a faz voltar para o ponto médio entre as duas cargas fixas.</a:t>
            </a:r>
          </a:p>
        </p:txBody>
      </p:sp>
    </p:spTree>
    <p:extLst>
      <p:ext uri="{BB962C8B-B14F-4D97-AF65-F5344CB8AC3E}">
        <p14:creationId xmlns:p14="http://schemas.microsoft.com/office/powerpoint/2010/main" val="1132318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21A2AC3-6A5B-274B-A7D8-2D1F3EB97F4F}"/>
              </a:ext>
            </a:extLst>
          </p:cNvPr>
          <p:cNvSpPr txBox="1"/>
          <p:nvPr/>
        </p:nvSpPr>
        <p:spPr>
          <a:xfrm>
            <a:off x="0" y="116632"/>
            <a:ext cx="9144000" cy="4893647"/>
          </a:xfrm>
          <a:prstGeom prst="rect">
            <a:avLst/>
          </a:prstGeom>
          <a:noFill/>
        </p:spPr>
        <p:txBody>
          <a:bodyPr wrap="square" rtlCol="0">
            <a:spAutoFit/>
          </a:bodyPr>
          <a:lstStyle/>
          <a:p>
            <a:pPr algn="ctr"/>
            <a:r>
              <a:rPr lang="pt-BR" dirty="0">
                <a:solidFill>
                  <a:schemeClr val="bg1"/>
                </a:solidFill>
              </a:rPr>
              <a:t>Exercícios do Capítulo 21 do </a:t>
            </a:r>
            <a:r>
              <a:rPr lang="pt-BR" dirty="0" err="1">
                <a:solidFill>
                  <a:schemeClr val="bg1"/>
                </a:solidFill>
              </a:rPr>
              <a:t>Tipler</a:t>
            </a:r>
            <a:endParaRPr lang="pt-BR" dirty="0">
              <a:solidFill>
                <a:schemeClr val="bg1"/>
              </a:solidFill>
            </a:endParaRPr>
          </a:p>
          <a:p>
            <a:pPr algn="ctr"/>
            <a:endParaRPr lang="pt-BR" dirty="0">
              <a:solidFill>
                <a:schemeClr val="bg1"/>
              </a:solidFill>
            </a:endParaRPr>
          </a:p>
          <a:p>
            <a:pPr algn="ctr"/>
            <a:r>
              <a:rPr lang="pt-BR" dirty="0">
                <a:solidFill>
                  <a:schemeClr val="bg1"/>
                </a:solidFill>
              </a:rPr>
              <a:t>(8) Duas cargas puntiformes positivas iguais estão fixas, uma em </a:t>
            </a:r>
          </a:p>
          <a:p>
            <a:pPr algn="ctr"/>
            <a:r>
              <a:rPr lang="pt-BR" i="1" dirty="0" err="1">
                <a:solidFill>
                  <a:schemeClr val="bg1"/>
                </a:solidFill>
              </a:rPr>
              <a:t>x</a:t>
            </a:r>
            <a:r>
              <a:rPr lang="pt-BR" dirty="0">
                <a:solidFill>
                  <a:schemeClr val="bg1"/>
                </a:solidFill>
              </a:rPr>
              <a:t> = 0 e a outra em </a:t>
            </a:r>
            <a:r>
              <a:rPr lang="pt-BR" i="1" dirty="0" err="1">
                <a:solidFill>
                  <a:schemeClr val="bg1"/>
                </a:solidFill>
              </a:rPr>
              <a:t>x</a:t>
            </a:r>
            <a:r>
              <a:rPr lang="pt-BR" dirty="0">
                <a:solidFill>
                  <a:schemeClr val="bg1"/>
                </a:solidFill>
              </a:rPr>
              <a:t> = 1 m, no eixo </a:t>
            </a:r>
            <a:r>
              <a:rPr lang="pt-BR" i="1" dirty="0" err="1">
                <a:solidFill>
                  <a:schemeClr val="bg1"/>
                </a:solidFill>
              </a:rPr>
              <a:t>x</a:t>
            </a:r>
            <a:r>
              <a:rPr lang="pt-BR" dirty="0">
                <a:solidFill>
                  <a:schemeClr val="bg1"/>
                </a:solidFill>
              </a:rPr>
              <a:t> . </a:t>
            </a:r>
          </a:p>
          <a:p>
            <a:pPr algn="ctr"/>
            <a:r>
              <a:rPr lang="pt-BR" dirty="0">
                <a:solidFill>
                  <a:schemeClr val="bg1"/>
                </a:solidFill>
              </a:rPr>
              <a:t>Uma terceira carga puntiforme positiva é colocada em uma posição de equilíbrio. </a:t>
            </a:r>
          </a:p>
          <a:p>
            <a:pPr algn="ctr"/>
            <a:r>
              <a:rPr lang="pt-BR" dirty="0">
                <a:solidFill>
                  <a:schemeClr val="bg1"/>
                </a:solidFill>
              </a:rPr>
              <a:t>(a) Onde é esta posição de equilíbrio? </a:t>
            </a:r>
          </a:p>
          <a:p>
            <a:pPr algn="ctr"/>
            <a:r>
              <a:rPr lang="pt-BR" dirty="0">
                <a:solidFill>
                  <a:schemeClr val="bg1"/>
                </a:solidFill>
              </a:rPr>
              <a:t>(</a:t>
            </a:r>
            <a:r>
              <a:rPr lang="pt-BR" dirty="0" err="1">
                <a:solidFill>
                  <a:schemeClr val="bg1"/>
                </a:solidFill>
              </a:rPr>
              <a:t>b</a:t>
            </a:r>
            <a:r>
              <a:rPr lang="pt-BR" dirty="0">
                <a:solidFill>
                  <a:schemeClr val="bg1"/>
                </a:solidFill>
              </a:rPr>
              <a:t>) Esta posição de equilíbrio é estável se o movimento da terceira partícula está restrito ao eixo </a:t>
            </a:r>
            <a:r>
              <a:rPr lang="pt-BR" i="1" dirty="0" err="1">
                <a:solidFill>
                  <a:schemeClr val="bg1"/>
                </a:solidFill>
              </a:rPr>
              <a:t>x</a:t>
            </a:r>
            <a:r>
              <a:rPr lang="pt-BR" dirty="0">
                <a:solidFill>
                  <a:schemeClr val="bg1"/>
                </a:solidFill>
              </a:rPr>
              <a:t>?</a:t>
            </a:r>
          </a:p>
          <a:p>
            <a:pPr algn="ctr"/>
            <a:r>
              <a:rPr lang="pt-BR" dirty="0">
                <a:solidFill>
                  <a:schemeClr val="bg1"/>
                </a:solidFill>
              </a:rPr>
              <a:t> (</a:t>
            </a:r>
            <a:r>
              <a:rPr lang="pt-BR" dirty="0" err="1">
                <a:solidFill>
                  <a:schemeClr val="bg1"/>
                </a:solidFill>
              </a:rPr>
              <a:t>c</a:t>
            </a:r>
            <a:r>
              <a:rPr lang="pt-BR" dirty="0">
                <a:solidFill>
                  <a:schemeClr val="bg1"/>
                </a:solidFill>
              </a:rPr>
              <a:t>) O que aconteceria se o movimento dela estivesse restrito à direção paralela ao eixo </a:t>
            </a:r>
            <a:r>
              <a:rPr lang="pt-BR" i="1" dirty="0" err="1">
                <a:solidFill>
                  <a:schemeClr val="bg1"/>
                </a:solidFill>
              </a:rPr>
              <a:t>y</a:t>
            </a:r>
            <a:r>
              <a:rPr lang="pt-BR" dirty="0">
                <a:solidFill>
                  <a:schemeClr val="bg1"/>
                </a:solidFill>
              </a:rPr>
              <a:t> ? </a:t>
            </a:r>
          </a:p>
          <a:p>
            <a:pPr algn="ctr"/>
            <a:r>
              <a:rPr lang="pt-BR" dirty="0">
                <a:solidFill>
                  <a:schemeClr val="bg1"/>
                </a:solidFill>
              </a:rPr>
              <a:t>Explique sua resposta. </a:t>
            </a:r>
          </a:p>
          <a:p>
            <a:pPr algn="ctr"/>
            <a:endParaRPr lang="pt-BR" dirty="0">
              <a:solidFill>
                <a:schemeClr val="bg1"/>
              </a:solidFill>
            </a:endParaRPr>
          </a:p>
        </p:txBody>
      </p:sp>
      <p:sp>
        <p:nvSpPr>
          <p:cNvPr id="3" name="Retângulo 2">
            <a:extLst>
              <a:ext uri="{FF2B5EF4-FFF2-40B4-BE49-F238E27FC236}">
                <a16:creationId xmlns:a16="http://schemas.microsoft.com/office/drawing/2014/main" id="{9E23A2C1-48EB-9943-8D01-2D6973248E37}"/>
              </a:ext>
            </a:extLst>
          </p:cNvPr>
          <p:cNvSpPr/>
          <p:nvPr/>
        </p:nvSpPr>
        <p:spPr>
          <a:xfrm>
            <a:off x="0" y="4581128"/>
            <a:ext cx="9144000" cy="2308324"/>
          </a:xfrm>
          <a:prstGeom prst="rect">
            <a:avLst/>
          </a:prstGeom>
        </p:spPr>
        <p:txBody>
          <a:bodyPr wrap="square">
            <a:spAutoFit/>
          </a:bodyPr>
          <a:lstStyle/>
          <a:p>
            <a:pPr algn="ctr"/>
            <a:r>
              <a:rPr lang="pt-BR" dirty="0">
                <a:solidFill>
                  <a:schemeClr val="bg1"/>
                </a:solidFill>
              </a:rPr>
              <a:t>Solução</a:t>
            </a:r>
          </a:p>
          <a:p>
            <a:pPr algn="ctr"/>
            <a:r>
              <a:rPr lang="pt-BR" dirty="0">
                <a:solidFill>
                  <a:schemeClr val="bg1"/>
                </a:solidFill>
              </a:rPr>
              <a:t>(</a:t>
            </a:r>
            <a:r>
              <a:rPr lang="pt-BR" dirty="0" err="1">
                <a:solidFill>
                  <a:schemeClr val="bg1"/>
                </a:solidFill>
              </a:rPr>
              <a:t>c</a:t>
            </a:r>
            <a:r>
              <a:rPr lang="pt-BR" dirty="0">
                <a:solidFill>
                  <a:schemeClr val="bg1"/>
                </a:solidFill>
              </a:rPr>
              <a:t>) Se a terceira carga positiva é deslocada na direção </a:t>
            </a:r>
            <a:r>
              <a:rPr lang="pt-BR" i="1" dirty="0" err="1">
                <a:solidFill>
                  <a:schemeClr val="bg1"/>
                </a:solidFill>
              </a:rPr>
              <a:t>y</a:t>
            </a:r>
            <a:r>
              <a:rPr lang="pt-BR" dirty="0">
                <a:solidFill>
                  <a:schemeClr val="bg1"/>
                </a:solidFill>
              </a:rPr>
              <a:t>, a força resultante atuando sobre ela </a:t>
            </a:r>
          </a:p>
          <a:p>
            <a:pPr algn="ctr"/>
            <a:r>
              <a:rPr lang="pt-BR" dirty="0">
                <a:solidFill>
                  <a:schemeClr val="bg1"/>
                </a:solidFill>
              </a:rPr>
              <a:t>tenderia a acelerar a carga para longe das outras duas. </a:t>
            </a:r>
          </a:p>
          <a:p>
            <a:pPr algn="ctr"/>
            <a:r>
              <a:rPr lang="pt-BR" dirty="0">
                <a:solidFill>
                  <a:schemeClr val="bg1"/>
                </a:solidFill>
              </a:rPr>
              <a:t>Dessa forma, a posição intermediária entre as cargas fixas positivas é de equilíbrio instável na direção </a:t>
            </a:r>
            <a:r>
              <a:rPr lang="pt-BR" i="1" dirty="0" err="1">
                <a:solidFill>
                  <a:schemeClr val="bg1"/>
                </a:solidFill>
              </a:rPr>
              <a:t>y</a:t>
            </a:r>
            <a:r>
              <a:rPr lang="pt-BR" dirty="0">
                <a:solidFill>
                  <a:schemeClr val="bg1"/>
                </a:solidFill>
              </a:rPr>
              <a:t>.</a:t>
            </a:r>
          </a:p>
        </p:txBody>
      </p:sp>
    </p:spTree>
    <p:extLst>
      <p:ext uri="{BB962C8B-B14F-4D97-AF65-F5344CB8AC3E}">
        <p14:creationId xmlns:p14="http://schemas.microsoft.com/office/powerpoint/2010/main" val="3842472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F4B410D-70A5-544E-9CAF-C1A54B033232}"/>
              </a:ext>
            </a:extLst>
          </p:cNvPr>
          <p:cNvSpPr txBox="1"/>
          <p:nvPr/>
        </p:nvSpPr>
        <p:spPr>
          <a:xfrm>
            <a:off x="0" y="116632"/>
            <a:ext cx="9144000" cy="3046988"/>
          </a:xfrm>
          <a:prstGeom prst="rect">
            <a:avLst/>
          </a:prstGeom>
          <a:noFill/>
        </p:spPr>
        <p:txBody>
          <a:bodyPr wrap="square" rtlCol="0">
            <a:spAutoFit/>
          </a:bodyPr>
          <a:lstStyle/>
          <a:p>
            <a:pPr algn="ctr"/>
            <a:r>
              <a:rPr lang="pt-BR" dirty="0">
                <a:solidFill>
                  <a:schemeClr val="bg1"/>
                </a:solidFill>
              </a:rPr>
              <a:t>Exercícios do Capítulo 21 do </a:t>
            </a:r>
            <a:r>
              <a:rPr lang="pt-BR" dirty="0" err="1">
                <a:solidFill>
                  <a:schemeClr val="bg1"/>
                </a:solidFill>
              </a:rPr>
              <a:t>Tipler</a:t>
            </a:r>
            <a:endParaRPr lang="pt-BR" dirty="0">
              <a:solidFill>
                <a:schemeClr val="bg1"/>
              </a:solidFill>
            </a:endParaRPr>
          </a:p>
          <a:p>
            <a:pPr algn="ctr"/>
            <a:endParaRPr lang="pt-BR" dirty="0">
              <a:solidFill>
                <a:schemeClr val="bg1"/>
              </a:solidFill>
            </a:endParaRPr>
          </a:p>
          <a:p>
            <a:pPr algn="ctr"/>
            <a:r>
              <a:rPr lang="pt-BR" dirty="0">
                <a:solidFill>
                  <a:schemeClr val="bg1"/>
                </a:solidFill>
              </a:rPr>
              <a:t>(26) Uma carga puntiforme </a:t>
            </a:r>
            <a:r>
              <a:rPr lang="pt-BR" i="1" dirty="0">
                <a:solidFill>
                  <a:schemeClr val="bg1"/>
                </a:solidFill>
              </a:rPr>
              <a:t>q</a:t>
            </a:r>
            <a:r>
              <a:rPr lang="pt-BR" baseline="-25000" dirty="0">
                <a:solidFill>
                  <a:schemeClr val="bg1"/>
                </a:solidFill>
              </a:rPr>
              <a:t>1</a:t>
            </a:r>
            <a:r>
              <a:rPr lang="pt-BR" dirty="0">
                <a:solidFill>
                  <a:schemeClr val="bg1"/>
                </a:solidFill>
              </a:rPr>
              <a:t> = 4,0 </a:t>
            </a:r>
            <a:r>
              <a:rPr lang="el-GR" dirty="0">
                <a:solidFill>
                  <a:schemeClr val="bg1"/>
                </a:solidFill>
              </a:rPr>
              <a:t>μ</a:t>
            </a:r>
            <a:r>
              <a:rPr lang="pt-BR" dirty="0">
                <a:solidFill>
                  <a:schemeClr val="bg1"/>
                </a:solidFill>
              </a:rPr>
              <a:t>C está na origem </a:t>
            </a:r>
          </a:p>
          <a:p>
            <a:pPr algn="ctr"/>
            <a:r>
              <a:rPr lang="pt-BR" dirty="0">
                <a:solidFill>
                  <a:schemeClr val="bg1"/>
                </a:solidFill>
              </a:rPr>
              <a:t>e uma carga puntiforme </a:t>
            </a:r>
            <a:r>
              <a:rPr lang="pt-BR" i="1" dirty="0">
                <a:solidFill>
                  <a:schemeClr val="bg1"/>
                </a:solidFill>
              </a:rPr>
              <a:t>q</a:t>
            </a:r>
            <a:r>
              <a:rPr lang="pt-BR" baseline="-25000" dirty="0">
                <a:solidFill>
                  <a:schemeClr val="bg1"/>
                </a:solidFill>
              </a:rPr>
              <a:t>2</a:t>
            </a:r>
            <a:r>
              <a:rPr lang="pt-BR" dirty="0">
                <a:solidFill>
                  <a:schemeClr val="bg1"/>
                </a:solidFill>
              </a:rPr>
              <a:t> = 6,0 </a:t>
            </a:r>
            <a:r>
              <a:rPr lang="el-GR" dirty="0">
                <a:solidFill>
                  <a:schemeClr val="bg1"/>
                </a:solidFill>
              </a:rPr>
              <a:t>μ</a:t>
            </a:r>
            <a:r>
              <a:rPr lang="pt-BR" dirty="0">
                <a:solidFill>
                  <a:schemeClr val="bg1"/>
                </a:solidFill>
              </a:rPr>
              <a:t>C está no eixo </a:t>
            </a:r>
            <a:r>
              <a:rPr lang="pt-BR" i="1" dirty="0" err="1">
                <a:solidFill>
                  <a:schemeClr val="bg1"/>
                </a:solidFill>
              </a:rPr>
              <a:t>x</a:t>
            </a:r>
            <a:r>
              <a:rPr lang="pt-BR" dirty="0">
                <a:solidFill>
                  <a:schemeClr val="bg1"/>
                </a:solidFill>
              </a:rPr>
              <a:t> em </a:t>
            </a:r>
            <a:r>
              <a:rPr lang="pt-BR" i="1" dirty="0" err="1">
                <a:solidFill>
                  <a:schemeClr val="bg1"/>
                </a:solidFill>
              </a:rPr>
              <a:t>x</a:t>
            </a:r>
            <a:r>
              <a:rPr lang="pt-BR" dirty="0">
                <a:solidFill>
                  <a:schemeClr val="bg1"/>
                </a:solidFill>
              </a:rPr>
              <a:t> = 3,0 m.</a:t>
            </a:r>
          </a:p>
          <a:p>
            <a:pPr algn="ctr"/>
            <a:r>
              <a:rPr lang="pt-BR" dirty="0">
                <a:solidFill>
                  <a:schemeClr val="bg1"/>
                </a:solidFill>
              </a:rPr>
              <a:t>(a) Determine a força que a carga </a:t>
            </a:r>
            <a:r>
              <a:rPr lang="pt-BR" i="1" dirty="0">
                <a:solidFill>
                  <a:schemeClr val="bg1"/>
                </a:solidFill>
              </a:rPr>
              <a:t>q</a:t>
            </a:r>
            <a:r>
              <a:rPr lang="pt-BR" baseline="-25000" dirty="0">
                <a:solidFill>
                  <a:schemeClr val="bg1"/>
                </a:solidFill>
              </a:rPr>
              <a:t>1</a:t>
            </a:r>
            <a:r>
              <a:rPr lang="pt-BR" dirty="0">
                <a:solidFill>
                  <a:schemeClr val="bg1"/>
                </a:solidFill>
              </a:rPr>
              <a:t> exerce sobre a carga </a:t>
            </a:r>
            <a:r>
              <a:rPr lang="pt-BR" i="1" dirty="0">
                <a:solidFill>
                  <a:schemeClr val="bg1"/>
                </a:solidFill>
              </a:rPr>
              <a:t>q</a:t>
            </a:r>
            <a:r>
              <a:rPr lang="pt-BR" baseline="-25000" dirty="0">
                <a:solidFill>
                  <a:schemeClr val="bg1"/>
                </a:solidFill>
              </a:rPr>
              <a:t>2</a:t>
            </a:r>
            <a:r>
              <a:rPr lang="pt-BR" dirty="0">
                <a:solidFill>
                  <a:schemeClr val="bg1"/>
                </a:solidFill>
              </a:rPr>
              <a:t>.</a:t>
            </a:r>
          </a:p>
          <a:p>
            <a:pPr algn="ctr"/>
            <a:r>
              <a:rPr lang="pt-BR" dirty="0">
                <a:solidFill>
                  <a:schemeClr val="bg1"/>
                </a:solidFill>
              </a:rPr>
              <a:t>(</a:t>
            </a:r>
            <a:r>
              <a:rPr lang="pt-BR" dirty="0" err="1">
                <a:solidFill>
                  <a:schemeClr val="bg1"/>
                </a:solidFill>
              </a:rPr>
              <a:t>b</a:t>
            </a:r>
            <a:r>
              <a:rPr lang="pt-BR" dirty="0">
                <a:solidFill>
                  <a:schemeClr val="bg1"/>
                </a:solidFill>
              </a:rPr>
              <a:t>) Determine a força que a carga </a:t>
            </a:r>
            <a:r>
              <a:rPr lang="pt-BR" i="1" dirty="0">
                <a:solidFill>
                  <a:schemeClr val="bg1"/>
                </a:solidFill>
              </a:rPr>
              <a:t>q</a:t>
            </a:r>
            <a:r>
              <a:rPr lang="pt-BR" baseline="-25000" dirty="0">
                <a:solidFill>
                  <a:schemeClr val="bg1"/>
                </a:solidFill>
              </a:rPr>
              <a:t>2</a:t>
            </a:r>
            <a:r>
              <a:rPr lang="pt-BR" dirty="0">
                <a:solidFill>
                  <a:schemeClr val="bg1"/>
                </a:solidFill>
              </a:rPr>
              <a:t> exerce sobre a carga </a:t>
            </a:r>
            <a:r>
              <a:rPr lang="pt-BR" i="1" dirty="0">
                <a:solidFill>
                  <a:schemeClr val="bg1"/>
                </a:solidFill>
              </a:rPr>
              <a:t>q</a:t>
            </a:r>
            <a:r>
              <a:rPr lang="pt-BR" baseline="-25000" dirty="0">
                <a:solidFill>
                  <a:schemeClr val="bg1"/>
                </a:solidFill>
              </a:rPr>
              <a:t>1</a:t>
            </a:r>
            <a:r>
              <a:rPr lang="pt-BR" dirty="0">
                <a:solidFill>
                  <a:schemeClr val="bg1"/>
                </a:solidFill>
              </a:rPr>
              <a:t>.</a:t>
            </a:r>
          </a:p>
          <a:p>
            <a:pPr algn="ctr"/>
            <a:r>
              <a:rPr lang="pt-BR" dirty="0">
                <a:solidFill>
                  <a:schemeClr val="bg1"/>
                </a:solidFill>
              </a:rPr>
              <a:t>(</a:t>
            </a:r>
            <a:r>
              <a:rPr lang="pt-BR" dirty="0" err="1">
                <a:solidFill>
                  <a:schemeClr val="bg1"/>
                </a:solidFill>
              </a:rPr>
              <a:t>c</a:t>
            </a:r>
            <a:r>
              <a:rPr lang="pt-BR" dirty="0">
                <a:solidFill>
                  <a:schemeClr val="bg1"/>
                </a:solidFill>
              </a:rPr>
              <a:t>) Como as respostas das partes (a) e (</a:t>
            </a:r>
            <a:r>
              <a:rPr lang="pt-BR" dirty="0" err="1">
                <a:solidFill>
                  <a:schemeClr val="bg1"/>
                </a:solidFill>
              </a:rPr>
              <a:t>b</a:t>
            </a:r>
            <a:r>
              <a:rPr lang="pt-BR" dirty="0">
                <a:solidFill>
                  <a:schemeClr val="bg1"/>
                </a:solidFill>
              </a:rPr>
              <a:t>) seriam alteradas se </a:t>
            </a:r>
          </a:p>
          <a:p>
            <a:pPr algn="ctr"/>
            <a:r>
              <a:rPr lang="pt-BR" i="1" dirty="0">
                <a:solidFill>
                  <a:schemeClr val="bg1"/>
                </a:solidFill>
              </a:rPr>
              <a:t>q</a:t>
            </a:r>
            <a:r>
              <a:rPr lang="pt-BR" baseline="-25000" dirty="0">
                <a:solidFill>
                  <a:schemeClr val="bg1"/>
                </a:solidFill>
              </a:rPr>
              <a:t>2 </a:t>
            </a:r>
            <a:r>
              <a:rPr lang="pt-BR" dirty="0">
                <a:solidFill>
                  <a:schemeClr val="bg1"/>
                </a:solidFill>
              </a:rPr>
              <a:t>fosse igual a −6,0 </a:t>
            </a:r>
            <a:r>
              <a:rPr lang="el-GR" dirty="0">
                <a:solidFill>
                  <a:schemeClr val="bg1"/>
                </a:solidFill>
              </a:rPr>
              <a:t>μ</a:t>
            </a:r>
            <a:r>
              <a:rPr lang="pt-BR" dirty="0">
                <a:solidFill>
                  <a:schemeClr val="bg1"/>
                </a:solidFill>
              </a:rPr>
              <a:t>C?</a:t>
            </a:r>
          </a:p>
        </p:txBody>
      </p:sp>
    </p:spTree>
    <p:extLst>
      <p:ext uri="{BB962C8B-B14F-4D97-AF65-F5344CB8AC3E}">
        <p14:creationId xmlns:p14="http://schemas.microsoft.com/office/powerpoint/2010/main" val="4128122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F4B410D-70A5-544E-9CAF-C1A54B033232}"/>
              </a:ext>
            </a:extLst>
          </p:cNvPr>
          <p:cNvSpPr txBox="1"/>
          <p:nvPr/>
        </p:nvSpPr>
        <p:spPr>
          <a:xfrm>
            <a:off x="0" y="116632"/>
            <a:ext cx="9144000" cy="3785652"/>
          </a:xfrm>
          <a:prstGeom prst="rect">
            <a:avLst/>
          </a:prstGeom>
          <a:noFill/>
        </p:spPr>
        <p:txBody>
          <a:bodyPr wrap="square" rtlCol="0">
            <a:spAutoFit/>
          </a:bodyPr>
          <a:lstStyle/>
          <a:p>
            <a:pPr algn="ctr"/>
            <a:r>
              <a:rPr lang="pt-BR" dirty="0">
                <a:solidFill>
                  <a:schemeClr val="bg1"/>
                </a:solidFill>
              </a:rPr>
              <a:t>Exercícios do Capítulo 21 do </a:t>
            </a:r>
            <a:r>
              <a:rPr lang="pt-BR" dirty="0" err="1">
                <a:solidFill>
                  <a:schemeClr val="bg1"/>
                </a:solidFill>
              </a:rPr>
              <a:t>Tipler</a:t>
            </a:r>
            <a:endParaRPr lang="pt-BR" dirty="0">
              <a:solidFill>
                <a:schemeClr val="bg1"/>
              </a:solidFill>
            </a:endParaRPr>
          </a:p>
          <a:p>
            <a:pPr algn="ctr"/>
            <a:endParaRPr lang="pt-BR" dirty="0">
              <a:solidFill>
                <a:schemeClr val="bg1"/>
              </a:solidFill>
            </a:endParaRPr>
          </a:p>
          <a:p>
            <a:pPr algn="ctr"/>
            <a:r>
              <a:rPr lang="pt-BR" dirty="0">
                <a:solidFill>
                  <a:schemeClr val="bg1"/>
                </a:solidFill>
              </a:rPr>
              <a:t>(26) Uma carga puntiforme </a:t>
            </a:r>
            <a:r>
              <a:rPr lang="pt-BR" i="1" dirty="0">
                <a:solidFill>
                  <a:schemeClr val="bg1"/>
                </a:solidFill>
              </a:rPr>
              <a:t>q</a:t>
            </a:r>
            <a:r>
              <a:rPr lang="pt-BR" baseline="-25000" dirty="0">
                <a:solidFill>
                  <a:schemeClr val="bg1"/>
                </a:solidFill>
              </a:rPr>
              <a:t>1</a:t>
            </a:r>
            <a:r>
              <a:rPr lang="pt-BR" dirty="0">
                <a:solidFill>
                  <a:schemeClr val="bg1"/>
                </a:solidFill>
              </a:rPr>
              <a:t> = 4,0 </a:t>
            </a:r>
            <a:r>
              <a:rPr lang="el-GR" dirty="0">
                <a:solidFill>
                  <a:schemeClr val="bg1"/>
                </a:solidFill>
              </a:rPr>
              <a:t>μ</a:t>
            </a:r>
            <a:r>
              <a:rPr lang="pt-BR" dirty="0">
                <a:solidFill>
                  <a:schemeClr val="bg1"/>
                </a:solidFill>
              </a:rPr>
              <a:t>C está na origem </a:t>
            </a:r>
          </a:p>
          <a:p>
            <a:pPr algn="ctr"/>
            <a:r>
              <a:rPr lang="pt-BR" dirty="0">
                <a:solidFill>
                  <a:schemeClr val="bg1"/>
                </a:solidFill>
              </a:rPr>
              <a:t>e uma carga puntiforme </a:t>
            </a:r>
            <a:r>
              <a:rPr lang="pt-BR" i="1" dirty="0">
                <a:solidFill>
                  <a:schemeClr val="bg1"/>
                </a:solidFill>
              </a:rPr>
              <a:t>q</a:t>
            </a:r>
            <a:r>
              <a:rPr lang="pt-BR" baseline="-25000" dirty="0">
                <a:solidFill>
                  <a:schemeClr val="bg1"/>
                </a:solidFill>
              </a:rPr>
              <a:t>2</a:t>
            </a:r>
            <a:r>
              <a:rPr lang="pt-BR" dirty="0">
                <a:solidFill>
                  <a:schemeClr val="bg1"/>
                </a:solidFill>
              </a:rPr>
              <a:t> = 6,0 </a:t>
            </a:r>
            <a:r>
              <a:rPr lang="el-GR" dirty="0">
                <a:solidFill>
                  <a:schemeClr val="bg1"/>
                </a:solidFill>
              </a:rPr>
              <a:t>μ</a:t>
            </a:r>
            <a:r>
              <a:rPr lang="pt-BR" dirty="0">
                <a:solidFill>
                  <a:schemeClr val="bg1"/>
                </a:solidFill>
              </a:rPr>
              <a:t>C está no eixo </a:t>
            </a:r>
            <a:r>
              <a:rPr lang="pt-BR" i="1" dirty="0" err="1">
                <a:solidFill>
                  <a:schemeClr val="bg1"/>
                </a:solidFill>
              </a:rPr>
              <a:t>x</a:t>
            </a:r>
            <a:r>
              <a:rPr lang="pt-BR" dirty="0">
                <a:solidFill>
                  <a:schemeClr val="bg1"/>
                </a:solidFill>
              </a:rPr>
              <a:t> em </a:t>
            </a:r>
            <a:r>
              <a:rPr lang="pt-BR" i="1" dirty="0" err="1">
                <a:solidFill>
                  <a:schemeClr val="bg1"/>
                </a:solidFill>
              </a:rPr>
              <a:t>x</a:t>
            </a:r>
            <a:r>
              <a:rPr lang="pt-BR" dirty="0">
                <a:solidFill>
                  <a:schemeClr val="bg1"/>
                </a:solidFill>
              </a:rPr>
              <a:t> = 3,0 m.</a:t>
            </a:r>
          </a:p>
          <a:p>
            <a:pPr algn="ctr"/>
            <a:r>
              <a:rPr lang="pt-BR" dirty="0">
                <a:solidFill>
                  <a:schemeClr val="bg1"/>
                </a:solidFill>
              </a:rPr>
              <a:t>(a) Determine a força que a carga </a:t>
            </a:r>
            <a:r>
              <a:rPr lang="pt-BR" i="1" dirty="0">
                <a:solidFill>
                  <a:schemeClr val="bg1"/>
                </a:solidFill>
              </a:rPr>
              <a:t>q</a:t>
            </a:r>
            <a:r>
              <a:rPr lang="pt-BR" baseline="-25000" dirty="0">
                <a:solidFill>
                  <a:schemeClr val="bg1"/>
                </a:solidFill>
              </a:rPr>
              <a:t>1</a:t>
            </a:r>
            <a:r>
              <a:rPr lang="pt-BR" dirty="0">
                <a:solidFill>
                  <a:schemeClr val="bg1"/>
                </a:solidFill>
              </a:rPr>
              <a:t> exerce sobre a carga </a:t>
            </a:r>
            <a:r>
              <a:rPr lang="pt-BR" i="1" dirty="0">
                <a:solidFill>
                  <a:schemeClr val="bg1"/>
                </a:solidFill>
              </a:rPr>
              <a:t>q</a:t>
            </a:r>
            <a:r>
              <a:rPr lang="pt-BR" baseline="-25000" dirty="0">
                <a:solidFill>
                  <a:schemeClr val="bg1"/>
                </a:solidFill>
              </a:rPr>
              <a:t>2</a:t>
            </a:r>
            <a:r>
              <a:rPr lang="pt-BR" dirty="0">
                <a:solidFill>
                  <a:schemeClr val="bg1"/>
                </a:solidFill>
              </a:rPr>
              <a:t>.</a:t>
            </a:r>
          </a:p>
          <a:p>
            <a:pPr algn="ctr"/>
            <a:r>
              <a:rPr lang="pt-BR" dirty="0">
                <a:solidFill>
                  <a:schemeClr val="bg1"/>
                </a:solidFill>
              </a:rPr>
              <a:t>(</a:t>
            </a:r>
            <a:r>
              <a:rPr lang="pt-BR" dirty="0" err="1">
                <a:solidFill>
                  <a:schemeClr val="bg1"/>
                </a:solidFill>
              </a:rPr>
              <a:t>b</a:t>
            </a:r>
            <a:r>
              <a:rPr lang="pt-BR" dirty="0">
                <a:solidFill>
                  <a:schemeClr val="bg1"/>
                </a:solidFill>
              </a:rPr>
              <a:t>) Determine a força que a carga </a:t>
            </a:r>
            <a:r>
              <a:rPr lang="pt-BR" i="1" dirty="0">
                <a:solidFill>
                  <a:schemeClr val="bg1"/>
                </a:solidFill>
              </a:rPr>
              <a:t>q</a:t>
            </a:r>
            <a:r>
              <a:rPr lang="pt-BR" baseline="-25000" dirty="0">
                <a:solidFill>
                  <a:schemeClr val="bg1"/>
                </a:solidFill>
              </a:rPr>
              <a:t>2</a:t>
            </a:r>
            <a:r>
              <a:rPr lang="pt-BR" dirty="0">
                <a:solidFill>
                  <a:schemeClr val="bg1"/>
                </a:solidFill>
              </a:rPr>
              <a:t> exerce sobre a carga </a:t>
            </a:r>
            <a:r>
              <a:rPr lang="pt-BR" i="1" dirty="0">
                <a:solidFill>
                  <a:schemeClr val="bg1"/>
                </a:solidFill>
              </a:rPr>
              <a:t>q</a:t>
            </a:r>
            <a:r>
              <a:rPr lang="pt-BR" baseline="-25000" dirty="0">
                <a:solidFill>
                  <a:schemeClr val="bg1"/>
                </a:solidFill>
              </a:rPr>
              <a:t>1</a:t>
            </a:r>
            <a:r>
              <a:rPr lang="pt-BR" dirty="0">
                <a:solidFill>
                  <a:schemeClr val="bg1"/>
                </a:solidFill>
              </a:rPr>
              <a:t>.</a:t>
            </a:r>
          </a:p>
          <a:p>
            <a:pPr algn="ctr"/>
            <a:r>
              <a:rPr lang="pt-BR" dirty="0">
                <a:solidFill>
                  <a:schemeClr val="bg1"/>
                </a:solidFill>
              </a:rPr>
              <a:t>(</a:t>
            </a:r>
            <a:r>
              <a:rPr lang="pt-BR" dirty="0" err="1">
                <a:solidFill>
                  <a:schemeClr val="bg1"/>
                </a:solidFill>
              </a:rPr>
              <a:t>c</a:t>
            </a:r>
            <a:r>
              <a:rPr lang="pt-BR" dirty="0">
                <a:solidFill>
                  <a:schemeClr val="bg1"/>
                </a:solidFill>
              </a:rPr>
              <a:t>) Como as respostas das partes (a) e (</a:t>
            </a:r>
            <a:r>
              <a:rPr lang="pt-BR" dirty="0" err="1">
                <a:solidFill>
                  <a:schemeClr val="bg1"/>
                </a:solidFill>
              </a:rPr>
              <a:t>b</a:t>
            </a:r>
            <a:r>
              <a:rPr lang="pt-BR" dirty="0">
                <a:solidFill>
                  <a:schemeClr val="bg1"/>
                </a:solidFill>
              </a:rPr>
              <a:t>) seriam alteradas se </a:t>
            </a:r>
          </a:p>
          <a:p>
            <a:pPr algn="ctr"/>
            <a:r>
              <a:rPr lang="pt-BR" i="1" dirty="0">
                <a:solidFill>
                  <a:schemeClr val="bg1"/>
                </a:solidFill>
              </a:rPr>
              <a:t>q</a:t>
            </a:r>
            <a:r>
              <a:rPr lang="pt-BR" baseline="-25000" dirty="0">
                <a:solidFill>
                  <a:schemeClr val="bg1"/>
                </a:solidFill>
              </a:rPr>
              <a:t>2 </a:t>
            </a:r>
            <a:r>
              <a:rPr lang="pt-BR" dirty="0">
                <a:solidFill>
                  <a:schemeClr val="bg1"/>
                </a:solidFill>
              </a:rPr>
              <a:t>fosse igual a −6,0 </a:t>
            </a:r>
            <a:r>
              <a:rPr lang="el-GR" dirty="0">
                <a:solidFill>
                  <a:schemeClr val="bg1"/>
                </a:solidFill>
              </a:rPr>
              <a:t>μ</a:t>
            </a:r>
            <a:r>
              <a:rPr lang="pt-BR" dirty="0">
                <a:solidFill>
                  <a:schemeClr val="bg1"/>
                </a:solidFill>
              </a:rPr>
              <a:t>C?</a:t>
            </a:r>
          </a:p>
          <a:p>
            <a:pPr algn="ctr"/>
            <a:endParaRPr lang="pt-BR" dirty="0">
              <a:solidFill>
                <a:schemeClr val="bg1"/>
              </a:solidFill>
            </a:endParaRPr>
          </a:p>
          <a:p>
            <a:pPr algn="ctr"/>
            <a:r>
              <a:rPr lang="pt-BR" dirty="0">
                <a:solidFill>
                  <a:schemeClr val="bg1"/>
                </a:solidFill>
              </a:rPr>
              <a:t>Solução</a:t>
            </a:r>
          </a:p>
        </p:txBody>
      </p:sp>
      <p:pic>
        <p:nvPicPr>
          <p:cNvPr id="4" name="Imagem 3">
            <a:extLst>
              <a:ext uri="{FF2B5EF4-FFF2-40B4-BE49-F238E27FC236}">
                <a16:creationId xmlns:a16="http://schemas.microsoft.com/office/drawing/2014/main" id="{052E7FAA-F2BD-C54D-85EE-8984E4347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13" y="3946252"/>
            <a:ext cx="4572000" cy="850900"/>
          </a:xfrm>
          <a:prstGeom prst="rect">
            <a:avLst/>
          </a:prstGeom>
        </p:spPr>
      </p:pic>
      <p:sp>
        <p:nvSpPr>
          <p:cNvPr id="5" name="CaixaDeTexto 4">
            <a:extLst>
              <a:ext uri="{FF2B5EF4-FFF2-40B4-BE49-F238E27FC236}">
                <a16:creationId xmlns:a16="http://schemas.microsoft.com/office/drawing/2014/main" id="{54E683C8-534C-DD46-87D3-76BC8FD7EE2B}"/>
              </a:ext>
            </a:extLst>
          </p:cNvPr>
          <p:cNvSpPr txBox="1"/>
          <p:nvPr/>
        </p:nvSpPr>
        <p:spPr>
          <a:xfrm>
            <a:off x="4860032" y="3861048"/>
            <a:ext cx="4032448" cy="461665"/>
          </a:xfrm>
          <a:prstGeom prst="rect">
            <a:avLst/>
          </a:prstGeom>
          <a:noFill/>
        </p:spPr>
        <p:txBody>
          <a:bodyPr wrap="square" rtlCol="0">
            <a:spAutoFit/>
          </a:bodyPr>
          <a:lstStyle/>
          <a:p>
            <a:r>
              <a:rPr lang="pt-BR" dirty="0">
                <a:solidFill>
                  <a:schemeClr val="bg1"/>
                </a:solidFill>
              </a:rPr>
              <a:t>(a) Usando a Lei de Coulomb</a:t>
            </a:r>
          </a:p>
        </p:txBody>
      </p:sp>
      <p:pic>
        <p:nvPicPr>
          <p:cNvPr id="7" name="Imagem 6">
            <a:extLst>
              <a:ext uri="{FF2B5EF4-FFF2-40B4-BE49-F238E27FC236}">
                <a16:creationId xmlns:a16="http://schemas.microsoft.com/office/drawing/2014/main" id="{EF0486E7-0A9D-424E-A0A9-1C07351056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4365104"/>
            <a:ext cx="1944216" cy="936759"/>
          </a:xfrm>
          <a:prstGeom prst="rect">
            <a:avLst/>
          </a:prstGeom>
        </p:spPr>
      </p:pic>
      <p:pic>
        <p:nvPicPr>
          <p:cNvPr id="9" name="Imagem 8">
            <a:extLst>
              <a:ext uri="{FF2B5EF4-FFF2-40B4-BE49-F238E27FC236}">
                <a16:creationId xmlns:a16="http://schemas.microsoft.com/office/drawing/2014/main" id="{5375F8C7-8725-D141-B300-76C1FA9E56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19" y="5458420"/>
            <a:ext cx="6169025" cy="850900"/>
          </a:xfrm>
          <a:prstGeom prst="rect">
            <a:avLst/>
          </a:prstGeom>
        </p:spPr>
      </p:pic>
    </p:spTree>
    <p:extLst>
      <p:ext uri="{BB962C8B-B14F-4D97-AF65-F5344CB8AC3E}">
        <p14:creationId xmlns:p14="http://schemas.microsoft.com/office/powerpoint/2010/main" val="2250630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3194C1F-2394-9D44-A711-B4F862FD88B6}"/>
              </a:ext>
            </a:extLst>
          </p:cNvPr>
          <p:cNvSpPr txBox="1"/>
          <p:nvPr/>
        </p:nvSpPr>
        <p:spPr>
          <a:xfrm>
            <a:off x="251520" y="951111"/>
            <a:ext cx="4536504" cy="461665"/>
          </a:xfrm>
          <a:prstGeom prst="rect">
            <a:avLst/>
          </a:prstGeom>
          <a:noFill/>
        </p:spPr>
        <p:txBody>
          <a:bodyPr wrap="square" rtlCol="0">
            <a:spAutoFit/>
          </a:bodyPr>
          <a:lstStyle/>
          <a:p>
            <a:r>
              <a:rPr lang="pt-BR" dirty="0">
                <a:solidFill>
                  <a:schemeClr val="bg1"/>
                </a:solidFill>
              </a:rPr>
              <a:t>(</a:t>
            </a:r>
            <a:r>
              <a:rPr lang="pt-BR" dirty="0" err="1">
                <a:solidFill>
                  <a:schemeClr val="bg1"/>
                </a:solidFill>
              </a:rPr>
              <a:t>b</a:t>
            </a:r>
            <a:r>
              <a:rPr lang="pt-BR" dirty="0">
                <a:solidFill>
                  <a:schemeClr val="bg1"/>
                </a:solidFill>
              </a:rPr>
              <a:t>) Baseado na 3ª Lei de Newton</a:t>
            </a:r>
          </a:p>
        </p:txBody>
      </p:sp>
      <p:pic>
        <p:nvPicPr>
          <p:cNvPr id="4" name="Imagem 3">
            <a:extLst>
              <a:ext uri="{FF2B5EF4-FFF2-40B4-BE49-F238E27FC236}">
                <a16:creationId xmlns:a16="http://schemas.microsoft.com/office/drawing/2014/main" id="{2BBD1220-2556-E642-BDA1-2E36AEF28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836712"/>
            <a:ext cx="3310182" cy="686048"/>
          </a:xfrm>
          <a:prstGeom prst="rect">
            <a:avLst/>
          </a:prstGeom>
        </p:spPr>
      </p:pic>
      <p:sp>
        <p:nvSpPr>
          <p:cNvPr id="5" name="CaixaDeTexto 4">
            <a:extLst>
              <a:ext uri="{FF2B5EF4-FFF2-40B4-BE49-F238E27FC236}">
                <a16:creationId xmlns:a16="http://schemas.microsoft.com/office/drawing/2014/main" id="{AFCB8105-A17E-434B-9577-95CEA2DB2A67}"/>
              </a:ext>
            </a:extLst>
          </p:cNvPr>
          <p:cNvSpPr txBox="1"/>
          <p:nvPr/>
        </p:nvSpPr>
        <p:spPr>
          <a:xfrm>
            <a:off x="251520" y="2381979"/>
            <a:ext cx="8712968" cy="830997"/>
          </a:xfrm>
          <a:prstGeom prst="rect">
            <a:avLst/>
          </a:prstGeom>
          <a:noFill/>
        </p:spPr>
        <p:txBody>
          <a:bodyPr wrap="square" rtlCol="0">
            <a:spAutoFit/>
          </a:bodyPr>
          <a:lstStyle/>
          <a:p>
            <a:r>
              <a:rPr lang="pt-BR" dirty="0">
                <a:solidFill>
                  <a:schemeClr val="bg1"/>
                </a:solidFill>
              </a:rPr>
              <a:t>(</a:t>
            </a:r>
            <a:r>
              <a:rPr lang="pt-BR" dirty="0" err="1">
                <a:solidFill>
                  <a:schemeClr val="bg1"/>
                </a:solidFill>
              </a:rPr>
              <a:t>c</a:t>
            </a:r>
            <a:r>
              <a:rPr lang="pt-BR" dirty="0">
                <a:solidFill>
                  <a:schemeClr val="bg1"/>
                </a:solidFill>
              </a:rPr>
              <a:t>) Se </a:t>
            </a:r>
            <a:r>
              <a:rPr lang="pt-BR" i="1" dirty="0">
                <a:solidFill>
                  <a:schemeClr val="bg1"/>
                </a:solidFill>
              </a:rPr>
              <a:t>q</a:t>
            </a:r>
            <a:r>
              <a:rPr lang="pt-BR" baseline="-25000" dirty="0">
                <a:solidFill>
                  <a:schemeClr val="bg1"/>
                </a:solidFill>
              </a:rPr>
              <a:t>2</a:t>
            </a:r>
            <a:r>
              <a:rPr lang="pt-BR" dirty="0">
                <a:solidFill>
                  <a:schemeClr val="bg1"/>
                </a:solidFill>
              </a:rPr>
              <a:t> = −6,0 </a:t>
            </a:r>
            <a:r>
              <a:rPr lang="el-GR" dirty="0">
                <a:solidFill>
                  <a:schemeClr val="bg1"/>
                </a:solidFill>
              </a:rPr>
              <a:t>μ</a:t>
            </a:r>
            <a:r>
              <a:rPr lang="pt-BR" dirty="0">
                <a:solidFill>
                  <a:schemeClr val="bg1"/>
                </a:solidFill>
              </a:rPr>
              <a:t>C, a força entre as cargas seria atrativa e ambos os vetores de força são invertidos:</a:t>
            </a:r>
          </a:p>
        </p:txBody>
      </p:sp>
      <p:pic>
        <p:nvPicPr>
          <p:cNvPr id="7" name="Imagem 6">
            <a:extLst>
              <a:ext uri="{FF2B5EF4-FFF2-40B4-BE49-F238E27FC236}">
                <a16:creationId xmlns:a16="http://schemas.microsoft.com/office/drawing/2014/main" id="{284ED499-D61B-7149-87AA-AB88776A7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3391272"/>
            <a:ext cx="6502634" cy="1621904"/>
          </a:xfrm>
          <a:prstGeom prst="rect">
            <a:avLst/>
          </a:prstGeom>
        </p:spPr>
      </p:pic>
    </p:spTree>
    <p:extLst>
      <p:ext uri="{BB962C8B-B14F-4D97-AF65-F5344CB8AC3E}">
        <p14:creationId xmlns:p14="http://schemas.microsoft.com/office/powerpoint/2010/main" val="63675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60D1C01-33EC-B047-ABAF-351889755CF7}"/>
              </a:ext>
            </a:extLst>
          </p:cNvPr>
          <p:cNvSpPr txBox="1"/>
          <p:nvPr/>
        </p:nvSpPr>
        <p:spPr>
          <a:xfrm>
            <a:off x="0" y="260648"/>
            <a:ext cx="9036496" cy="6555641"/>
          </a:xfrm>
          <a:prstGeom prst="rect">
            <a:avLst/>
          </a:prstGeom>
          <a:noFill/>
        </p:spPr>
        <p:txBody>
          <a:bodyPr wrap="square" rtlCol="0">
            <a:spAutoFit/>
          </a:bodyPr>
          <a:lstStyle/>
          <a:p>
            <a:pPr algn="ctr" eaLnBrk="1" hangingPunct="1"/>
            <a:r>
              <a:rPr lang="pt-BR" altLang="pt-BR" sz="2800" dirty="0">
                <a:solidFill>
                  <a:schemeClr val="bg1"/>
                </a:solidFill>
              </a:rPr>
              <a:t>Bibliografia</a:t>
            </a:r>
          </a:p>
          <a:p>
            <a:pPr algn="ctr" eaLnBrk="1" hangingPunct="1"/>
            <a:endParaRPr lang="pt-BR" altLang="pt-BR" sz="2800" dirty="0">
              <a:solidFill>
                <a:schemeClr val="bg1"/>
              </a:solidFill>
            </a:endParaRPr>
          </a:p>
          <a:p>
            <a:pPr algn="ctr" eaLnBrk="1" hangingPunct="1"/>
            <a:r>
              <a:rPr lang="pt-BR" altLang="pt-BR" dirty="0">
                <a:solidFill>
                  <a:schemeClr val="bg1"/>
                </a:solidFill>
              </a:rPr>
              <a:t>Física </a:t>
            </a:r>
            <a:r>
              <a:rPr lang="pt-BR" altLang="pt-BR" dirty="0" err="1">
                <a:solidFill>
                  <a:schemeClr val="bg1"/>
                </a:solidFill>
              </a:rPr>
              <a:t>vol</a:t>
            </a:r>
            <a:r>
              <a:rPr lang="pt-BR" altLang="pt-BR" dirty="0">
                <a:solidFill>
                  <a:schemeClr val="bg1"/>
                </a:solidFill>
              </a:rPr>
              <a:t> 2- P. A. </a:t>
            </a:r>
            <a:r>
              <a:rPr lang="pt-BR" altLang="pt-BR" dirty="0" err="1">
                <a:solidFill>
                  <a:schemeClr val="bg1"/>
                </a:solidFill>
              </a:rPr>
              <a:t>Tipler</a:t>
            </a:r>
            <a:r>
              <a:rPr lang="pt-BR" altLang="pt-BR" dirty="0">
                <a:solidFill>
                  <a:schemeClr val="bg1"/>
                </a:solidFill>
              </a:rPr>
              <a:t>, Gene Mosca, LTC</a:t>
            </a:r>
          </a:p>
          <a:p>
            <a:pPr algn="ctr" eaLnBrk="1" hangingPunct="1"/>
            <a:r>
              <a:rPr lang="pt-BR" altLang="pt-BR" dirty="0">
                <a:solidFill>
                  <a:schemeClr val="bg1"/>
                </a:solidFill>
              </a:rPr>
              <a:t>6ª edição</a:t>
            </a:r>
          </a:p>
          <a:p>
            <a:pPr algn="ctr"/>
            <a:endParaRPr lang="pt-BR" dirty="0">
              <a:solidFill>
                <a:schemeClr val="bg1"/>
              </a:solidFill>
            </a:endParaRPr>
          </a:p>
          <a:p>
            <a:pPr algn="ctr"/>
            <a:endParaRPr lang="pt-BR" sz="1000" dirty="0">
              <a:solidFill>
                <a:schemeClr val="bg1"/>
              </a:solidFill>
            </a:endParaRPr>
          </a:p>
          <a:p>
            <a:pPr algn="ctr"/>
            <a:r>
              <a:rPr lang="pt-BR" altLang="pt-BR" sz="2800" dirty="0">
                <a:solidFill>
                  <a:schemeClr val="bg1"/>
                </a:solidFill>
              </a:rPr>
              <a:t>Outros livros</a:t>
            </a:r>
          </a:p>
          <a:p>
            <a:pPr algn="ctr"/>
            <a:endParaRPr lang="pt-BR" dirty="0">
              <a:solidFill>
                <a:schemeClr val="bg1"/>
              </a:solidFill>
            </a:endParaRPr>
          </a:p>
          <a:p>
            <a:pPr algn="ctr"/>
            <a:r>
              <a:rPr lang="pt-BR" dirty="0">
                <a:solidFill>
                  <a:schemeClr val="bg1"/>
                </a:solidFill>
              </a:rPr>
              <a:t>Física, Eletricidade Magnetismo e Ótica, R.A. </a:t>
            </a:r>
            <a:r>
              <a:rPr lang="pt-BR" dirty="0" err="1">
                <a:solidFill>
                  <a:schemeClr val="bg1"/>
                </a:solidFill>
              </a:rPr>
              <a:t>Serway</a:t>
            </a:r>
            <a:r>
              <a:rPr lang="pt-BR" dirty="0">
                <a:solidFill>
                  <a:schemeClr val="bg1"/>
                </a:solidFill>
              </a:rPr>
              <a:t>, 3a. edição, LTC(1996).</a:t>
            </a:r>
          </a:p>
          <a:p>
            <a:pPr algn="ctr"/>
            <a:endParaRPr lang="pt-BR" dirty="0">
              <a:solidFill>
                <a:schemeClr val="bg1"/>
              </a:solidFill>
            </a:endParaRPr>
          </a:p>
          <a:p>
            <a:pPr algn="ctr"/>
            <a:r>
              <a:rPr lang="pt-BR" dirty="0">
                <a:solidFill>
                  <a:schemeClr val="bg1"/>
                </a:solidFill>
              </a:rPr>
              <a:t>Eletromagnetismo, Alaor Chaves – LTC</a:t>
            </a:r>
          </a:p>
          <a:p>
            <a:pPr algn="ctr"/>
            <a:endParaRPr lang="pt-BR" dirty="0">
              <a:solidFill>
                <a:schemeClr val="bg1"/>
              </a:solidFill>
            </a:endParaRPr>
          </a:p>
          <a:p>
            <a:pPr algn="ctr"/>
            <a:r>
              <a:rPr lang="pt-BR" dirty="0">
                <a:solidFill>
                  <a:schemeClr val="bg1"/>
                </a:solidFill>
              </a:rPr>
              <a:t>Fundamentos de Física – vol. 3, David </a:t>
            </a:r>
            <a:r>
              <a:rPr lang="pt-BR" dirty="0" err="1">
                <a:solidFill>
                  <a:schemeClr val="bg1"/>
                </a:solidFill>
              </a:rPr>
              <a:t>Halliday</a:t>
            </a:r>
            <a:r>
              <a:rPr lang="pt-BR" dirty="0">
                <a:solidFill>
                  <a:schemeClr val="bg1"/>
                </a:solidFill>
              </a:rPr>
              <a:t>, Robert </a:t>
            </a:r>
            <a:r>
              <a:rPr lang="pt-BR" dirty="0" err="1">
                <a:solidFill>
                  <a:schemeClr val="bg1"/>
                </a:solidFill>
              </a:rPr>
              <a:t>Resnick</a:t>
            </a:r>
            <a:r>
              <a:rPr lang="pt-BR" dirty="0">
                <a:solidFill>
                  <a:schemeClr val="bg1"/>
                </a:solidFill>
              </a:rPr>
              <a:t>, </a:t>
            </a:r>
            <a:r>
              <a:rPr lang="pt-BR" dirty="0" err="1">
                <a:solidFill>
                  <a:schemeClr val="bg1"/>
                </a:solidFill>
              </a:rPr>
              <a:t>Jearl</a:t>
            </a:r>
            <a:r>
              <a:rPr lang="pt-BR" dirty="0">
                <a:solidFill>
                  <a:schemeClr val="bg1"/>
                </a:solidFill>
              </a:rPr>
              <a:t> Walker 4a. edição.</a:t>
            </a:r>
          </a:p>
          <a:p>
            <a:pPr algn="ctr"/>
            <a:endParaRPr lang="pt-BR" dirty="0">
              <a:solidFill>
                <a:schemeClr val="bg1"/>
              </a:solidFill>
            </a:endParaRPr>
          </a:p>
          <a:p>
            <a:pPr algn="ctr"/>
            <a:r>
              <a:rPr lang="pt-BR" dirty="0">
                <a:solidFill>
                  <a:schemeClr val="bg1"/>
                </a:solidFill>
              </a:rPr>
              <a:t>The Feynman </a:t>
            </a:r>
            <a:r>
              <a:rPr lang="pt-BR" dirty="0" err="1">
                <a:solidFill>
                  <a:schemeClr val="bg1"/>
                </a:solidFill>
              </a:rPr>
              <a:t>Lectures</a:t>
            </a:r>
            <a:r>
              <a:rPr lang="pt-BR" dirty="0">
                <a:solidFill>
                  <a:schemeClr val="bg1"/>
                </a:solidFill>
              </a:rPr>
              <a:t> </a:t>
            </a:r>
            <a:r>
              <a:rPr lang="pt-BR" dirty="0" err="1">
                <a:solidFill>
                  <a:schemeClr val="bg1"/>
                </a:solidFill>
              </a:rPr>
              <a:t>on</a:t>
            </a:r>
            <a:r>
              <a:rPr lang="pt-BR" dirty="0">
                <a:solidFill>
                  <a:schemeClr val="bg1"/>
                </a:solidFill>
              </a:rPr>
              <a:t> </a:t>
            </a:r>
            <a:r>
              <a:rPr lang="pt-BR" dirty="0" err="1">
                <a:solidFill>
                  <a:schemeClr val="bg1"/>
                </a:solidFill>
              </a:rPr>
              <a:t>Physics</a:t>
            </a:r>
            <a:r>
              <a:rPr lang="pt-BR" dirty="0">
                <a:solidFill>
                  <a:schemeClr val="bg1"/>
                </a:solidFill>
              </a:rPr>
              <a:t>, R. Feynman </a:t>
            </a:r>
            <a:r>
              <a:rPr lang="pt-BR" dirty="0" err="1">
                <a:solidFill>
                  <a:schemeClr val="bg1"/>
                </a:solidFill>
              </a:rPr>
              <a:t>and</a:t>
            </a:r>
            <a:r>
              <a:rPr lang="pt-BR" dirty="0">
                <a:solidFill>
                  <a:schemeClr val="bg1"/>
                </a:solidFill>
              </a:rPr>
              <a:t> R. </a:t>
            </a:r>
            <a:r>
              <a:rPr lang="pt-BR" dirty="0" err="1">
                <a:solidFill>
                  <a:schemeClr val="bg1"/>
                </a:solidFill>
              </a:rPr>
              <a:t>Leighton</a:t>
            </a:r>
            <a:endParaRPr lang="pt-BR"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270D950-9BC4-BA43-878E-DB5586B7B053}"/>
              </a:ext>
            </a:extLst>
          </p:cNvPr>
          <p:cNvSpPr txBox="1"/>
          <p:nvPr/>
        </p:nvSpPr>
        <p:spPr>
          <a:xfrm>
            <a:off x="251520" y="260648"/>
            <a:ext cx="8640960" cy="1354217"/>
          </a:xfrm>
          <a:prstGeom prst="rect">
            <a:avLst/>
          </a:prstGeom>
          <a:noFill/>
        </p:spPr>
        <p:txBody>
          <a:bodyPr wrap="square" rtlCol="0">
            <a:spAutoFit/>
          </a:bodyPr>
          <a:lstStyle/>
          <a:p>
            <a:pPr algn="ctr"/>
            <a:r>
              <a:rPr lang="pt-BR" dirty="0">
                <a:solidFill>
                  <a:schemeClr val="bg1"/>
                </a:solidFill>
              </a:rPr>
              <a:t>Capítulo 21 do </a:t>
            </a:r>
            <a:r>
              <a:rPr lang="pt-BR" dirty="0" err="1">
                <a:solidFill>
                  <a:schemeClr val="bg1"/>
                </a:solidFill>
              </a:rPr>
              <a:t>Tipler</a:t>
            </a:r>
            <a:r>
              <a:rPr lang="pt-BR" dirty="0">
                <a:solidFill>
                  <a:schemeClr val="bg1"/>
                </a:solidFill>
              </a:rPr>
              <a:t> (6ª  edição)</a:t>
            </a:r>
          </a:p>
          <a:p>
            <a:pPr algn="ctr"/>
            <a:r>
              <a:rPr lang="pt-BR" dirty="0">
                <a:solidFill>
                  <a:schemeClr val="bg1"/>
                </a:solidFill>
              </a:rPr>
              <a:t>﻿Distribuições Discretas de Cargas</a:t>
            </a:r>
          </a:p>
          <a:p>
            <a:pPr algn="ctr"/>
            <a:r>
              <a:rPr lang="pt-BR" sz="1000" dirty="0">
                <a:solidFill>
                  <a:schemeClr val="bg1"/>
                </a:solidFill>
              </a:rPr>
              <a:t> </a:t>
            </a:r>
          </a:p>
          <a:p>
            <a:pPr algn="ctr"/>
            <a:r>
              <a:rPr lang="pt-BR" dirty="0">
                <a:solidFill>
                  <a:schemeClr val="bg1"/>
                </a:solidFill>
              </a:rPr>
              <a:t>21-1 Carga elétrica</a:t>
            </a:r>
          </a:p>
        </p:txBody>
      </p:sp>
      <p:pic>
        <p:nvPicPr>
          <p:cNvPr id="6" name="Imagem 5">
            <a:extLst>
              <a:ext uri="{FF2B5EF4-FFF2-40B4-BE49-F238E27FC236}">
                <a16:creationId xmlns:a16="http://schemas.microsoft.com/office/drawing/2014/main" id="{74D4DEF3-91C6-8148-A553-6CBE9D375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043479"/>
            <a:ext cx="3643725" cy="4079726"/>
          </a:xfrm>
          <a:prstGeom prst="rect">
            <a:avLst/>
          </a:prstGeom>
        </p:spPr>
      </p:pic>
      <p:sp>
        <p:nvSpPr>
          <p:cNvPr id="7" name="CaixaDeTexto 6">
            <a:extLst>
              <a:ext uri="{FF2B5EF4-FFF2-40B4-BE49-F238E27FC236}">
                <a16:creationId xmlns:a16="http://schemas.microsoft.com/office/drawing/2014/main" id="{1A572730-5BC1-684B-BD22-8F8A541D7C7A}"/>
              </a:ext>
            </a:extLst>
          </p:cNvPr>
          <p:cNvSpPr txBox="1"/>
          <p:nvPr/>
        </p:nvSpPr>
        <p:spPr>
          <a:xfrm>
            <a:off x="3779912" y="1784642"/>
            <a:ext cx="4824536" cy="1569660"/>
          </a:xfrm>
          <a:prstGeom prst="rect">
            <a:avLst/>
          </a:prstGeom>
          <a:noFill/>
        </p:spPr>
        <p:txBody>
          <a:bodyPr wrap="square" rtlCol="0">
            <a:spAutoFit/>
          </a:bodyPr>
          <a:lstStyle/>
          <a:p>
            <a:r>
              <a:rPr lang="pt-BR" dirty="0">
                <a:solidFill>
                  <a:schemeClr val="bg1"/>
                </a:solidFill>
              </a:rPr>
              <a:t>(a) Bastão de ebonite (borracha vulcanizada) atritado com pelica.</a:t>
            </a:r>
          </a:p>
          <a:p>
            <a:r>
              <a:rPr lang="pt-BR" dirty="0">
                <a:solidFill>
                  <a:schemeClr val="bg1"/>
                </a:solidFill>
              </a:rPr>
              <a:t>(</a:t>
            </a:r>
            <a:r>
              <a:rPr lang="pt-BR" dirty="0" err="1">
                <a:solidFill>
                  <a:schemeClr val="bg1"/>
                </a:solidFill>
              </a:rPr>
              <a:t>b</a:t>
            </a:r>
            <a:r>
              <a:rPr lang="pt-BR" dirty="0">
                <a:solidFill>
                  <a:schemeClr val="bg1"/>
                </a:solidFill>
              </a:rPr>
              <a:t>) Bastão de vidro atritado com tecido de seda.</a:t>
            </a:r>
          </a:p>
        </p:txBody>
      </p:sp>
      <p:sp>
        <p:nvSpPr>
          <p:cNvPr id="8" name="CaixaDeTexto 7">
            <a:extLst>
              <a:ext uri="{FF2B5EF4-FFF2-40B4-BE49-F238E27FC236}">
                <a16:creationId xmlns:a16="http://schemas.microsoft.com/office/drawing/2014/main" id="{0121116A-8C26-1F41-8A12-3447C9C86A84}"/>
              </a:ext>
            </a:extLst>
          </p:cNvPr>
          <p:cNvSpPr txBox="1"/>
          <p:nvPr/>
        </p:nvSpPr>
        <p:spPr>
          <a:xfrm>
            <a:off x="3779912" y="3325048"/>
            <a:ext cx="5364088" cy="3416320"/>
          </a:xfrm>
          <a:prstGeom prst="rect">
            <a:avLst/>
          </a:prstGeom>
          <a:noFill/>
        </p:spPr>
        <p:txBody>
          <a:bodyPr wrap="square" rtlCol="0">
            <a:spAutoFit/>
          </a:bodyPr>
          <a:lstStyle/>
          <a:p>
            <a:r>
              <a:rPr lang="pt-BR" dirty="0">
                <a:solidFill>
                  <a:schemeClr val="bg1"/>
                </a:solidFill>
              </a:rPr>
              <a:t>﻿Benjamin Franklin propôs um modelo para explicar estas observações, de acordo com o qual cada objeto possui uma quantidade normal de eletricidade que pode ser transferida de um objeto para outro quando ambos estejam em contato íntimo. Assim, um dos objetos teria um excesso de cargas e o outro objeto teria uma deficiência de cargas.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3D5CA31-739D-2F45-9F35-034148061670}"/>
              </a:ext>
            </a:extLst>
          </p:cNvPr>
          <p:cNvSpPr txBox="1"/>
          <p:nvPr/>
        </p:nvSpPr>
        <p:spPr>
          <a:xfrm>
            <a:off x="0" y="44624"/>
            <a:ext cx="9036496" cy="6740307"/>
          </a:xfrm>
          <a:prstGeom prst="rect">
            <a:avLst/>
          </a:prstGeom>
          <a:noFill/>
        </p:spPr>
        <p:txBody>
          <a:bodyPr wrap="square" rtlCol="0">
            <a:spAutoFit/>
          </a:bodyPr>
          <a:lstStyle/>
          <a:p>
            <a:pPr algn="ctr"/>
            <a:r>
              <a:rPr lang="pt-BR" dirty="0">
                <a:solidFill>
                  <a:schemeClr val="bg1"/>
                </a:solidFill>
              </a:rPr>
              <a:t>Quantização da carga </a:t>
            </a:r>
          </a:p>
          <a:p>
            <a:r>
              <a:rPr lang="pt-BR" dirty="0">
                <a:solidFill>
                  <a:schemeClr val="bg1"/>
                </a:solidFill>
              </a:rPr>
              <a:t>- A matéria é constituída por átomos que são eletricamente neutros. </a:t>
            </a:r>
          </a:p>
          <a:p>
            <a:r>
              <a:rPr lang="pt-BR" dirty="0">
                <a:solidFill>
                  <a:schemeClr val="bg1"/>
                </a:solidFill>
              </a:rPr>
              <a:t>- Cada átomo tem um núcleo que é constituído por prótons (positivos ) e nêutrons (neutros). </a:t>
            </a:r>
          </a:p>
          <a:p>
            <a:r>
              <a:rPr lang="pt-BR" dirty="0">
                <a:solidFill>
                  <a:schemeClr val="bg1"/>
                </a:solidFill>
              </a:rPr>
              <a:t>- O número de prótons que um átomo tem é o número atômico </a:t>
            </a:r>
            <a:r>
              <a:rPr lang="pt-BR" i="1" dirty="0" err="1">
                <a:solidFill>
                  <a:schemeClr val="bg1"/>
                </a:solidFill>
              </a:rPr>
              <a:t>Z</a:t>
            </a:r>
            <a:r>
              <a:rPr lang="pt-BR" dirty="0">
                <a:solidFill>
                  <a:schemeClr val="bg1"/>
                </a:solidFill>
              </a:rPr>
              <a:t> daquele elemento. </a:t>
            </a:r>
          </a:p>
          <a:p>
            <a:r>
              <a:rPr lang="pt-BR" dirty="0">
                <a:solidFill>
                  <a:schemeClr val="bg1"/>
                </a:solidFill>
              </a:rPr>
              <a:t>- Em torno do núcleo há um número </a:t>
            </a:r>
            <a:r>
              <a:rPr lang="pt-BR" i="1" dirty="0" err="1">
                <a:solidFill>
                  <a:schemeClr val="bg1"/>
                </a:solidFill>
              </a:rPr>
              <a:t>Z</a:t>
            </a:r>
            <a:r>
              <a:rPr lang="pt-BR" dirty="0">
                <a:solidFill>
                  <a:schemeClr val="bg1"/>
                </a:solidFill>
              </a:rPr>
              <a:t> de elétrons carregados negativamente, deixando o átomo com carga resultante nula. </a:t>
            </a:r>
          </a:p>
          <a:p>
            <a:r>
              <a:rPr lang="pt-BR" dirty="0">
                <a:solidFill>
                  <a:schemeClr val="bg1"/>
                </a:solidFill>
              </a:rPr>
              <a:t>- A carga do próton e do elétron são exatamente iguais em magnitude e é uma propriedade intrínseca da partícula.</a:t>
            </a:r>
          </a:p>
          <a:p>
            <a:r>
              <a:rPr lang="pt-BR" dirty="0">
                <a:solidFill>
                  <a:schemeClr val="bg1"/>
                </a:solidFill>
              </a:rPr>
              <a:t>- Essa carga </a:t>
            </a:r>
            <a:r>
              <a:rPr lang="pt-BR" i="1" dirty="0">
                <a:solidFill>
                  <a:schemeClr val="bg1"/>
                </a:solidFill>
              </a:rPr>
              <a:t>e</a:t>
            </a:r>
            <a:r>
              <a:rPr lang="pt-BR" dirty="0">
                <a:solidFill>
                  <a:schemeClr val="bg1"/>
                </a:solidFill>
              </a:rPr>
              <a:t> é chamada de </a:t>
            </a:r>
            <a:r>
              <a:rPr lang="pt-BR" u="sng" dirty="0">
                <a:solidFill>
                  <a:schemeClr val="bg1"/>
                </a:solidFill>
              </a:rPr>
              <a:t>unidade fundamental de carga elétrica</a:t>
            </a:r>
            <a:r>
              <a:rPr lang="pt-BR" dirty="0">
                <a:solidFill>
                  <a:schemeClr val="bg1"/>
                </a:solidFill>
              </a:rPr>
              <a:t>.</a:t>
            </a:r>
          </a:p>
          <a:p>
            <a:r>
              <a:rPr lang="pt-BR" dirty="0">
                <a:solidFill>
                  <a:schemeClr val="bg1"/>
                </a:solidFill>
              </a:rPr>
              <a:t>- Todas as cargas observáveis ocorrem em quantidades que são múltiplos inteiros da unidade fundamental de carga elétrica, ou seja, a </a:t>
            </a:r>
            <a:r>
              <a:rPr lang="pt-BR" u="sng" dirty="0">
                <a:solidFill>
                  <a:schemeClr val="bg1"/>
                </a:solidFill>
              </a:rPr>
              <a:t>carga elétrica é quantizada</a:t>
            </a:r>
            <a:r>
              <a:rPr lang="pt-BR" dirty="0">
                <a:solidFill>
                  <a:schemeClr val="bg1"/>
                </a:solidFill>
              </a:rPr>
              <a:t>. </a:t>
            </a:r>
          </a:p>
          <a:p>
            <a:r>
              <a:rPr lang="pt-BR" dirty="0">
                <a:solidFill>
                  <a:schemeClr val="bg1"/>
                </a:solidFill>
              </a:rPr>
              <a:t>- Qualquer carga </a:t>
            </a:r>
            <a:r>
              <a:rPr lang="pt-BR" i="1" dirty="0" err="1">
                <a:solidFill>
                  <a:schemeClr val="bg1"/>
                </a:solidFill>
              </a:rPr>
              <a:t>Q</a:t>
            </a:r>
            <a:r>
              <a:rPr lang="pt-BR" dirty="0">
                <a:solidFill>
                  <a:schemeClr val="bg1"/>
                </a:solidFill>
              </a:rPr>
              <a:t> observável na natureza pode ser escrita como </a:t>
            </a:r>
            <a:br>
              <a:rPr lang="pt-BR" dirty="0">
                <a:solidFill>
                  <a:schemeClr val="bg1"/>
                </a:solidFill>
              </a:rPr>
            </a:br>
            <a:r>
              <a:rPr lang="pt-BR" i="1" dirty="0" err="1">
                <a:solidFill>
                  <a:schemeClr val="bg1"/>
                </a:solidFill>
              </a:rPr>
              <a:t>Q</a:t>
            </a:r>
            <a:r>
              <a:rPr lang="pt-BR" dirty="0">
                <a:solidFill>
                  <a:schemeClr val="bg1"/>
                </a:solidFill>
              </a:rPr>
              <a:t> = ± </a:t>
            </a:r>
            <a:r>
              <a:rPr lang="pt-BR" i="1" dirty="0">
                <a:solidFill>
                  <a:schemeClr val="bg1"/>
                </a:solidFill>
              </a:rPr>
              <a:t>Ne</a:t>
            </a:r>
            <a:r>
              <a:rPr lang="pt-BR" dirty="0">
                <a:solidFill>
                  <a:schemeClr val="bg1"/>
                </a:solidFill>
              </a:rPr>
              <a:t> , onde </a:t>
            </a:r>
            <a:r>
              <a:rPr lang="pt-BR" i="1" dirty="0">
                <a:solidFill>
                  <a:schemeClr val="bg1"/>
                </a:solidFill>
              </a:rPr>
              <a:t>N</a:t>
            </a:r>
            <a:r>
              <a:rPr lang="pt-BR" dirty="0">
                <a:solidFill>
                  <a:schemeClr val="bg1"/>
                </a:solidFill>
              </a:rPr>
              <a:t> é um inteiro.</a:t>
            </a:r>
          </a:p>
          <a:p>
            <a:r>
              <a:rPr lang="pt-BR" dirty="0">
                <a:solidFill>
                  <a:schemeClr val="bg1"/>
                </a:solidFill>
              </a:rPr>
              <a:t>- Para objetos comuns, entretanto, </a:t>
            </a:r>
            <a:r>
              <a:rPr lang="pt-BR" i="1" dirty="0">
                <a:solidFill>
                  <a:schemeClr val="bg1"/>
                </a:solidFill>
              </a:rPr>
              <a:t>N</a:t>
            </a:r>
            <a:r>
              <a:rPr lang="pt-BR" dirty="0">
                <a:solidFill>
                  <a:schemeClr val="bg1"/>
                </a:solidFill>
              </a:rPr>
              <a:t> é geralmente muito grande e a carga parece ser contínua. </a:t>
            </a:r>
          </a:p>
        </p:txBody>
      </p:sp>
    </p:spTree>
    <p:extLst>
      <p:ext uri="{BB962C8B-B14F-4D97-AF65-F5344CB8AC3E}">
        <p14:creationId xmlns:p14="http://schemas.microsoft.com/office/powerpoint/2010/main" val="4026630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5EF2A57-A550-9949-A9C7-A9764D4DF0C5}"/>
              </a:ext>
            </a:extLst>
          </p:cNvPr>
          <p:cNvSpPr txBox="1"/>
          <p:nvPr/>
        </p:nvSpPr>
        <p:spPr>
          <a:xfrm>
            <a:off x="107504" y="254253"/>
            <a:ext cx="8928992" cy="5262979"/>
          </a:xfrm>
          <a:prstGeom prst="rect">
            <a:avLst/>
          </a:prstGeom>
          <a:noFill/>
        </p:spPr>
        <p:txBody>
          <a:bodyPr wrap="square" rtlCol="0">
            <a:spAutoFit/>
          </a:bodyPr>
          <a:lstStyle/>
          <a:p>
            <a:pPr algn="ctr"/>
            <a:r>
              <a:rPr lang="pt-BR" dirty="0">
                <a:solidFill>
                  <a:schemeClr val="bg1"/>
                </a:solidFill>
              </a:rPr>
              <a:t>Conservação de carga</a:t>
            </a:r>
          </a:p>
          <a:p>
            <a:r>
              <a:rPr lang="pt-BR" dirty="0">
                <a:solidFill>
                  <a:schemeClr val="bg1"/>
                </a:solidFill>
              </a:rPr>
              <a:t> </a:t>
            </a:r>
          </a:p>
          <a:p>
            <a:r>
              <a:rPr lang="pt-BR" dirty="0">
                <a:solidFill>
                  <a:schemeClr val="bg1"/>
                </a:solidFill>
              </a:rPr>
              <a:t>- Quando objetos são atritados entre si, um fica com excesso de elétrons e o outro fica com falta de elétrons.</a:t>
            </a:r>
          </a:p>
          <a:p>
            <a:r>
              <a:rPr lang="pt-BR" dirty="0">
                <a:solidFill>
                  <a:schemeClr val="bg1"/>
                </a:solidFill>
              </a:rPr>
              <a:t>- A carga resultante dos dois objetos permanece constante; isto é, a carga elétrica é conservada.</a:t>
            </a:r>
          </a:p>
          <a:p>
            <a:r>
              <a:rPr lang="pt-BR" dirty="0">
                <a:solidFill>
                  <a:schemeClr val="bg1"/>
                </a:solidFill>
              </a:rPr>
              <a:t>- A lei da conservação da carga elétrica é uma das leis fundamentais da natureza. </a:t>
            </a:r>
          </a:p>
          <a:p>
            <a:r>
              <a:rPr lang="pt-BR" dirty="0">
                <a:solidFill>
                  <a:schemeClr val="bg1"/>
                </a:solidFill>
              </a:rPr>
              <a:t>- A unidade de carga elétrica no SI é o coulomb, o qual é definido em termos da unidade de corrente elétrica, o ampère (A).</a:t>
            </a:r>
          </a:p>
          <a:p>
            <a:r>
              <a:rPr lang="pt-BR" dirty="0">
                <a:solidFill>
                  <a:schemeClr val="bg1"/>
                </a:solidFill>
              </a:rPr>
              <a:t>- O coulomb (C) é a quantidade de carga que flui através da seção transversal de um fio em um segundo quando a corrente no fio é um ampère. </a:t>
            </a:r>
          </a:p>
          <a:p>
            <a:r>
              <a:rPr lang="pt-BR" dirty="0">
                <a:solidFill>
                  <a:schemeClr val="bg1"/>
                </a:solidFill>
              </a:rPr>
              <a:t>- A unidade fundamental de carga elétrica </a:t>
            </a:r>
            <a:r>
              <a:rPr lang="pt-BR" i="1" dirty="0">
                <a:solidFill>
                  <a:schemeClr val="bg1"/>
                </a:solidFill>
              </a:rPr>
              <a:t>e</a:t>
            </a:r>
            <a:r>
              <a:rPr lang="pt-BR" dirty="0">
                <a:solidFill>
                  <a:schemeClr val="bg1"/>
                </a:solidFill>
              </a:rPr>
              <a:t> é </a:t>
            </a:r>
            <a:r>
              <a:rPr lang="pt-BR" dirty="0" err="1">
                <a:solidFill>
                  <a:schemeClr val="bg1"/>
                </a:solidFill>
              </a:rPr>
              <a:t>dad</a:t>
            </a:r>
            <a:r>
              <a:rPr lang="pt-BR" dirty="0">
                <a:solidFill>
                  <a:schemeClr val="bg1"/>
                </a:solidFill>
              </a:rPr>
              <a:t> por </a:t>
            </a:r>
          </a:p>
        </p:txBody>
      </p:sp>
      <p:pic>
        <p:nvPicPr>
          <p:cNvPr id="6" name="Imagem 5">
            <a:extLst>
              <a:ext uri="{FF2B5EF4-FFF2-40B4-BE49-F238E27FC236}">
                <a16:creationId xmlns:a16="http://schemas.microsoft.com/office/drawing/2014/main" id="{B16DF6EA-4302-914B-AE01-BDF1BB0429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5877272"/>
            <a:ext cx="7128792" cy="700864"/>
          </a:xfrm>
          <a:prstGeom prst="rect">
            <a:avLst/>
          </a:prstGeom>
        </p:spPr>
      </p:pic>
    </p:spTree>
    <p:extLst>
      <p:ext uri="{BB962C8B-B14F-4D97-AF65-F5344CB8AC3E}">
        <p14:creationId xmlns:p14="http://schemas.microsoft.com/office/powerpoint/2010/main" val="2359765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F917C5E-8489-C844-ABB9-37C83D21F28D}"/>
              </a:ext>
            </a:extLst>
          </p:cNvPr>
          <p:cNvSpPr txBox="1"/>
          <p:nvPr/>
        </p:nvSpPr>
        <p:spPr>
          <a:xfrm>
            <a:off x="0" y="814060"/>
            <a:ext cx="9144000" cy="3416320"/>
          </a:xfrm>
          <a:prstGeom prst="rect">
            <a:avLst/>
          </a:prstGeom>
          <a:noFill/>
        </p:spPr>
        <p:txBody>
          <a:bodyPr wrap="square" rtlCol="0">
            <a:spAutoFit/>
          </a:bodyPr>
          <a:lstStyle/>
          <a:p>
            <a:pPr algn="ctr"/>
            <a:r>
              <a:rPr lang="pt-BR" dirty="0">
                <a:solidFill>
                  <a:schemeClr val="bg1"/>
                </a:solidFill>
              </a:rPr>
              <a:t>21-2 Condutor e isolante</a:t>
            </a:r>
          </a:p>
          <a:p>
            <a:pPr algn="ctr"/>
            <a:endParaRPr lang="pt-BR" dirty="0">
              <a:solidFill>
                <a:schemeClr val="bg1"/>
              </a:solidFill>
            </a:endParaRPr>
          </a:p>
          <a:p>
            <a:pPr algn="ctr"/>
            <a:r>
              <a:rPr lang="pt-BR" dirty="0">
                <a:solidFill>
                  <a:schemeClr val="bg1"/>
                </a:solidFill>
              </a:rPr>
              <a:t>Em muitos materiais, como o cobre e outros metais, alguns dos elétrons são livres para se moverem por todo o material. </a:t>
            </a:r>
            <a:br>
              <a:rPr lang="pt-BR" dirty="0">
                <a:solidFill>
                  <a:schemeClr val="bg1"/>
                </a:solidFill>
              </a:rPr>
            </a:br>
            <a:r>
              <a:rPr lang="pt-BR" dirty="0">
                <a:solidFill>
                  <a:schemeClr val="bg1"/>
                </a:solidFill>
              </a:rPr>
              <a:t>Tais materiais são chamados de condutores. </a:t>
            </a:r>
          </a:p>
          <a:p>
            <a:pPr algn="ctr"/>
            <a:endParaRPr lang="pt-BR" dirty="0">
              <a:solidFill>
                <a:schemeClr val="bg1"/>
              </a:solidFill>
            </a:endParaRPr>
          </a:p>
          <a:p>
            <a:pPr algn="ctr"/>
            <a:r>
              <a:rPr lang="pt-BR" dirty="0">
                <a:solidFill>
                  <a:schemeClr val="bg1"/>
                </a:solidFill>
              </a:rPr>
              <a:t>Em outros materiais, como a madeira e o vidro, todos os elétrons são ligados aos átomos do material e nenhum pode se mover livremente. Estes materiais são chamados de isolantes.</a:t>
            </a:r>
          </a:p>
        </p:txBody>
      </p:sp>
    </p:spTree>
    <p:extLst>
      <p:ext uri="{BB962C8B-B14F-4D97-AF65-F5344CB8AC3E}">
        <p14:creationId xmlns:p14="http://schemas.microsoft.com/office/powerpoint/2010/main" val="389927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54628B1D-3AFD-784E-82B7-A887E1CFF32A}"/>
              </a:ext>
            </a:extLst>
          </p:cNvPr>
          <p:cNvSpPr txBox="1"/>
          <p:nvPr/>
        </p:nvSpPr>
        <p:spPr>
          <a:xfrm>
            <a:off x="0" y="814060"/>
            <a:ext cx="9144000" cy="5632311"/>
          </a:xfrm>
          <a:prstGeom prst="rect">
            <a:avLst/>
          </a:prstGeom>
          <a:noFill/>
        </p:spPr>
        <p:txBody>
          <a:bodyPr wrap="square" rtlCol="0">
            <a:spAutoFit/>
          </a:bodyPr>
          <a:lstStyle/>
          <a:p>
            <a:pPr algn="ctr"/>
            <a:r>
              <a:rPr lang="pt-BR" dirty="0">
                <a:solidFill>
                  <a:schemeClr val="bg1"/>
                </a:solidFill>
              </a:rPr>
              <a:t>Condutor</a:t>
            </a:r>
          </a:p>
          <a:p>
            <a:pPr algn="ctr"/>
            <a:endParaRPr lang="pt-BR" dirty="0">
              <a:solidFill>
                <a:schemeClr val="bg1"/>
              </a:solidFill>
            </a:endParaRPr>
          </a:p>
          <a:p>
            <a:pPr algn="ctr"/>
            <a:r>
              <a:rPr lang="pt-BR" dirty="0">
                <a:solidFill>
                  <a:schemeClr val="bg1"/>
                </a:solidFill>
              </a:rPr>
              <a:t>Em um único átomo de cobre, 29 elétrons estão ligados ao núcleo por atração eletrostática entre os elétrons e o núcleo. </a:t>
            </a:r>
          </a:p>
          <a:p>
            <a:pPr algn="ctr"/>
            <a:r>
              <a:rPr lang="pt-BR" dirty="0">
                <a:solidFill>
                  <a:schemeClr val="bg1"/>
                </a:solidFill>
              </a:rPr>
              <a:t>Os elétrons mais externos são mais fracamente ligados ao núcleo que os elétrons mais internos. </a:t>
            </a:r>
          </a:p>
          <a:p>
            <a:pPr algn="ctr"/>
            <a:endParaRPr lang="pt-BR" dirty="0">
              <a:solidFill>
                <a:schemeClr val="bg1"/>
              </a:solidFill>
            </a:endParaRPr>
          </a:p>
          <a:p>
            <a:pPr algn="ctr"/>
            <a:r>
              <a:rPr lang="pt-BR" dirty="0">
                <a:solidFill>
                  <a:schemeClr val="bg1"/>
                </a:solidFill>
              </a:rPr>
              <a:t>Quando um grande número de átomos de cobre é combinado para formar um bloco de cobre metálico, </a:t>
            </a:r>
          </a:p>
          <a:p>
            <a:pPr algn="ctr"/>
            <a:r>
              <a:rPr lang="pt-BR" dirty="0">
                <a:solidFill>
                  <a:schemeClr val="bg1"/>
                </a:solidFill>
              </a:rPr>
              <a:t>a intensidade das atrações dos elétrons ao núcleo de um átomo é reduzida devido às interações com os elétrons e núcleos dos átomos da vizinhança. </a:t>
            </a:r>
          </a:p>
          <a:p>
            <a:pPr algn="ctr"/>
            <a:r>
              <a:rPr lang="pt-BR" dirty="0">
                <a:solidFill>
                  <a:schemeClr val="bg1"/>
                </a:solidFill>
              </a:rPr>
              <a:t>Um ou mais elétrons em cada átomo não permanece mais ligado ao átomo e torna-se livre para se mover por todo o bloco de metal.</a:t>
            </a:r>
          </a:p>
          <a:p>
            <a:endParaRPr lang="pt-BR" dirty="0">
              <a:solidFill>
                <a:schemeClr val="bg1"/>
              </a:solidFill>
            </a:endParaRPr>
          </a:p>
        </p:txBody>
      </p:sp>
    </p:spTree>
    <p:extLst>
      <p:ext uri="{BB962C8B-B14F-4D97-AF65-F5344CB8AC3E}">
        <p14:creationId xmlns:p14="http://schemas.microsoft.com/office/powerpoint/2010/main" val="2425518734"/>
      </p:ext>
    </p:extLst>
  </p:cSld>
  <p:clrMapOvr>
    <a:masterClrMapping/>
  </p:clrMapOvr>
</p:sld>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PT"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PT"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25522</TotalTime>
  <Words>2402</Words>
  <Application>Microsoft Macintosh PowerPoint</Application>
  <PresentationFormat>Apresentação na tela (4:3)</PresentationFormat>
  <Paragraphs>290</Paragraphs>
  <Slides>36</Slides>
  <Notes>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36</vt:i4>
      </vt:variant>
    </vt:vector>
  </HeadingPairs>
  <TitlesOfParts>
    <vt:vector size="39" baseType="lpstr">
      <vt:lpstr>Cambria Math</vt:lpstr>
      <vt:lpstr>Times New Roman</vt:lpstr>
      <vt:lpstr>Estrutura padrão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RICARDO SALVADORE</dc:creator>
  <cp:lastModifiedBy>Cecília Salvadori</cp:lastModifiedBy>
  <cp:revision>565</cp:revision>
  <dcterms:created xsi:type="dcterms:W3CDTF">2002-01-15T15:53:22Z</dcterms:created>
  <dcterms:modified xsi:type="dcterms:W3CDTF">2020-08-19T00:12:41Z</dcterms:modified>
</cp:coreProperties>
</file>