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DA70-28E8-4F24-8FC8-72D937D60867}" type="datetimeFigureOut">
              <a:rPr lang="pt-BR" smtClean="0"/>
              <a:t>01/04/2016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0D1E-A154-4F9A-911B-DA4FA2EF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92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B38DBD-D98A-476F-8905-F8EB6B11E6FE}" type="slidenum">
              <a:rPr lang="en-US" altLang="pt-BR"/>
              <a:pPr eaLnBrk="1" hangingPunct="1">
                <a:spcBef>
                  <a:spcPct val="0"/>
                </a:spcBef>
              </a:pPr>
              <a:t>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2512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8F51077-1BA4-421B-9670-58E98EE5ECED}" type="slidenum">
              <a:rPr lang="en-US" altLang="pt-BR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pt-BR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DA0A0-4253-4916-BDE8-AF8A6B2CFF23}" type="slidenum">
              <a:rPr lang="en-MY" altLang="pt-BR"/>
              <a:pPr/>
              <a:t>‹nº›</a:t>
            </a:fld>
            <a:endParaRPr lang="en-MY" altLang="pt-BR"/>
          </a:p>
        </p:txBody>
      </p:sp>
    </p:spTree>
    <p:extLst>
      <p:ext uri="{BB962C8B-B14F-4D97-AF65-F5344CB8AC3E}">
        <p14:creationId xmlns:p14="http://schemas.microsoft.com/office/powerpoint/2010/main" val="1291995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33A6F-9767-4564-AB98-E7CB33BAC40E}" type="slidenum">
              <a:rPr lang="en-MY" altLang="pt-BR"/>
              <a:pPr/>
              <a:t>‹nº›</a:t>
            </a:fld>
            <a:endParaRPr lang="en-MY" altLang="pt-BR"/>
          </a:p>
        </p:txBody>
      </p:sp>
    </p:spTree>
    <p:extLst>
      <p:ext uri="{BB962C8B-B14F-4D97-AF65-F5344CB8AC3E}">
        <p14:creationId xmlns:p14="http://schemas.microsoft.com/office/powerpoint/2010/main" val="179308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4043F-8D5C-4596-B744-23171FFDE7C4}" type="slidenum">
              <a:rPr lang="en-MY" altLang="pt-BR"/>
              <a:pPr/>
              <a:t>‹nº›</a:t>
            </a:fld>
            <a:endParaRPr lang="en-MY" altLang="pt-BR"/>
          </a:p>
        </p:txBody>
      </p:sp>
    </p:spTree>
    <p:extLst>
      <p:ext uri="{BB962C8B-B14F-4D97-AF65-F5344CB8AC3E}">
        <p14:creationId xmlns:p14="http://schemas.microsoft.com/office/powerpoint/2010/main" val="205763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5E8DD-73BA-46A3-B0E6-72D153292313}" type="slidenum">
              <a:rPr lang="en-MY" altLang="pt-BR"/>
              <a:pPr/>
              <a:t>‹nº›</a:t>
            </a:fld>
            <a:endParaRPr lang="en-MY" altLang="pt-BR"/>
          </a:p>
        </p:txBody>
      </p:sp>
    </p:spTree>
    <p:extLst>
      <p:ext uri="{BB962C8B-B14F-4D97-AF65-F5344CB8AC3E}">
        <p14:creationId xmlns:p14="http://schemas.microsoft.com/office/powerpoint/2010/main" val="256746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collaboration&amp;source=images&amp;cd=&amp;cad=rja&amp;docid=H3rFiyzL6T4eBM&amp;tbnid=E0Q-8cO7mNF33M:&amp;ved=0CAUQjRw&amp;url=http://blog.mindjet.com/2012/12/friends-or-foes-email-and-collaboration-software/&amp;ei=SspaUcfqNoXs9AS1r4Ew&amp;psig=AFQjCNFpXPEx-qPJRYRKrhklRFkCbni9Mg&amp;ust=1364990647907012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google.com.br/url?sa=i&amp;rct=j&amp;q=see+TV&amp;source=images&amp;cd=&amp;cad=rja&amp;docid=3PbUhyPzQ-1pbM&amp;tbnid=HjrB9qgSsOXGOM:&amp;ved=0CAUQjRw&amp;url=/url?sa=i&amp;rct=j&amp;q=see+TV&amp;source=images&amp;cd=&amp;cad=rja&amp;docid=3PbUhyPzQ-1pbM&amp;tbnid=HjrB9qgSsOXGOM:&amp;ved=&amp;url=http://www.bluebison.net/content/2008/487/&amp;ei=rMxaUZPUDMfK0gHNmYC4CA&amp;psig=AFQjCNG7vXHGWPHBq3-Oiom4w5J6vlaeVw&amp;ust=1364991532496714&amp;ei=t8xaUbKLMZTs8gSj6YH4BA&amp;psig=AFQjCNG7vXHGWPHBq3-Oiom4w5J6vlaeVw&amp;ust=136499153249671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IGH2HEgWppc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www.youtube.com/watch?v=9bZkp7q19f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QLCZOG202k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youtube.com/watch?v=mrEk06XXaAw" TargetMode="External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hyperlink" Target="http://liu.english.ucsb.edu/wiki1/index.php/File:Collaboration.gif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youtube.com/watch?v=1_hb2ST53fY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google.com.br/url?sa=i&amp;rct=j&amp;q=&amp;esrc=s&amp;frm=1&amp;source=images&amp;cd=&amp;cad=rja&amp;docid=Mf12xvJ3bEXYCM&amp;tbnid=0BAtSYT1yZ-xMM:&amp;ved=0CAUQjRw&amp;url=http://www.scriptura.co.uk/&amp;ei=v29cUZyHJYas8ASEioH4Dw&amp;bvm=bv.44697112,d.dmQ&amp;psig=AFQjCNFxJgpi01nhRNKer_YwZuX0PNYy9w&amp;ust=136509878508228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u.english.ucsb.edu/wiki1/index.php/File:Collaboration.gif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youtube.com/watch?v=wu9cVuYdHR4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hyperlink" Target="http://liu.english.ucsb.edu/wiki1/index.php/File:Collaboration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vScpdMhQNk" TargetMode="External"/><Relationship Id="rId2" Type="http://schemas.openxmlformats.org/officeDocument/2006/relationships/hyperlink" Target="http://pt.wikipedia.org/wiki/Os_meios_de_comunica%C3%A7%C3%A3o_como_extens%C3%B5es_do_homem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hyperlink" Target="http://liu.english.ucsb.edu/wiki1/index.php/File:Collaboration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codificador%20Shannon&amp;source=images&amp;cd=&amp;cad=rja&amp;docid=yL_bf9HKy5QInM&amp;tbnid=FJbZLVSRfojmoM:&amp;ved=0CAUQjRw&amp;url=http://es.wikipedia.org/wiki/Comunicaci%C3%B3n&amp;ei=x1wXUq7FCpCK9AShv4CADQ&amp;psig=AFQjCNE3rzPLvFnJ8CvlPb4AkIptvW7H2w&amp;ust=1377349135530311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google.com.br/url?sa=i&amp;rct=j&amp;q=Siste+ma+X+Shannon&amp;source=images&amp;cd=&amp;cad=rja&amp;docid=VzEfCHZ8akFVBM&amp;tbnid=A6xoRnp0E4wDEM:&amp;ved=0CAUQjRw&amp;url=http://identidadediversa.wordpress.com/projetos-coletivos/imagem-e-cultura-imaterial/&amp;ei=_1kXUtTRJIe69gTfmIGwBg&amp;bvm=bv.51156542,d.b2I&amp;psig=AFQjCNGzf8qk3t0WqB6TWMu8IsfpDSXxog&amp;ust=137734798653329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com.br/url?sa=i&amp;rct=j&amp;q=&amp;esrc=s&amp;frm=1&amp;source=images&amp;cd=&amp;cad=rja&amp;docid=RK9LbFQdHHZGqM&amp;tbnid=1o7JCHVgnmT1gM:&amp;ved=0CAUQjRw&amp;url=http://www.museon.nl/en/node/2268&amp;ei=4ANaUamONorq8gTo3oHIBQ&amp;bvm=bv.44442042,d.dmQ&amp;psig=AFQjCNFZuIgaDISE3PO6lYH_xJ4exUZ4Qg&amp;ust=1364940118291125" TargetMode="External"/><Relationship Id="rId7" Type="http://schemas.openxmlformats.org/officeDocument/2006/relationships/hyperlink" Target="http://www.youtube.com/watch?v=IzcregYsle4&amp;playnext=1&amp;list=PL2gKK53jKE7FM82EZlCiNQggyNYcFMQUM&amp;feature=results_vide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youtube.com/watch?v=RvScpdMhQNk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kIMD-zHgkgExmM&amp;tbnid=fchJIl44R8csFM:&amp;ved=0CAUQjRw&amp;url=http://wwwpibrablog.blogspot.com/2011_12_01_archive.html&amp;ei=jAdaUd2IHIT69gSr4YCYAw&amp;bvm=bv.44442042,d.dmQ&amp;psig=AFQjCNHBT0KCIf7SZgcUrfBLwQlySdnOAw&amp;ust=1364941029234241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hyperlink" Target="http://www.google.com.br/url?sa=i&amp;rct=j&amp;q=&amp;esrc=s&amp;frm=1&amp;source=images&amp;cd=&amp;cad=rja&amp;docid=fOO7bijwQXCvDM&amp;tbnid=2rl9rLdxgh-TeM:&amp;ved=0CAUQjRw&amp;url=http://igualmentediferentes.com/?attachment_id=170&amp;ei=4ARaUficJZLU9ATVzYHoDw&amp;bvm=bv.44442042,d.dmQ&amp;psig=AFQjCNGahSodbqgq9ccFQHHPulLx2aq0pQ&amp;ust=136494036927276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.br/url?sa=i&amp;source=images&amp;cd=&amp;cad=rja&amp;docid=7hf9cyeowk_3gM&amp;tbnid=93Ym8QtNy5AQWM:&amp;ved=0CAgQjRwwAA&amp;url=http://www.topiccraze.org/topic/ba&amp;ei=0AVaUYLxF8bI0gHk2oCwAQ&amp;psig=AFQjCNEPzJ3Theeyivzj6FdhJILeAutMFg&amp;ust=1364940624526250" TargetMode="External"/><Relationship Id="rId11" Type="http://schemas.openxmlformats.org/officeDocument/2006/relationships/hyperlink" Target="http://www.google.com.br/url?sa=i&amp;rct=j&amp;q=&amp;esrc=s&amp;frm=1&amp;source=images&amp;cd=&amp;cad=rja&amp;docid=0MSrM6f6_GEhbM&amp;tbnid=m--1vl1dTtM83M:&amp;ved=0CAUQjRw&amp;url=http://libertandosempre.blogspot.com/2011/03/preciso-falar-com-voce.html&amp;ei=bQlaUfuQI4q69QTs_IGgCw&amp;psig=AFQjCNGVKxDecA5CAz2n0AYZYO8AbIOzmg&amp;ust=1364941456427979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XPHYCE8mVpg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hyperlink" Target="http://www.youtube.com/watch?v=XekGVQM33ao&amp;feature=player_embedded" TargetMode="External"/><Relationship Id="rId2" Type="http://schemas.openxmlformats.org/officeDocument/2006/relationships/hyperlink" Target="//upload.wikimedia.org/wikipedia/commons/e/ef/Slomex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.br/url?sa=i&amp;rct=j&amp;q=mass+media&amp;source=images&amp;cd=&amp;cad=rja&amp;docid=iU6U3pNX-KZ3YM&amp;tbnid=kkqIz9qGbhOvEM:&amp;ved=0CAUQjRw&amp;url=http://www.renaissanceastrology.com/massmagiccourse.html&amp;ei=uLJaUaH2GJOI9QSAqoC4CA&amp;bvm=bv.44442042,d.dmQ&amp;psig=AFQjCNE4qjvTlemsPPf-qTW5Fk6WouoOBA&amp;ust=1364984842636599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www.youtube.com/watch?v=HhfXPXLz8C4" TargetMode="External"/><Relationship Id="rId4" Type="http://schemas.openxmlformats.org/officeDocument/2006/relationships/hyperlink" Target="http://www.google.com.br/url?sa=i&amp;rct=j&amp;q=&amp;esrc=s&amp;frm=1&amp;source=images&amp;cd=&amp;cad=rja&amp;docid=XGs8dj3bcvEuNM&amp;tbnid=y8_Gzz0wdAFFMM:&amp;ved=0CAUQjRw&amp;url=http://monumentoarquiteturaearte.blogspot.com/2012/12/historia-da-televisao-no-mundo.html&amp;ei=6A5aUdyWDoGG9QSWv4GYCA&amp;bvm=bv.44442042,d.dmQ&amp;psig=AFQjCNEuqqMZ8y8EBtIqcCgKD9GBVWzT0w&amp;ust=1364942892283513" TargetMode="Externa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br/url?sa=i&amp;rct=j&amp;q=Global+Tv&amp;source=images&amp;cd=&amp;cad=rja&amp;docid=6kDHd8MWfkyRbM&amp;tbnid=iMmovF4oTqox9M:&amp;ved=0CAUQjRw&amp;url=http://nodebateantonio.blogspot.com/2011/02/o-universo-da-tv-em-transformacao.html&amp;ei=RLJaUef1OILc8wSenoC4Dw&amp;bvm=bv.44442042,d.dmQ&amp;psig=AFQjCNHTeHTnZOj0eMuCF6GCl5B3K2RbKQ&amp;ust=1364984752251469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95600" y="1295401"/>
            <a:ext cx="7772400" cy="1470025"/>
          </a:xfrm>
        </p:spPr>
        <p:txBody>
          <a:bodyPr/>
          <a:lstStyle/>
          <a:p>
            <a:pPr algn="ctr"/>
            <a:r>
              <a:rPr lang="pt-BR" altLang="pt-BR" smtClean="0"/>
              <a:t>Redes Eletrônicas e </a:t>
            </a:r>
            <a:br>
              <a:rPr lang="pt-BR" altLang="pt-BR" smtClean="0"/>
            </a:br>
            <a:r>
              <a:rPr lang="pt-BR" altLang="pt-BR" smtClean="0"/>
              <a:t>ambientes de informação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dirty="0" smtClean="0"/>
              <a:t>Prof. Dr. Marcos Luiz </a:t>
            </a:r>
            <a:r>
              <a:rPr lang="pt-BR" altLang="pt-BR" dirty="0" err="1" smtClean="0"/>
              <a:t>Mucheroni</a:t>
            </a:r>
            <a:endParaRPr lang="pt-BR" altLang="pt-BR" dirty="0" smtClean="0"/>
          </a:p>
          <a:p>
            <a:pPr marL="0" indent="0" algn="ctr">
              <a:buNone/>
            </a:pPr>
            <a:r>
              <a:rPr lang="pt-BR" altLang="pt-BR" dirty="0"/>
              <a:t>6</a:t>
            </a:r>
            <a:r>
              <a:rPr lang="pt-BR" altLang="pt-BR" dirty="0" smtClean="0"/>
              <a:t>ª. AULA </a:t>
            </a:r>
          </a:p>
          <a:p>
            <a:pPr marL="0" indent="0" algn="ctr">
              <a:buNone/>
            </a:pPr>
            <a:r>
              <a:rPr lang="pt-BR" altLang="pt-BR" dirty="0" smtClean="0"/>
              <a:t>2016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E:\VisitCard\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1055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3048000" y="366713"/>
            <a:ext cx="7848600" cy="990600"/>
          </a:xfrm>
        </p:spPr>
        <p:txBody>
          <a:bodyPr/>
          <a:lstStyle/>
          <a:p>
            <a:r>
              <a:rPr lang="pt-BR" altLang="pt-BR" smtClean="0"/>
              <a:t>  Excedente intelectual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572001" y="1989139"/>
            <a:ext cx="5616575" cy="1584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400" dirty="0">
                <a:solidFill>
                  <a:schemeClr val="tx1"/>
                </a:solidFill>
              </a:rPr>
              <a:t>"Durante décadas, a tecnologia encorajou as pessoas a desperdiçar o seu tempo e intelecto como consumidores passivos. Hoje, a tecnologia está finalmente aproveitando melhor uma grande parte desse imenso potencial humano" (Clay </a:t>
            </a:r>
            <a:r>
              <a:rPr lang="pt-BR" sz="1400" dirty="0" err="1">
                <a:solidFill>
                  <a:schemeClr val="tx1"/>
                </a:solidFill>
              </a:rPr>
              <a:t>Shirky</a:t>
            </a:r>
            <a:r>
              <a:rPr lang="pt-BR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981200" y="22098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Cultura da</a:t>
            </a:r>
          </a:p>
          <a:p>
            <a:pPr marL="0" indent="0">
              <a:buNone/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      Participação</a:t>
            </a:r>
          </a:p>
          <a:p>
            <a:pPr marL="0" indent="0">
              <a:buNone/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      - seres</a:t>
            </a:r>
          </a:p>
        </p:txBody>
      </p:sp>
      <p:pic>
        <p:nvPicPr>
          <p:cNvPr id="8" name="Picture 2" descr="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66714"/>
            <a:ext cx="10906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blog.mindjet.com/wp-content/uploads/2012/12/Friends-or-Foes-Email-and-Collaboration-Softwa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941889"/>
            <a:ext cx="20875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CaixaDeTexto 2"/>
          <p:cNvSpPr txBox="1">
            <a:spLocks noChangeArrowheads="1"/>
          </p:cNvSpPr>
          <p:nvPr/>
        </p:nvSpPr>
        <p:spPr bwMode="auto">
          <a:xfrm>
            <a:off x="4343400" y="3695701"/>
            <a:ext cx="5481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Colaborar é melhor que competir, imensas energias</a:t>
            </a:r>
          </a:p>
          <a:p>
            <a:pPr eaLnBrk="1" hangingPunct="1"/>
            <a:r>
              <a:rPr lang="pt-BR" altLang="pt-BR"/>
              <a:t>desperdiçadas em competições ... </a:t>
            </a:r>
          </a:p>
        </p:txBody>
      </p:sp>
      <p:pic>
        <p:nvPicPr>
          <p:cNvPr id="16392" name="Picture 6" descr="http://t3.gstatic.com/images?q=tbn:ANd9GcRqGwwzo1Xfcm4c98Sz0s0DTa9w310UzXAcaXPZgtAtmUjRK2H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5049838"/>
            <a:ext cx="16351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7389814" y="4578351"/>
            <a:ext cx="28527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Uma sociedade-mundo,</a:t>
            </a:r>
          </a:p>
          <a:p>
            <a:pPr eaLnBrk="1" hangingPunct="1"/>
            <a:r>
              <a:rPr lang="pt-BR" altLang="pt-BR"/>
              <a:t>Espaço-público ou  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Um Mundo mais solidário.</a:t>
            </a:r>
          </a:p>
        </p:txBody>
      </p:sp>
    </p:spTree>
    <p:extLst>
      <p:ext uri="{BB962C8B-B14F-4D97-AF65-F5344CB8AC3E}">
        <p14:creationId xmlns:p14="http://schemas.microsoft.com/office/powerpoint/2010/main" val="30529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419475" y="366713"/>
            <a:ext cx="7848600" cy="990600"/>
          </a:xfrm>
        </p:spPr>
        <p:txBody>
          <a:bodyPr/>
          <a:lstStyle/>
          <a:p>
            <a:r>
              <a:rPr lang="pt-BR" altLang="pt-BR" smtClean="0"/>
              <a:t>  Excedente cognitivo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572000" y="2108994"/>
            <a:ext cx="5545138" cy="1903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400" dirty="0">
                <a:solidFill>
                  <a:schemeClr val="tx1"/>
                </a:solidFill>
              </a:rPr>
              <a:t>"O direcionamento do nosso excedente cognitivo permite que as pessoas se comportem de forma cada vez mais generosa, pública e social, em comparação com seu antigo status de consumidores e bichos-preguiça. A matéria-prima dessa mudança é o tempo livre disponível para nós, tempo que podemos investir em projetos que variam da diversão à  transformação cultural"  (Clay </a:t>
            </a:r>
            <a:r>
              <a:rPr lang="pt-BR" sz="1400" dirty="0" err="1">
                <a:solidFill>
                  <a:schemeClr val="tx1"/>
                </a:solidFill>
              </a:rPr>
              <a:t>Shirky</a:t>
            </a:r>
            <a:r>
              <a:rPr lang="pt-BR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981200" y="22098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Cultura da</a:t>
            </a:r>
          </a:p>
          <a:p>
            <a:pPr marL="0" indent="0">
              <a:buNone/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      Participação</a:t>
            </a:r>
          </a:p>
          <a:p>
            <a:pPr marL="0" indent="0">
              <a:buNone/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      - seres</a:t>
            </a:r>
          </a:p>
        </p:txBody>
      </p:sp>
      <p:pic>
        <p:nvPicPr>
          <p:cNvPr id="17413" name="Picture 2" descr="http://bluebison.net/books/coloring_books/2008/0408/invisible-alligator-sheep-watching-tv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10" y="4488330"/>
            <a:ext cx="3421680" cy="17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66714"/>
            <a:ext cx="10906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ym typeface="Arial" panose="020B0604020202020204" pitchFamily="34" charset="0"/>
              </a:rPr>
              <a:t>Como desenvolvemos a cultura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86368" y="1591032"/>
            <a:ext cx="7924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pt-BR" b="0" dirty="0">
                <a:cs typeface="Arial" pitchFamily="34" charset="0"/>
              </a:rPr>
              <a:t>-  Como a informação e pensamentos se espalham.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b="0" dirty="0">
                <a:cs typeface="Arial" pitchFamily="34" charset="0"/>
              </a:rPr>
              <a:t>-  uma música, um tipo de pessoa, uma cultura,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b="0" dirty="0">
                <a:cs typeface="Arial" pitchFamily="34" charset="0"/>
              </a:rPr>
              <a:t>-  Um corte de cabelo ou uma ideia nova ?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b="0" dirty="0">
                <a:cs typeface="Arial" pitchFamily="34" charset="0"/>
              </a:rPr>
              <a:t>- Evolutiva é uma melhoria na atual. Ex. câmeras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b="0" dirty="0">
                <a:cs typeface="Arial" pitchFamily="34" charset="0"/>
              </a:rPr>
              <a:t>- </a:t>
            </a:r>
            <a:r>
              <a:rPr lang="pt-BR" b="0" dirty="0" err="1">
                <a:cs typeface="Arial" pitchFamily="34" charset="0"/>
              </a:rPr>
              <a:t>Disruptiva</a:t>
            </a:r>
            <a:r>
              <a:rPr lang="pt-BR" b="0" dirty="0">
                <a:cs typeface="Arial" pitchFamily="34" charset="0"/>
              </a:rPr>
              <a:t>: quebra de valores e de cultural.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b="0" dirty="0">
                <a:cs typeface="Arial" pitchFamily="34" charset="0"/>
              </a:rPr>
              <a:t>- Processos culturais, mídia centralizada ou virais.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b="0" dirty="0">
                <a:cs typeface="Arial" pitchFamily="34" charset="0"/>
              </a:rPr>
              <a:t>- Atualmente: vídeos virais - Flash </a:t>
            </a:r>
            <a:r>
              <a:rPr lang="pt-BR" b="0" dirty="0" err="1">
                <a:cs typeface="Arial" pitchFamily="34" charset="0"/>
              </a:rPr>
              <a:t>Mob</a:t>
            </a:r>
            <a:r>
              <a:rPr lang="pt-BR" b="0" dirty="0">
                <a:cs typeface="Arial" pitchFamily="34" charset="0"/>
              </a:rPr>
              <a:t>: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b="0" dirty="0">
                <a:cs typeface="Arial" pitchFamily="34" charset="0"/>
              </a:rPr>
              <a:t>- </a:t>
            </a:r>
            <a:r>
              <a:rPr lang="pt-BR" b="0" dirty="0" err="1">
                <a:cs typeface="Arial" pitchFamily="34" charset="0"/>
              </a:rPr>
              <a:t>Harlem</a:t>
            </a:r>
            <a:r>
              <a:rPr lang="pt-BR" b="0" dirty="0">
                <a:cs typeface="Arial" pitchFamily="34" charset="0"/>
              </a:rPr>
              <a:t> </a:t>
            </a:r>
            <a:r>
              <a:rPr lang="pt-BR" b="0" dirty="0" err="1">
                <a:cs typeface="Arial" pitchFamily="34" charset="0"/>
              </a:rPr>
              <a:t>Shake</a:t>
            </a:r>
            <a:r>
              <a:rPr lang="pt-BR" b="0" dirty="0">
                <a:cs typeface="Arial" pitchFamily="34" charset="0"/>
              </a:rPr>
              <a:t>, Bolero Ravel(</a:t>
            </a:r>
            <a:r>
              <a:rPr lang="pt-BR" b="0" dirty="0" err="1">
                <a:cs typeface="Arial" pitchFamily="34" charset="0"/>
              </a:rPr>
              <a:t>Copenhage</a:t>
            </a:r>
            <a:r>
              <a:rPr lang="pt-BR" b="0" dirty="0">
                <a:cs typeface="Arial" pitchFamily="34" charset="0"/>
              </a:rPr>
              <a:t>), Do Re Mi (Antuérpia)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b="0" dirty="0">
                <a:cs typeface="Arial" pitchFamily="34" charset="0"/>
              </a:rPr>
              <a:t>- </a:t>
            </a:r>
            <a:r>
              <a:rPr lang="pt-BR" b="0" dirty="0" err="1">
                <a:cs typeface="Arial" pitchFamily="34" charset="0"/>
              </a:rPr>
              <a:t>Gagnam</a:t>
            </a:r>
            <a:r>
              <a:rPr lang="pt-BR" b="0" dirty="0">
                <a:cs typeface="Arial" pitchFamily="34" charset="0"/>
              </a:rPr>
              <a:t> </a:t>
            </a:r>
            <a:r>
              <a:rPr lang="pt-BR" b="0" dirty="0" err="1">
                <a:cs typeface="Arial" pitchFamily="34" charset="0"/>
              </a:rPr>
              <a:t>style</a:t>
            </a:r>
            <a:r>
              <a:rPr lang="pt-BR" b="0" dirty="0">
                <a:cs typeface="Arial" pitchFamily="34" charset="0"/>
              </a:rPr>
              <a:t>, Bolero Ravel, Do Re Mi (</a:t>
            </a:r>
            <a:r>
              <a:rPr lang="pt-BR" b="0" dirty="0" err="1">
                <a:cs typeface="Arial" pitchFamily="34" charset="0"/>
              </a:rPr>
              <a:t>Antuerpia</a:t>
            </a:r>
            <a:r>
              <a:rPr lang="pt-BR" b="0" dirty="0">
                <a:cs typeface="Arial" pitchFamily="34" charset="0"/>
              </a:rPr>
              <a:t>), H. </a:t>
            </a:r>
            <a:r>
              <a:rPr lang="pt-BR" b="0" dirty="0" err="1">
                <a:cs typeface="Arial" pitchFamily="34" charset="0"/>
              </a:rPr>
              <a:t>Shake</a:t>
            </a:r>
            <a:endParaRPr lang="pt-BR" b="0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t-BR" b="0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t-BR" b="0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t-BR" b="0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t-BR" b="0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b="0" dirty="0">
                <a:cs typeface="Arial" pitchFamily="34" charset="0"/>
              </a:rPr>
              <a:t>- </a:t>
            </a:r>
            <a:r>
              <a:rPr lang="pt-BR" b="0" dirty="0" err="1">
                <a:cs typeface="Arial" pitchFamily="34" charset="0"/>
              </a:rPr>
              <a:t>Harlem</a:t>
            </a:r>
            <a:r>
              <a:rPr lang="pt-BR" b="0" dirty="0">
                <a:cs typeface="Arial" pitchFamily="34" charset="0"/>
              </a:rPr>
              <a:t> </a:t>
            </a:r>
            <a:r>
              <a:rPr lang="pt-BR" b="0" dirty="0" err="1">
                <a:cs typeface="Arial" pitchFamily="34" charset="0"/>
              </a:rPr>
              <a:t>Shake</a:t>
            </a:r>
            <a:r>
              <a:rPr lang="pt-BR" b="0" dirty="0">
                <a:cs typeface="Arial" pitchFamily="34" charset="0"/>
              </a:rPr>
              <a:t> – </a:t>
            </a:r>
            <a:r>
              <a:rPr lang="en-US" b="0" dirty="0" err="1">
                <a:cs typeface="Arial" pitchFamily="34" charset="0"/>
              </a:rPr>
              <a:t>originalmente</a:t>
            </a:r>
            <a:r>
              <a:rPr lang="en-US" b="0" dirty="0">
                <a:cs typeface="Arial" pitchFamily="34" charset="0"/>
              </a:rPr>
              <a:t> </a:t>
            </a:r>
            <a:r>
              <a:rPr lang="en-US" b="0" dirty="0" err="1">
                <a:cs typeface="Arial" pitchFamily="34" charset="0"/>
              </a:rPr>
              <a:t>chamada</a:t>
            </a:r>
            <a:r>
              <a:rPr lang="en-US" b="0" dirty="0">
                <a:cs typeface="Arial" pitchFamily="34" charset="0"/>
              </a:rPr>
              <a:t> de </a:t>
            </a:r>
            <a:r>
              <a:rPr lang="en-US" dirty="0" err="1">
                <a:cs typeface="Arial" pitchFamily="34" charset="0"/>
              </a:rPr>
              <a:t>albee</a:t>
            </a:r>
            <a:r>
              <a:rPr lang="en-US" b="0" dirty="0">
                <a:cs typeface="Arial" pitchFamily="34" charset="0"/>
              </a:rPr>
              <a:t>,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b="0" dirty="0">
                <a:cs typeface="Arial" pitchFamily="34" charset="0"/>
              </a:rPr>
              <a:t>- Uma </a:t>
            </a:r>
            <a:r>
              <a:rPr lang="en-US" b="0" dirty="0" err="1">
                <a:cs typeface="Arial" pitchFamily="34" charset="0"/>
              </a:rPr>
              <a:t>dança</a:t>
            </a:r>
            <a:r>
              <a:rPr lang="en-US" b="0" dirty="0">
                <a:cs typeface="Arial" pitchFamily="34" charset="0"/>
              </a:rPr>
              <a:t> </a:t>
            </a:r>
            <a:r>
              <a:rPr lang="en-US" b="0" dirty="0" err="1">
                <a:cs typeface="Arial" pitchFamily="34" charset="0"/>
              </a:rPr>
              <a:t>introduzida</a:t>
            </a:r>
            <a:r>
              <a:rPr lang="en-US" b="0" dirty="0">
                <a:cs typeface="Arial" pitchFamily="34" charset="0"/>
              </a:rPr>
              <a:t> em1981, </a:t>
            </a:r>
            <a:r>
              <a:rPr lang="en-US" b="0" dirty="0" err="1">
                <a:cs typeface="Arial" pitchFamily="34" charset="0"/>
              </a:rPr>
              <a:t>por</a:t>
            </a:r>
            <a:r>
              <a:rPr lang="en-US" b="0" dirty="0">
                <a:cs typeface="Arial" pitchFamily="34" charset="0"/>
              </a:rPr>
              <a:t> </a:t>
            </a:r>
            <a:r>
              <a:rPr lang="en-US" b="0" dirty="0" err="1" smtClean="0">
                <a:cs typeface="Arial" pitchFamily="34" charset="0"/>
              </a:rPr>
              <a:t>alguém</a:t>
            </a:r>
            <a:r>
              <a:rPr lang="en-US" b="0" dirty="0" smtClean="0">
                <a:cs typeface="Arial" pitchFamily="34" charset="0"/>
              </a:rPr>
              <a:t> </a:t>
            </a:r>
            <a:r>
              <a:rPr lang="en-US" b="0" dirty="0" err="1">
                <a:cs typeface="Arial" pitchFamily="34" charset="0"/>
              </a:rPr>
              <a:t>chamado</a:t>
            </a:r>
            <a:r>
              <a:rPr lang="en-US" b="0" dirty="0">
                <a:cs typeface="Arial" pitchFamily="34" charset="0"/>
              </a:rPr>
              <a:t> "Al B". </a:t>
            </a:r>
            <a:endParaRPr lang="pt-BR" b="0" dirty="0"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pt-BR" sz="2400" kern="0" dirty="0"/>
          </a:p>
          <a:p>
            <a:pPr>
              <a:buFont typeface="Wingdings" pitchFamily="2" charset="2"/>
              <a:buNone/>
              <a:defRPr/>
            </a:pPr>
            <a:endParaRPr lang="pt-BR" sz="2400" kern="0" dirty="0"/>
          </a:p>
        </p:txBody>
      </p:sp>
      <p:pic>
        <p:nvPicPr>
          <p:cNvPr id="18436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2" y="4332289"/>
            <a:ext cx="9366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5" y="4292600"/>
            <a:ext cx="1265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46" y="4306889"/>
            <a:ext cx="1143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6" y="4292600"/>
            <a:ext cx="1001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8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0238" y="990600"/>
            <a:ext cx="6456362" cy="1981200"/>
          </a:xfrm>
        </p:spPr>
        <p:txBody>
          <a:bodyPr/>
          <a:lstStyle/>
          <a:p>
            <a:r>
              <a:rPr lang="pt-BR" altLang="pt-BR" smtClean="0">
                <a:sym typeface="Arial" panose="020B0604020202020204" pitchFamily="34" charset="0"/>
              </a:rPr>
              <a:t>   </a:t>
            </a:r>
            <a:r>
              <a:rPr lang="pt-BR" altLang="pt-BR">
                <a:sym typeface="Arial" panose="020B0604020202020204" pitchFamily="34" charset="0"/>
              </a:rPr>
              <a:t>Processos</a:t>
            </a:r>
            <a:r>
              <a:rPr lang="pt-BR" altLang="pt-BR" sz="1800">
                <a:sym typeface="Arial" panose="020B0604020202020204" pitchFamily="34" charset="0"/>
              </a:rPr>
              <a:t> </a:t>
            </a:r>
            <a:r>
              <a:rPr lang="pt-BR" altLang="pt-BR">
                <a:sym typeface="Arial" panose="020B0604020202020204" pitchFamily="34" charset="0"/>
              </a:rPr>
              <a:t>de</a:t>
            </a:r>
            <a:r>
              <a:rPr lang="pt-BR" altLang="pt-BR" sz="1800">
                <a:sym typeface="Arial" panose="020B0604020202020204" pitchFamily="34" charset="0"/>
              </a:rPr>
              <a:t> </a:t>
            </a:r>
            <a:r>
              <a:rPr lang="pt-BR" altLang="pt-BR">
                <a:sym typeface="Arial" panose="020B0604020202020204" pitchFamily="34" charset="0"/>
              </a:rPr>
              <a:t>comunicação</a:t>
            </a:r>
            <a:br>
              <a:rPr lang="pt-BR" altLang="pt-BR">
                <a:sym typeface="Arial" panose="020B0604020202020204" pitchFamily="34" charset="0"/>
              </a:rPr>
            </a:br>
            <a:r>
              <a:rPr lang="pt-BR" altLang="pt-BR">
                <a:sym typeface="Arial" panose="020B0604020202020204" pitchFamily="34" charset="0"/>
              </a:rPr>
              <a:t>e cooperação</a:t>
            </a:r>
          </a:p>
        </p:txBody>
      </p:sp>
      <p:sp>
        <p:nvSpPr>
          <p:cNvPr id="19459" name="CaixaDeTexto 1"/>
          <p:cNvSpPr txBox="1">
            <a:spLocks noChangeArrowheads="1"/>
          </p:cNvSpPr>
          <p:nvPr/>
        </p:nvSpPr>
        <p:spPr bwMode="auto">
          <a:xfrm>
            <a:off x="4872039" y="3068639"/>
            <a:ext cx="551973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Oralidade Primária – contos e mudança </a:t>
            </a:r>
          </a:p>
          <a:p>
            <a:pPr eaLnBrk="1" hangingPunct="1"/>
            <a:r>
              <a:rPr lang="pt-BR" altLang="pt-BR"/>
              <a:t>A história das guerras médicas – Império persa.</a:t>
            </a:r>
          </a:p>
          <a:p>
            <a:pPr eaLnBrk="1" hangingPunct="1"/>
            <a:r>
              <a:rPr lang="pt-BR" altLang="pt-BR"/>
              <a:t>Império Persa massacrou a cidade de Atenas e ...</a:t>
            </a:r>
          </a:p>
          <a:p>
            <a:pPr eaLnBrk="1" hangingPunct="1"/>
            <a:r>
              <a:rPr lang="pt-BR" altLang="pt-BR"/>
              <a:t>Esquadra ateniense contra-atacou e começou a </a:t>
            </a:r>
          </a:p>
          <a:p>
            <a:pPr eaLnBrk="1" hangingPunct="1"/>
            <a:r>
              <a:rPr lang="pt-BR" altLang="pt-BR"/>
              <a:t>Civilização Ocidental – o herói épico (social ...)</a:t>
            </a:r>
          </a:p>
          <a:p>
            <a:pPr eaLnBrk="1" hangingPunct="1"/>
            <a:r>
              <a:rPr lang="pt-BR" altLang="pt-BR"/>
              <a:t>Oralidade secundária – </a:t>
            </a:r>
            <a:r>
              <a:rPr lang="pt-BR" altLang="pt-BR" i="1"/>
              <a:t>scriptura</a:t>
            </a:r>
            <a:r>
              <a:rPr lang="pt-BR" altLang="pt-BR"/>
              <a:t> dos monges ....</a:t>
            </a:r>
          </a:p>
          <a:p>
            <a:pPr eaLnBrk="1" hangingPunct="1"/>
            <a:r>
              <a:rPr lang="pt-BR" altLang="pt-BR"/>
              <a:t>Até o surgimento da imprensa – nova ruptura não ...</a:t>
            </a:r>
          </a:p>
          <a:p>
            <a:pPr eaLnBrk="1" hangingPunct="1"/>
            <a:r>
              <a:rPr lang="pt-BR" altLang="pt-BR"/>
              <a:t>O livro e os contratos, a reforma e o liberalismo ...</a:t>
            </a:r>
          </a:p>
          <a:p>
            <a:pPr eaLnBrk="1" hangingPunct="1"/>
            <a:r>
              <a:rPr lang="pt-BR" altLang="pt-BR"/>
              <a:t>Porem o processo de dominação na ciência ...</a:t>
            </a:r>
          </a:p>
          <a:p>
            <a:pPr eaLnBrk="1" hangingPunct="1"/>
            <a:r>
              <a:rPr lang="pt-BR" altLang="pt-BR"/>
              <a:t>“o colégio invisível” – uma cultura idealista e elitista.</a:t>
            </a:r>
          </a:p>
          <a:p>
            <a:pPr eaLnBrk="1" hangingPunct="1"/>
            <a:r>
              <a:rPr lang="pt-BR" altLang="pt-BR"/>
              <a:t>Agora a disseminação da informação em massa. </a:t>
            </a:r>
          </a:p>
        </p:txBody>
      </p:sp>
      <p:pic>
        <p:nvPicPr>
          <p:cNvPr id="19460" name="Picture 2" descr="Collaboratio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035050"/>
            <a:ext cx="18669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www.scriptura.co.uk/assets/images/script/script_hom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6" y="4746626"/>
            <a:ext cx="20875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9" y="3860801"/>
            <a:ext cx="7445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3498092" y="1800225"/>
            <a:ext cx="8229600" cy="4525962"/>
          </a:xfrm>
        </p:spPr>
        <p:txBody>
          <a:bodyPr/>
          <a:lstStyle/>
          <a:p>
            <a:pPr>
              <a:defRPr/>
            </a:pPr>
            <a:endParaRPr lang="pt-BR" sz="2400" b="1" dirty="0"/>
          </a:p>
          <a:p>
            <a:pPr marL="0" indent="0">
              <a:buNone/>
              <a:defRPr/>
            </a:pPr>
            <a:r>
              <a:rPr lang="pt-BR" sz="2400" b="1" dirty="0"/>
              <a:t>             </a:t>
            </a:r>
            <a:r>
              <a:rPr lang="pt-BR" sz="2400" b="1" dirty="0" smtClean="0"/>
              <a:t> </a:t>
            </a:r>
            <a:r>
              <a:rPr lang="pt-BR" sz="2000" b="1" dirty="0"/>
              <a:t>Camadas Sintática, Semântica e Pragmática</a:t>
            </a:r>
            <a:r>
              <a:rPr lang="pt-BR" sz="2400" b="1" dirty="0" smtClean="0"/>
              <a:t>.</a:t>
            </a:r>
          </a:p>
          <a:p>
            <a:pPr marL="0" indent="0">
              <a:buNone/>
              <a:defRPr/>
            </a:pPr>
            <a:endParaRPr lang="pt-BR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dirty="0">
                <a:cs typeface="Arial" pitchFamily="34" charset="0"/>
              </a:rPr>
              <a:t>- A estrutura dos </a:t>
            </a:r>
            <a:r>
              <a:rPr lang="pt-BR" dirty="0" err="1">
                <a:cs typeface="Arial" pitchFamily="34" charset="0"/>
              </a:rPr>
              <a:t>metadados</a:t>
            </a:r>
            <a:r>
              <a:rPr lang="pt-BR" dirty="0">
                <a:cs typeface="Arial" pitchFamily="34" charset="0"/>
              </a:rPr>
              <a:t> e </a:t>
            </a:r>
            <a:r>
              <a:rPr lang="pt-BR" dirty="0" err="1">
                <a:cs typeface="Arial" pitchFamily="34" charset="0"/>
              </a:rPr>
              <a:t>tagging</a:t>
            </a:r>
            <a:r>
              <a:rPr lang="pt-BR" dirty="0">
                <a:cs typeface="Arial" pitchFamily="34" charset="0"/>
              </a:rPr>
              <a:t>.  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dirty="0">
                <a:cs typeface="Arial" pitchFamily="34" charset="0"/>
              </a:rPr>
              <a:t>Sistema de Gerenciamento de Banco de Dados (SGBD)  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dirty="0">
                <a:cs typeface="Arial" pitchFamily="34" charset="0"/>
              </a:rPr>
              <a:t>implantação dos conteúdos que dá o acesso aos dados, e, 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dirty="0">
                <a:cs typeface="Arial" pitchFamily="34" charset="0"/>
              </a:rPr>
              <a:t>Sistema Eletrônico de Gerenciamento de Dados (SBED) que constrói 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dirty="0">
                <a:cs typeface="Arial" pitchFamily="34" charset="0"/>
              </a:rPr>
              <a:t>Base de Dados - Gerencia de </a:t>
            </a:r>
            <a:r>
              <a:rPr lang="pt-BR" dirty="0" err="1">
                <a:cs typeface="Arial" pitchFamily="34" charset="0"/>
              </a:rPr>
              <a:t>Metadados</a:t>
            </a:r>
            <a:r>
              <a:rPr lang="pt-BR" dirty="0">
                <a:cs typeface="Arial" pitchFamily="34" charset="0"/>
              </a:rPr>
              <a:t>-DCR ⃰ 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dirty="0">
                <a:cs typeface="Arial" pitchFamily="34" charset="0"/>
              </a:rPr>
              <a:t>      ( ⃰ ) </a:t>
            </a:r>
            <a:r>
              <a:rPr lang="pt-BR" i="1" dirty="0">
                <a:cs typeface="Arial" pitchFamily="34" charset="0"/>
              </a:rPr>
              <a:t>Data </a:t>
            </a:r>
            <a:r>
              <a:rPr lang="pt-BR" i="1" dirty="0" err="1">
                <a:cs typeface="Arial" pitchFamily="34" charset="0"/>
              </a:rPr>
              <a:t>Category</a:t>
            </a:r>
            <a:r>
              <a:rPr lang="pt-BR" i="1" dirty="0">
                <a:cs typeface="Arial" pitchFamily="34" charset="0"/>
              </a:rPr>
              <a:t> Registry.</a:t>
            </a:r>
            <a:endParaRPr lang="pt-BR" dirty="0">
              <a:cs typeface="Arial" pitchFamily="34" charset="0"/>
            </a:endParaRPr>
          </a:p>
        </p:txBody>
      </p:sp>
      <p:sp>
        <p:nvSpPr>
          <p:cNvPr id="20483" name="CaixaDeTexto 1"/>
          <p:cNvSpPr txBox="1">
            <a:spLocks noChangeArrowheads="1"/>
          </p:cNvSpPr>
          <p:nvPr/>
        </p:nvSpPr>
        <p:spPr bwMode="auto">
          <a:xfrm>
            <a:off x="6456363" y="5373689"/>
            <a:ext cx="1770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cs typeface="Arial" panose="020B0604020202020204" pitchFamily="34" charset="0"/>
              </a:rPr>
              <a:t>Fonte: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cs typeface="Arial" panose="020B0604020202020204" pitchFamily="34" charset="0"/>
              </a:rPr>
              <a:t>(Mucheroni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cs typeface="Arial" panose="020B0604020202020204" pitchFamily="34" charset="0"/>
              </a:rPr>
              <a:t>Modesto, 2011)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87939" y="569119"/>
            <a:ext cx="6048375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 pitchFamily="34" charset="0"/>
              </a:rPr>
              <a:t>Arquitetura</a:t>
            </a:r>
            <a:r>
              <a:rPr lang="pt-BR" sz="3700" dirty="0">
                <a:solidFill>
                  <a:srgbClr val="FFCC00"/>
                </a:solidFill>
                <a:latin typeface="+mj-lt"/>
                <a:ea typeface="+mj-ea"/>
                <a:cs typeface="+mj-cs"/>
                <a:sym typeface="Arial" pitchFamily="34" charset="0"/>
              </a:rPr>
              <a:t> </a:t>
            </a: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 pitchFamily="34" charset="0"/>
              </a:rPr>
              <a:t>da</a:t>
            </a:r>
            <a:r>
              <a:rPr lang="pt-BR" sz="3700" dirty="0">
                <a:solidFill>
                  <a:srgbClr val="FFCC00"/>
                </a:solidFill>
                <a:latin typeface="+mj-lt"/>
                <a:ea typeface="+mj-ea"/>
                <a:cs typeface="+mj-cs"/>
                <a:sym typeface="Arial" pitchFamily="34" charset="0"/>
              </a:rPr>
              <a:t> </a:t>
            </a: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 pitchFamily="34" charset="0"/>
              </a:rPr>
              <a:t>colaboração</a:t>
            </a:r>
            <a:endParaRPr lang="pt-BR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5" name="Picture 2" descr="height=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9" y="4957764"/>
            <a:ext cx="23066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Collaboration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035050"/>
            <a:ext cx="18669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6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 idx="4294967295"/>
          </p:nvPr>
        </p:nvSpPr>
        <p:spPr>
          <a:xfrm>
            <a:off x="5181600" y="990600"/>
            <a:ext cx="5257800" cy="1981200"/>
          </a:xfrm>
        </p:spPr>
        <p:txBody>
          <a:bodyPr/>
          <a:lstStyle/>
          <a:p>
            <a:r>
              <a:rPr lang="pt-BR" altLang="pt-BR" smtClean="0"/>
              <a:t>Colaboração - Shirky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2279650" y="3776663"/>
            <a:ext cx="8229600" cy="4525962"/>
          </a:xfrm>
        </p:spPr>
        <p:txBody>
          <a:bodyPr/>
          <a:lstStyle/>
          <a:p>
            <a:r>
              <a:rPr lang="pt-BR" altLang="pt-BR" smtClean="0"/>
              <a:t>Video do Clay Shirky.</a:t>
            </a:r>
          </a:p>
        </p:txBody>
      </p:sp>
      <p:pic>
        <p:nvPicPr>
          <p:cNvPr id="21508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500438"/>
            <a:ext cx="2819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ollaboratio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960438"/>
            <a:ext cx="18669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 idx="4294967295"/>
          </p:nvPr>
        </p:nvSpPr>
        <p:spPr>
          <a:xfrm>
            <a:off x="5181600" y="990600"/>
            <a:ext cx="5257800" cy="1981200"/>
          </a:xfrm>
        </p:spPr>
        <p:txBody>
          <a:bodyPr/>
          <a:lstStyle/>
          <a:p>
            <a:r>
              <a:rPr lang="pt-BR" altLang="pt-BR" smtClean="0"/>
              <a:t>Referências: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951447" y="2503417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dirty="0"/>
              <a:t>HORKHEIMER, M. e ADORNO, T. A Indústria Cultural, Paz e Terra,1947</a:t>
            </a:r>
            <a:endParaRPr lang="pt-BR" dirty="0"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dirty="0" err="1">
                <a:cs typeface="Arial" pitchFamily="34" charset="0"/>
              </a:rPr>
              <a:t>McLUHAN</a:t>
            </a:r>
            <a:r>
              <a:rPr lang="pt-BR" dirty="0">
                <a:cs typeface="Arial" pitchFamily="34" charset="0"/>
              </a:rPr>
              <a:t>, M. </a:t>
            </a:r>
            <a:r>
              <a:rPr lang="pt-PT" i="1" dirty="0">
                <a:hlinkClick r:id="rId2" action="ppaction://hlinkfile" tooltip="Os meios de comunicação como extensões do homem"/>
              </a:rPr>
              <a:t>Os meios de comunicação como extensões do homem</a:t>
            </a:r>
            <a:r>
              <a:rPr lang="pt-PT" i="1" dirty="0"/>
              <a:t> (Understanding Media)</a:t>
            </a:r>
            <a:r>
              <a:rPr lang="pt-PT" dirty="0"/>
              <a:t>, trad. Décio Pignatari, Editora Cultrix, 2969 </a:t>
            </a:r>
            <a:endParaRPr lang="pt-BR" dirty="0"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dirty="0" smtClean="0"/>
              <a:t>MUCHERONI</a:t>
            </a:r>
            <a:r>
              <a:rPr lang="pt-BR" dirty="0"/>
              <a:t>, M.L. e MODESTO, J. F. Arquitetura de redes de colaboração, </a:t>
            </a:r>
            <a:r>
              <a:rPr lang="pt-BR" dirty="0" err="1"/>
              <a:t>Vall</a:t>
            </a:r>
            <a:r>
              <a:rPr lang="pt-BR" dirty="0"/>
              <a:t>, V.M. e Vergueiro (</a:t>
            </a:r>
            <a:r>
              <a:rPr lang="pt-BR" dirty="0" err="1"/>
              <a:t>orgs</a:t>
            </a:r>
            <a:r>
              <a:rPr lang="pt-BR" dirty="0"/>
              <a:t>): Tendências Contemporâneas </a:t>
            </a:r>
            <a:r>
              <a:rPr lang="pt-BR" dirty="0" smtClean="0"/>
              <a:t>na </a:t>
            </a:r>
            <a:r>
              <a:rPr lang="pt-BR" dirty="0"/>
              <a:t>Gestão da Informação, São Paulo: Editora </a:t>
            </a:r>
            <a:r>
              <a:rPr lang="pt-BR" dirty="0" smtClean="0"/>
              <a:t>Sociologia e Política, 2011.</a:t>
            </a:r>
            <a:r>
              <a:rPr lang="en-US" dirty="0" smtClean="0"/>
              <a:t> </a:t>
            </a:r>
            <a:endParaRPr lang="pt-BR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dirty="0" smtClean="0">
                <a:cs typeface="Arial" pitchFamily="34" charset="0"/>
              </a:rPr>
              <a:t>PARKER PEARSON, M. </a:t>
            </a:r>
            <a:r>
              <a:rPr lang="en-US" dirty="0" smtClean="0"/>
              <a:t>'Secrets of Stonehenge' , video do </a:t>
            </a:r>
            <a:r>
              <a:rPr lang="en-US" dirty="0" err="1" smtClean="0"/>
              <a:t>youtube</a:t>
            </a:r>
            <a:r>
              <a:rPr lang="en-US" dirty="0" smtClean="0"/>
              <a:t>: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dirty="0" smtClean="0"/>
              <a:t>      </a:t>
            </a:r>
            <a:r>
              <a:rPr lang="en-US" dirty="0" smtClean="0">
                <a:hlinkClick r:id="rId3"/>
              </a:rPr>
              <a:t>http://www.youtube.com/watch?v=RvScpdMhQNk</a:t>
            </a:r>
            <a:r>
              <a:rPr lang="en-US" dirty="0" smtClean="0"/>
              <a:t> , </a:t>
            </a:r>
            <a:r>
              <a:rPr lang="en-US" dirty="0" err="1" smtClean="0"/>
              <a:t>visto</a:t>
            </a:r>
            <a:r>
              <a:rPr lang="en-US" dirty="0" smtClean="0"/>
              <a:t>: </a:t>
            </a:r>
            <a:r>
              <a:rPr lang="en-US" dirty="0" err="1" smtClean="0"/>
              <a:t>jan.</a:t>
            </a:r>
            <a:r>
              <a:rPr lang="en-US" dirty="0" smtClean="0"/>
              <a:t> 2013.</a:t>
            </a:r>
            <a:endParaRPr lang="pt-BR" dirty="0" smtClean="0"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dirty="0" smtClean="0">
                <a:cs typeface="Arial" pitchFamily="34" charset="0"/>
              </a:rPr>
              <a:t>SHIRKY, C. A cultura da participação, </a:t>
            </a:r>
            <a:r>
              <a:rPr lang="pt-BR" dirty="0" smtClean="0"/>
              <a:t>Criatividade e Generosidade No Mundo Conectado, Editora: Zahar, 2011. 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pt-BR" dirty="0"/>
          </a:p>
        </p:txBody>
      </p:sp>
      <p:pic>
        <p:nvPicPr>
          <p:cNvPr id="22532" name="Picture 2" descr="Collaboratio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24" y="454476"/>
            <a:ext cx="18669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9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727576" y="333375"/>
            <a:ext cx="5686425" cy="1600200"/>
          </a:xfrm>
        </p:spPr>
        <p:txBody>
          <a:bodyPr/>
          <a:lstStyle/>
          <a:p>
            <a:r>
              <a:rPr lang="pt-BR" altLang="pt-BR" smtClean="0"/>
              <a:t>Referência (principal)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29" y="2447499"/>
            <a:ext cx="194468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4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1776414" y="1485901"/>
            <a:ext cx="8504237" cy="4525963"/>
          </a:xfrm>
        </p:spPr>
        <p:txBody>
          <a:bodyPr/>
          <a:lstStyle/>
          <a:p>
            <a:r>
              <a:rPr lang="pt-BR" altLang="pt-BR" dirty="0" smtClean="0"/>
              <a:t>Alain Turing: decodificar a alemã Enigma</a:t>
            </a:r>
          </a:p>
          <a:p>
            <a:r>
              <a:rPr lang="pt-BR" altLang="pt-BR" dirty="0" smtClean="0"/>
              <a:t>Claude Shannon – Máquina X</a:t>
            </a:r>
          </a:p>
          <a:p>
            <a:r>
              <a:rPr lang="pt-BR" altLang="pt-BR" dirty="0" smtClean="0"/>
              <a:t>codificar as conversas Roosevelt x Churchill</a:t>
            </a:r>
          </a:p>
          <a:p>
            <a:r>
              <a:rPr lang="pt-BR" altLang="pt-BR" dirty="0" smtClean="0"/>
              <a:t>Nos intervalos – conversas sobre Hilbert-Gödel</a:t>
            </a:r>
          </a:p>
        </p:txBody>
      </p:sp>
      <p:sp>
        <p:nvSpPr>
          <p:cNvPr id="9219" name="Título 1"/>
          <p:cNvSpPr>
            <a:spLocks noGrp="1"/>
          </p:cNvSpPr>
          <p:nvPr>
            <p:ph type="title"/>
          </p:nvPr>
        </p:nvSpPr>
        <p:spPr>
          <a:xfrm>
            <a:off x="2197101" y="369889"/>
            <a:ext cx="8240713" cy="936625"/>
          </a:xfrm>
        </p:spPr>
        <p:txBody>
          <a:bodyPr/>
          <a:lstStyle/>
          <a:p>
            <a:r>
              <a:rPr lang="pt-BR" altLang="pt-BR" smtClean="0"/>
              <a:t>Meios não são mediação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14" y="990600"/>
            <a:ext cx="12985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1" y="4846639"/>
            <a:ext cx="3095625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identidadediversa.files.wordpress.com/2011/10/imagem-e-cultura-imaterial-00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965701"/>
            <a:ext cx="42418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5292725" y="5661026"/>
            <a:ext cx="51435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5149851" y="6165851"/>
            <a:ext cx="87471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ímbolo de 'Não' 5"/>
          <p:cNvSpPr/>
          <p:nvPr/>
        </p:nvSpPr>
        <p:spPr>
          <a:xfrm>
            <a:off x="5292725" y="6021388"/>
            <a:ext cx="514350" cy="6477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pic>
        <p:nvPicPr>
          <p:cNvPr id="2055" name="Picture 7" descr="http://upload.wikimedia.org/wikipedia/commons/thumb/3/37/Communication_shannon-weaver2.svg/300px-Communication_shannon-weaver2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5419726"/>
            <a:ext cx="2857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2197101" y="3407569"/>
            <a:ext cx="7683500" cy="1135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69850">
              <a:defRPr/>
            </a:pP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”</a:t>
            </a:r>
            <a:r>
              <a:rPr lang="pt-BR" dirty="0"/>
              <a:t> 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Aquilo que Marshall 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McLuhan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  chamou se meio era para Shannon o canal, e o canal estava sujeito a um rigoroso tratamento matemático</a:t>
            </a:r>
            <a: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  <a:t>”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 (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Gleick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, 2013, p. 272).</a:t>
            </a:r>
          </a:p>
          <a:p>
            <a:pPr algn="just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7575" y="625475"/>
            <a:ext cx="5689600" cy="1600200"/>
          </a:xfrm>
        </p:spPr>
        <p:txBody>
          <a:bodyPr/>
          <a:lstStyle/>
          <a:p>
            <a:r>
              <a:rPr lang="pt-BR" altLang="pt-BR" smtClean="0"/>
              <a:t>   O  homem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7650" y="4926013"/>
            <a:ext cx="5410200" cy="457200"/>
          </a:xfrm>
        </p:spPr>
        <p:txBody>
          <a:bodyPr/>
          <a:lstStyle/>
          <a:p>
            <a:pPr marL="0" indent="0">
              <a:buNone/>
            </a:pPr>
            <a:r>
              <a:rPr lang="pt-BR" altLang="pt-BR" smtClean="0"/>
              <a:t>                   UM MEIO (Natural)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213101"/>
            <a:ext cx="30861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341564"/>
            <a:ext cx="20653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1552575"/>
            <a:ext cx="378142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5664200" y="1763713"/>
            <a:ext cx="5410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defRPr/>
            </a:pPr>
            <a:r>
              <a:rPr lang="pt-BR" kern="0" dirty="0"/>
              <a:t>                   Uma linguagem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2225675"/>
            <a:ext cx="18700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2112964"/>
            <a:ext cx="18161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7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211638" y="152400"/>
            <a:ext cx="5181600" cy="1600200"/>
          </a:xfrm>
        </p:spPr>
        <p:txBody>
          <a:bodyPr/>
          <a:lstStyle/>
          <a:p>
            <a:r>
              <a:rPr lang="pt-BR" altLang="pt-BR" smtClean="0"/>
              <a:t>Milênios de evolução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4924425" y="1524000"/>
            <a:ext cx="5410200" cy="457200"/>
          </a:xfrm>
        </p:spPr>
        <p:txBody>
          <a:bodyPr/>
          <a:lstStyle/>
          <a:p>
            <a:r>
              <a:rPr lang="pt-BR" altLang="pt-BR" smtClean="0"/>
              <a:t>Cavernas e aos poucos vai habitar a terra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2349500"/>
            <a:ext cx="40322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900613" y="4724400"/>
            <a:ext cx="5410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/>
              <a:t> Duas etapas síntese:</a:t>
            </a:r>
          </a:p>
          <a:p>
            <a:pPr>
              <a:defRPr/>
            </a:pPr>
            <a:r>
              <a:rPr lang="pt-BR" kern="0" dirty="0"/>
              <a:t>A caverna dos sonhos esquecidos</a:t>
            </a:r>
          </a:p>
          <a:p>
            <a:pPr marL="0" indent="0">
              <a:buNone/>
              <a:defRPr/>
            </a:pPr>
            <a:r>
              <a:rPr lang="pt-BR" kern="0" dirty="0"/>
              <a:t>     - pintura e mística (30 mil a.C.)</a:t>
            </a:r>
          </a:p>
          <a:p>
            <a:pPr>
              <a:defRPr/>
            </a:pPr>
            <a:r>
              <a:rPr lang="pt-BR" kern="0" dirty="0"/>
              <a:t>Stonehenge: neolítico (3 mil a.C.)</a:t>
            </a:r>
          </a:p>
        </p:txBody>
      </p:sp>
      <p:pic>
        <p:nvPicPr>
          <p:cNvPr id="11270" name="Picture 2" descr="https://encrypted-tbn1.gstatic.com/images?q=tbn:ANd9GcRkaXJpKho992gZYgP8lekxxuexNDwecWCJBreQM5ar3eb7hLz3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606550"/>
            <a:ext cx="360045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5661025"/>
            <a:ext cx="12747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1" y="4497388"/>
            <a:ext cx="9191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5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rgbClr val="FFFFFF"/>
                </a:solidFill>
                <a:sym typeface="Arial" panose="020B0604020202020204" pitchFamily="34" charset="0"/>
              </a:rPr>
              <a:t>Os meios como extensão do homem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209800"/>
            <a:ext cx="2590800" cy="2514600"/>
          </a:xfrm>
        </p:spPr>
        <p:txBody>
          <a:bodyPr/>
          <a:lstStyle/>
          <a:p>
            <a:pPr>
              <a:defRPr/>
            </a:pPr>
            <a:r>
              <a:rPr lang="pt-BR" sz="1500" dirty="0">
                <a:solidFill>
                  <a:srgbClr val="000000"/>
                </a:solidFill>
                <a:sym typeface="Arial" pitchFamily="34" charset="0"/>
              </a:rPr>
              <a:t>Cultura da</a:t>
            </a:r>
          </a:p>
          <a:p>
            <a:pPr marL="0" indent="0">
              <a:buNone/>
              <a:defRPr/>
            </a:pPr>
            <a:r>
              <a:rPr lang="pt-BR" sz="1500" dirty="0">
                <a:solidFill>
                  <a:srgbClr val="000000"/>
                </a:solidFill>
                <a:sym typeface="Arial" pitchFamily="34" charset="0"/>
              </a:rPr>
              <a:t>      participação</a:t>
            </a:r>
          </a:p>
          <a:p>
            <a:pPr marL="0" indent="0">
              <a:buNone/>
              <a:defRPr/>
            </a:pPr>
            <a:r>
              <a:rPr lang="pt-BR" sz="1500" dirty="0">
                <a:solidFill>
                  <a:srgbClr val="000000"/>
                </a:solidFill>
                <a:sym typeface="Arial" pitchFamily="34" charset="0"/>
              </a:rPr>
              <a:t>      - meios</a:t>
            </a:r>
          </a:p>
          <a:p>
            <a:pPr marL="0" indent="0">
              <a:buNone/>
              <a:defRPr/>
            </a:pPr>
            <a:r>
              <a:rPr lang="pt-BR" sz="1500" dirty="0">
                <a:solidFill>
                  <a:srgbClr val="000000"/>
                </a:solidFill>
                <a:sym typeface="Arial" pitchFamily="34" charset="0"/>
              </a:rPr>
              <a:t>      transmissões de</a:t>
            </a:r>
          </a:p>
          <a:p>
            <a:pPr marL="0" indent="0">
              <a:buNone/>
              <a:defRPr/>
            </a:pPr>
            <a:r>
              <a:rPr lang="pt-BR" sz="1500" dirty="0">
                <a:solidFill>
                  <a:srgbClr val="000000"/>
                </a:solidFill>
                <a:sym typeface="Arial" pitchFamily="34" charset="0"/>
              </a:rPr>
              <a:t>      sons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76401"/>
            <a:ext cx="6019800" cy="4449763"/>
          </a:xfrm>
        </p:spPr>
        <p:txBody>
          <a:bodyPr/>
          <a:lstStyle/>
          <a:p>
            <a:r>
              <a:rPr lang="pt-BR" altLang="pt-BR" sz="1500">
                <a:solidFill>
                  <a:srgbClr val="000000"/>
                </a:solidFill>
                <a:sym typeface="Arial" panose="020B0604020202020204" pitchFamily="34" charset="0"/>
              </a:rPr>
              <a:t>Os seres e os meios (ônticos)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302125" y="2057401"/>
            <a:ext cx="5543550" cy="2551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400" dirty="0">
                <a:solidFill>
                  <a:schemeClr val="tx1"/>
                </a:solidFill>
              </a:rPr>
              <a:t>A roda é um prolongamento do pé; o livro é um prolongamento do olho; a roupa é um prolongamento da pele; os circuitos elétricos um prolongamento do sistema nervoso central. [ ... ] Os meios ao alterar o meio ambiente, fazem germinar em nos percepções sensoriais de agudeza única. O prolongamento</a:t>
            </a:r>
          </a:p>
          <a:p>
            <a:pPr algn="just">
              <a:defRPr/>
            </a:pPr>
            <a:r>
              <a:rPr lang="pt-BR" sz="1400" dirty="0">
                <a:solidFill>
                  <a:schemeClr val="tx1"/>
                </a:solidFill>
              </a:rPr>
              <a:t>de qualquer de nossos sentidos altera nossa maneira de pensar e de agir – o modo de perceber o mundo. quando essas relações se alteram, os homens mudam (</a:t>
            </a:r>
            <a:r>
              <a:rPr lang="pt-BR" sz="1400" dirty="0" err="1">
                <a:solidFill>
                  <a:schemeClr val="tx1"/>
                </a:solidFill>
              </a:rPr>
              <a:t>McLUHAN</a:t>
            </a:r>
            <a:r>
              <a:rPr lang="pt-BR" sz="1400" dirty="0">
                <a:solidFill>
                  <a:schemeClr val="tx1"/>
                </a:solidFill>
              </a:rPr>
              <a:t>, 1969, p. 59-79).</a:t>
            </a:r>
          </a:p>
        </p:txBody>
      </p:sp>
      <p:pic>
        <p:nvPicPr>
          <p:cNvPr id="2050" name="Picture 2" descr="http://igualmentediferentes.com/wp-content/uploads/2011/11/ouvir-os-outr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038725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gualmentediferentes.com/wp-content/uploads/2011/11/ouvir-os-outros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56245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711575" y="493712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Meios:</a:t>
            </a:r>
          </a:p>
        </p:txBody>
      </p:sp>
      <p:sp>
        <p:nvSpPr>
          <p:cNvPr id="12297" name="AutoShape 8" descr="data:image/jpeg;base64,/9j/4AAQSkZJRgABAQAAAQABAAD/2wCEAAkGBhQSEBUUExQVFBUVExoUFRQXFxgXGBcYFBQVFRQVFBQXHCYeFxojHBUUHy8gIycpLSwsFR4xNTAqNSYrLCkBCQoKDgwOGg8PGiklHCQvKSwsKSksKSwsKSkpLCksLCwsLCkpLCkpLCkpLCwsLCwsKSwpLikqLCwsKSwsKSksKf/AABEIAPAAtAMBIgACEQEDEQH/xAAcAAABBAMBAAAAAAAAAAAAAAAAAQUGBwIDBAj/xABGEAABAwEGAgcDCgIHCQAAAAABAAIRAwQFEiExQQZRBxMiYXGBkaGxwRQjMkJSU2KS0eEVciQzgpOiwvAWNENUc4OjsvH/xAAaAQEAAwEBAQAAAAAAAAAAAAAAAQIDBAUG/8QAJhEAAgIDAAEFAAEFAAAAAAAAAAECEQMSITEEEyJBUaEUMlJxkf/aAAwDAQACEQMRAD8AuxKhKArFREeSVCASEQlQgEhKhCAQBKUIKAxQlhCAUlcF83vTstF1as7Cxmu5J2AG5K7VBel+7KtWwg0gXdXVxvaN2wRMbxKgEKvfp1rvqEWdjKTNAXjG4+I0C67j6aKwfFdjKjcu00YHCeWxVQ1m5zopZwTfdmoOcatJlQ4YaXEnCTuBuVH+yaPRl13nTtFJtWmZa4Zc+8EbFdSgvRSXmjWfBFJz29VO5AOMgcswp0rEAhCEAISohAIhKkQGUIQhACEIQAhCEAIQhACEIUAEQhCkCQkKyWm2WltOm57yGtY0uc46AASSgKM6Y7vs9O0HBSax2EEluQJI5BOPRJwbY67TUqURUcwAjFm3Odt1GOk6/wBlrrdbSnA9oidRGUHkVYnQ29jaDmkjE8jCOeESfeFVvpJY9KkGgBoAAyAAgDwGyyWUIhWIMULKEiAAlSBKgCEIQgBCEIAQlRCgCKD9JvF9axNo9QWh1Rzy4uaHdlgboD3v9inBVSdNLy6tQaBMUnmB+J4H+VQy0fI1t6WreIJNI+NMfBytzhm3vr2SlVqxjewOdAgSROQ22XnSpRfGkfpC9GcN08NlpDkxo9GNBUImVDmhCFJQEIlYVKoaJJA7yQEsGS57xsLa1J9J+bajSx0aw4QY71up1Q4SCCOYII9QslNknna9uAX2e1VKcNrsa7slzsMg55tnXv3VldH91Yg15Yyn1DiA1mZLnt1ceQHLWVw8bWf+mOPcPinvo8dAqt72u94/Rcym/cpl2lqTJCELpMwQgFCAEIQpAIQhACEIUAEspEKAConpYt7nXk9mNwFNlNsCd24jp3kq9ivMnHb3tvG0te+XCs6T7R7CB5KGXj5NV3B9WvTZjdDqjW76YhM+S9F3TeFIUWDrGAnOC5oMEyMieULzJdFrcLRTwkE4wB/a7PxnyU1qOtlR007PWeyew/qyGkA7FUbafETx+S9RbWfbZ+Zv6rP5Q37TfUKkqNgt2HOyu13pun3JHvtjR/u1Qbf1T/XRUc8n+JKjH9Lv6wcwqcvLij5RXqB7hLaj2taTkGtcQMI8te9Q++bNa6r8TqVRsCAAx4y15ea2WiyYLNJAxRIMQQSoyXKKvhMKTLG4Uc+lUbUDw1hcGOE/SLyABh3117lZYK8x8NXwadQPeS8NOQJMTBLcu5SFvHzgc2P8cbwFSDnC1VkyqXSd8c2c/KAYyLPiVv4CfFao3nT9zv3Vf3Pfb7TVqOc4hjdASSQMhEnvTq29zTzZja7ScZHsCo+ZNifMaouRN/EF6/JrNVrROBpIGxOgB8yFU1s6RnUcnVKjiGgkNqGZ3aQdFBr043tlem5lWvUcw5lhdIkEkemS6lO/oxotKlxZaKkPFYwc4bAaO6ApjwvfrqwLan0hmHD6w38wvP3DdrqOrhrXETsO7u0VlM4kNlINSpUBcyGlobP0tMJEQuXacJfpu0mi1kJj4Pvn5VZ+sxOd2y2XAA5AcgOafV2xlsrOdqhEIQrkAhCFUAhCEAFedekDA+9LVLZ+ejU7MaNvAr0UvM/Fdrm32gzmbRU9j3Ae5Qy8Fb6JctjpGvThpB6xpEOOxVyWWRTaOTQqa4ZrNNsotnWoPcVfbbgfAgt05n9FpjaT6UyL8OWz3g9hyJ8Dp6bJa951HauI7gY+KdrHcgaZccR5bfutN/sAa2AAZPuWmybM6dDULY/7bu7tH9VWPFzf64HXFPqJ+KsVz4VedID4dU8W/wDqCsvULiNMP2MnR/ZsduswP/MMP5STmvShHwXnHoufN6WYfiPsaT8F6OWcS0vJUnTTYq7qlA2YODsLg/BAyyLZ9qj3RzdFpfbKfysv6sOjq34SHkhwgj7I98KzeO6f9We/4EKPXTAtFM8qje/Vwn3riz5nGevPo6IY042WE246AECjSjSOrYfeFT3TpZ6TKlmZTpspnC57sDGtnE4ATA2we1XeSvPnTPbxUvJzfuqbWecYiPau9s5hu6P7IX1nOGw95jJXtd3DFB1JhqUmPdGTnCTE6Sqi6K7Bin8TwPT/AOq+abIAHIQsoL5Nl5PiNdksjKbQ1jQxo0aBAE6rekSrUoCEFIhA32+9hTOECXb8h4rj/wBoXfZb6lYX7SioD9oe5NRW0YpozbdkhsV9Y3BpEToZTooYyoQQRqM1IrsvTrJBEEZ+KicK6iYyscCqlv7obqVbRVqse2KlRzwC77bi7fxVtoWRoUvc3Q/aaFqpVZaRTqNce1sJlXQFiag3I9iwNqYPrN9QgNpTHxI76A8SnN140xrUZ6hRDiO8sVU4XS0AAfFaQTspN8IP0o2kii0DcO9sBMnE95MqWUEZu+bz7m0mg+0LLpEtBLG+PxUA+UuwkZwPHRZZo2y8HSN1htrmOlri0gGCCQeUgjMKRXbxNVwZ2qo3P76pPpK7+A7G11mcS0H5w5kA6RzHj6rq4m4ZdWpA0WMDmu7WbWS0tOmWecZLlfqFvo/+nTHHUdzouC/n1qpaaz6oa2Ze5zs8sm4jonm2XqKRbmGydTtGHl3qA8OWj5HWeaufZLcLSHGSNxlGydLTeQtBp4T9ZoIzkEuBIJ8oWWTFtlt+Asnxr7HW9+P7VZ62AWqq8QDtuNDIUAve9X2iu+rUJLnukk67D4BPfE9x2mpaHubRqFnZDSG5EBozBnNbrn4QZUohz2vbUBLXZkdoHPI6HPRdTmoqzOnLhL+j+sKFjNX6wzHi5waxXJY62Om132mg+oVFVf6PZxREw52KT+Ax8Qrm4Zr47LTP4f3+KjC7ROWNJMdEqELcwApEqEBHb9aes8QITWVMa1na8QQDyn9VEq1OHEciQt8cr4ZyVGpdlgsDqk4SBHOd1xkJ04feRUjmDPkryfOFUrZn/B6w0cPzEJurveDhcTI1BP7qYrVVsjHGXNB8lip/ppoQsla3SpqLvp/Yb6BZtsrB9VvoFb3CNCBVJXBaTqrCttzU6kSII5ZeoUAt7YcRtJhXhPYq40QDjZwIIImAE23TahQsdV5a1xealIg6/OUmCm6NwBjgd7k68QW91Oq8sMGQJ7oJUft9rqPHae5wnczAO4C4clyk19HTFpJEx4DYz5KAXNbNRxAkDLs7HYp7vW1ss7abpBxuI7smZe72Kq7xdm0fZZHtn/QTbaakRmRnsuT+m2m5X5NfcqND1QostFqqYndVTJcSXEGJPM6yZTtQs9GnaWsoOxMEOnFil0EGOWoUYumozEesLiCROGJEcpU6uO7bC13WU62cR2qjRGn1YEaLbI9P0pFWS+22kUmRUAho15ACBKa+E7SLW2vVaIBtLsI7sDI9QJ800cbcQsNmcxjw5zy1sjMRMnPc5KIXFfVeztIpVXMBdJAiJ0mCOQCw9lyg2vJfanRZvEV10sLDWe5nacGlrZM4QfgpxwFbGOs2CmXOFMhuItLZyjwOirfhy1VrbReLS91RgeA3QEHD2swOTgrD4FswpMfSbOEZtzJ18VOCWstG+/wTPsLJYhCF6ByghCEALkr3XTeZIz7jC60KboDf/AqX4vVdNmsLKf0RE77rehLZKSBCEKCQQgpmvDiDq3lrWgxvO6lKyG6Hd7oBPIE+xVhbn5p4tt7PeScRE7AmB3BMdqK2hHUycrK94lf84/8A6kejYTI+oIM6ldnE1r+dcJ+sXeekphdaD3rlatm30dNpqdpcFo1T1dvDFptFPrKbWlskZvAOXcU126yPpVHU3thzTmMjqOYURauiz8Gd0WYvqhgyLuyCdi4wNFN7J0a1AZqV2gDXCxzj/iICh9wPItDP5h7wri+UFzy0CY+kdBntkuT1WWUH8TXFFS8lb8fXYyhWpNpzhNGc9S4PcHOPeYCYqNaPP45KweO+GatdrKlMBxpNdiZmHOaSHSznEGRrqq2D/Ja+nmp410rNVIubgyxFlhou3qTUP9omPYAppwy+K0faafYqYurpIr06TKWGkWsaGtkOBgZCYOqnXAHF77RamhzGARJLScpIaNfFc6xSjl2+i9pwaLYQhC9I5gQhCCgQhCEAhCELAhCEBottIuY4NMOIyKg9bIkcjCnxTZV4epOJPaE55FXhJIpKN+CFVCuC0uUgvmhQZLaZcXA5kxh8NMyo5bDDXeB9xW98sz+yqb+cXVCNtfaUzVGQna9mnrCYyXGynOa5Tcn/AARWLbC0c3Oy88k6XxwEy1gVWnC8ANccOIEbZSIOuajdx21tKyAuOQkxuczlHkuazcUWpxdgtBotcIw9ZgbAnITlK4pRlbaZqn9DjcFKz2ZxZVdg7RGMg9pwMRDZgQt9h4jFOo/GDhLzmBJaZOyh141nunEZz5zqDnPoilb3CZk56jcnQHvPejw7K5E70+Fw3TxLQc10ueSGkNlpABjcnYKprZTYalRzWNwmo4jLQFxI9ikt7Xa+hZMYqTLmNMCIxg4hOsg5KNWanqq4YRjerOmKvrRjSs41DGnyUu4AtPV2pggCeWX0YO3mo2xqdOH34bTTP4o9QtyZRVPh6PlC0WOpiptPNoPsW9dB5wIQhCQQhCFQQhCEgkKVCAZ6tC0kntADxA+C1uu60n/i/wCI/AJ7cYzXMbypfeN9VbZlaINb6DmEhwII1/ZMV6Pim8/hPuUx4ttLXFmEg9kyQQd1CL8PzL/5VtfxspVOitL0rYj4H4LXQp5KeXHwTTA62uA9zsw0/RbGcEDfzUiNwWZwh1KnBH2Q3XTMQvJn62EHSTZ2PG5dKitRcYH1RoPU/Fd11R2shkNPgOSfOL+Fm0G9bRJNOYe05lk6EHUt2zzCjl0mS4dw966IzjOOyIgqnTMqtGMeHCA7aNNdOSk9StZ6N3kMcA9zqT3TJLj1jCRppAOSYutpBr8TiXiA1jRmTzcTkG+07JLHZnWkOawPc6mBUDWiZhwnXaJPkFjON1f0aSq+E0v28KVWzPY14JlpDc84dnt5qKdUOUc0lOk8FweHNI2IWYnfRTixqEaNou1ZpwCY/wBea2WaqW1GO0h7T6OWVOzS4BoknIDxT9ZeFmx23GeTdB45K05qPklsujh+pNmp9zY9DCcVC+HeJBTYKb2yATBGuZzkb+SmNGsHAOaZBzBWuPJGa4cEotMzQhC0KCIQhAKhIlQAkKEISRa+ryL3loPZaYHfGpTNUeu68bOWVHAjckd+6bqi6UklwwZz1XJpvRww56FzR6lOlVR/iZ8UstcQ/VJr4stHySVwkDQYoOWhET6pKY8Zj3aKO2C+3tYwv0eNJjcg4Z8NE6U+IKYH0XEjuXzUvTzjxKz0d0Z8SU/6HXxAYfk7pMd3ZGffCpWi57pDZmM4KnfGd71X0zRbIDzL5PIzEePoofZLM5hJI29y9D08PbhTKOO8jGjd9QHC5uEnSSGgnUAOORPdKsLgCyVac9Z82wiD801hf3F5kuHKFFal4ag5ggSNjkNQttivQMIDWhuf0miCFbIt1RZY3F8H7iZ7TaHYNPSY3TM4ZLN1tx7598LNjcXerpUjVcN1yuHyhgPIx44clMQFALU8Me3nM+mhUtu6/abwMZwu9h8HbLmzQbeyM3LtDtTyKmHB1oMPZsII7p1UP69n2m6c1OOFLDgpYyDL4InIx4Kvp4vezPJVD4hKUi9I5gQhCAEIQgBCaryv0UyWtGJw1nQfqmo8S1fw+EK6g2Q5JEjtdkFRpaRtkeSitfh2sDAbPeCF2HixwH0BPifcuWvxhU2aweRPvVoqSKtxZHrU0gkHUEg+IKi3F9SKI/m9wKk1oqYiTuc/XVRPjZ8Uh4lXyf2kR8mjhm0tdZQ146zIjCdzicQCTpM6rdcVppmoYsdWkQD8492JrY2E89oUPuW9zRIGcSpZ/tEasNgkRuCPavNna5R2Q6cl8UySDsZPtTLXqho7R8lIL3ryGt5D4qIXk4moe7JXxx4bTm4oxfbOTfat1G2gatz56rmDcljRqGDlG2fvWuqOf3pHcb0jQLP+OuGjWj1TWSsHOyU6oj3JMf7uqGtVaTAkgQNPDzT2LuYauGz2ulMwabzBB3AJyKZOE7SBUbJ0IUztNlspqio2k01CZxECJ5wN/Jc7dSLJWiZ8K3FSpvpYw17nHLfQE4iDl7FYAVW3DeRNsBmQMDR4B8f5j6q01rj4ik1TBCELQzEQhCsBVi85FKhQCC13EmTrv4laHKT3hw/icSwgTsfgVxt4ZfuWj1PwXQpoy1ZH3Bc9RinFHhqkB2pcdzMewItlw0uqdhpjFhOHWZ9VHuInRle1AoxxPOJgDS7IzlIzy1jvU7rXDV+7d6FNtpu+0M+jScQfERHcoydXCYcZXVGiW6Aj9vJLLhudeYU2Pyka0XrW+01QM6L/ADwrk9s6vdIe6oScwdI1Car0pDECJzGean4tL96LvRiSpUadaB/u2H4KVFoiWTYrMLKjZH1HYWjx5R3qxfmt7P8A+FpQ00fuI/7Ue5X6ZEAfc5BguHlJStuhu7neUAKdvbQ3o+fVFIGWb7of3Tvgq0yyohdC6WAzmfEke5O9ktGDTWInMn1JT5Fl+6b+R4XVZ7HY3fVYPJyro35NFNI5OHr1iu3EdchkdZyCvhjpE8xPqqzuXg+hWcMLARu4TAHirMpsAAA0AgeQge5WimvJSctjJCELQzBCEIAQhCAEIQgBCEIARCEKACxdTB1WSFIOcXdTGYpsn+Vv6JfkrPsN/KP0W9EIDnNhpnWmz8rf0WJu2l93T/I39F1QiEBx/wAJo/dU/wAjf0WJuah91T/KF3QiEBwfwOh9zT/KFtpXdSb9GmweDQuqEQgEa2EqEFACEBIgFQiUIAQhCAEIQgBCEIAQhCAEIlEoAlCxShAKhEolABSBIhAZSkSIQAhCEAoQkQgP/9k="/>
          <p:cNvSpPr>
            <a:spLocks noChangeAspect="1" noChangeArrowheads="1"/>
          </p:cNvSpPr>
          <p:nvPr/>
        </p:nvSpPr>
        <p:spPr bwMode="auto">
          <a:xfrm>
            <a:off x="158750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058" name="Picture 10" descr="Telegraph 2: Old electric Morse tele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5013325"/>
            <a:ext cx="5762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1992314" y="404814"/>
            <a:ext cx="1366837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279651" y="728664"/>
            <a:ext cx="792163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566988" y="98107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6" name="Picture 6" descr="http://imgs.topiccraze.com/r/b/ba/tc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121275"/>
            <a:ext cx="6143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1.bp.blogspot.com/-NeaetXsfbkE/TutqxhJS_UI/AAAAAAAAAHQ/fNBiUU3oMbk/s1600/telephone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5097463"/>
            <a:ext cx="4730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AutoShape 14" descr="data:image/jpeg;base64,/9j/4AAQSkZJRgABAQAAAQABAAD/2wCEAAkGBxQTEhQTExQWFhUXFxoZFxgYGBwYFxgYHBQXFxcaGhgYHCggGRwlHBcVITEhJSkrLi4uFx8zODMsNygtLisBCgoKDg0OGxAQGywkICQ3LCwsLDcsLCwsLCwsLCwsLCwsLCwsLCwsLCwsLCwsLCwsLCwsLCwsLCwsLCwsLCwsLP/AABEIAMQBAQMBIgACEQEDEQH/xAAcAAABBQEBAQAAAAAAAAAAAAAAAwQFBgcCAQj/xABEEAABAwIDBAcDCQcDBAMAAAABAAIRAyEEEjEFQVFhBiIycYGRoROxwQcUI0JSYnLR8DOCkqKy4fEVQ9IkU3PCFrPi/8QAGgEAAwEBAQEAAAAAAAAAAAAAAAIDAQQFBv/EACcRAAICAQQCAgICAwAAAAAAAAABAhEDEiExQQQTMlEiYXHwI4Hx/9oADAMBAAIRAxEAPwDcUIQgAWc7Y2rlxVVpqAODj9fK6N28boWg1MQxpDXOaCdASATxgHVY50+AbtGpwOUnxYFDOrRXFyWehtmqNKlT+LP/AFAp3R6S1Rq9p/Ez/iQsye+HjIWxoePgZCf0cU/c93LrT6Gy5PbJds6vSmaVS6Uu3sYe5xb7wU8p9J276b/3S1w94PoswbtCoIuD3tHwhOqeNqQDlYZ4Fzf+SpHNN8E54VHkv+L6WhvYovd39X80wPTdw/2P5z/xVVZtNw1Y7wc0j1ypf/VR9bMPxMJ/pBCZ5cgmiJbMN03pG1Sm9nMQ4fA+isGB2jSrCab2u4wbjvGo8Vmox1I76fmGnyMFL0soIc0OaRo5puO4hbHyGuTHi+jTUKlUOklVtswMb3tn+khPKXSh29rD3Et94Kqs8BPXItKFA0+kzd9N37rmu95CcM6Q0d+dvewn+mU6ywfYrhJdEshMqe16DtKrPEwfIwnTKgOhB7jKZNMWjtCELQBCEIAEIQgAQhCABCEIAEIQgAQhCABCEIAEIQgDCflXeXbQqNqSAGsDJ+x7MO6vLOXeMrzZOyx7JgDhIANzczdbnXoNeMr2tcODgCPIrH/lQ2f8yq034dpyVMxLRGVpBFmgCzeW5cvkQdWjs8XJFOpDatsg72g939lF18EG5tW5bm/Jc4Xa78rTcSJ1XOMx5ex4+seO87/1zXHrd1Z3aINXRHUtrRvcO8Tu4qbwW3GloBieRHuKrTgd7D7/AHJMOauyKjdo8+bk1TLfi8W1zRluZmCYmxiSOcFOMBXAZlc4SPLzUbSw7A0DlZSzNjGOqQ7uIlRh5MZN7F5eJNJbnT4LTBB37jpdMiwTa3MC/mu62zSBGUpg/Clp6rndyzJUt0whCWNbokGV3jR7x+8T6Gy8O1qrTBkiwzFgLQToCWgRMHyUa59Wwza201svX1qg7Qaedh67lOn9jNprgnBtkgw4MnkS0+pKcs2x91w7iD74WfY+s64LHboIuI/ypzZeNBY1pIzAXm26N/8AdPKElxuTUoPnYtzdsN3uPi0n3SlGY+mTrTnvDT6wVXw2bz5I+b/ePp+S1Y5iuePpst9HHvHZfUA5PcR5SQnVPbtYf7p/ea0+4AqiU8PGhIN9Y+C7a+uNKkj8Th75Casi4F/B/wDDQqXSWrv9m7wc0+8p1T6TnfS/heD6EBZ2MdWaAXDxc0EebQEtR2m4/VaRyJH5o9048m+lS4NIZ0jpb21G97Z/pJTintygf9wD8QLf6gFmzNq/dcO4g++EuzazftOHe38pTLyWI/HNNpYtjuy9ru5wPuKWWX/6hTOppnvt74Tqhi47BI/A8j+kp15P6EeFmjIVEp7Yqt/3Kg74d/UE6p9I6o+uw/iZ/wASE6zxFeJlxQqzT6TO3sYe5xb6FpTqn0kbvpvHcWuHvCdZoPszRInEJlgNp06pIYTIEkEEGPinqdNPgRqgQhC0AQhCABZ58r9L6Og7g5w8wPyWhqk/KxSnCNdwqj1BSZPiNHkznCHqAL2pTYO1lHNc4Ls/rkjEG19F5kl+dHpY3/jTORhmzoO6+nJMWPol7w5xDW2EtmTN+8fkVxXqNBMSLC8xaeSZNDTMRCrHCk7ZGea1SHL8bHZFQ8Ii/cCfipeni6gAO6J3gqr1qkOOoDffp6qxbM2mfZgZJtx8YT+mNWjF5GRMkGbXeN7reKTq48VC4yCTryIsmeH2rT9r9MwNp/c7frA15KC2hWo/OSaJeyk5wLnGC7Sx4CYG5J6y3tk9mv2WzDua58uHZiP4f8pbFZDAOhPuE/BVGnjSDLHZ25i3PyEQd/H0T3G1SWtBqSHAkRYi1weccFL1uy3sSRNGmDMOBSZ2eD9UHmP7KAGIq03ZXAwScrtxME5XDjG8JbC9I2lvX6kGDmiJvaQeRT1kT2EU8U1+RJnBRpmCbHHlhy59ON06w+1Q4AhwI77KBq1WlxDrFWxZJt/kc+fFjSWgn6W1J4Hu/Vkt87bEmZ9IVewVBrntE2JCs9TDjdCfJkUXwTx4HJcnVLaI0DjHD8xvS2ajU+477TDbxb8R5JmcLImAuKmGPDx3+e9Z7YPk30ZI8Md1ZZ2oI+2Oyfy8V2DP65qAxeNFIDMTDt26OYXOH2gBem+32TMeEqcsCauDHjncXpmixZd64fTB1CY0dpSNAf8ACXbjmkxBnz38lBwkjo1xY5Y4iIc4dziPcUp86qD65jnB/qCSDU1xpMSN07t8CFkd3QSpK6JBm0amvUcO74ggLyrtpzS2aUyQJa+N9zBB01URSr9Y5Q6JbGYAE2GaQCdDMdyd4x3Z/F8CqU1JIls4tpF+6HVfpbnVtQeTwR6BXRZ90YqxXp/+V7T+8x0esLQV24PicWTkEIQrEwQhCABVb5SaWbA1Puuaf5o+KtKgenTQcBiJ+yPPMI9Us/izY8mP4N3VdG5Nsa8kXIHKNPVeNrZW9+qjKu0JqREggC411/Nc0ce+ou8lR0nVGiDOdzSTuOYDluThmFH2QRyePiVyYJhtz7uKRx+JOUsGuhjf90c/1vRJhFDKrSOfQhsyDe8nUmO4eC52pUGHy06EFxdnP2iXASwmdOW4lTGzwW0pdLbkAaHyUfia+ermcJa0GMtodNiRvsiDUmkwkqTYv7Snmh7gLNkHcMoJ1tqSm21cRhXPApOlgHWMEDlPlu46pni6NB78xINgIzBpsA3636su8VQpMHs2OzHUEdW0SdAN0XMpqWngdyvK6Y6oYphpPpZS4F0sdEEX1PCwlL7JL6VVpzTIloLQRE3PCYm87zoo+s+mcopA2aM1yZdcyCb3EWT2ts9raIqioZEWPG5OXl+aglVo6pNSSf2W3ppUY5mHe3K0ktJEXJkNtw7XoqVg6gfVy5QA1pBnrBwJ+tuJme5N346o9rTUOYB4aCDBBBDhIjsxOkaecthKwcXD2bW5DGYEkvJcSZBsDbcrYtnucWa1En8Dg2hg6rBvs2NTO5VLpD1cW9uVkBrcstExHGJ1nervQENFosLKD6V7IdVy1aQmowQR9puvmJPmnpWTUmiBw1fKQ4NuOBI95I9FM4DbOdwYGuBPwvdV2nUvlIId9kiDPcrj0Z2a5k1HiCRDQdQN5PCVOeJPk6I55RWwt7Z28fFdtx/EqUcwHUA+CbVcCw6W7vyUvQ+mOvK+0V3aVUGoLTDRFu/ekC5vBWJuzmN7Rn0SOI2Q1wlru7eFaOqKqiEpxk2ys7QIDJabzuVhpUHdUxItpfgfFcN2SHEZmtsbxbxhPw4MflJs6SOWkhJlbqymLTdDpq5I4/muaj4/PwSbqwAkkAc7BcZ2nUCd367tUhiT2YGrvguW49jnZQ4Ei2oibWtv5L3EAy38Q9xTxvUieT4Ms+yKsOY7hWpE9xyfCVp6yWi6Kb+Qpu8h/ZaxTdIBG8Su/B2jz8nR0hCFckCEIQAKA6dsJwNfLlmAevpAe0mPvRpzhTznQJOixn5QulpxVT2NI/QMOv8A3HA9r8I3efcs3SGirZB1H5rwG6CPeknsS4avX07ea5bLjB2GZrlA7pHuXNHCMzZhJIM6yJgD4DyS2OpEstxuufn3UYzKAWTBGrpjWfCwSubTGULQltPCvquze0I5R/dR1bA1GDNmDoI753KaBM3C9qUTlLssNESQIE+G9Ug6aROSsRfSpU2OfUY6oHOJIaYhs5ifAbt/LVQOYuMCm1pqEw0CwDpga2I4KfxjD9DcAezae8uLifeonD0hVe94BDJ6uthoI5k3TqncvsV2npZJ7EwVOAPrNb3GSetbyunbcETaOoSY5gEydeIUeW+0AaYLKZl741OgYPtRvjfA4qVoYmAerlk2jw1Ulv0UbqVWQ/TPDMw9NjmsEl2U3iLZpMa9k2XHRbEe1cSWtA67jaZnKe1bTTTfuU9tfBsqUW+0bLS5p3j7Q1HeucBs6nRGSmCAes6ST7/1ZPFJISTbY/Y7houwVF1cWSYBge9eUnyPitQtE03j6/3TpuHluYHw/I8dbGD3qEpVCN6e/PZAEwbSQIkbwRoe/VNQqFa1Zre04CeKjts7SNPqM7ZaXE6ho0BjeSZgcid0HjGV2ZnZmOeORIiQLA3gAhp03lROMeOt2gNPtRuubadympW2q4KaNk7KvXx73OJeS478xn/HgjAbUfROZji0zMDsnkRoQnrsE105alM+Ja71skRseqJgAibEH1tuVdcQ0SvYv2GxjXsp1m2D2gkcJEx4JbFUw9sA3FweBTTC4SmKbWAtOVoEg6kC5S+FwgLZBIgwb+SGkyabTPaNbM0G07/O6jtvtb7F7iCYHHuF+IThmELaj25iCCD7/wAkjtWk40nNLgQRF+eq89xqdI9OMrimyFwWApioC3thsnuLJn3Kw1KstYZ+sPcVXujtYl73FpJADTfgAJ8gFK0alw0T2wVRp6lfROTjpbXZamnqVP8Awg+RK0no5Xz4Wg7jSZPflAPqs4Y2xHGg74FXL5NsTn2fRnVpe0+FR0ekLowPdnHk4RZ0IQukkCEKmfKJ0s+a0/Y0j9O8bvqNP1u87vPgsboCD+UzphObB0Hcqzh/9YPv8uKzmgElMm6dYamoy3Kx2ZLYe7B3f2+C8c5e4ei+IaJlOMTRDWXYS6dZOkLmcqL6b7GTVy6kzXKJ4wmlfGNa/JN+H6C6bixvlbqRmlocOCbYuocvsxPWIkA2MaW5fFKfOW2Bd5+aRwTg582tpe58E0X2PFU7+v6v79WJ9IW+zpU8puKeUcTD3Nb4x7k2w1KQKNPq2mo77Agb+MR3d8Lvbr/padMCTTa2BuNR0uA7gHOce4Jzh8gHs2kEavcTGd8/0jVbHJUdv2czjcqFqNEOAZTGWmzsgyJN+sY3Tp3p1iWTFot5J7h8MA0RHvSWKpwQSpQn+VHTLFUbOcUIo3+7qeDhu3DVI4urAIGpA8rpLHjNSqMBuWkA6QYtfvhe4LBHKMzi4gASdTAiSuhHOxGjSnVO6VIDROqWGsLJV2FOqdUI7GbgkqrrWTiq0hNapTCHVAhzusd1+fBRlcS4jiSln1IuuHiXk8/isSpjXsMsV0HqN7FcOBMAOZf+IH4LmpQdhnhrRnF2kukAuiTpGhIK0baNDqAi91A7YxWV7mzAc0Gp1C4C8A9+7wCTItkVwzabIlz6L2ZoLH6EcwYdqU7oANDy2vDWw43n0B+CWplrqOZt2jQZKYOt+22PNL4bBh2cFrIsP2bBMgzJaBKSn9Ga3dDJmIqOfmBDiWgzaHD+UjUJDH4mZJgZYkXlxJi3cn1XZxY8hsBgaL6AEwY9TZRFdgznfB1U8avI0y0sn+NUNOj4iq+JyhjZ74d+YUxhnb9+cd+/+yb7KoxTi0zExc9oGb3HVT6qwNIA0LgB4BYk27KZZx1yj9Fsa0Z2AaFrh/KPyUx8kNX/AKWqw/UrnyLGH35lDOMOpH7wHmDKd/JNUitjaXBzSP4qjT/6qmB/kc2Xg0hCELsIEN0r6QMwVA1HXcbU2/ad+Q1JWB7Qxz61R9WocznGSefDkAFPdLsfXxVZ1R7DlEhjRcMaDpbfxKq7yVNvUNwKUypvZ9C0qDwrC5waLkqVxGAqQ0DECiOADczj+J59AFOb6KQ+ywMeGDdKZ4iuDeU1pYaqaYL3F5EyTr325QmuJxApsLjc7gd5/JTUR7FazmlzW2kZnRvl0T55fRNcrTMsLTPGx8lX6O18tQENLnTOYHUaG24eKkcTt4PeGZXTYluv8RAs2OBRNNOluNj33ewpXc1swfE8dwEX4oo4JtnvOVjRmedwaO0ADx011K9+cUf2tUjI2ckQ1s8gCSSOHNNqeJdXILhkpA5ms1Lj9VzzvHAae9LpvZf3+Dcmal+ul2/5Cg11R76zgWmo7q20BiQOYaACd1gpnDUQLdXTSR7jdNKIgk5zJ1zGdNAJ0HIWT0seLwMsXn8wnVx2JJJ7jkUhvBBXopy4AuMcJUQ/EEnLSaLgZnTAAncBdxP6KUpZ21mGOqXRAkhgIi/mOPjqjR2xnNNUh+9ozAbrlReO24R1aenGL+uildoYVwBI3tcPEiyp2IEHwG4pJv6O3w8UZ25dEg3a9YGc5U/sfpi9oyVIynXqgjSLgz6Kr4SgHwJudOGnEptUsVJTkuz1MnjYJxcXFX+tjRsRTBEiINxGkEWIULjLJt0W2iZ9iTIIJbyOpHjdOttGBK7cctSs+d8nA8OTS/8ARFBxe/KEtVME96ZYau4E5adQydQNRyJKfV+0U3ZDoWxnT6oWt9nSYGfeJJBnQxAHHxXWzOk9IUq1bFQS4mGNuSC3JmE750/eKz6pnpkgio3iCMoInfOqebOwlesYp07fay9Ubu07q+SyUbRSMki+4LaWHFJpa8wRIaIn3SO7KlcPj3uEUqBuZLqjrd8b7ck32Ps4U2BhOcgy953n7I5BSWJxP1G6kXjcP7qUtlZijqdEZ8zqVSX1qhDSbNacrY3QdQPEJq+m2QGRl0EaQE421i4pPYJv1baDd42BUfg3H2beQU8FuVs6c6ShSH2AacthuHmbf+xSuIr5qwIEAOgDwvvSAr5Wnmfh8Fxhe038QVEtjmtylKT7Ze6xtTP3mn1j4rz5PquTauIZucx/mHscPQuXOJP0TTwyn1Ca7Bq+z20zg4uH8VAx6gKeJ1Irk4NgQhC7jmMZ6QA0sRWbAyiq7fcAkubbeIKpuIZDiOZWjfKDQyYxx3VGNd6Fh/oHmqRjWDOSeAM+EKC2kyr3jZxsWqGvJIsRr+vBSL+jpr1TVFOrPVggEgxw6pgJk6mIMcx3p90XqGchJhwINzGhFx4pXTew0eB1iKzcMzLluBAE79039FS9ovJpF0HUBsXmZJv3CfLirRtajmotOkO3/rkoDEPcynEAOb1esdDNxB5e7khRFk22Q2x6XtHhs7zmkTIidTcXhWV2xaVJhfXe4t+yOqLmwIZdx0UBhNpPFSHOa5vVM2GsOABgFXptEVg6mXU2ka5zAMEbzbeLolq5HVECNnYbEFrg2zR1QcwgBw3TETu5qB2zhKmGqwHnK6XNg7puD3W8IWgHZraPZdTzQTFN2aB3xHqVUOkFF9f2bxeMwIJ+8Db9b0RVfwZJp79kVT2tUaJeQQdJEknwi3NSuyarqmZxBjSS7S85WgWaOJGqiKezKr3taWFomJgQGzJNlacNhgyw7IsBpuFzxKq5VwTS+xzRpcoCcUGamJjQcTuUVUxZJeMphs7+1bcI38VJCWsa6D47+YUn9FF9kL0j2jWNVtJjiyIMCQeRdE25CRdRrne0BezXRzfsu/I7j4bk96S4Z1V7XsaJAIJ0JvbvCS2Vs1wOZxLDGkWMzqN40WOP412Vw5nCepcDemCAuHjzUs+iN4I5t6zfLUefgk/YUzrUH8BJ/XiufRKz2V52Fx32YjsOkTWpxNnAk8ALn9c0v0x2mWkMp3eTYRMAG5IS9LEBjS2i0knV7rf4CTw2BuXOu46n4LoxLSjyPNze6d9LZHOzNqhzQXjI4CC2eFpE7k8qjrFVHbNQ1H1HAuIZLQInLFrjcDcyrgRv4ge4K3Zx9CjtoFwhvDddJ4V7y057Zd03Plog4RrYDJaTw0STtnuIP0rr+Hu18VjqgSdjvD7SDiabBDgYdbs94nXx4pLaGILRkYYOrnb/AD4/2XOEwtVggEHibSd5JMBQ+MpVZcX06gJmSGkjlETA0XO4uT34OlSjFbcj/azXHI1jHOO4AEnfo0domyKVKo1uWq1zHyZa6zrmRI7iElsza9IkB7XOLdA13s6gjTtA/renT8Q2o7OxrmtM2e7O6xuS4NbM9ypH5E5fGhGqbpzhdW94TSob+KcYZ3WaOc+9D2FSL3WH0H7vwlQ2LrZNp4ap9+gT3F4afSVM0zmoj8PwVY6VuLX0Kg19k0jvaSoQ2kWlwb6hR3+s0+KF36kctMqnynYb9hU/Ew+IDm+56pDcKHAk6iy23F4VlVpZUaHtOocJH+eaq/SHo1hqWHrVKVKHNbms9+gMmxJGk7kkou7QyltRmVRkEDmnuwNnOdVAYJkpAPpnXO3wDvWylti4hlOo1+ewO4lp9YHqoNlUd9INlZPoxeOHHVVfEYNopn2rRZxcBAdmN4EXmb68VdtoUaRaPZVC/XtSS2TMTefNQGMwoIyuE98/ApnuhUUHDYA1Kxdklo3dmOGqszrVGk6mD+acUcEGHqix1O9PRhQ8ibRos3H1K9h05gL2GP8Ab+Jaq3XphlN33XPcTyhu7wWjYrZLaeGbULgXRu4drxKq2IwwBdcEGbRMzz806fZNmaGq5rhV9rmIdBvI0Bix3ybRuVvweJlge8EBxFuALRyvcFRON2eX1AxlPJBsbi3HSwuVYq+H+jO+A30n80rlaG0U7H1HA0DTNQVKltW+y42HWzwo3FaWmE9wbz7F7eQ9HBJYyjDb26vCbxwTLgyRGmjmI5Lv5vEpWnhpuZunbqSG9xEiPDF46knQC8eVpo29npfde0b+bjPgB3bz00Quq9VrWlzjDRqToEwo7VpVJFN4JFzNrcetFuaxRBsYbV2U59QuaG9YROlt824qce2/gPcEYSC0veRl0B490JWs3hvDY/hELUqYSdoQoXM8LBOWvIPVMFeswwAXYw6xs1ISwtLKIlxkz1nFx7pcSYT1j7JBohKsB4EiYs0ujwAlI2MkI4mg1/aAPh+aj8TQbTAyAAX0Eb76c0+xVbKzNccAeO5RuIqn2VMTrmB59aURW9o2T2oQe6SXHmSdEpse7wTpIPnaPKF1hdl1sQclGm58QamUTlZfWOJEefBS+C2VUa/rtLYIMEEaboKJ7IyFXyWujSApgcAFUekwLm0IEmHsgakhwAVnFcxojo7sr2+JoA9mlWfUd3N6zf5yxQjvIo/iPP8A4Xjv+8zy/wD0haUhd2hHNqYJHGUBUpvYdHtc09xBHxSyE4p8/vkWNjoe/em9d9w0EydABdWHpZs408RWBa4NNRzg6CGkOOYQYg6x4KFfhgeBtH6lcstjpTIt+0206mQZ7RJFokTYTdTOz9rvfZjzIF2vgmO47lDbQ2O7P7WmMxjrMP1rR1eNkxw2c4in7NhbHAlwAOsnhyKnbsvpi1sXf57ufTaTxHV9yXp4ymPqub5O/JQzK1QWdFt4384XTKzwJd9qGiO1aSZ5W802pIjRdMP0homiaRjkbjzBHxUVUw2aSyHcIIJ9CoUVOLfguK72gFwb5GE1i6R6cK9k5gR3iFwxmvNIYTaMEZcUBxY8ub4S5uU+akwXvE5WVBxbBPnTKywok+jmz6WV5ed1mxc+JUVtWhmc4XA3fo6RZPMJt/5ub0j3G/o4T6prX2tQqkw/ITuc0j3StTMaYw9jFknUqblI/NC4dQsf+FwnyN1HY7CVGGS1w8CPVNYtMQBXDxxK8a+ZmdI9QZ05eq8mUWbpIjpK76NoLS5hd18vaEDqkTbX3KFo02NrM9gHdYNDi6GtAPasSf0Fasbhw5hadDHvlR9PY9NhDgXGCDEC8dyZNmaV2yew2GZkyWI4bvBe1m9fuDQO/KPcmdM8U6cSY7gs7M6F6GHNiXEiDaAN8670qHbl1ha3ViElUMLEqVG3ucOF0vTpS3X8k3lOaRBZEkHcQdD8RySsdEHtx5z5NwE+JUTKltvn6TvaPimezcZRpVqT8Q176TXguawBziBcCHEDLMTfSU8eBHybb8nGwvm2EaXCKtaKj51AjqN8G7uLnK0PYDYgEc7pvsvaNPEUWV6Ls1Oo0OadJHcbg7iDoQnSsSGFXY1B2tJngI9y6wGyqNGTSphpOp1Jkzqb8PIJ6hGlc0bbBCELTAQhCAPCFHYvYGGqduhTJ4hoDv4mwVJIQBV8T0FwzuznZ3Okfzgn1URifk+eP2dcHk9pb6ifcr+hK4RYym0ZRjOiGLZpSzjixwPoYPoorEYVzLVKb2H7zS33hbYvCEjxIZZGYb7UaLytTDgthxnR7C1e3Qpk8Q0Nd/E2CobFdAMM67HVKfc7MP5wT6pPUxvYjEH5Wl7XDraCRpzmRBFtxm68pai+Xnw52utVx3yauN21Kbz99pafMZlA475P67ZiiSONNwd/L2vRLoaKeyLK1RxeIDsjaznXgdbO023ZpEaoftB5DS+hSfmmDlyuMGDBYRvSuL6PvZZ4cw/faW+9NPmdVum6Yyu3HUeKAFsNtehN6VRn4Hh48nAH1UtQ2swCaVd872lpaQCY4kHdvVbfhTN2uHhZK0XZn2EDLG7cQdwE6HmsNZafn5d22sf+JgnzAn1XJ9i4fs8vNrj7nT703pMhKZAVhh3/AKfRd/uub+Jk+rT8E0qbAJMsq0n8g/L6PhLxCh3sOY96ZNmaUyRqbJrMEupPjiBLfMWSDqhbuB4yDy3jxSuBfUpwQ9w7iR7lIu2tUIh8VB95rSY3w439UajNJH0H2vE8u+2qHvT2iackvpWgABjsv71wb+l1781oO+vUp/iaHjlcFp9FuoxRI+OrMHtRpbSdU5wzer5pb/SgexWpO5FxYfJ4A9U2o4ljXOpmozO1xBaHtJB0ixSDER0gEOafu/EqF2Pga+NxtPC0HQHdt0A5WNM1HnkNI3nKFPdJGk+ziAT1QToCXQNO9ad8lXRM4Sh7asD84rATmADqdMSWUyBoZJceZA+qFaG5Oe25cNl7Pp4ejToUm5adNoa0chxO8nUneSnSEKxIEIQgAQhCABCEIAEIQgAQhCABCEIAEIQgAQhCAPHNmxUZi+juFqduhTniBlPm2CpRCAKpiegWHd2HVGcg4OH8wJ9VB4z5OKg/Z1Kb/wATSw+YzLR0JXCLGU5IyLF9FcZTn6EuHFhDvSc3oomrSfTP0jXM5PaW/wBULc145oIgiRzSPEhlkZhYrSQPFD6QN1sOK6O4Wp2qFOeLRlPm2CofE9AcOew6oz97MPJwk+aX1MZZEZoxlr7t6UygWAgK4Yv5P6o/Z1WO5OBZ7syhsZ0SxbBeiXAalpDp7gDPolcWh1JMh54LoVJXlXD1KZioxzPxNLfekJvoe9KMLuaoHF7LNfEU6TGgvfVDRuiSJJPACSe5TjStF6I9GKDTRxrcwqGlBEgtzO7TriQd1iByTwV2ic21TREdFfkvbh8Q2vXqCr7MzSaAcocLhxngbgDfeVo6EKsIKCpE8mSU3cgQhCcQEIQgAQhCABCEIAEIQgAQhCABCEIAEIQgAQhCABCEIAEIQgAQhCABCEIAEIQgDxzQbESFGYro9hanaoU54gZT5tgoQsoLogtsdC8O1jnsNRsbg6R/MCfVTfRQf9JR/D/7FCEqSUth224kshCE4gIQhAAhCEACEIQB/9k="/>
          <p:cNvSpPr>
            <a:spLocks noChangeAspect="1" noChangeArrowheads="1"/>
          </p:cNvSpPr>
          <p:nvPr/>
        </p:nvSpPr>
        <p:spPr bwMode="auto">
          <a:xfrm>
            <a:off x="1739900" y="-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05" name="AutoShape 16" descr="data:image/jpeg;base64,/9j/4AAQSkZJRgABAQAAAQABAAD/2wCEAAkGBxQTEhQTExQWFhUXFxoZFxgYGBwYFxgYHBQXFxcaGhgYHCggGRwlHBcVITEhJSkrLi4uFx8zODMsNygtLisBCgoKDg0OGxAQGywkICQ3LCwsLDcsLCwsLCwsLCwsLCwsLCwsLCwsLCwsLCwsLCwsLCwsLCwsLCwsLCwsLCwsLP/AABEIAMQBAQMBIgACEQEDEQH/xAAcAAABBQEBAQAAAAAAAAAAAAAAAwQFBgcCAQj/xABEEAABAwIDBAcDCQcDBAMAAAABAAIRAyEEEjEFQVFhBiIycYGRoROxwQcUI0JSYnLR8DOCkqKy4fEVQ9IkU3PCFrPi/8QAGgEAAwEBAQEAAAAAAAAAAAAAAAIDAQQFBv/EACcRAAICAQQCAgICAwAAAAAAAAABAhEDEiExQQQTMlEiYXHwI4Hx/9oADAMBAAIRAxEAPwDcUIQgAWc7Y2rlxVVpqAODj9fK6N28boWg1MQxpDXOaCdASATxgHVY50+AbtGpwOUnxYFDOrRXFyWehtmqNKlT+LP/AFAp3R6S1Rq9p/Ez/iQsye+HjIWxoePgZCf0cU/c93LrT6Gy5PbJds6vSmaVS6Uu3sYe5xb7wU8p9J276b/3S1w94PoswbtCoIuD3tHwhOqeNqQDlYZ4Fzf+SpHNN8E54VHkv+L6WhvYovd39X80wPTdw/2P5z/xVVZtNw1Y7wc0j1ypf/VR9bMPxMJ/pBCZ5cgmiJbMN03pG1Sm9nMQ4fA+isGB2jSrCab2u4wbjvGo8Vmox1I76fmGnyMFL0soIc0OaRo5puO4hbHyGuTHi+jTUKlUOklVtswMb3tn+khPKXSh29rD3Et94Kqs8BPXItKFA0+kzd9N37rmu95CcM6Q0d+dvewn+mU6ywfYrhJdEshMqe16DtKrPEwfIwnTKgOhB7jKZNMWjtCELQBCEIAEIQgAQhCABCEIAEIQgAQhCABCEIAEIQgDCflXeXbQqNqSAGsDJ+x7MO6vLOXeMrzZOyx7JgDhIANzczdbnXoNeMr2tcODgCPIrH/lQ2f8yq034dpyVMxLRGVpBFmgCzeW5cvkQdWjs8XJFOpDatsg72g939lF18EG5tW5bm/Jc4Xa78rTcSJ1XOMx5ex4+seO87/1zXHrd1Z3aINXRHUtrRvcO8Tu4qbwW3GloBieRHuKrTgd7D7/AHJMOauyKjdo8+bk1TLfi8W1zRluZmCYmxiSOcFOMBXAZlc4SPLzUbSw7A0DlZSzNjGOqQ7uIlRh5MZN7F5eJNJbnT4LTBB37jpdMiwTa3MC/mu62zSBGUpg/Clp6rndyzJUt0whCWNbokGV3jR7x+8T6Gy8O1qrTBkiwzFgLQToCWgRMHyUa59Wwza201svX1qg7Qaedh67lOn9jNprgnBtkgw4MnkS0+pKcs2x91w7iD74WfY+s64LHboIuI/ypzZeNBY1pIzAXm26N/8AdPKElxuTUoPnYtzdsN3uPi0n3SlGY+mTrTnvDT6wVXw2bz5I+b/ePp+S1Y5iuePpst9HHvHZfUA5PcR5SQnVPbtYf7p/ea0+4AqiU8PGhIN9Y+C7a+uNKkj8Th75Casi4F/B/wDDQqXSWrv9m7wc0+8p1T6TnfS/heD6EBZ2MdWaAXDxc0EebQEtR2m4/VaRyJH5o9048m+lS4NIZ0jpb21G97Z/pJTintygf9wD8QLf6gFmzNq/dcO4g++EuzazftOHe38pTLyWI/HNNpYtjuy9ru5wPuKWWX/6hTOppnvt74Tqhi47BI/A8j+kp15P6EeFmjIVEp7Yqt/3Kg74d/UE6p9I6o+uw/iZ/wASE6zxFeJlxQqzT6TO3sYe5xb6FpTqn0kbvpvHcWuHvCdZoPszRInEJlgNp06pIYTIEkEEGPinqdNPgRqgQhC0AQhCABZ58r9L6Og7g5w8wPyWhqk/KxSnCNdwqj1BSZPiNHkznCHqAL2pTYO1lHNc4Ls/rkjEG19F5kl+dHpY3/jTORhmzoO6+nJMWPol7w5xDW2EtmTN+8fkVxXqNBMSLC8xaeSZNDTMRCrHCk7ZGea1SHL8bHZFQ8Ii/cCfipeni6gAO6J3gqr1qkOOoDffp6qxbM2mfZgZJtx8YT+mNWjF5GRMkGbXeN7reKTq48VC4yCTryIsmeH2rT9r9MwNp/c7frA15KC2hWo/OSaJeyk5wLnGC7Sx4CYG5J6y3tk9mv2WzDua58uHZiP4f8pbFZDAOhPuE/BVGnjSDLHZ25i3PyEQd/H0T3G1SWtBqSHAkRYi1weccFL1uy3sSRNGmDMOBSZ2eD9UHmP7KAGIq03ZXAwScrtxME5XDjG8JbC9I2lvX6kGDmiJvaQeRT1kT2EU8U1+RJnBRpmCbHHlhy59ON06w+1Q4AhwI77KBq1WlxDrFWxZJt/kc+fFjSWgn6W1J4Hu/Vkt87bEmZ9IVewVBrntE2JCs9TDjdCfJkUXwTx4HJcnVLaI0DjHD8xvS2ajU+477TDbxb8R5JmcLImAuKmGPDx3+e9Z7YPk30ZI8Md1ZZ2oI+2Oyfy8V2DP65qAxeNFIDMTDt26OYXOH2gBem+32TMeEqcsCauDHjncXpmixZd64fTB1CY0dpSNAf8ACXbjmkxBnz38lBwkjo1xY5Y4iIc4dziPcUp86qD65jnB/qCSDU1xpMSN07t8CFkd3QSpK6JBm0amvUcO74ggLyrtpzS2aUyQJa+N9zBB01URSr9Y5Q6JbGYAE2GaQCdDMdyd4x3Z/F8CqU1JIls4tpF+6HVfpbnVtQeTwR6BXRZ90YqxXp/+V7T+8x0esLQV24PicWTkEIQrEwQhCABVb5SaWbA1Puuaf5o+KtKgenTQcBiJ+yPPMI9Us/izY8mP4N3VdG5Nsa8kXIHKNPVeNrZW9+qjKu0JqREggC411/Nc0ce+ou8lR0nVGiDOdzSTuOYDluThmFH2QRyePiVyYJhtz7uKRx+JOUsGuhjf90c/1vRJhFDKrSOfQhsyDe8nUmO4eC52pUGHy06EFxdnP2iXASwmdOW4lTGzwW0pdLbkAaHyUfia+ermcJa0GMtodNiRvsiDUmkwkqTYv7Snmh7gLNkHcMoJ1tqSm21cRhXPApOlgHWMEDlPlu46pni6NB78xINgIzBpsA3636su8VQpMHs2OzHUEdW0SdAN0XMpqWngdyvK6Y6oYphpPpZS4F0sdEEX1PCwlL7JL6VVpzTIloLQRE3PCYm87zoo+s+mcopA2aM1yZdcyCb3EWT2ts9raIqioZEWPG5OXl+aglVo6pNSSf2W3ppUY5mHe3K0ktJEXJkNtw7XoqVg6gfVy5QA1pBnrBwJ+tuJme5N346o9rTUOYB4aCDBBBDhIjsxOkaecthKwcXD2bW5DGYEkvJcSZBsDbcrYtnucWa1En8Dg2hg6rBvs2NTO5VLpD1cW9uVkBrcstExHGJ1nervQENFosLKD6V7IdVy1aQmowQR9puvmJPmnpWTUmiBw1fKQ4NuOBI95I9FM4DbOdwYGuBPwvdV2nUvlIId9kiDPcrj0Z2a5k1HiCRDQdQN5PCVOeJPk6I55RWwt7Z28fFdtx/EqUcwHUA+CbVcCw6W7vyUvQ+mOvK+0V3aVUGoLTDRFu/ekC5vBWJuzmN7Rn0SOI2Q1wlru7eFaOqKqiEpxk2ys7QIDJabzuVhpUHdUxItpfgfFcN2SHEZmtsbxbxhPw4MflJs6SOWkhJlbqymLTdDpq5I4/muaj4/PwSbqwAkkAc7BcZ2nUCd367tUhiT2YGrvguW49jnZQ4Ei2oibWtv5L3EAy38Q9xTxvUieT4Ms+yKsOY7hWpE9xyfCVp6yWi6Kb+Qpu8h/ZaxTdIBG8Su/B2jz8nR0hCFckCEIQAKA6dsJwNfLlmAevpAe0mPvRpzhTznQJOixn5QulpxVT2NI/QMOv8A3HA9r8I3efcs3SGirZB1H5rwG6CPeknsS4avX07ea5bLjB2GZrlA7pHuXNHCMzZhJIM6yJgD4DyS2OpEstxuufn3UYzKAWTBGrpjWfCwSubTGULQltPCvquze0I5R/dR1bA1GDNmDoI753KaBM3C9qUTlLssNESQIE+G9Ug6aROSsRfSpU2OfUY6oHOJIaYhs5ifAbt/LVQOYuMCm1pqEw0CwDpga2I4KfxjD9DcAezae8uLifeonD0hVe94BDJ6uthoI5k3TqncvsV2npZJ7EwVOAPrNb3GSetbyunbcETaOoSY5gEydeIUeW+0AaYLKZl741OgYPtRvjfA4qVoYmAerlk2jw1Ulv0UbqVWQ/TPDMw9NjmsEl2U3iLZpMa9k2XHRbEe1cSWtA67jaZnKe1bTTTfuU9tfBsqUW+0bLS5p3j7Q1HeucBs6nRGSmCAes6ST7/1ZPFJISTbY/Y7houwVF1cWSYBge9eUnyPitQtE03j6/3TpuHluYHw/I8dbGD3qEpVCN6e/PZAEwbSQIkbwRoe/VNQqFa1Zre04CeKjts7SNPqM7ZaXE6ho0BjeSZgcid0HjGV2ZnZmOeORIiQLA3gAhp03lROMeOt2gNPtRuubadympW2q4KaNk7KvXx73OJeS478xn/HgjAbUfROZji0zMDsnkRoQnrsE105alM+Ja71skRseqJgAibEH1tuVdcQ0SvYv2GxjXsp1m2D2gkcJEx4JbFUw9sA3FweBTTC4SmKbWAtOVoEg6kC5S+FwgLZBIgwb+SGkyabTPaNbM0G07/O6jtvtb7F7iCYHHuF+IThmELaj25iCCD7/wAkjtWk40nNLgQRF+eq89xqdI9OMrimyFwWApioC3thsnuLJn3Kw1KstYZ+sPcVXujtYl73FpJADTfgAJ8gFK0alw0T2wVRp6lfROTjpbXZamnqVP8Awg+RK0no5Xz4Wg7jSZPflAPqs4Y2xHGg74FXL5NsTn2fRnVpe0+FR0ekLowPdnHk4RZ0IQukkCEKmfKJ0s+a0/Y0j9O8bvqNP1u87vPgsboCD+UzphObB0Hcqzh/9YPv8uKzmgElMm6dYamoy3Kx2ZLYe7B3f2+C8c5e4ei+IaJlOMTRDWXYS6dZOkLmcqL6b7GTVy6kzXKJ4wmlfGNa/JN+H6C6bixvlbqRmlocOCbYuocvsxPWIkA2MaW5fFKfOW2Bd5+aRwTg582tpe58E0X2PFU7+v6v79WJ9IW+zpU8puKeUcTD3Nb4x7k2w1KQKNPq2mo77Agb+MR3d8Lvbr/padMCTTa2BuNR0uA7gHOce4Jzh8gHs2kEavcTGd8/0jVbHJUdv2czjcqFqNEOAZTGWmzsgyJN+sY3Tp3p1iWTFot5J7h8MA0RHvSWKpwQSpQn+VHTLFUbOcUIo3+7qeDhu3DVI4urAIGpA8rpLHjNSqMBuWkA6QYtfvhe4LBHKMzi4gASdTAiSuhHOxGjSnVO6VIDROqWGsLJV2FOqdUI7GbgkqrrWTiq0hNapTCHVAhzusd1+fBRlcS4jiSln1IuuHiXk8/isSpjXsMsV0HqN7FcOBMAOZf+IH4LmpQdhnhrRnF2kukAuiTpGhIK0baNDqAi91A7YxWV7mzAc0Gp1C4C8A9+7wCTItkVwzabIlz6L2ZoLH6EcwYdqU7oANDy2vDWw43n0B+CWplrqOZt2jQZKYOt+22PNL4bBh2cFrIsP2bBMgzJaBKSn9Ga3dDJmIqOfmBDiWgzaHD+UjUJDH4mZJgZYkXlxJi3cn1XZxY8hsBgaL6AEwY9TZRFdgznfB1U8avI0y0sn+NUNOj4iq+JyhjZ74d+YUxhnb9+cd+/+yb7KoxTi0zExc9oGb3HVT6qwNIA0LgB4BYk27KZZx1yj9Fsa0Z2AaFrh/KPyUx8kNX/AKWqw/UrnyLGH35lDOMOpH7wHmDKd/JNUitjaXBzSP4qjT/6qmB/kc2Xg0hCELsIEN0r6QMwVA1HXcbU2/ad+Q1JWB7Qxz61R9WocznGSefDkAFPdLsfXxVZ1R7DlEhjRcMaDpbfxKq7yVNvUNwKUypvZ9C0qDwrC5waLkqVxGAqQ0DECiOADczj+J59AFOb6KQ+ywMeGDdKZ4iuDeU1pYaqaYL3F5EyTr325QmuJxApsLjc7gd5/JTUR7FazmlzW2kZnRvl0T55fRNcrTMsLTPGx8lX6O18tQENLnTOYHUaG24eKkcTt4PeGZXTYluv8RAs2OBRNNOluNj33ewpXc1swfE8dwEX4oo4JtnvOVjRmedwaO0ADx011K9+cUf2tUjI2ckQ1s8gCSSOHNNqeJdXILhkpA5ms1Lj9VzzvHAae9LpvZf3+Dcmal+ul2/5Cg11R76zgWmo7q20BiQOYaACd1gpnDUQLdXTSR7jdNKIgk5zJ1zGdNAJ0HIWT0seLwMsXn8wnVx2JJJ7jkUhvBBXopy4AuMcJUQ/EEnLSaLgZnTAAncBdxP6KUpZ21mGOqXRAkhgIi/mOPjqjR2xnNNUh+9ozAbrlReO24R1aenGL+uildoYVwBI3tcPEiyp2IEHwG4pJv6O3w8UZ25dEg3a9YGc5U/sfpi9oyVIynXqgjSLgz6Kr4SgHwJudOGnEptUsVJTkuz1MnjYJxcXFX+tjRsRTBEiINxGkEWIULjLJt0W2iZ9iTIIJbyOpHjdOttGBK7cctSs+d8nA8OTS/8ARFBxe/KEtVME96ZYau4E5adQydQNRyJKfV+0U3ZDoWxnT6oWt9nSYGfeJJBnQxAHHxXWzOk9IUq1bFQS4mGNuSC3JmE750/eKz6pnpkgio3iCMoInfOqebOwlesYp07fay9Ubu07q+SyUbRSMki+4LaWHFJpa8wRIaIn3SO7KlcPj3uEUqBuZLqjrd8b7ck32Ps4U2BhOcgy953n7I5BSWJxP1G6kXjcP7qUtlZijqdEZ8zqVSX1qhDSbNacrY3QdQPEJq+m2QGRl0EaQE421i4pPYJv1baDd42BUfg3H2beQU8FuVs6c6ShSH2AacthuHmbf+xSuIr5qwIEAOgDwvvSAr5Wnmfh8Fxhe038QVEtjmtylKT7Ze6xtTP3mn1j4rz5PquTauIZucx/mHscPQuXOJP0TTwyn1Ca7Bq+z20zg4uH8VAx6gKeJ1Irk4NgQhC7jmMZ6QA0sRWbAyiq7fcAkubbeIKpuIZDiOZWjfKDQyYxx3VGNd6Fh/oHmqRjWDOSeAM+EKC2kyr3jZxsWqGvJIsRr+vBSL+jpr1TVFOrPVggEgxw6pgJk6mIMcx3p90XqGchJhwINzGhFx4pXTew0eB1iKzcMzLluBAE79039FS9ovJpF0HUBsXmZJv3CfLirRtajmotOkO3/rkoDEPcynEAOb1esdDNxB5e7khRFk22Q2x6XtHhs7zmkTIidTcXhWV2xaVJhfXe4t+yOqLmwIZdx0UBhNpPFSHOa5vVM2GsOABgFXptEVg6mXU2ka5zAMEbzbeLolq5HVECNnYbEFrg2zR1QcwgBw3TETu5qB2zhKmGqwHnK6XNg7puD3W8IWgHZraPZdTzQTFN2aB3xHqVUOkFF9f2bxeMwIJ+8Db9b0RVfwZJp79kVT2tUaJeQQdJEknwi3NSuyarqmZxBjSS7S85WgWaOJGqiKezKr3taWFomJgQGzJNlacNhgyw7IsBpuFzxKq5VwTS+xzRpcoCcUGamJjQcTuUVUxZJeMphs7+1bcI38VJCWsa6D47+YUn9FF9kL0j2jWNVtJjiyIMCQeRdE25CRdRrne0BezXRzfsu/I7j4bk96S4Z1V7XsaJAIJ0JvbvCS2Vs1wOZxLDGkWMzqN40WOP412Vw5nCepcDemCAuHjzUs+iN4I5t6zfLUefgk/YUzrUH8BJ/XiufRKz2V52Fx32YjsOkTWpxNnAk8ALn9c0v0x2mWkMp3eTYRMAG5IS9LEBjS2i0knV7rf4CTw2BuXOu46n4LoxLSjyPNze6d9LZHOzNqhzQXjI4CC2eFpE7k8qjrFVHbNQ1H1HAuIZLQInLFrjcDcyrgRv4ge4K3Zx9CjtoFwhvDddJ4V7y057Zd03Plog4RrYDJaTw0STtnuIP0rr+Hu18VjqgSdjvD7SDiabBDgYdbs94nXx4pLaGILRkYYOrnb/AD4/2XOEwtVggEHibSd5JMBQ+MpVZcX06gJmSGkjlETA0XO4uT34OlSjFbcj/azXHI1jHOO4AEnfo0domyKVKo1uWq1zHyZa6zrmRI7iElsza9IkB7XOLdA13s6gjTtA/renT8Q2o7OxrmtM2e7O6xuS4NbM9ypH5E5fGhGqbpzhdW94TSob+KcYZ3WaOc+9D2FSL3WH0H7vwlQ2LrZNp4ap9+gT3F4afSVM0zmoj8PwVY6VuLX0Kg19k0jvaSoQ2kWlwb6hR3+s0+KF36kctMqnynYb9hU/Ew+IDm+56pDcKHAk6iy23F4VlVpZUaHtOocJH+eaq/SHo1hqWHrVKVKHNbms9+gMmxJGk7kkou7QyltRmVRkEDmnuwNnOdVAYJkpAPpnXO3wDvWylti4hlOo1+ewO4lp9YHqoNlUd9INlZPoxeOHHVVfEYNopn2rRZxcBAdmN4EXmb68VdtoUaRaPZVC/XtSS2TMTefNQGMwoIyuE98/ApnuhUUHDYA1Kxdklo3dmOGqszrVGk6mD+acUcEGHqix1O9PRhQ8ibRos3H1K9h05gL2GP8Ab+Jaq3XphlN33XPcTyhu7wWjYrZLaeGbULgXRu4drxKq2IwwBdcEGbRMzz806fZNmaGq5rhV9rmIdBvI0Bix3ybRuVvweJlge8EBxFuALRyvcFRON2eX1AxlPJBsbi3HSwuVYq+H+jO+A30n80rlaG0U7H1HA0DTNQVKltW+y42HWzwo3FaWmE9wbz7F7eQ9HBJYyjDb26vCbxwTLgyRGmjmI5Lv5vEpWnhpuZunbqSG9xEiPDF46knQC8eVpo29npfde0b+bjPgB3bz00Quq9VrWlzjDRqToEwo7VpVJFN4JFzNrcetFuaxRBsYbV2U59QuaG9YROlt824qce2/gPcEYSC0veRl0B490JWs3hvDY/hELUqYSdoQoXM8LBOWvIPVMFeswwAXYw6xs1ISwtLKIlxkz1nFx7pcSYT1j7JBohKsB4EiYs0ujwAlI2MkI4mg1/aAPh+aj8TQbTAyAAX0Eb76c0+xVbKzNccAeO5RuIqn2VMTrmB59aURW9o2T2oQe6SXHmSdEpse7wTpIPnaPKF1hdl1sQclGm58QamUTlZfWOJEefBS+C2VUa/rtLYIMEEaboKJ7IyFXyWujSApgcAFUekwLm0IEmHsgakhwAVnFcxojo7sr2+JoA9mlWfUd3N6zf5yxQjvIo/iPP8A4Xjv+8zy/wD0haUhd2hHNqYJHGUBUpvYdHtc09xBHxSyE4p8/vkWNjoe/em9d9w0EydABdWHpZs408RWBa4NNRzg6CGkOOYQYg6x4KFfhgeBtH6lcstjpTIt+0206mQZ7RJFokTYTdTOz9rvfZjzIF2vgmO47lDbQ2O7P7WmMxjrMP1rR1eNkxw2c4in7NhbHAlwAOsnhyKnbsvpi1sXf57ufTaTxHV9yXp4ymPqub5O/JQzK1QWdFt4384XTKzwJd9qGiO1aSZ5W802pIjRdMP0homiaRjkbjzBHxUVUw2aSyHcIIJ9CoUVOLfguK72gFwb5GE1i6R6cK9k5gR3iFwxmvNIYTaMEZcUBxY8ub4S5uU+akwXvE5WVBxbBPnTKywok+jmz6WV5ed1mxc+JUVtWhmc4XA3fo6RZPMJt/5ub0j3G/o4T6prX2tQqkw/ITuc0j3StTMaYw9jFknUqblI/NC4dQsf+FwnyN1HY7CVGGS1w8CPVNYtMQBXDxxK8a+ZmdI9QZ05eq8mUWbpIjpK76NoLS5hd18vaEDqkTbX3KFo02NrM9gHdYNDi6GtAPasSf0Fasbhw5hadDHvlR9PY9NhDgXGCDEC8dyZNmaV2yew2GZkyWI4bvBe1m9fuDQO/KPcmdM8U6cSY7gs7M6F6GHNiXEiDaAN8670qHbl1ha3ViElUMLEqVG3ucOF0vTpS3X8k3lOaRBZEkHcQdD8RySsdEHtx5z5NwE+JUTKltvn6TvaPimezcZRpVqT8Q176TXguawBziBcCHEDLMTfSU8eBHybb8nGwvm2EaXCKtaKj51AjqN8G7uLnK0PYDYgEc7pvsvaNPEUWV6Ls1Oo0OadJHcbg7iDoQnSsSGFXY1B2tJngI9y6wGyqNGTSphpOp1Jkzqb8PIJ6hGlc0bbBCELTAQhCAPCFHYvYGGqduhTJ4hoDv4mwVJIQBV8T0FwzuznZ3Okfzgn1URifk+eP2dcHk9pb6ifcr+hK4RYym0ZRjOiGLZpSzjixwPoYPoorEYVzLVKb2H7zS33hbYvCEjxIZZGYb7UaLytTDgthxnR7C1e3Qpk8Q0Nd/E2CobFdAMM67HVKfc7MP5wT6pPUxvYjEH5Wl7XDraCRpzmRBFtxm68pai+Xnw52utVx3yauN21Kbz99pafMZlA475P67ZiiSONNwd/L2vRLoaKeyLK1RxeIDsjaznXgdbO023ZpEaoftB5DS+hSfmmDlyuMGDBYRvSuL6PvZZ4cw/faW+9NPmdVum6Yyu3HUeKAFsNtehN6VRn4Hh48nAH1UtQ2swCaVd872lpaQCY4kHdvVbfhTN2uHhZK0XZn2EDLG7cQdwE6HmsNZafn5d22sf+JgnzAn1XJ9i4fs8vNrj7nT703pMhKZAVhh3/AKfRd/uub+Jk+rT8E0qbAJMsq0n8g/L6PhLxCh3sOY96ZNmaUyRqbJrMEupPjiBLfMWSDqhbuB4yDy3jxSuBfUpwQ9w7iR7lIu2tUIh8VB95rSY3w439UajNJH0H2vE8u+2qHvT2iackvpWgABjsv71wb+l1781oO+vUp/iaHjlcFp9FuoxRI+OrMHtRpbSdU5wzer5pb/SgexWpO5FxYfJ4A9U2o4ljXOpmozO1xBaHtJB0ixSDER0gEOafu/EqF2Pga+NxtPC0HQHdt0A5WNM1HnkNI3nKFPdJGk+ziAT1QToCXQNO9ad8lXRM4Sh7asD84rATmADqdMSWUyBoZJceZA+qFaG5Oe25cNl7Pp4ejToUm5adNoa0chxO8nUneSnSEKxIEIQgAQhCABCEIAEIQgAQhCABCEIAEIQgAQhCAPHNmxUZi+juFqduhTniBlPm2CpRCAKpiegWHd2HVGcg4OH8wJ9VB4z5OKg/Z1Kb/wATSw+YzLR0JXCLGU5IyLF9FcZTn6EuHFhDvSc3oomrSfTP0jXM5PaW/wBULc145oIgiRzSPEhlkZhYrSQPFD6QN1sOK6O4Wp2qFOeLRlPm2CofE9AcOew6oz97MPJwk+aX1MZZEZoxlr7t6UygWAgK4Yv5P6o/Z1WO5OBZ7syhsZ0SxbBeiXAalpDp7gDPolcWh1JMh54LoVJXlXD1KZioxzPxNLfekJvoe9KMLuaoHF7LNfEU6TGgvfVDRuiSJJPACSe5TjStF6I9GKDTRxrcwqGlBEgtzO7TriQd1iByTwV2ic21TREdFfkvbh8Q2vXqCr7MzSaAcocLhxngbgDfeVo6EKsIKCpE8mSU3cgQhCcQEIQgAQhCABCEIAEIQgAQhCABCEIAEIQgAQhCABCEIAEIQgAQhCABCEIAEIQgDxzQbESFGYro9hanaoU54gZT5tgoQsoLogtsdC8O1jnsNRsbg6R/MCfVTfRQf9JR/D/7FCEqSUth224kshCE4gIQhAAhCEACEIQB/9k="/>
          <p:cNvSpPr>
            <a:spLocks noChangeAspect="1" noChangeArrowheads="1"/>
          </p:cNvSpPr>
          <p:nvPr/>
        </p:nvSpPr>
        <p:spPr bwMode="auto">
          <a:xfrm>
            <a:off x="1892300" y="149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06" name="AutoShape 18" descr="data:image/jpeg;base64,/9j/4AAQSkZJRgABAQAAAQABAAD/2wCEAAkGBxQTEhQTExQWFhUXFxoZFxgYGBwYFxgYHBQXFxcaGhgYHCggGRwlHBcVITEhJSkrLi4uFx8zODMsNygtLisBCgoKDg0OGxAQGywkICQ3LCwsLDcsLCwsLCwsLCwsLCwsLCwsLCwsLCwsLCwsLCwsLCwsLCwsLCwsLCwsLCwsLP/AABEIAMQBAQMBIgACEQEDEQH/xAAcAAABBQEBAQAAAAAAAAAAAAAAAwQFBgcCAQj/xABEEAABAwIDBAcDCQcDBAMAAAABAAIRAyEEEjEFQVFhBiIycYGRoROxwQcUI0JSYnLR8DOCkqKy4fEVQ9IkU3PCFrPi/8QAGgEAAwEBAQEAAAAAAAAAAAAAAAIDAQQFBv/EACcRAAICAQQCAgICAwAAAAAAAAABAhEDEiExQQQTMlEiYXHwI4Hx/9oADAMBAAIRAxEAPwDcUIQgAWc7Y2rlxVVpqAODj9fK6N28boWg1MQxpDXOaCdASATxgHVY50+AbtGpwOUnxYFDOrRXFyWehtmqNKlT+LP/AFAp3R6S1Rq9p/Ez/iQsye+HjIWxoePgZCf0cU/c93LrT6Gy5PbJds6vSmaVS6Uu3sYe5xb7wU8p9J276b/3S1w94PoswbtCoIuD3tHwhOqeNqQDlYZ4Fzf+SpHNN8E54VHkv+L6WhvYovd39X80wPTdw/2P5z/xVVZtNw1Y7wc0j1ypf/VR9bMPxMJ/pBCZ5cgmiJbMN03pG1Sm9nMQ4fA+isGB2jSrCab2u4wbjvGo8Vmox1I76fmGnyMFL0soIc0OaRo5puO4hbHyGuTHi+jTUKlUOklVtswMb3tn+khPKXSh29rD3Et94Kqs8BPXItKFA0+kzd9N37rmu95CcM6Q0d+dvewn+mU6ywfYrhJdEshMqe16DtKrPEwfIwnTKgOhB7jKZNMWjtCELQBCEIAEIQgAQhCABCEIAEIQgAQhCABCEIAEIQgDCflXeXbQqNqSAGsDJ+x7MO6vLOXeMrzZOyx7JgDhIANzczdbnXoNeMr2tcODgCPIrH/lQ2f8yq034dpyVMxLRGVpBFmgCzeW5cvkQdWjs8XJFOpDatsg72g939lF18EG5tW5bm/Jc4Xa78rTcSJ1XOMx5ex4+seO87/1zXHrd1Z3aINXRHUtrRvcO8Tu4qbwW3GloBieRHuKrTgd7D7/AHJMOauyKjdo8+bk1TLfi8W1zRluZmCYmxiSOcFOMBXAZlc4SPLzUbSw7A0DlZSzNjGOqQ7uIlRh5MZN7F5eJNJbnT4LTBB37jpdMiwTa3MC/mu62zSBGUpg/Clp6rndyzJUt0whCWNbokGV3jR7x+8T6Gy8O1qrTBkiwzFgLQToCWgRMHyUa59Wwza201svX1qg7Qaedh67lOn9jNprgnBtkgw4MnkS0+pKcs2x91w7iD74WfY+s64LHboIuI/ypzZeNBY1pIzAXm26N/8AdPKElxuTUoPnYtzdsN3uPi0n3SlGY+mTrTnvDT6wVXw2bz5I+b/ePp+S1Y5iuePpst9HHvHZfUA5PcR5SQnVPbtYf7p/ea0+4AqiU8PGhIN9Y+C7a+uNKkj8Th75Casi4F/B/wDDQqXSWrv9m7wc0+8p1T6TnfS/heD6EBZ2MdWaAXDxc0EebQEtR2m4/VaRyJH5o9048m+lS4NIZ0jpb21G97Z/pJTintygf9wD8QLf6gFmzNq/dcO4g++EuzazftOHe38pTLyWI/HNNpYtjuy9ru5wPuKWWX/6hTOppnvt74Tqhi47BI/A8j+kp15P6EeFmjIVEp7Yqt/3Kg74d/UE6p9I6o+uw/iZ/wASE6zxFeJlxQqzT6TO3sYe5xb6FpTqn0kbvpvHcWuHvCdZoPszRInEJlgNp06pIYTIEkEEGPinqdNPgRqgQhC0AQhCABZ58r9L6Og7g5w8wPyWhqk/KxSnCNdwqj1BSZPiNHkznCHqAL2pTYO1lHNc4Ls/rkjEG19F5kl+dHpY3/jTORhmzoO6+nJMWPol7w5xDW2EtmTN+8fkVxXqNBMSLC8xaeSZNDTMRCrHCk7ZGea1SHL8bHZFQ8Ii/cCfipeni6gAO6J3gqr1qkOOoDffp6qxbM2mfZgZJtx8YT+mNWjF5GRMkGbXeN7reKTq48VC4yCTryIsmeH2rT9r9MwNp/c7frA15KC2hWo/OSaJeyk5wLnGC7Sx4CYG5J6y3tk9mv2WzDua58uHZiP4f8pbFZDAOhPuE/BVGnjSDLHZ25i3PyEQd/H0T3G1SWtBqSHAkRYi1weccFL1uy3sSRNGmDMOBSZ2eD9UHmP7KAGIq03ZXAwScrtxME5XDjG8JbC9I2lvX6kGDmiJvaQeRT1kT2EU8U1+RJnBRpmCbHHlhy59ON06w+1Q4AhwI77KBq1WlxDrFWxZJt/kc+fFjSWgn6W1J4Hu/Vkt87bEmZ9IVewVBrntE2JCs9TDjdCfJkUXwTx4HJcnVLaI0DjHD8xvS2ajU+477TDbxb8R5JmcLImAuKmGPDx3+e9Z7YPk30ZI8Md1ZZ2oI+2Oyfy8V2DP65qAxeNFIDMTDt26OYXOH2gBem+32TMeEqcsCauDHjncXpmixZd64fTB1CY0dpSNAf8ACXbjmkxBnz38lBwkjo1xY5Y4iIc4dziPcUp86qD65jnB/qCSDU1xpMSN07t8CFkd3QSpK6JBm0amvUcO74ggLyrtpzS2aUyQJa+N9zBB01URSr9Y5Q6JbGYAE2GaQCdDMdyd4x3Z/F8CqU1JIls4tpF+6HVfpbnVtQeTwR6BXRZ90YqxXp/+V7T+8x0esLQV24PicWTkEIQrEwQhCABVb5SaWbA1Puuaf5o+KtKgenTQcBiJ+yPPMI9Us/izY8mP4N3VdG5Nsa8kXIHKNPVeNrZW9+qjKu0JqREggC411/Nc0ce+ou8lR0nVGiDOdzSTuOYDluThmFH2QRyePiVyYJhtz7uKRx+JOUsGuhjf90c/1vRJhFDKrSOfQhsyDe8nUmO4eC52pUGHy06EFxdnP2iXASwmdOW4lTGzwW0pdLbkAaHyUfia+ermcJa0GMtodNiRvsiDUmkwkqTYv7Snmh7gLNkHcMoJ1tqSm21cRhXPApOlgHWMEDlPlu46pni6NB78xINgIzBpsA3636su8VQpMHs2OzHUEdW0SdAN0XMpqWngdyvK6Y6oYphpPpZS4F0sdEEX1PCwlL7JL6VVpzTIloLQRE3PCYm87zoo+s+mcopA2aM1yZdcyCb3EWT2ts9raIqioZEWPG5OXl+aglVo6pNSSf2W3ppUY5mHe3K0ktJEXJkNtw7XoqVg6gfVy5QA1pBnrBwJ+tuJme5N346o9rTUOYB4aCDBBBDhIjsxOkaecthKwcXD2bW5DGYEkvJcSZBsDbcrYtnucWa1En8Dg2hg6rBvs2NTO5VLpD1cW9uVkBrcstExHGJ1nervQENFosLKD6V7IdVy1aQmowQR9puvmJPmnpWTUmiBw1fKQ4NuOBI95I9FM4DbOdwYGuBPwvdV2nUvlIId9kiDPcrj0Z2a5k1HiCRDQdQN5PCVOeJPk6I55RWwt7Z28fFdtx/EqUcwHUA+CbVcCw6W7vyUvQ+mOvK+0V3aVUGoLTDRFu/ekC5vBWJuzmN7Rn0SOI2Q1wlru7eFaOqKqiEpxk2ys7QIDJabzuVhpUHdUxItpfgfFcN2SHEZmtsbxbxhPw4MflJs6SOWkhJlbqymLTdDpq5I4/muaj4/PwSbqwAkkAc7BcZ2nUCd367tUhiT2YGrvguW49jnZQ4Ei2oibWtv5L3EAy38Q9xTxvUieT4Ms+yKsOY7hWpE9xyfCVp6yWi6Kb+Qpu8h/ZaxTdIBG8Su/B2jz8nR0hCFckCEIQAKA6dsJwNfLlmAevpAe0mPvRpzhTznQJOixn5QulpxVT2NI/QMOv8A3HA9r8I3efcs3SGirZB1H5rwG6CPeknsS4avX07ea5bLjB2GZrlA7pHuXNHCMzZhJIM6yJgD4DyS2OpEstxuufn3UYzKAWTBGrpjWfCwSubTGULQltPCvquze0I5R/dR1bA1GDNmDoI753KaBM3C9qUTlLssNESQIE+G9Ug6aROSsRfSpU2OfUY6oHOJIaYhs5ifAbt/LVQOYuMCm1pqEw0CwDpga2I4KfxjD9DcAezae8uLifeonD0hVe94BDJ6uthoI5k3TqncvsV2npZJ7EwVOAPrNb3GSetbyunbcETaOoSY5gEydeIUeW+0AaYLKZl741OgYPtRvjfA4qVoYmAerlk2jw1Ulv0UbqVWQ/TPDMw9NjmsEl2U3iLZpMa9k2XHRbEe1cSWtA67jaZnKe1bTTTfuU9tfBsqUW+0bLS5p3j7Q1HeucBs6nRGSmCAes6ST7/1ZPFJISTbY/Y7houwVF1cWSYBge9eUnyPitQtE03j6/3TpuHluYHw/I8dbGD3qEpVCN6e/PZAEwbSQIkbwRoe/VNQqFa1Zre04CeKjts7SNPqM7ZaXE6ho0BjeSZgcid0HjGV2ZnZmOeORIiQLA3gAhp03lROMeOt2gNPtRuubadympW2q4KaNk7KvXx73OJeS478xn/HgjAbUfROZji0zMDsnkRoQnrsE105alM+Ja71skRseqJgAibEH1tuVdcQ0SvYv2GxjXsp1m2D2gkcJEx4JbFUw9sA3FweBTTC4SmKbWAtOVoEg6kC5S+FwgLZBIgwb+SGkyabTPaNbM0G07/O6jtvtb7F7iCYHHuF+IThmELaj25iCCD7/wAkjtWk40nNLgQRF+eq89xqdI9OMrimyFwWApioC3thsnuLJn3Kw1KstYZ+sPcVXujtYl73FpJADTfgAJ8gFK0alw0T2wVRp6lfROTjpbXZamnqVP8Awg+RK0no5Xz4Wg7jSZPflAPqs4Y2xHGg74FXL5NsTn2fRnVpe0+FR0ekLowPdnHk4RZ0IQukkCEKmfKJ0s+a0/Y0j9O8bvqNP1u87vPgsboCD+UzphObB0Hcqzh/9YPv8uKzmgElMm6dYamoy3Kx2ZLYe7B3f2+C8c5e4ei+IaJlOMTRDWXYS6dZOkLmcqL6b7GTVy6kzXKJ4wmlfGNa/JN+H6C6bixvlbqRmlocOCbYuocvsxPWIkA2MaW5fFKfOW2Bd5+aRwTg582tpe58E0X2PFU7+v6v79WJ9IW+zpU8puKeUcTD3Nb4x7k2w1KQKNPq2mo77Agb+MR3d8Lvbr/padMCTTa2BuNR0uA7gHOce4Jzh8gHs2kEavcTGd8/0jVbHJUdv2czjcqFqNEOAZTGWmzsgyJN+sY3Tp3p1iWTFot5J7h8MA0RHvSWKpwQSpQn+VHTLFUbOcUIo3+7qeDhu3DVI4urAIGpA8rpLHjNSqMBuWkA6QYtfvhe4LBHKMzi4gASdTAiSuhHOxGjSnVO6VIDROqWGsLJV2FOqdUI7GbgkqrrWTiq0hNapTCHVAhzusd1+fBRlcS4jiSln1IuuHiXk8/isSpjXsMsV0HqN7FcOBMAOZf+IH4LmpQdhnhrRnF2kukAuiTpGhIK0baNDqAi91A7YxWV7mzAc0Gp1C4C8A9+7wCTItkVwzabIlz6L2ZoLH6EcwYdqU7oANDy2vDWw43n0B+CWplrqOZt2jQZKYOt+22PNL4bBh2cFrIsP2bBMgzJaBKSn9Ga3dDJmIqOfmBDiWgzaHD+UjUJDH4mZJgZYkXlxJi3cn1XZxY8hsBgaL6AEwY9TZRFdgznfB1U8avI0y0sn+NUNOj4iq+JyhjZ74d+YUxhnb9+cd+/+yb7KoxTi0zExc9oGb3HVT6qwNIA0LgB4BYk27KZZx1yj9Fsa0Z2AaFrh/KPyUx8kNX/AKWqw/UrnyLGH35lDOMOpH7wHmDKd/JNUitjaXBzSP4qjT/6qmB/kc2Xg0hCELsIEN0r6QMwVA1HXcbU2/ad+Q1JWB7Qxz61R9WocznGSefDkAFPdLsfXxVZ1R7DlEhjRcMaDpbfxKq7yVNvUNwKUypvZ9C0qDwrC5waLkqVxGAqQ0DECiOADczj+J59AFOb6KQ+ywMeGDdKZ4iuDeU1pYaqaYL3F5EyTr325QmuJxApsLjc7gd5/JTUR7FazmlzW2kZnRvl0T55fRNcrTMsLTPGx8lX6O18tQENLnTOYHUaG24eKkcTt4PeGZXTYluv8RAs2OBRNNOluNj33ewpXc1swfE8dwEX4oo4JtnvOVjRmedwaO0ADx011K9+cUf2tUjI2ckQ1s8gCSSOHNNqeJdXILhkpA5ms1Lj9VzzvHAae9LpvZf3+Dcmal+ul2/5Cg11R76zgWmo7q20BiQOYaACd1gpnDUQLdXTSR7jdNKIgk5zJ1zGdNAJ0HIWT0seLwMsXn8wnVx2JJJ7jkUhvBBXopy4AuMcJUQ/EEnLSaLgZnTAAncBdxP6KUpZ21mGOqXRAkhgIi/mOPjqjR2xnNNUh+9ozAbrlReO24R1aenGL+uildoYVwBI3tcPEiyp2IEHwG4pJv6O3w8UZ25dEg3a9YGc5U/sfpi9oyVIynXqgjSLgz6Kr4SgHwJudOGnEptUsVJTkuz1MnjYJxcXFX+tjRsRTBEiINxGkEWIULjLJt0W2iZ9iTIIJbyOpHjdOttGBK7cctSs+d8nA8OTS/8ARFBxe/KEtVME96ZYau4E5adQydQNRyJKfV+0U3ZDoWxnT6oWt9nSYGfeJJBnQxAHHxXWzOk9IUq1bFQS4mGNuSC3JmE750/eKz6pnpkgio3iCMoInfOqebOwlesYp07fay9Ubu07q+SyUbRSMki+4LaWHFJpa8wRIaIn3SO7KlcPj3uEUqBuZLqjrd8b7ck32Ps4U2BhOcgy953n7I5BSWJxP1G6kXjcP7qUtlZijqdEZ8zqVSX1qhDSbNacrY3QdQPEJq+m2QGRl0EaQE421i4pPYJv1baDd42BUfg3H2beQU8FuVs6c6ShSH2AacthuHmbf+xSuIr5qwIEAOgDwvvSAr5Wnmfh8Fxhe038QVEtjmtylKT7Ze6xtTP3mn1j4rz5PquTauIZucx/mHscPQuXOJP0TTwyn1Ca7Bq+z20zg4uH8VAx6gKeJ1Irk4NgQhC7jmMZ6QA0sRWbAyiq7fcAkubbeIKpuIZDiOZWjfKDQyYxx3VGNd6Fh/oHmqRjWDOSeAM+EKC2kyr3jZxsWqGvJIsRr+vBSL+jpr1TVFOrPVggEgxw6pgJk6mIMcx3p90XqGchJhwINzGhFx4pXTew0eB1iKzcMzLluBAE79039FS9ovJpF0HUBsXmZJv3CfLirRtajmotOkO3/rkoDEPcynEAOb1esdDNxB5e7khRFk22Q2x6XtHhs7zmkTIidTcXhWV2xaVJhfXe4t+yOqLmwIZdx0UBhNpPFSHOa5vVM2GsOABgFXptEVg6mXU2ka5zAMEbzbeLolq5HVECNnYbEFrg2zR1QcwgBw3TETu5qB2zhKmGqwHnK6XNg7puD3W8IWgHZraPZdTzQTFN2aB3xHqVUOkFF9f2bxeMwIJ+8Db9b0RVfwZJp79kVT2tUaJeQQdJEknwi3NSuyarqmZxBjSS7S85WgWaOJGqiKezKr3taWFomJgQGzJNlacNhgyw7IsBpuFzxKq5VwTS+xzRpcoCcUGamJjQcTuUVUxZJeMphs7+1bcI38VJCWsa6D47+YUn9FF9kL0j2jWNVtJjiyIMCQeRdE25CRdRrne0BezXRzfsu/I7j4bk96S4Z1V7XsaJAIJ0JvbvCS2Vs1wOZxLDGkWMzqN40WOP412Vw5nCepcDemCAuHjzUs+iN4I5t6zfLUefgk/YUzrUH8BJ/XiufRKz2V52Fx32YjsOkTWpxNnAk8ALn9c0v0x2mWkMp3eTYRMAG5IS9LEBjS2i0knV7rf4CTw2BuXOu46n4LoxLSjyPNze6d9LZHOzNqhzQXjI4CC2eFpE7k8qjrFVHbNQ1H1HAuIZLQInLFrjcDcyrgRv4ge4K3Zx9CjtoFwhvDddJ4V7y057Zd03Plog4RrYDJaTw0STtnuIP0rr+Hu18VjqgSdjvD7SDiabBDgYdbs94nXx4pLaGILRkYYOrnb/AD4/2XOEwtVggEHibSd5JMBQ+MpVZcX06gJmSGkjlETA0XO4uT34OlSjFbcj/azXHI1jHOO4AEnfo0domyKVKo1uWq1zHyZa6zrmRI7iElsza9IkB7XOLdA13s6gjTtA/renT8Q2o7OxrmtM2e7O6xuS4NbM9ypH5E5fGhGqbpzhdW94TSob+KcYZ3WaOc+9D2FSL3WH0H7vwlQ2LrZNp4ap9+gT3F4afSVM0zmoj8PwVY6VuLX0Kg19k0jvaSoQ2kWlwb6hR3+s0+KF36kctMqnynYb9hU/Ew+IDm+56pDcKHAk6iy23F4VlVpZUaHtOocJH+eaq/SHo1hqWHrVKVKHNbms9+gMmxJGk7kkou7QyltRmVRkEDmnuwNnOdVAYJkpAPpnXO3wDvWylti4hlOo1+ewO4lp9YHqoNlUd9INlZPoxeOHHVVfEYNopn2rRZxcBAdmN4EXmb68VdtoUaRaPZVC/XtSS2TMTefNQGMwoIyuE98/ApnuhUUHDYA1Kxdklo3dmOGqszrVGk6mD+acUcEGHqix1O9PRhQ8ibRos3H1K9h05gL2GP8Ab+Jaq3XphlN33XPcTyhu7wWjYrZLaeGbULgXRu4drxKq2IwwBdcEGbRMzz806fZNmaGq5rhV9rmIdBvI0Bix3ybRuVvweJlge8EBxFuALRyvcFRON2eX1AxlPJBsbi3HSwuVYq+H+jO+A30n80rlaG0U7H1HA0DTNQVKltW+y42HWzwo3FaWmE9wbz7F7eQ9HBJYyjDb26vCbxwTLgyRGmjmI5Lv5vEpWnhpuZunbqSG9xEiPDF46knQC8eVpo29npfde0b+bjPgB3bz00Quq9VrWlzjDRqToEwo7VpVJFN4JFzNrcetFuaxRBsYbV2U59QuaG9YROlt824qce2/gPcEYSC0veRl0B490JWs3hvDY/hELUqYSdoQoXM8LBOWvIPVMFeswwAXYw6xs1ISwtLKIlxkz1nFx7pcSYT1j7JBohKsB4EiYs0ujwAlI2MkI4mg1/aAPh+aj8TQbTAyAAX0Eb76c0+xVbKzNccAeO5RuIqn2VMTrmB59aURW9o2T2oQe6SXHmSdEpse7wTpIPnaPKF1hdl1sQclGm58QamUTlZfWOJEefBS+C2VUa/rtLYIMEEaboKJ7IyFXyWujSApgcAFUekwLm0IEmHsgakhwAVnFcxojo7sr2+JoA9mlWfUd3N6zf5yxQjvIo/iPP8A4Xjv+8zy/wD0haUhd2hHNqYJHGUBUpvYdHtc09xBHxSyE4p8/vkWNjoe/em9d9w0EydABdWHpZs408RWBa4NNRzg6CGkOOYQYg6x4KFfhgeBtH6lcstjpTIt+0206mQZ7RJFokTYTdTOz9rvfZjzIF2vgmO47lDbQ2O7P7WmMxjrMP1rR1eNkxw2c4in7NhbHAlwAOsnhyKnbsvpi1sXf57ufTaTxHV9yXp4ymPqub5O/JQzK1QWdFt4384XTKzwJd9qGiO1aSZ5W802pIjRdMP0homiaRjkbjzBHxUVUw2aSyHcIIJ9CoUVOLfguK72gFwb5GE1i6R6cK9k5gR3iFwxmvNIYTaMEZcUBxY8ub4S5uU+akwXvE5WVBxbBPnTKywok+jmz6WV5ed1mxc+JUVtWhmc4XA3fo6RZPMJt/5ub0j3G/o4T6prX2tQqkw/ITuc0j3StTMaYw9jFknUqblI/NC4dQsf+FwnyN1HY7CVGGS1w8CPVNYtMQBXDxxK8a+ZmdI9QZ05eq8mUWbpIjpK76NoLS5hd18vaEDqkTbX3KFo02NrM9gHdYNDi6GtAPasSf0Fasbhw5hadDHvlR9PY9NhDgXGCDEC8dyZNmaV2yew2GZkyWI4bvBe1m9fuDQO/KPcmdM8U6cSY7gs7M6F6GHNiXEiDaAN8670qHbl1ha3ViElUMLEqVG3ucOF0vTpS3X8k3lOaRBZEkHcQdD8RySsdEHtx5z5NwE+JUTKltvn6TvaPimezcZRpVqT8Q176TXguawBziBcCHEDLMTfSU8eBHybb8nGwvm2EaXCKtaKj51AjqN8G7uLnK0PYDYgEc7pvsvaNPEUWV6Ls1Oo0OadJHcbg7iDoQnSsSGFXY1B2tJngI9y6wGyqNGTSphpOp1Jkzqb8PIJ6hGlc0bbBCELTAQhCAPCFHYvYGGqduhTJ4hoDv4mwVJIQBV8T0FwzuznZ3Okfzgn1URifk+eP2dcHk9pb6ifcr+hK4RYym0ZRjOiGLZpSzjixwPoYPoorEYVzLVKb2H7zS33hbYvCEjxIZZGYb7UaLytTDgthxnR7C1e3Qpk8Q0Nd/E2CobFdAMM67HVKfc7MP5wT6pPUxvYjEH5Wl7XDraCRpzmRBFtxm68pai+Xnw52utVx3yauN21Kbz99pafMZlA475P67ZiiSONNwd/L2vRLoaKeyLK1RxeIDsjaznXgdbO023ZpEaoftB5DS+hSfmmDlyuMGDBYRvSuL6PvZZ4cw/faW+9NPmdVum6Yyu3HUeKAFsNtehN6VRn4Hh48nAH1UtQ2swCaVd872lpaQCY4kHdvVbfhTN2uHhZK0XZn2EDLG7cQdwE6HmsNZafn5d22sf+JgnzAn1XJ9i4fs8vNrj7nT703pMhKZAVhh3/AKfRd/uub+Jk+rT8E0qbAJMsq0n8g/L6PhLxCh3sOY96ZNmaUyRqbJrMEupPjiBLfMWSDqhbuB4yDy3jxSuBfUpwQ9w7iR7lIu2tUIh8VB95rSY3w439UajNJH0H2vE8u+2qHvT2iackvpWgABjsv71wb+l1781oO+vUp/iaHjlcFp9FuoxRI+OrMHtRpbSdU5wzer5pb/SgexWpO5FxYfJ4A9U2o4ljXOpmozO1xBaHtJB0ixSDER0gEOafu/EqF2Pga+NxtPC0HQHdt0A5WNM1HnkNI3nKFPdJGk+ziAT1QToCXQNO9ad8lXRM4Sh7asD84rATmADqdMSWUyBoZJceZA+qFaG5Oe25cNl7Pp4ejToUm5adNoa0chxO8nUneSnSEKxIEIQgAQhCABCEIAEIQgAQhCABCEIAEIQgAQhCAPHNmxUZi+juFqduhTniBlPm2CpRCAKpiegWHd2HVGcg4OH8wJ9VB4z5OKg/Z1Kb/wATSw+YzLR0JXCLGU5IyLF9FcZTn6EuHFhDvSc3oomrSfTP0jXM5PaW/wBULc145oIgiRzSPEhlkZhYrSQPFD6QN1sOK6O4Wp2qFOeLRlPm2CofE9AcOew6oz97MPJwk+aX1MZZEZoxlr7t6UygWAgK4Yv5P6o/Z1WO5OBZ7syhsZ0SxbBeiXAalpDp7gDPolcWh1JMh54LoVJXlXD1KZioxzPxNLfekJvoe9KMLuaoHF7LNfEU6TGgvfVDRuiSJJPACSe5TjStF6I9GKDTRxrcwqGlBEgtzO7TriQd1iByTwV2ic21TREdFfkvbh8Q2vXqCr7MzSaAcocLhxngbgDfeVo6EKsIKCpE8mSU3cgQhCcQEIQgAQhCABCEIAEIQgAQhCABCEIAEIQgAQhCABCEIAEIQgAQhCABCEIAEIQgDxzQbESFGYro9hanaoU54gZT5tgoQsoLogtsdC8O1jnsNRsbg6R/MCfVTfRQf9JR/D/7FCEqSUth224kshCE4gIQhAAhCEACEIQB/9k="/>
          <p:cNvSpPr>
            <a:spLocks noChangeAspect="1" noChangeArrowheads="1"/>
          </p:cNvSpPr>
          <p:nvPr/>
        </p:nvSpPr>
        <p:spPr bwMode="auto">
          <a:xfrm>
            <a:off x="2044700" y="301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307" name="AutoShape 20" descr="data:image/jpeg;base64,/9j/4AAQSkZJRgABAQAAAQABAAD/2wCEAAkGBxQTEhQTExQWFhUXFxoZFxgYGBwYFxgYHBQXFxcaGhgYHCggGRwlHBcVITEhJSkrLi4uFx8zODMsNygtLisBCgoKDg0OGxAQGywkICQ3LCwsLDcsLCwsLCwsLCwsLCwsLCwsLCwsLCwsLCwsLCwsLCwsLCwsLCwsLCwsLCwsLP/AABEIAMQBAQMBIgACEQEDEQH/xAAcAAABBQEBAQAAAAAAAAAAAAAAAwQFBgcCAQj/xABEEAABAwIDBAcDCQcDBAMAAAABAAIRAyEEEjEFQVFhBiIycYGRoROxwQcUI0JSYnLR8DOCkqKy4fEVQ9IkU3PCFrPi/8QAGgEAAwEBAQEAAAAAAAAAAAAAAAIDAQQFBv/EACcRAAICAQQCAgICAwAAAAAAAAABAhEDEiExQQQTMlEiYXHwI4Hx/9oADAMBAAIRAxEAPwDcUIQgAWc7Y2rlxVVpqAODj9fK6N28boWg1MQxpDXOaCdASATxgHVY50+AbtGpwOUnxYFDOrRXFyWehtmqNKlT+LP/AFAp3R6S1Rq9p/Ez/iQsye+HjIWxoePgZCf0cU/c93LrT6Gy5PbJds6vSmaVS6Uu3sYe5xb7wU8p9J276b/3S1w94PoswbtCoIuD3tHwhOqeNqQDlYZ4Fzf+SpHNN8E54VHkv+L6WhvYovd39X80wPTdw/2P5z/xVVZtNw1Y7wc0j1ypf/VR9bMPxMJ/pBCZ5cgmiJbMN03pG1Sm9nMQ4fA+isGB2jSrCab2u4wbjvGo8Vmox1I76fmGnyMFL0soIc0OaRo5puO4hbHyGuTHi+jTUKlUOklVtswMb3tn+khPKXSh29rD3Et94Kqs8BPXItKFA0+kzd9N37rmu95CcM6Q0d+dvewn+mU6ywfYrhJdEshMqe16DtKrPEwfIwnTKgOhB7jKZNMWjtCELQBCEIAEIQgAQhCABCEIAEIQgAQhCABCEIAEIQgDCflXeXbQqNqSAGsDJ+x7MO6vLOXeMrzZOyx7JgDhIANzczdbnXoNeMr2tcODgCPIrH/lQ2f8yq034dpyVMxLRGVpBFmgCzeW5cvkQdWjs8XJFOpDatsg72g939lF18EG5tW5bm/Jc4Xa78rTcSJ1XOMx5ex4+seO87/1zXHrd1Z3aINXRHUtrRvcO8Tu4qbwW3GloBieRHuKrTgd7D7/AHJMOauyKjdo8+bk1TLfi8W1zRluZmCYmxiSOcFOMBXAZlc4SPLzUbSw7A0DlZSzNjGOqQ7uIlRh5MZN7F5eJNJbnT4LTBB37jpdMiwTa3MC/mu62zSBGUpg/Clp6rndyzJUt0whCWNbokGV3jR7x+8T6Gy8O1qrTBkiwzFgLQToCWgRMHyUa59Wwza201svX1qg7Qaedh67lOn9jNprgnBtkgw4MnkS0+pKcs2x91w7iD74WfY+s64LHboIuI/ypzZeNBY1pIzAXm26N/8AdPKElxuTUoPnYtzdsN3uPi0n3SlGY+mTrTnvDT6wVXw2bz5I+b/ePp+S1Y5iuePpst9HHvHZfUA5PcR5SQnVPbtYf7p/ea0+4AqiU8PGhIN9Y+C7a+uNKkj8Th75Casi4F/B/wDDQqXSWrv9m7wc0+8p1T6TnfS/heD6EBZ2MdWaAXDxc0EebQEtR2m4/VaRyJH5o9048m+lS4NIZ0jpb21G97Z/pJTintygf9wD8QLf6gFmzNq/dcO4g++EuzazftOHe38pTLyWI/HNNpYtjuy9ru5wPuKWWX/6hTOppnvt74Tqhi47BI/A8j+kp15P6EeFmjIVEp7Yqt/3Kg74d/UE6p9I6o+uw/iZ/wASE6zxFeJlxQqzT6TO3sYe5xb6FpTqn0kbvpvHcWuHvCdZoPszRInEJlgNp06pIYTIEkEEGPinqdNPgRqgQhC0AQhCABZ58r9L6Og7g5w8wPyWhqk/KxSnCNdwqj1BSZPiNHkznCHqAL2pTYO1lHNc4Ls/rkjEG19F5kl+dHpY3/jTORhmzoO6+nJMWPol7w5xDW2EtmTN+8fkVxXqNBMSLC8xaeSZNDTMRCrHCk7ZGea1SHL8bHZFQ8Ii/cCfipeni6gAO6J3gqr1qkOOoDffp6qxbM2mfZgZJtx8YT+mNWjF5GRMkGbXeN7reKTq48VC4yCTryIsmeH2rT9r9MwNp/c7frA15KC2hWo/OSaJeyk5wLnGC7Sx4CYG5J6y3tk9mv2WzDua58uHZiP4f8pbFZDAOhPuE/BVGnjSDLHZ25i3PyEQd/H0T3G1SWtBqSHAkRYi1weccFL1uy3sSRNGmDMOBSZ2eD9UHmP7KAGIq03ZXAwScrtxME5XDjG8JbC9I2lvX6kGDmiJvaQeRT1kT2EU8U1+RJnBRpmCbHHlhy59ON06w+1Q4AhwI77KBq1WlxDrFWxZJt/kc+fFjSWgn6W1J4Hu/Vkt87bEmZ9IVewVBrntE2JCs9TDjdCfJkUXwTx4HJcnVLaI0DjHD8xvS2ajU+477TDbxb8R5JmcLImAuKmGPDx3+e9Z7YPk30ZI8Md1ZZ2oI+2Oyfy8V2DP65qAxeNFIDMTDt26OYXOH2gBem+32TMeEqcsCauDHjncXpmixZd64fTB1CY0dpSNAf8ACXbjmkxBnz38lBwkjo1xY5Y4iIc4dziPcUp86qD65jnB/qCSDU1xpMSN07t8CFkd3QSpK6JBm0amvUcO74ggLyrtpzS2aUyQJa+N9zBB01URSr9Y5Q6JbGYAE2GaQCdDMdyd4x3Z/F8CqU1JIls4tpF+6HVfpbnVtQeTwR6BXRZ90YqxXp/+V7T+8x0esLQV24PicWTkEIQrEwQhCABVb5SaWbA1Puuaf5o+KtKgenTQcBiJ+yPPMI9Us/izY8mP4N3VdG5Nsa8kXIHKNPVeNrZW9+qjKu0JqREggC411/Nc0ce+ou8lR0nVGiDOdzSTuOYDluThmFH2QRyePiVyYJhtz7uKRx+JOUsGuhjf90c/1vRJhFDKrSOfQhsyDe8nUmO4eC52pUGHy06EFxdnP2iXASwmdOW4lTGzwW0pdLbkAaHyUfia+ermcJa0GMtodNiRvsiDUmkwkqTYv7Snmh7gLNkHcMoJ1tqSm21cRhXPApOlgHWMEDlPlu46pni6NB78xINgIzBpsA3636su8VQpMHs2OzHUEdW0SdAN0XMpqWngdyvK6Y6oYphpPpZS4F0sdEEX1PCwlL7JL6VVpzTIloLQRE3PCYm87zoo+s+mcopA2aM1yZdcyCb3EWT2ts9raIqioZEWPG5OXl+aglVo6pNSSf2W3ppUY5mHe3K0ktJEXJkNtw7XoqVg6gfVy5QA1pBnrBwJ+tuJme5N346o9rTUOYB4aCDBBBDhIjsxOkaecthKwcXD2bW5DGYEkvJcSZBsDbcrYtnucWa1En8Dg2hg6rBvs2NTO5VLpD1cW9uVkBrcstExHGJ1nervQENFosLKD6V7IdVy1aQmowQR9puvmJPmnpWTUmiBw1fKQ4NuOBI95I9FM4DbOdwYGuBPwvdV2nUvlIId9kiDPcrj0Z2a5k1HiCRDQdQN5PCVOeJPk6I55RWwt7Z28fFdtx/EqUcwHUA+CbVcCw6W7vyUvQ+mOvK+0V3aVUGoLTDRFu/ekC5vBWJuzmN7Rn0SOI2Q1wlru7eFaOqKqiEpxk2ys7QIDJabzuVhpUHdUxItpfgfFcN2SHEZmtsbxbxhPw4MflJs6SOWkhJlbqymLTdDpq5I4/muaj4/PwSbqwAkkAc7BcZ2nUCd367tUhiT2YGrvguW49jnZQ4Ei2oibWtv5L3EAy38Q9xTxvUieT4Ms+yKsOY7hWpE9xyfCVp6yWi6Kb+Qpu8h/ZaxTdIBG8Su/B2jz8nR0hCFckCEIQAKA6dsJwNfLlmAevpAe0mPvRpzhTznQJOixn5QulpxVT2NI/QMOv8A3HA9r8I3efcs3SGirZB1H5rwG6CPeknsS4avX07ea5bLjB2GZrlA7pHuXNHCMzZhJIM6yJgD4DyS2OpEstxuufn3UYzKAWTBGrpjWfCwSubTGULQltPCvquze0I5R/dR1bA1GDNmDoI753KaBM3C9qUTlLssNESQIE+G9Ug6aROSsRfSpU2OfUY6oHOJIaYhs5ifAbt/LVQOYuMCm1pqEw0CwDpga2I4KfxjD9DcAezae8uLifeonD0hVe94BDJ6uthoI5k3TqncvsV2npZJ7EwVOAPrNb3GSetbyunbcETaOoSY5gEydeIUeW+0AaYLKZl741OgYPtRvjfA4qVoYmAerlk2jw1Ulv0UbqVWQ/TPDMw9NjmsEl2U3iLZpMa9k2XHRbEe1cSWtA67jaZnKe1bTTTfuU9tfBsqUW+0bLS5p3j7Q1HeucBs6nRGSmCAes6ST7/1ZPFJISTbY/Y7houwVF1cWSYBge9eUnyPitQtE03j6/3TpuHluYHw/I8dbGD3qEpVCN6e/PZAEwbSQIkbwRoe/VNQqFa1Zre04CeKjts7SNPqM7ZaXE6ho0BjeSZgcid0HjGV2ZnZmOeORIiQLA3gAhp03lROMeOt2gNPtRuubadympW2q4KaNk7KvXx73OJeS478xn/HgjAbUfROZji0zMDsnkRoQnrsE105alM+Ja71skRseqJgAibEH1tuVdcQ0SvYv2GxjXsp1m2D2gkcJEx4JbFUw9sA3FweBTTC4SmKbWAtOVoEg6kC5S+FwgLZBIgwb+SGkyabTPaNbM0G07/O6jtvtb7F7iCYHHuF+IThmELaj25iCCD7/wAkjtWk40nNLgQRF+eq89xqdI9OMrimyFwWApioC3thsnuLJn3Kw1KstYZ+sPcVXujtYl73FpJADTfgAJ8gFK0alw0T2wVRp6lfROTjpbXZamnqVP8Awg+RK0no5Xz4Wg7jSZPflAPqs4Y2xHGg74FXL5NsTn2fRnVpe0+FR0ekLowPdnHk4RZ0IQukkCEKmfKJ0s+a0/Y0j9O8bvqNP1u87vPgsboCD+UzphObB0Hcqzh/9YPv8uKzmgElMm6dYamoy3Kx2ZLYe7B3f2+C8c5e4ei+IaJlOMTRDWXYS6dZOkLmcqL6b7GTVy6kzXKJ4wmlfGNa/JN+H6C6bixvlbqRmlocOCbYuocvsxPWIkA2MaW5fFKfOW2Bd5+aRwTg582tpe58E0X2PFU7+v6v79WJ9IW+zpU8puKeUcTD3Nb4x7k2w1KQKNPq2mo77Agb+MR3d8Lvbr/padMCTTa2BuNR0uA7gHOce4Jzh8gHs2kEavcTGd8/0jVbHJUdv2czjcqFqNEOAZTGWmzsgyJN+sY3Tp3p1iWTFot5J7h8MA0RHvSWKpwQSpQn+VHTLFUbOcUIo3+7qeDhu3DVI4urAIGpA8rpLHjNSqMBuWkA6QYtfvhe4LBHKMzi4gASdTAiSuhHOxGjSnVO6VIDROqWGsLJV2FOqdUI7GbgkqrrWTiq0hNapTCHVAhzusd1+fBRlcS4jiSln1IuuHiXk8/isSpjXsMsV0HqN7FcOBMAOZf+IH4LmpQdhnhrRnF2kukAuiTpGhIK0baNDqAi91A7YxWV7mzAc0Gp1C4C8A9+7wCTItkVwzabIlz6L2ZoLH6EcwYdqU7oANDy2vDWw43n0B+CWplrqOZt2jQZKYOt+22PNL4bBh2cFrIsP2bBMgzJaBKSn9Ga3dDJmIqOfmBDiWgzaHD+UjUJDH4mZJgZYkXlxJi3cn1XZxY8hsBgaL6AEwY9TZRFdgznfB1U8avI0y0sn+NUNOj4iq+JyhjZ74d+YUxhnb9+cd+/+yb7KoxTi0zExc9oGb3HVT6qwNIA0LgB4BYk27KZZx1yj9Fsa0Z2AaFrh/KPyUx8kNX/AKWqw/UrnyLGH35lDOMOpH7wHmDKd/JNUitjaXBzSP4qjT/6qmB/kc2Xg0hCELsIEN0r6QMwVA1HXcbU2/ad+Q1JWB7Qxz61R9WocznGSefDkAFPdLsfXxVZ1R7DlEhjRcMaDpbfxKq7yVNvUNwKUypvZ9C0qDwrC5waLkqVxGAqQ0DECiOADczj+J59AFOb6KQ+ywMeGDdKZ4iuDeU1pYaqaYL3F5EyTr325QmuJxApsLjc7gd5/JTUR7FazmlzW2kZnRvl0T55fRNcrTMsLTPGx8lX6O18tQENLnTOYHUaG24eKkcTt4PeGZXTYluv8RAs2OBRNNOluNj33ewpXc1swfE8dwEX4oo4JtnvOVjRmedwaO0ADx011K9+cUf2tUjI2ckQ1s8gCSSOHNNqeJdXILhkpA5ms1Lj9VzzvHAae9LpvZf3+Dcmal+ul2/5Cg11R76zgWmo7q20BiQOYaACd1gpnDUQLdXTSR7jdNKIgk5zJ1zGdNAJ0HIWT0seLwMsXn8wnVx2JJJ7jkUhvBBXopy4AuMcJUQ/EEnLSaLgZnTAAncBdxP6KUpZ21mGOqXRAkhgIi/mOPjqjR2xnNNUh+9ozAbrlReO24R1aenGL+uildoYVwBI3tcPEiyp2IEHwG4pJv6O3w8UZ25dEg3a9YGc5U/sfpi9oyVIynXqgjSLgz6Kr4SgHwJudOGnEptUsVJTkuz1MnjYJxcXFX+tjRsRTBEiINxGkEWIULjLJt0W2iZ9iTIIJbyOpHjdOttGBK7cctSs+d8nA8OTS/8ARFBxe/KEtVME96ZYau4E5adQydQNRyJKfV+0U3ZDoWxnT6oWt9nSYGfeJJBnQxAHHxXWzOk9IUq1bFQS4mGNuSC3JmE750/eKz6pnpkgio3iCMoInfOqebOwlesYp07fay9Ubu07q+SyUbRSMki+4LaWHFJpa8wRIaIn3SO7KlcPj3uEUqBuZLqjrd8b7ck32Ps4U2BhOcgy953n7I5BSWJxP1G6kXjcP7qUtlZijqdEZ8zqVSX1qhDSbNacrY3QdQPEJq+m2QGRl0EaQE421i4pPYJv1baDd42BUfg3H2beQU8FuVs6c6ShSH2AacthuHmbf+xSuIr5qwIEAOgDwvvSAr5Wnmfh8Fxhe038QVEtjmtylKT7Ze6xtTP3mn1j4rz5PquTauIZucx/mHscPQuXOJP0TTwyn1Ca7Bq+z20zg4uH8VAx6gKeJ1Irk4NgQhC7jmMZ6QA0sRWbAyiq7fcAkubbeIKpuIZDiOZWjfKDQyYxx3VGNd6Fh/oHmqRjWDOSeAM+EKC2kyr3jZxsWqGvJIsRr+vBSL+jpr1TVFOrPVggEgxw6pgJk6mIMcx3p90XqGchJhwINzGhFx4pXTew0eB1iKzcMzLluBAE79039FS9ovJpF0HUBsXmZJv3CfLirRtajmotOkO3/rkoDEPcynEAOb1esdDNxB5e7khRFk22Q2x6XtHhs7zmkTIidTcXhWV2xaVJhfXe4t+yOqLmwIZdx0UBhNpPFSHOa5vVM2GsOABgFXptEVg6mXU2ka5zAMEbzbeLolq5HVECNnYbEFrg2zR1QcwgBw3TETu5qB2zhKmGqwHnK6XNg7puD3W8IWgHZraPZdTzQTFN2aB3xHqVUOkFF9f2bxeMwIJ+8Db9b0RVfwZJp79kVT2tUaJeQQdJEknwi3NSuyarqmZxBjSS7S85WgWaOJGqiKezKr3taWFomJgQGzJNlacNhgyw7IsBpuFzxKq5VwTS+xzRpcoCcUGamJjQcTuUVUxZJeMphs7+1bcI38VJCWsa6D47+YUn9FF9kL0j2jWNVtJjiyIMCQeRdE25CRdRrne0BezXRzfsu/I7j4bk96S4Z1V7XsaJAIJ0JvbvCS2Vs1wOZxLDGkWMzqN40WOP412Vw5nCepcDemCAuHjzUs+iN4I5t6zfLUefgk/YUzrUH8BJ/XiufRKz2V52Fx32YjsOkTWpxNnAk8ALn9c0v0x2mWkMp3eTYRMAG5IS9LEBjS2i0knV7rf4CTw2BuXOu46n4LoxLSjyPNze6d9LZHOzNqhzQXjI4CC2eFpE7k8qjrFVHbNQ1H1HAuIZLQInLFrjcDcyrgRv4ge4K3Zx9CjtoFwhvDddJ4V7y057Zd03Plog4RrYDJaTw0STtnuIP0rr+Hu18VjqgSdjvD7SDiabBDgYdbs94nXx4pLaGILRkYYOrnb/AD4/2XOEwtVggEHibSd5JMBQ+MpVZcX06gJmSGkjlETA0XO4uT34OlSjFbcj/azXHI1jHOO4AEnfo0domyKVKo1uWq1zHyZa6zrmRI7iElsza9IkB7XOLdA13s6gjTtA/renT8Q2o7OxrmtM2e7O6xuS4NbM9ypH5E5fGhGqbpzhdW94TSob+KcYZ3WaOc+9D2FSL3WH0H7vwlQ2LrZNp4ap9+gT3F4afSVM0zmoj8PwVY6VuLX0Kg19k0jvaSoQ2kWlwb6hR3+s0+KF36kctMqnynYb9hU/Ew+IDm+56pDcKHAk6iy23F4VlVpZUaHtOocJH+eaq/SHo1hqWHrVKVKHNbms9+gMmxJGk7kkou7QyltRmVRkEDmnuwNnOdVAYJkpAPpnXO3wDvWylti4hlOo1+ewO4lp9YHqoNlUd9INlZPoxeOHHVVfEYNopn2rRZxcBAdmN4EXmb68VdtoUaRaPZVC/XtSS2TMTefNQGMwoIyuE98/ApnuhUUHDYA1Kxdklo3dmOGqszrVGk6mD+acUcEGHqix1O9PRhQ8ibRos3H1K9h05gL2GP8Ab+Jaq3XphlN33XPcTyhu7wWjYrZLaeGbULgXRu4drxKq2IwwBdcEGbRMzz806fZNmaGq5rhV9rmIdBvI0Bix3ybRuVvweJlge8EBxFuALRyvcFRON2eX1AxlPJBsbi3HSwuVYq+H+jO+A30n80rlaG0U7H1HA0DTNQVKltW+y42HWzwo3FaWmE9wbz7F7eQ9HBJYyjDb26vCbxwTLgyRGmjmI5Lv5vEpWnhpuZunbqSG9xEiPDF46knQC8eVpo29npfde0b+bjPgB3bz00Quq9VrWlzjDRqToEwo7VpVJFN4JFzNrcetFuaxRBsYbV2U59QuaG9YROlt824qce2/gPcEYSC0veRl0B490JWs3hvDY/hELUqYSdoQoXM8LBOWvIPVMFeswwAXYw6xs1ISwtLKIlxkz1nFx7pcSYT1j7JBohKsB4EiYs0ujwAlI2MkI4mg1/aAPh+aj8TQbTAyAAX0Eb76c0+xVbKzNccAeO5RuIqn2VMTrmB59aURW9o2T2oQe6SXHmSdEpse7wTpIPnaPKF1hdl1sQclGm58QamUTlZfWOJEefBS+C2VUa/rtLYIMEEaboKJ7IyFXyWujSApgcAFUekwLm0IEmHsgakhwAVnFcxojo7sr2+JoA9mlWfUd3N6zf5yxQjvIo/iPP8A4Xjv+8zy/wD0haUhd2hHNqYJHGUBUpvYdHtc09xBHxSyE4p8/vkWNjoe/em9d9w0EydABdWHpZs408RWBa4NNRzg6CGkOOYQYg6x4KFfhgeBtH6lcstjpTIt+0206mQZ7RJFokTYTdTOz9rvfZjzIF2vgmO47lDbQ2O7P7WmMxjrMP1rR1eNkxw2c4in7NhbHAlwAOsnhyKnbsvpi1sXf57ufTaTxHV9yXp4ymPqub5O/JQzK1QWdFt4384XTKzwJd9qGiO1aSZ5W802pIjRdMP0homiaRjkbjzBHxUVUw2aSyHcIIJ9CoUVOLfguK72gFwb5GE1i6R6cK9k5gR3iFwxmvNIYTaMEZcUBxY8ub4S5uU+akwXvE5WVBxbBPnTKywok+jmz6WV5ed1mxc+JUVtWhmc4XA3fo6RZPMJt/5ub0j3G/o4T6prX2tQqkw/ITuc0j3StTMaYw9jFknUqblI/NC4dQsf+FwnyN1HY7CVGGS1w8CPVNYtMQBXDxxK8a+ZmdI9QZ05eq8mUWbpIjpK76NoLS5hd18vaEDqkTbX3KFo02NrM9gHdYNDi6GtAPasSf0Fasbhw5hadDHvlR9PY9NhDgXGCDEC8dyZNmaV2yew2GZkyWI4bvBe1m9fuDQO/KPcmdM8U6cSY7gs7M6F6GHNiXEiDaAN8670qHbl1ha3ViElUMLEqVG3ucOF0vTpS3X8k3lOaRBZEkHcQdD8RySsdEHtx5z5NwE+JUTKltvn6TvaPimezcZRpVqT8Q176TXguawBziBcCHEDLMTfSU8eBHybb8nGwvm2EaXCKtaKj51AjqN8G7uLnK0PYDYgEc7pvsvaNPEUWV6Ls1Oo0OadJHcbg7iDoQnSsSGFXY1B2tJngI9y6wGyqNGTSphpOp1Jkzqb8PIJ6hGlc0bbBCELTAQhCAPCFHYvYGGqduhTJ4hoDv4mwVJIQBV8T0FwzuznZ3Okfzgn1URifk+eP2dcHk9pb6ifcr+hK4RYym0ZRjOiGLZpSzjixwPoYPoorEYVzLVKb2H7zS33hbYvCEjxIZZGYb7UaLytTDgthxnR7C1e3Qpk8Q0Nd/E2CobFdAMM67HVKfc7MP5wT6pPUxvYjEH5Wl7XDraCRpzmRBFtxm68pai+Xnw52utVx3yauN21Kbz99pafMZlA475P67ZiiSONNwd/L2vRLoaKeyLK1RxeIDsjaznXgdbO023ZpEaoftB5DS+hSfmmDlyuMGDBYRvSuL6PvZZ4cw/faW+9NPmdVum6Yyu3HUeKAFsNtehN6VRn4Hh48nAH1UtQ2swCaVd872lpaQCY4kHdvVbfhTN2uHhZK0XZn2EDLG7cQdwE6HmsNZafn5d22sf+JgnzAn1XJ9i4fs8vNrj7nT703pMhKZAVhh3/AKfRd/uub+Jk+rT8E0qbAJMsq0n8g/L6PhLxCh3sOY96ZNmaUyRqbJrMEupPjiBLfMWSDqhbuB4yDy3jxSuBfUpwQ9w7iR7lIu2tUIh8VB95rSY3w439UajNJH0H2vE8u+2qHvT2iackvpWgABjsv71wb+l1781oO+vUp/iaHjlcFp9FuoxRI+OrMHtRpbSdU5wzer5pb/SgexWpO5FxYfJ4A9U2o4ljXOpmozO1xBaHtJB0ixSDER0gEOafu/EqF2Pga+NxtPC0HQHdt0A5WNM1HnkNI3nKFPdJGk+ziAT1QToCXQNO9ad8lXRM4Sh7asD84rATmADqdMSWUyBoZJceZA+qFaG5Oe25cNl7Pp4ejToUm5adNoa0chxO8nUneSnSEKxIEIQgAQhCABCEIAEIQgAQhCABCEIAEIQgAQhCAPHNmxUZi+juFqduhTniBlPm2CpRCAKpiegWHd2HVGcg4OH8wJ9VB4z5OKg/Z1Kb/wATSw+YzLR0JXCLGU5IyLF9FcZTn6EuHFhDvSc3oomrSfTP0jXM5PaW/wBULc145oIgiRzSPEhlkZhYrSQPFD6QN1sOK6O4Wp2qFOeLRlPm2CofE9AcOew6oz97MPJwk+aX1MZZEZoxlr7t6UygWAgK4Yv5P6o/Z1WO5OBZ7syhsZ0SxbBeiXAalpDp7gDPolcWh1JMh54LoVJXlXD1KZioxzPxNLfekJvoe9KMLuaoHF7LNfEU6TGgvfVDRuiSJJPACSe5TjStF6I9GKDTRxrcwqGlBEgtzO7TriQd1iByTwV2ic21TREdFfkvbh8Q2vXqCr7MzSaAcocLhxngbgDfeVo6EKsIKCpE8mSU3cgQhCcQEIQgAQhCABCEIAEIQgAQhCABCEIAEIQgAQhCABCEIAEIQgAQhCABCEIAEIQgDxzQbESFGYro9hanaoU54gZT5tgoQsoLogtsdC8O1jnsNRsbg6R/MCfVTfRQf9JR/D/7FCEqSUth224kshCE4gIQhAAhCEACEIQB/9k="/>
          <p:cNvSpPr>
            <a:spLocks noChangeAspect="1" noChangeArrowheads="1"/>
          </p:cNvSpPr>
          <p:nvPr/>
        </p:nvSpPr>
        <p:spPr bwMode="auto">
          <a:xfrm>
            <a:off x="2197100" y="454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070" name="Picture 22" descr="1950 transistor radi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9" y="5038725"/>
            <a:ext cx="8905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8097839" y="5624514"/>
            <a:ext cx="1201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Transistor</a:t>
            </a:r>
          </a:p>
        </p:txBody>
      </p:sp>
      <p:pic>
        <p:nvPicPr>
          <p:cNvPr id="2072" name="Picture 24" descr="http://2.bp.blogspot.com/-cyNQvFK3m1A/TZGaWWXRjYI/AAAAAAAAAog/pzj1iQevBYA/s400/falar.gif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89" y="5283201"/>
            <a:ext cx="6635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8518526" y="6015039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Um-para-muitos</a:t>
            </a:r>
          </a:p>
        </p:txBody>
      </p:sp>
    </p:spTree>
    <p:extLst>
      <p:ext uri="{BB962C8B-B14F-4D97-AF65-F5344CB8AC3E}">
        <p14:creationId xmlns:p14="http://schemas.microsoft.com/office/powerpoint/2010/main" val="16677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981200" y="22098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Cultura da</a:t>
            </a:r>
          </a:p>
          <a:p>
            <a:pPr marL="0" indent="0">
              <a:buNone/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      Participação</a:t>
            </a:r>
          </a:p>
          <a:p>
            <a:pPr marL="0" indent="0">
              <a:buNone/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      - meios</a:t>
            </a:r>
          </a:p>
          <a:p>
            <a:pPr marL="0" indent="0">
              <a:buNone/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      foto, cinema e TV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3892551" y="319089"/>
            <a:ext cx="6729413" cy="808037"/>
          </a:xfrm>
        </p:spPr>
        <p:txBody>
          <a:bodyPr>
            <a:normAutofit fontScale="90000"/>
          </a:bodyPr>
          <a:lstStyle/>
          <a:p>
            <a:r>
              <a:rPr lang="pt-BR" altLang="pt-BR" smtClean="0">
                <a:solidFill>
                  <a:schemeClr val="tx1"/>
                </a:solidFill>
                <a:sym typeface="Arial" panose="020B0604020202020204" pitchFamily="34" charset="0"/>
              </a:rPr>
              <a:t>Os meios imagéticos e </a:t>
            </a:r>
            <a:br>
              <a:rPr lang="pt-BR" altLang="pt-BR" smtClean="0">
                <a:solidFill>
                  <a:schemeClr val="tx1"/>
                </a:solidFill>
                <a:sym typeface="Arial" panose="020B0604020202020204" pitchFamily="34" charset="0"/>
              </a:rPr>
            </a:br>
            <a:r>
              <a:rPr lang="pt-BR" altLang="pt-BR" smtClean="0">
                <a:solidFill>
                  <a:schemeClr val="tx1"/>
                </a:solidFill>
                <a:sym typeface="Arial" panose="020B0604020202020204" pitchFamily="34" charset="0"/>
              </a:rPr>
              <a:t>a cultura de massa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491039" y="1684338"/>
            <a:ext cx="5040313" cy="1008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“A </a:t>
            </a:r>
            <a:r>
              <a:rPr lang="pt-BR" sz="1400" dirty="0">
                <a:solidFill>
                  <a:schemeClr val="tx1"/>
                </a:solidFill>
              </a:rPr>
              <a:t>civilização atual a tudo confere um ar de semelhança"</a:t>
            </a:r>
            <a:br>
              <a:rPr lang="pt-BR" sz="1400" dirty="0">
                <a:solidFill>
                  <a:schemeClr val="tx1"/>
                </a:solidFill>
              </a:rPr>
            </a:br>
            <a:r>
              <a:rPr lang="pt-BR" sz="1400" dirty="0">
                <a:solidFill>
                  <a:schemeClr val="tx1"/>
                </a:solidFill>
              </a:rPr>
              <a:t>M. Horkheimer e T. Adorno – a Indústria Cultural, 1947</a:t>
            </a:r>
          </a:p>
        </p:txBody>
      </p:sp>
      <p:sp>
        <p:nvSpPr>
          <p:cNvPr id="8" name="Retângulo 7"/>
          <p:cNvSpPr/>
          <p:nvPr/>
        </p:nvSpPr>
        <p:spPr>
          <a:xfrm>
            <a:off x="4079875" y="2900363"/>
            <a:ext cx="7056438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pt-PT" dirty="0">
                <a:latin typeface="Arial" charset="0"/>
              </a:rPr>
              <a:t>1817, Joseph-Nicéphore Niépce cloreto de prata sobre papel.</a:t>
            </a:r>
          </a:p>
          <a:p>
            <a:pPr marL="285750" indent="-285750">
              <a:buFontTx/>
              <a:buChar char="-"/>
              <a:defRPr/>
            </a:pPr>
            <a:r>
              <a:rPr lang="pt-PT" dirty="0">
                <a:latin typeface="Arial" charset="0"/>
              </a:rPr>
              <a:t>1895, Salão Grand Café -Paris, Irmãos Lumiére</a:t>
            </a:r>
          </a:p>
          <a:p>
            <a:pPr marL="285750" indent="-285750">
              <a:buFontTx/>
              <a:buChar char="-"/>
              <a:defRPr/>
            </a:pPr>
            <a:r>
              <a:rPr lang="pt-PT" dirty="0">
                <a:latin typeface="Arial" charset="0"/>
              </a:rPr>
              <a:t>G. Méliès, "pai dos efeitos especiais", 500 filmes</a:t>
            </a:r>
          </a:p>
          <a:p>
            <a:pPr>
              <a:defRPr/>
            </a:pPr>
            <a:r>
              <a:rPr lang="pt-PT" dirty="0">
                <a:latin typeface="Arial" charset="0"/>
              </a:rPr>
              <a:t>     Vejam a ficção “A invenção de Hugo Cabret”,</a:t>
            </a:r>
          </a:p>
          <a:p>
            <a:pPr marL="285750" indent="-285750">
              <a:buFontTx/>
              <a:buChar char="-"/>
              <a:defRPr/>
            </a:pPr>
            <a:r>
              <a:rPr lang="pt-PT" dirty="0">
                <a:latin typeface="Arial" charset="0"/>
              </a:rPr>
              <a:t>1923, Vladimir Zworykin, tubo iconoscópico p/ TV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>
                <a:latin typeface="Arial" charset="0"/>
              </a:rPr>
              <a:t>1925, John </a:t>
            </a:r>
            <a:r>
              <a:rPr lang="en-US" dirty="0" err="1">
                <a:latin typeface="Arial" charset="0"/>
              </a:rPr>
              <a:t>Logie</a:t>
            </a:r>
            <a:r>
              <a:rPr lang="en-US" dirty="0">
                <a:latin typeface="Arial" charset="0"/>
              </a:rPr>
              <a:t> Baird, </a:t>
            </a:r>
            <a:r>
              <a:rPr lang="en-US" dirty="0" err="1">
                <a:latin typeface="Arial" charset="0"/>
              </a:rPr>
              <a:t>silhuetas</a:t>
            </a:r>
            <a:r>
              <a:rPr lang="en-US" dirty="0">
                <a:latin typeface="Arial" charset="0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>
                <a:latin typeface="Arial" charset="0"/>
              </a:rPr>
              <a:t>1950, </a:t>
            </a:r>
            <a:r>
              <a:rPr lang="en-US" dirty="0" err="1">
                <a:latin typeface="Arial" charset="0"/>
              </a:rPr>
              <a:t>Assis</a:t>
            </a:r>
            <a:r>
              <a:rPr lang="en-US" dirty="0">
                <a:latin typeface="Arial" charset="0"/>
              </a:rPr>
              <a:t> Chateaubriand, TV </a:t>
            </a:r>
            <a:r>
              <a:rPr lang="en-US" dirty="0" err="1">
                <a:latin typeface="Arial" charset="0"/>
              </a:rPr>
              <a:t>Tupi</a:t>
            </a:r>
            <a:endParaRPr lang="en-US" dirty="0">
              <a:latin typeface="Arial" charset="0"/>
            </a:endParaRPr>
          </a:p>
        </p:txBody>
      </p:sp>
      <p:pic>
        <p:nvPicPr>
          <p:cNvPr id="13318" name="Picture 2" descr="Ficheiro:Slomex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1" y="3794125"/>
            <a:ext cx="9699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http://2.bp.blogspot.com/--FcD_L_2nDg/UND59KG6YPI/AAAAAAAARLo/N0tPsNAn_B0/s1600/Televisão+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5410201"/>
            <a:ext cx="1008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http://www.renaissanceastrology.com/images/logoglobesquar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4" y="101601"/>
            <a:ext cx="20478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505451"/>
            <a:ext cx="11509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5508626"/>
            <a:ext cx="8651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6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300663"/>
            <a:ext cx="10477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8202614" y="4932364"/>
            <a:ext cx="1277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Inédito - 1902</a:t>
            </a:r>
          </a:p>
        </p:txBody>
      </p:sp>
    </p:spTree>
    <p:extLst>
      <p:ext uri="{BB962C8B-B14F-4D97-AF65-F5344CB8AC3E}">
        <p14:creationId xmlns:p14="http://schemas.microsoft.com/office/powerpoint/2010/main" val="2708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3173413" y="381000"/>
            <a:ext cx="7848600" cy="990600"/>
          </a:xfrm>
        </p:spPr>
        <p:txBody>
          <a:bodyPr/>
          <a:lstStyle/>
          <a:p>
            <a:r>
              <a:rPr lang="pt-BR" altLang="pt-BR" dirty="0" smtClean="0"/>
              <a:t>    Tecnologia e participação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148138" y="3141663"/>
            <a:ext cx="5721350" cy="1439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1400" dirty="0">
                <a:solidFill>
                  <a:schemeClr val="tx1"/>
                </a:solidFill>
              </a:rPr>
              <a:t>"A TV entra pelos olhos bem como pelos ouvidos, imobiliza</a:t>
            </a:r>
          </a:p>
          <a:p>
            <a:pPr algn="just">
              <a:defRPr/>
            </a:pPr>
            <a:r>
              <a:rPr lang="pt-BR" sz="1400" dirty="0">
                <a:solidFill>
                  <a:schemeClr val="tx1"/>
                </a:solidFill>
              </a:rPr>
              <a:t>  mesmo o usuários moderadamente atentos, </a:t>
            </a:r>
            <a:r>
              <a:rPr lang="pt-BR" sz="1400" dirty="0" err="1">
                <a:solidFill>
                  <a:schemeClr val="tx1"/>
                </a:solidFill>
              </a:rPr>
              <a:t>paralizando-os</a:t>
            </a: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dirty="0" smtClean="0">
                <a:solidFill>
                  <a:schemeClr val="tx1"/>
                </a:solidFill>
              </a:rPr>
              <a:t>em cadeiras </a:t>
            </a:r>
            <a:r>
              <a:rPr lang="pt-BR" sz="1400" dirty="0">
                <a:solidFill>
                  <a:schemeClr val="tx1"/>
                </a:solidFill>
              </a:rPr>
              <a:t>e poltronas, como um pré-requisito de consumo, </a:t>
            </a:r>
            <a:r>
              <a:rPr lang="pt-BR" sz="1400" dirty="0" smtClean="0">
                <a:solidFill>
                  <a:schemeClr val="tx1"/>
                </a:solidFill>
              </a:rPr>
              <a:t>é </a:t>
            </a:r>
            <a:r>
              <a:rPr lang="pt-BR" sz="1400" dirty="0">
                <a:solidFill>
                  <a:schemeClr val="tx1"/>
                </a:solidFill>
              </a:rPr>
              <a:t>o nosso gim" (Clay </a:t>
            </a:r>
            <a:r>
              <a:rPr lang="pt-BR" sz="1400" dirty="0" err="1">
                <a:solidFill>
                  <a:schemeClr val="tx1"/>
                </a:solidFill>
              </a:rPr>
              <a:t>Shirky</a:t>
            </a:r>
            <a:r>
              <a:rPr lang="pt-BR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981200" y="22098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Cultura da</a:t>
            </a:r>
          </a:p>
          <a:p>
            <a:pPr marL="0" indent="0">
              <a:buNone/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      Participação (?)</a:t>
            </a:r>
          </a:p>
          <a:p>
            <a:pPr marL="0" indent="0">
              <a:buNone/>
              <a:defRPr/>
            </a:pPr>
            <a:r>
              <a:rPr lang="pt-BR" sz="1500" kern="0" dirty="0">
                <a:solidFill>
                  <a:srgbClr val="000000"/>
                </a:solidFill>
                <a:sym typeface="Arial" pitchFamily="34" charset="0"/>
              </a:rPr>
              <a:t>      - meios</a:t>
            </a:r>
          </a:p>
        </p:txBody>
      </p:sp>
      <p:sp>
        <p:nvSpPr>
          <p:cNvPr id="14341" name="CaixaDeTexto 6"/>
          <p:cNvSpPr txBox="1">
            <a:spLocks noChangeArrowheads="1"/>
          </p:cNvSpPr>
          <p:nvPr/>
        </p:nvSpPr>
        <p:spPr bwMode="auto">
          <a:xfrm>
            <a:off x="4008439" y="1879600"/>
            <a:ext cx="6878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 - meu voo entre Espanha e Inglaterra - gim</a:t>
            </a:r>
          </a:p>
          <a:p>
            <a:pPr eaLnBrk="1" hangingPunct="1"/>
            <a:r>
              <a:rPr lang="pt-BR" altLang="pt-BR"/>
              <a:t>- Londres, 1712 – gim, o anestésico da vida urbana - reação.</a:t>
            </a:r>
          </a:p>
          <a:p>
            <a:pPr eaLnBrk="1" hangingPunct="1"/>
            <a:r>
              <a:rPr lang="pt-BR" altLang="pt-BR"/>
              <a:t>- a população cresceu absurdamente e os crimes também.</a:t>
            </a:r>
          </a:p>
          <a:p>
            <a:pPr eaLnBrk="1" hangingPunct="1"/>
            <a:r>
              <a:rPr lang="pt-BR" altLang="pt-BR"/>
              <a:t>- industrialização - formas de trabalho destruiu hábitos do campo.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48138" y="4711700"/>
            <a:ext cx="5897562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pt-BR" dirty="0">
                <a:latin typeface="Arial" charset="0"/>
              </a:rPr>
              <a:t>motivações e oportunidades reforçam a participação </a:t>
            </a:r>
          </a:p>
          <a:p>
            <a:pPr>
              <a:defRPr/>
            </a:pPr>
            <a:r>
              <a:rPr lang="pt-BR" dirty="0">
                <a:latin typeface="Arial" charset="0"/>
              </a:rPr>
              <a:t>     em comunidade e o compartilhamento, com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>
                <a:latin typeface="Arial" charset="0"/>
              </a:rPr>
              <a:t> auxílio da tecnologia pode facilitar e impulsionar isto.</a:t>
            </a:r>
          </a:p>
        </p:txBody>
      </p:sp>
      <p:pic>
        <p:nvPicPr>
          <p:cNvPr id="14343" name="Picture 2" descr="http://3.bp.blogspot.com/-Yc0XqzWCda8/TWevmYd0YFI/AAAAAAAAAKQ/thQLBTQ-0YY/s1600/global-tv-X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4300"/>
            <a:ext cx="20891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2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74961" y="1719619"/>
            <a:ext cx="4335439" cy="471610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sz="2000" dirty="0">
                <a:solidFill>
                  <a:schemeClr val="accent2"/>
                </a:solidFill>
              </a:rPr>
              <a:t>-   </a:t>
            </a:r>
            <a:r>
              <a:rPr lang="pt-BR" sz="1600" dirty="0">
                <a:cs typeface="Arial" pitchFamily="34" charset="0"/>
              </a:rPr>
              <a:t>1961: </a:t>
            </a:r>
            <a:r>
              <a:rPr lang="pt-BR" sz="1600" dirty="0" err="1">
                <a:cs typeface="Arial" pitchFamily="34" charset="0"/>
              </a:rPr>
              <a:t>Kleinrock</a:t>
            </a:r>
            <a:r>
              <a:rPr lang="pt-BR" sz="1600" dirty="0">
                <a:cs typeface="Arial" pitchFamily="34" charset="0"/>
              </a:rPr>
              <a:t> - teoria das filas demonstra eficiência da comutação por pacotes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sz="1600" dirty="0">
                <a:cs typeface="Arial" pitchFamily="34" charset="0"/>
              </a:rPr>
              <a:t>1964: Baran - comutação de pacotes em redes militares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sz="1600" dirty="0">
                <a:cs typeface="Arial" pitchFamily="34" charset="0"/>
              </a:rPr>
              <a:t>1967: concepção da </a:t>
            </a:r>
            <a:r>
              <a:rPr lang="pt-BR" sz="1600" dirty="0" err="1">
                <a:cs typeface="Arial" pitchFamily="34" charset="0"/>
              </a:rPr>
              <a:t>ARPAnet</a:t>
            </a:r>
            <a:r>
              <a:rPr lang="pt-BR" sz="1600" dirty="0">
                <a:cs typeface="Arial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1600" dirty="0">
                <a:cs typeface="Arial" pitchFamily="34" charset="0"/>
              </a:rPr>
              <a:t>     pela ARPA (</a:t>
            </a:r>
            <a:r>
              <a:rPr lang="pt-BR" sz="1600" dirty="0" err="1">
                <a:cs typeface="Arial" pitchFamily="34" charset="0"/>
              </a:rPr>
              <a:t>Advanced</a:t>
            </a:r>
            <a:r>
              <a:rPr lang="pt-BR" sz="1600" dirty="0">
                <a:cs typeface="Arial" pitchFamily="34" charset="0"/>
              </a:rPr>
              <a:t> </a:t>
            </a:r>
            <a:r>
              <a:rPr lang="pt-BR" sz="1600" dirty="0" err="1">
                <a:cs typeface="Arial" pitchFamily="34" charset="0"/>
              </a:rPr>
              <a:t>Research</a:t>
            </a:r>
            <a:endParaRPr lang="pt-BR" sz="1600" dirty="0"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1600" dirty="0">
                <a:cs typeface="Arial" pitchFamily="34" charset="0"/>
              </a:rPr>
              <a:t>     </a:t>
            </a:r>
            <a:r>
              <a:rPr lang="pt-BR" sz="1600" dirty="0" err="1">
                <a:cs typeface="Arial" pitchFamily="34" charset="0"/>
              </a:rPr>
              <a:t>Projects</a:t>
            </a:r>
            <a:r>
              <a:rPr lang="pt-BR" sz="1600" dirty="0">
                <a:cs typeface="Arial" pitchFamily="34" charset="0"/>
              </a:rPr>
              <a:t> </a:t>
            </a:r>
            <a:r>
              <a:rPr lang="pt-BR" sz="1600" dirty="0" err="1">
                <a:cs typeface="Arial" pitchFamily="34" charset="0"/>
              </a:rPr>
              <a:t>Agency</a:t>
            </a:r>
            <a:r>
              <a:rPr lang="pt-BR" sz="1600" dirty="0">
                <a:cs typeface="Arial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sz="1600" dirty="0">
                <a:cs typeface="Arial" pitchFamily="34" charset="0"/>
              </a:rPr>
              <a:t>1969: entra em operação o primeiro nó da </a:t>
            </a:r>
            <a:r>
              <a:rPr lang="pt-BR" sz="1600" dirty="0" err="1">
                <a:cs typeface="Arial" pitchFamily="34" charset="0"/>
              </a:rPr>
              <a:t>ARPAnet</a:t>
            </a:r>
            <a:endParaRPr lang="pt-BR" sz="1600" dirty="0"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sz="1600" dirty="0">
                <a:cs typeface="Arial" pitchFamily="34" charset="0"/>
              </a:rPr>
              <a:t>NCP (Network </a:t>
            </a:r>
            <a:r>
              <a:rPr lang="pt-BR" sz="1600" dirty="0" err="1">
                <a:cs typeface="Arial" pitchFamily="34" charset="0"/>
              </a:rPr>
              <a:t>Control</a:t>
            </a:r>
            <a:r>
              <a:rPr lang="pt-BR" sz="1600" dirty="0">
                <a:cs typeface="Arial" pitchFamily="34" charset="0"/>
              </a:rPr>
              <a:t> </a:t>
            </a:r>
            <a:r>
              <a:rPr lang="pt-BR" sz="1600" dirty="0" err="1">
                <a:cs typeface="Arial" pitchFamily="34" charset="0"/>
              </a:rPr>
              <a:t>Protocol</a:t>
            </a:r>
            <a:r>
              <a:rPr lang="pt-BR" sz="1600" dirty="0">
                <a:cs typeface="Arial" pitchFamily="34" charset="0"/>
              </a:rPr>
              <a:t>) primeiro protocolo host-host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pt-BR" sz="1600" dirty="0">
                <a:cs typeface="Arial" pitchFamily="34" charset="0"/>
              </a:rPr>
              <a:t>primeiro programa de  e-mail</a:t>
            </a:r>
          </a:p>
          <a:p>
            <a:pPr marL="342900" lvl="1" indent="-342900">
              <a:spcBef>
                <a:spcPct val="0"/>
              </a:spcBef>
              <a:buFontTx/>
              <a:buChar char="-"/>
              <a:defRPr/>
            </a:pPr>
            <a:r>
              <a:rPr lang="pt-BR" dirty="0">
                <a:cs typeface="Arial" pitchFamily="34" charset="0"/>
              </a:rPr>
              <a:t>1972: </a:t>
            </a:r>
            <a:r>
              <a:rPr lang="pt-BR" dirty="0" err="1">
                <a:cs typeface="Arial" pitchFamily="34" charset="0"/>
              </a:rPr>
              <a:t>ARPAnet</a:t>
            </a:r>
            <a:r>
              <a:rPr lang="pt-BR" dirty="0">
                <a:cs typeface="Arial" pitchFamily="34" charset="0"/>
              </a:rPr>
              <a:t> com 15 nós</a:t>
            </a:r>
          </a:p>
          <a:p>
            <a:pPr marL="342900" lvl="1" indent="-342900">
              <a:spcBef>
                <a:spcPct val="0"/>
              </a:spcBef>
              <a:buFontTx/>
              <a:buChar char="-"/>
              <a:defRPr/>
            </a:pPr>
            <a:r>
              <a:rPr lang="pt-BR" dirty="0">
                <a:cs typeface="Arial" pitchFamily="34" charset="0"/>
              </a:rPr>
              <a:t>1975: </a:t>
            </a:r>
            <a:r>
              <a:rPr lang="pt-BR" dirty="0" err="1">
                <a:cs typeface="Arial" pitchFamily="34" charset="0"/>
              </a:rPr>
              <a:t>Cerf</a:t>
            </a:r>
            <a:r>
              <a:rPr lang="pt-BR" dirty="0">
                <a:cs typeface="Arial" pitchFamily="34" charset="0"/>
              </a:rPr>
              <a:t>  e Kahn: TCP</a:t>
            </a:r>
          </a:p>
          <a:p>
            <a:pPr marL="342900" lvl="1" indent="-342900">
              <a:spcBef>
                <a:spcPct val="0"/>
              </a:spcBef>
              <a:buFontTx/>
              <a:buChar char="-"/>
              <a:defRPr/>
            </a:pPr>
            <a:r>
              <a:rPr lang="pt-BR" dirty="0"/>
              <a:t>1979</a:t>
            </a:r>
            <a:r>
              <a:rPr lang="pt-BR" dirty="0" smtClean="0"/>
              <a:t>: privadas</a:t>
            </a:r>
            <a:r>
              <a:rPr lang="pt-BR" dirty="0"/>
              <a:t>: </a:t>
            </a:r>
            <a:r>
              <a:rPr lang="pt-BR" dirty="0" err="1"/>
              <a:t>DECnet</a:t>
            </a:r>
            <a:r>
              <a:rPr lang="pt-BR" dirty="0"/>
              <a:t>, SNA, XNA</a:t>
            </a:r>
          </a:p>
          <a:p>
            <a:pPr marL="342900" lvl="1" indent="-342900">
              <a:spcBef>
                <a:spcPct val="0"/>
              </a:spcBef>
              <a:buFontTx/>
              <a:buChar char="-"/>
              <a:defRPr/>
            </a:pPr>
            <a:r>
              <a:rPr lang="pt-BR" dirty="0"/>
              <a:t>Web: </a:t>
            </a:r>
            <a:r>
              <a:rPr lang="pt-BR" dirty="0" err="1"/>
              <a:t>hipertext</a:t>
            </a:r>
            <a:r>
              <a:rPr lang="pt-BR" dirty="0"/>
              <a:t> </a:t>
            </a:r>
            <a:r>
              <a:rPr lang="pt-BR" dirty="0" err="1"/>
              <a:t>protocol</a:t>
            </a:r>
            <a:r>
              <a:rPr lang="pt-BR" dirty="0"/>
              <a:t> Berners-Lee</a:t>
            </a:r>
          </a:p>
          <a:p>
            <a:pPr marL="342900" lvl="1" indent="-342900">
              <a:spcBef>
                <a:spcPct val="0"/>
              </a:spcBef>
              <a:buFontTx/>
              <a:buChar char="-"/>
              <a:defRPr/>
            </a:pPr>
            <a:endParaRPr lang="pt-BR" sz="1700" dirty="0"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pt-BR" kern="1200" dirty="0">
              <a:cs typeface="Arial" pitchFamily="34" charset="0"/>
            </a:endParaRPr>
          </a:p>
          <a:p>
            <a:pPr>
              <a:defRPr/>
            </a:pPr>
            <a:endParaRPr lang="pt-BR" sz="2000" dirty="0"/>
          </a:p>
        </p:txBody>
      </p:sp>
      <p:pic>
        <p:nvPicPr>
          <p:cNvPr id="15363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6026" y="1604964"/>
            <a:ext cx="2735263" cy="3252787"/>
          </a:xfrm>
        </p:spPr>
      </p:pic>
      <p:sp>
        <p:nvSpPr>
          <p:cNvPr id="15364" name="Rectangle 4"/>
          <p:cNvSpPr txBox="1">
            <a:spLocks noChangeArrowheads="1"/>
          </p:cNvSpPr>
          <p:nvPr/>
        </p:nvSpPr>
        <p:spPr bwMode="auto">
          <a:xfrm>
            <a:off x="3048000" y="382589"/>
            <a:ext cx="8061278" cy="808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pt-BR" alt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Breve História da Internet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pt-BR" alt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e a Web</a:t>
            </a:r>
          </a:p>
        </p:txBody>
      </p:sp>
      <p:pic>
        <p:nvPicPr>
          <p:cNvPr id="15365" name="Picture 6" descr="arpan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>
            <a:fillRect/>
          </a:stretch>
        </p:blipFill>
        <p:spPr bwMode="auto">
          <a:xfrm>
            <a:off x="8012114" y="4868863"/>
            <a:ext cx="14827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51172"/>
              </p:ext>
            </p:extLst>
          </p:nvPr>
        </p:nvGraphicFramePr>
        <p:xfrm>
          <a:off x="1576387" y="382589"/>
          <a:ext cx="14716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6" imgW="4519613" imgH="3314700" progId="MS_ClipArt_Gallery.5">
                  <p:embed/>
                </p:oleObj>
              </mc:Choice>
              <mc:Fallback>
                <p:oleObj name="Clip" r:id="rId6" imgW="4519613" imgH="33147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7" y="382589"/>
                        <a:ext cx="14716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2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1071</Words>
  <Application>Microsoft Office PowerPoint</Application>
  <PresentationFormat>Widescreen</PresentationFormat>
  <Paragraphs>146</Paragraphs>
  <Slides>16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Cacho</vt:lpstr>
      <vt:lpstr>Clip</vt:lpstr>
      <vt:lpstr>Redes Eletrônicas e  ambientes de informação</vt:lpstr>
      <vt:lpstr>Referência (principal)</vt:lpstr>
      <vt:lpstr>Meios não são mediação</vt:lpstr>
      <vt:lpstr>   O  homem</vt:lpstr>
      <vt:lpstr>Milênios de evolução</vt:lpstr>
      <vt:lpstr>Os meios como extensão do homem</vt:lpstr>
      <vt:lpstr>Os meios imagéticos e  a cultura de massa</vt:lpstr>
      <vt:lpstr>    Tecnologia e participação</vt:lpstr>
      <vt:lpstr>Apresentação do PowerPoint</vt:lpstr>
      <vt:lpstr>  Excedente intelectual</vt:lpstr>
      <vt:lpstr>  Excedente cognitivo</vt:lpstr>
      <vt:lpstr>Como desenvolvemos a cultura</vt:lpstr>
      <vt:lpstr>   Processos de comunicação e cooperação</vt:lpstr>
      <vt:lpstr>Apresentação do PowerPoint</vt:lpstr>
      <vt:lpstr>Colaboração - Shirky</vt:lpstr>
      <vt:lpstr>Referências: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Eletrônicas e  ambientes de informação</dc:title>
  <dc:creator>marcos</dc:creator>
  <cp:lastModifiedBy>marcos</cp:lastModifiedBy>
  <cp:revision>10</cp:revision>
  <dcterms:created xsi:type="dcterms:W3CDTF">2015-04-10T09:15:11Z</dcterms:created>
  <dcterms:modified xsi:type="dcterms:W3CDTF">2016-04-01T22:08:44Z</dcterms:modified>
</cp:coreProperties>
</file>