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9"/>
  </p:notesMasterIdLst>
  <p:sldIdLst>
    <p:sldId id="256" r:id="rId2"/>
    <p:sldId id="257" r:id="rId3"/>
    <p:sldId id="292" r:id="rId4"/>
    <p:sldId id="300" r:id="rId5"/>
    <p:sldId id="289" r:id="rId6"/>
    <p:sldId id="301" r:id="rId7"/>
    <p:sldId id="304" r:id="rId8"/>
    <p:sldId id="305" r:id="rId9"/>
    <p:sldId id="306" r:id="rId10"/>
    <p:sldId id="260" r:id="rId11"/>
    <p:sldId id="259" r:id="rId12"/>
    <p:sldId id="296" r:id="rId13"/>
    <p:sldId id="263" r:id="rId14"/>
    <p:sldId id="264" r:id="rId15"/>
    <p:sldId id="294" r:id="rId16"/>
    <p:sldId id="271" r:id="rId17"/>
    <p:sldId id="30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86" autoAdjust="0"/>
  </p:normalViewPr>
  <p:slideViewPr>
    <p:cSldViewPr>
      <p:cViewPr>
        <p:scale>
          <a:sx n="76" d="100"/>
          <a:sy n="76" d="100"/>
        </p:scale>
        <p:origin x="-120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0709A-7503-4325-A076-41E18392C4A6}" type="datetimeFigureOut">
              <a:rPr lang="pt-BR" smtClean="0"/>
              <a:t>25/05/2012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7FD93-7037-4DBA-9908-B6D8899AB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8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9266C7-4984-4D37-8EB3-AE82D6B869A7}" type="datetimeFigureOut">
              <a:rPr lang="pt-BR" smtClean="0"/>
              <a:pPr/>
              <a:t>25/05/2012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B34A7E-F47D-4AD2-8468-95A0F01E94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4941168"/>
            <a:ext cx="8784976" cy="1352661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                                 </a:t>
            </a: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 que Psicologia?  </a:t>
            </a:r>
            <a:b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O comportamento e seu campo.</a:t>
            </a:r>
            <a:endParaRPr lang="pt-BR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4" descr="http://www.intropsych.com/ch04_senses/04koff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80728"/>
            <a:ext cx="2642175" cy="450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0928" y="908720"/>
            <a:ext cx="7899242" cy="864096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Propõe  integração entre  as ciências naturais e extrai </a:t>
            </a:r>
            <a:r>
              <a:rPr lang="pt-BR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um conceito </a:t>
            </a:r>
            <a:r>
              <a:rPr lang="pt-B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específico </a:t>
            </a:r>
            <a:r>
              <a:rPr lang="pt-BR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cada </a:t>
            </a:r>
            <a:r>
              <a:rPr lang="pt-B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uma: </a:t>
            </a:r>
            <a:br>
              <a:rPr lang="pt-BR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20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67744" y="2324111"/>
            <a:ext cx="5472608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QUANTIDADE</a:t>
            </a:r>
          </a:p>
          <a:p>
            <a:endParaRPr lang="pt-BR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ORDEM</a:t>
            </a:r>
          </a:p>
          <a:p>
            <a:endParaRPr lang="pt-BR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SIGNIFICADO    	E  VALOR </a:t>
            </a:r>
            <a:endParaRPr lang="pt-BR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7849" y="270775"/>
            <a:ext cx="3710175" cy="49392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Quantidade e Qualidade </a:t>
            </a:r>
            <a:endParaRPr lang="pt-BR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7849" y="1052736"/>
            <a:ext cx="83250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funções mentais podiam ser expressas em termos puramente quantitativos – (medindo-se  por exemplo: sensações, emoções, inteligência)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47198" y="2076410"/>
            <a:ext cx="7646248" cy="110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mas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é quantificado o que é importante e relevante para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articular</a:t>
            </a:r>
          </a:p>
          <a:p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 que ele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[pesquisador] quer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articular, ou seja, o que é significativo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	para ele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  (p.26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77847" y="3789040"/>
            <a:ext cx="8957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Disposição ordenada dos objetos, quando cada um deles esta num lugar determinado pela sua relação com todos os outros objetos.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46539" y="4697509"/>
            <a:ext cx="7546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podemos pensar numa marcha ordenada de acontecimentos – </a:t>
            </a:r>
          </a:p>
          <a:p>
            <a:pPr algn="just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 exemplo o movimento das teclas de um piano quando um pianista </a:t>
            </a:r>
          </a:p>
          <a:p>
            <a:pPr algn="just"/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executa uma peça musical, e uma mera sequência de eventos sem qualquer ordem quando um cão aciona as teclas. </a:t>
            </a: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605214" y="5409963"/>
            <a:ext cx="105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p.29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093590" y="3178151"/>
            <a:ext cx="123944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pt-B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Ordem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2952328" cy="5040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Significado e Valor </a:t>
            </a:r>
            <a:endParaRPr lang="pt-BR" sz="2000" b="1" dirty="0">
              <a:solidFill>
                <a:srgbClr val="7030A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052736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longe de sermos compelidos a banir conceitos tais como significado e valor da psicologia e da ciência em geral, devemos usar esses conceitos para um completo entendimento da mente e do mundo, o qual seja, ao mesmo tempo, uma explicação total. (p. 33) </a:t>
            </a:r>
          </a:p>
          <a:p>
            <a:pPr algn="just"/>
            <a:endParaRPr lang="pt-B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ciência não pode abandonar seu propósito de tratar a existência como um todo.</a:t>
            </a:r>
          </a:p>
          <a:p>
            <a:pPr marL="82296" indent="0" algn="just">
              <a:buNone/>
            </a:pPr>
            <a:endParaRPr lang="pt-BR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 pesquisa precisa encontrar uma justificativa que diz respeito a alguns valores:</a:t>
            </a:r>
          </a:p>
          <a:p>
            <a:pPr marL="82296" indent="0" algn="just">
              <a:buNone/>
            </a:pP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- Melhora a saúde e qualidade de vida as pessoas?</a:t>
            </a:r>
            <a:b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  Ampliar a compreensão de um fenômeno?</a:t>
            </a:r>
          </a:p>
          <a:p>
            <a:pPr marL="82296" indent="0" algn="just">
              <a:buNone/>
            </a:pP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-   É relevante para o desenvolvimento econômico e social?</a:t>
            </a:r>
            <a:endParaRPr lang="pt-B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547664" y="627104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        </a:t>
            </a:r>
            <a:r>
              <a:rPr lang="pt-BR" sz="2000" b="1" dirty="0" smtClean="0"/>
              <a:t>Há uma orientação </a:t>
            </a:r>
            <a:r>
              <a:rPr lang="pt-BR" sz="2000" b="1" dirty="0"/>
              <a:t>é</a:t>
            </a:r>
            <a:r>
              <a:rPr lang="pt-BR" sz="2000" b="1" dirty="0" smtClean="0"/>
              <a:t>tica no fazer científico.  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1249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7096" y="1340768"/>
            <a:ext cx="7776864" cy="47705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chemeClr val="accent5">
                    <a:lumMod val="75000"/>
                  </a:schemeClr>
                </a:solidFill>
              </a:rPr>
              <a:t>COMPORTAMENTO MOLAR </a:t>
            </a:r>
            <a:r>
              <a:rPr lang="pt-BR" sz="2000" b="1" dirty="0" smtClean="0"/>
              <a:t>-  </a:t>
            </a:r>
            <a:r>
              <a:rPr lang="pt-BR" sz="2000" dirty="0" smtClean="0"/>
              <a:t>todas as inúmeras ocorrências do nosso mundo cotidiano a que o leigo chama comportamento. 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“Tal qual aquele que se comporta o significa. Os pontos de vista pessoais sobre os fatos”.</a:t>
            </a:r>
          </a:p>
          <a:p>
            <a:endParaRPr lang="pt-BR" sz="2400" b="1" dirty="0" smtClean="0"/>
          </a:p>
          <a:p>
            <a:pPr algn="just"/>
            <a:r>
              <a:rPr lang="pt-BR" sz="2000" b="1" u="sng" dirty="0" smtClean="0">
                <a:solidFill>
                  <a:schemeClr val="accent5">
                    <a:lumMod val="75000"/>
                  </a:schemeClr>
                </a:solidFill>
              </a:rPr>
              <a:t>COMPORTAMENTO MOLECULAR </a:t>
            </a:r>
            <a:r>
              <a:rPr lang="pt-BR" sz="2000" b="1" dirty="0" smtClean="0"/>
              <a:t>- </a:t>
            </a:r>
            <a:r>
              <a:rPr lang="pt-BR" sz="2000" dirty="0" smtClean="0"/>
              <a:t>habita o meio fisiológico-geográfico. Estes meios são entendidos como interdependentes: entre o estímulo e a resposta há sempre a mediação do meio comportamental do sujeito, seu mundo individual ou sua consciência: “todo e qualquer dado é um dado comportamental; a realidade física não é um dado, mas um constructo”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“Tal qual o cientista o vê, através do experimento e observação sistemática</a:t>
            </a:r>
            <a:r>
              <a:rPr lang="pt-BR" sz="2000" dirty="0"/>
              <a:t>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07096" y="404664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Comportamento e seu Campo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cap.2/p.37)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sz="3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Comportamento Molar e seu meio</a:t>
            </a:r>
            <a:br>
              <a:rPr lang="pt-BR" sz="31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3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pt-BR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meio geográfico e o meio comportamental</a:t>
            </a:r>
            <a:r>
              <a:rPr lang="pt-BR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pt-BR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7980" y="1615733"/>
            <a:ext cx="7920880" cy="3384376"/>
          </a:xfr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t-BR" sz="3600" dirty="0" smtClean="0"/>
          </a:p>
          <a:p>
            <a:pPr marL="0" indent="0" algn="ctr">
              <a:buNone/>
            </a:pPr>
            <a:endParaRPr lang="pt-BR" sz="3600" dirty="0" smtClean="0"/>
          </a:p>
          <a:p>
            <a:pPr marL="0" indent="0" algn="just">
              <a:buNone/>
            </a:pPr>
            <a:r>
              <a:rPr lang="pt-BR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“Numa noite de inverno, em meio a uma violenta nevasca, um homem a cavalo chegou a uma estalagem,  feliz por ter encontrado abrigo após muitas horas cavalgando na planície varrida pelo vento, na qual o lençol de neve tinha coberto todos os caminhos e marcos que pudessem orientá-lo.   O dono da estalagem caminhou até a porta, encarou o forasteiro com surpresa e perguntou-lhe de onde vinha.</a:t>
            </a:r>
          </a:p>
          <a:p>
            <a:pPr marL="0" indent="0" algn="just">
              <a:buNone/>
            </a:pPr>
            <a:r>
              <a:rPr lang="pt-BR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homem apontou na direção oposta à estalagem, ao que o dono, num tom de pasmo e temor , disse: - Sabe que esteve cavalgando todo o tempo em cima do Lago da Constança? –    Dito isto, o cavaleiro tombou morto a seus pés. (p. 39,40)</a:t>
            </a:r>
          </a:p>
          <a:p>
            <a:pPr marL="0" indent="0" algn="just">
              <a:buNone/>
            </a:pPr>
            <a:endParaRPr lang="pt-BR" sz="3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81328" y="5000109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Em que meio, pois, teve lugar o comportamento do forasteiro? </a:t>
            </a:r>
          </a:p>
          <a:p>
            <a:pPr algn="ctr"/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Qual dos dois meios, o geográfico ou o comportamental, exerce a função reguladora? 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8924" y="3861048"/>
            <a:ext cx="8568952" cy="1728192"/>
          </a:xfrm>
        </p:spPr>
        <p:txBody>
          <a:bodyPr>
            <a:normAutofit/>
          </a:bodyPr>
          <a:lstStyle/>
          <a:p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Desta forma </a:t>
            </a:r>
            <a:r>
              <a:rPr lang="pt-BR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Koffka</a:t>
            </a:r>
            <a:r>
              <a:rPr lang="pt-BR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propõe que a psicologia deve ser uma ciência do comportamento molar. (p. 52)  </a:t>
            </a:r>
          </a:p>
          <a:p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1190972" y="1412776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meio comportamental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mediador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entre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meio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geográfico e o comportamento ou seja, entre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 realidade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física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 minha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experiência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significado. (p.44)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(“tenho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um mundo tal como eu percebo; que é 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meu meio comportamental”) 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8850" y="332656"/>
            <a:ext cx="7902558" cy="1152128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COMP.   MOLECULAR   X	</a:t>
            </a:r>
            <a:r>
              <a:rPr lang="pt-BR" sz="24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MOLAR  </a:t>
            </a:r>
            <a:r>
              <a:rPr lang="pt-BR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2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23303" y="879746"/>
            <a:ext cx="3764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Mov. Físico/Químico/Fisiológico/Motor</a:t>
            </a:r>
            <a:b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Quantidade, Causa e Efeito </a:t>
            </a:r>
          </a:p>
          <a:p>
            <a:pPr marL="285750" indent="-285750">
              <a:buFont typeface="Arial" charset="0"/>
              <a:buChar char="•"/>
            </a:pP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25851" y="2086664"/>
            <a:ext cx="806489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Meios (</a:t>
            </a:r>
            <a:r>
              <a:rPr lang="pt-BR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.): Geográfico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  </a:t>
            </a: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pt-BR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Comportamental </a:t>
            </a:r>
            <a:endParaRPr lang="pt-B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9103" y="3068960"/>
            <a:ext cx="3564905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Independente do sujeito/organismo;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Carece de significado;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 “realmente são”;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Realidade (camada de gelo)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“Realização” 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218187" y="3222848"/>
            <a:ext cx="360228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Ambiente significado pelo sujeito/organismo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“Parece ser”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Aparência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“Percepção” (terra firme)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Conector de seta reta 4"/>
          <p:cNvCxnSpPr>
            <a:stCxn id="10" idx="3"/>
            <a:endCxn id="11" idx="1"/>
          </p:cNvCxnSpPr>
          <p:nvPr/>
        </p:nvCxnSpPr>
        <p:spPr>
          <a:xfrm flipV="1">
            <a:off x="4644008" y="4192344"/>
            <a:ext cx="574179" cy="1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5580112" y="89883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Significado/a realidade percebida pelo organismo</a:t>
            </a:r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ipse 23"/>
          <p:cNvSpPr/>
          <p:nvPr/>
        </p:nvSpPr>
        <p:spPr>
          <a:xfrm flipV="1">
            <a:off x="6710603" y="1992269"/>
            <a:ext cx="2304256" cy="10400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 flipV="1">
            <a:off x="3635896" y="2039681"/>
            <a:ext cx="2304256" cy="104004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46424" y="1943518"/>
            <a:ext cx="2448272" cy="13867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15950" y="2313746"/>
            <a:ext cx="190921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MEIO </a:t>
            </a:r>
          </a:p>
          <a:p>
            <a:r>
              <a:rPr lang="pt-BR" b="1" dirty="0" smtClean="0"/>
              <a:t>GEOGRÁFICO 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58791" y="2231140"/>
            <a:ext cx="125846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MEIO </a:t>
            </a:r>
          </a:p>
          <a:p>
            <a:r>
              <a:rPr lang="pt-BR" b="1" dirty="0" smtClean="0"/>
              <a:t>CPTAL 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7307796" y="2174760"/>
            <a:ext cx="136815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CPTO MOLAR </a:t>
            </a:r>
            <a:endParaRPr lang="pt-BR" b="1" dirty="0"/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694696" y="2669942"/>
            <a:ext cx="576064" cy="1"/>
          </a:xfrm>
          <a:prstGeom prst="straightConnector1">
            <a:avLst/>
          </a:prstGeom>
          <a:ln w="508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70760" y="5589240"/>
            <a:ext cx="268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Exemplo do chapéu  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eta em curva para cima 12"/>
          <p:cNvSpPr/>
          <p:nvPr/>
        </p:nvSpPr>
        <p:spPr>
          <a:xfrm flipH="1">
            <a:off x="4860032" y="3645024"/>
            <a:ext cx="3024336" cy="615521"/>
          </a:xfrm>
          <a:prstGeom prst="curvedUpArrow">
            <a:avLst>
              <a:gd name="adj1" fmla="val 0"/>
              <a:gd name="adj2" fmla="val 50000"/>
              <a:gd name="adj3" fmla="val 63086"/>
            </a:avLst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Seta em curva para cima 15"/>
          <p:cNvSpPr/>
          <p:nvPr/>
        </p:nvSpPr>
        <p:spPr>
          <a:xfrm flipH="1">
            <a:off x="1403648" y="3761542"/>
            <a:ext cx="3024336" cy="615521"/>
          </a:xfrm>
          <a:prstGeom prst="curvedUpArrow">
            <a:avLst>
              <a:gd name="adj1" fmla="val 0"/>
              <a:gd name="adj2" fmla="val 50000"/>
              <a:gd name="adj3" fmla="val 63086"/>
            </a:avLst>
          </a:prstGeom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5940152" y="2636912"/>
            <a:ext cx="576064" cy="1"/>
          </a:xfrm>
          <a:prstGeom prst="straightConnector1">
            <a:avLst/>
          </a:prstGeom>
          <a:ln w="508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268760"/>
            <a:ext cx="7560840" cy="43204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Koffka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descreve a Psicologia do seu tempo como uma ciência fragmentada, 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ainda não integrada. Isto nos remete à ideia de campo de dispersão presente ainda hoje.</a:t>
            </a:r>
            <a:b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9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19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1900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Critica um certo modo de fazer em Psicologia, no qual se proliferam os dados oriundos de observação e experimentação, com pouca articulação teórica. </a:t>
            </a:r>
          </a:p>
          <a:p>
            <a:pPr marL="82296" indent="0">
              <a:buNone/>
            </a:pPr>
            <a:endParaRPr lang="pt-BR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endParaRPr lang="pt-BR" sz="1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 algn="just">
              <a:buNone/>
            </a:pPr>
            <a:r>
              <a:rPr lang="pt-BR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pt-BR" sz="1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“Descubra fatos, fatos e mais fatos; quando você estiver</a:t>
            </a:r>
          </a:p>
          <a:p>
            <a:pPr marL="82296" indent="0" algn="just">
              <a:buNone/>
            </a:pPr>
            <a:r>
              <a:rPr lang="pt-BR" sz="1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seguro de seus fatos, tente construir teorias. Mas os seus </a:t>
            </a:r>
          </a:p>
          <a:p>
            <a:pPr marL="82296" indent="0" algn="just">
              <a:buNone/>
            </a:pPr>
            <a:r>
              <a:rPr lang="pt-BR" sz="19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fatos são o mais importante.” (p. 16)</a:t>
            </a:r>
          </a:p>
          <a:p>
            <a:pPr marL="82296" indent="0" algn="just">
              <a:buNone/>
            </a:pPr>
            <a:endParaRPr lang="pt-BR" sz="16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endParaRPr lang="pt-BR" sz="19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8136904" cy="922114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							</a:t>
            </a:r>
            <a:br>
              <a:rPr lang="pt-BR" sz="2800" dirty="0" smtClean="0"/>
            </a:br>
            <a:r>
              <a:rPr lang="pt-BR" sz="2800" dirty="0" smtClean="0"/>
              <a:t>							</a:t>
            </a:r>
            <a:endParaRPr lang="en-US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8074144" cy="1080120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moderna psicologia científica foi iniciada pela quantificação e pela sistematização (teorias causais), porém que excluíam o significado subjetivo da realidade.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206380" y="220486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ciência cônscia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de suas imperfeiçoes deve ampliar gradualmente sua base, de modo a incluir cada vez mais fatos que, no começo, achou necessário excluir.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(p. 20)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31640" y="5119737"/>
            <a:ext cx="7272808" cy="147732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Portanto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uma ciência ganha em valor e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significado não pelo número de fatos individuais que colige, mas pela generalidade e poder de suas teorias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[...] (p.21)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31640" y="3861048"/>
            <a:ext cx="7579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    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fatos precedem a formulação teórica; </a:t>
            </a:r>
          </a:p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   É possível acessar fatos isentos de uma base teórica;</a:t>
            </a:r>
            <a:b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   Coleção de informações desorganizadas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22504" y="3357009"/>
            <a:ext cx="54726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Critica </a:t>
            </a:r>
            <a:r>
              <a:rPr lang="pt-BR" b="1" dirty="0"/>
              <a:t>à</a:t>
            </a:r>
            <a:r>
              <a:rPr lang="pt-BR" b="1" dirty="0" smtClean="0"/>
              <a:t> Psicologia do início do século XX: 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2132856"/>
            <a:ext cx="3600400" cy="5760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Função da ciência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636912"/>
            <a:ext cx="7386024" cy="3755504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pPr marL="82296" indent="0"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a aquisição 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do verdadeiro saber deve ajudar-nos a reintegrar o nosso mundo, que foi fragmentado; deve ensinar-nos a irrefutabilidade das relações objetivas, independentes de nossos desejos e preconceitos; e deve indicar-nos nossa verdadeira posição no mundo, fazendo-nos respeitar e reverenciar as coisas animadas e inanimadas.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(p. 21)</a:t>
            </a:r>
            <a:endParaRPr lang="pt-B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5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87624" y="836712"/>
            <a:ext cx="7498080" cy="4800600"/>
          </a:xfrm>
        </p:spPr>
        <p:txBody>
          <a:bodyPr>
            <a:normAutofit fontScale="25000" lnSpcReduction="20000"/>
          </a:bodyPr>
          <a:lstStyle/>
          <a:p>
            <a:endParaRPr lang="pt-BR" sz="2800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sz="2900" dirty="0"/>
          </a:p>
          <a:p>
            <a:pPr marL="285750" indent="-285750">
              <a:buFont typeface="Arial" charset="0"/>
              <a:buChar char="•"/>
            </a:pPr>
            <a:endParaRPr lang="pt-BR" sz="2800" dirty="0"/>
          </a:p>
          <a:p>
            <a:r>
              <a:rPr lang="pt-BR" sz="8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Koffka</a:t>
            </a:r>
            <a:r>
              <a:rPr lang="pt-BR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não se opõe aos fatos, mas combate a cisão entre fato e teoria (aponta para a importância do sentido e do valor ao se fazer ciência);   </a:t>
            </a:r>
            <a:br>
              <a:rPr lang="pt-BR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inerente a qualquer investigação a presença de sentidos e significados. </a:t>
            </a:r>
          </a:p>
          <a:p>
            <a:pPr marL="82296" indent="0" algn="just">
              <a:buNone/>
            </a:pPr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2296" indent="0" algn="just">
              <a:buNone/>
            </a:pPr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8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busca dos fatos portanto,  está relacionada a um sentido anterior que orienta esta busca. Exemplos: circo/professor </a:t>
            </a:r>
          </a:p>
          <a:p>
            <a:pPr algn="just"/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pt-BR" sz="8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3608" y="5998763"/>
            <a:ext cx="795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Propõe a não alienação do todo que dá sentido às partes. 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35299" y="3532878"/>
            <a:ext cx="3343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Exemplo: Música dos anjos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7" descr="musical_not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91"/>
          <a:stretch>
            <a:fillRect/>
          </a:stretch>
        </p:blipFill>
        <p:spPr bwMode="auto">
          <a:xfrm>
            <a:off x="4478555" y="1124744"/>
            <a:ext cx="4326881" cy="33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02848" y="5085184"/>
            <a:ext cx="727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Para que sejamos verdadeiramente integradores devemos tentar usar as contribuições de todas as partes na construção do nosso sistema [...]. (p.25)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340768"/>
            <a:ext cx="7930128" cy="480060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As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Gestalten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percebidas em primeiro lugar, podem ser decompostas em </a:t>
            </a:r>
            <a:r>
              <a:rPr lang="pt-BR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partes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Mas as partes são sempre partes da Gestalt formadora. Está completamente errada a sentença, atribuída falsamente aos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gestaltistas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 que “o todo é </a:t>
            </a:r>
            <a:r>
              <a:rPr lang="pt-BR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mais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que a soma dos elementos”. A psicologia da Gestalt é diferente daqueles que falam em soma de elementos. Pelo contrário, </a:t>
            </a:r>
            <a:r>
              <a:rPr lang="pt-BR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Gestalt, de início, vai ser dividida em partes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 Gestalt é anterior à existência das partes. </a:t>
            </a:r>
            <a:r>
              <a:rPr lang="pt-BR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determinação é de cima ou descendente 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não de baixo ou ascendente. (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Engelmann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p.2)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59"/>
            <a:ext cx="3046090" cy="223224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645024"/>
            <a:ext cx="306767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C:\Documents and Settings\Su\Meus documentos\Minhas imagens\ILUSÃO DE ÓT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2820144" cy="398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664" y="3573016"/>
            <a:ext cx="3211914" cy="3433936"/>
          </a:xfrm>
          <a:prstGeom prst="rect">
            <a:avLst/>
          </a:prstGeom>
        </p:spPr>
      </p:pic>
      <p:sp>
        <p:nvSpPr>
          <p:cNvPr id="3" name="Arco 2"/>
          <p:cNvSpPr/>
          <p:nvPr/>
        </p:nvSpPr>
        <p:spPr>
          <a:xfrm>
            <a:off x="5508104" y="976897"/>
            <a:ext cx="2714600" cy="2066528"/>
          </a:xfrm>
          <a:prstGeom prst="arc">
            <a:avLst>
              <a:gd name="adj1" fmla="val 17034946"/>
              <a:gd name="adj2" fmla="val 162942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2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899</Words>
  <Application>Microsoft Office PowerPoint</Application>
  <PresentationFormat>Apresentação na tela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Solstício</vt:lpstr>
      <vt:lpstr>                                 Por que Psicologia?                      O comportamento e seu campo.</vt:lpstr>
      <vt:lpstr>Apresentação do PowerPoint</vt:lpstr>
      <vt:lpstr>               </vt:lpstr>
      <vt:lpstr>  Função da ciência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Propõe  integração entre  as ciências naturais e extrai um conceito específico de cada uma:  </vt:lpstr>
      <vt:lpstr>Quantidade e Qualidade </vt:lpstr>
      <vt:lpstr>Significado e Valor </vt:lpstr>
      <vt:lpstr>Apresentação do PowerPoint</vt:lpstr>
      <vt:lpstr>O Comportamento Molar e seu meio      (o meio geográfico e o meio comportamental)</vt:lpstr>
      <vt:lpstr>Apresentação do PowerPoint</vt:lpstr>
      <vt:lpstr>COMP.   MOLECULAR   X MOLAR  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lugar de B. F Skinner (1904-1990) na História e Filosofia da Psicologia</dc:title>
  <dc:creator>Djalma</dc:creator>
  <cp:lastModifiedBy>A satisfied Microsoft Office User</cp:lastModifiedBy>
  <cp:revision>389</cp:revision>
  <dcterms:created xsi:type="dcterms:W3CDTF">2012-04-19T11:58:37Z</dcterms:created>
  <dcterms:modified xsi:type="dcterms:W3CDTF">2012-05-25T17:03:14Z</dcterms:modified>
</cp:coreProperties>
</file>