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Texto do Título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/>
            </a:lvl1pPr>
          </a:lstStyle>
          <a:p>
            <a:pPr/>
            <a:r>
              <a:t>–Jaime Silveira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“Digite uma citação aqui.”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508000" y="913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Shape 28"/>
          <p:cNvSpPr/>
          <p:nvPr/>
        </p:nvSpPr>
        <p:spPr>
          <a:xfrm>
            <a:off x="508000" y="662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 flipV="1">
            <a:off x="7994302" y="70535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>
            <p:ph type="body" sz="quarter" idx="13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Shape 31"/>
          <p:cNvSpPr/>
          <p:nvPr>
            <p:ph type="pic" idx="14"/>
          </p:nvPr>
        </p:nvSpPr>
        <p:spPr>
          <a:xfrm>
            <a:off x="596900" y="633461"/>
            <a:ext cx="11811000" cy="5207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Texto do Título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Shape 51"/>
          <p:cNvSpPr/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24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Shape 52"/>
          <p:cNvSpPr/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/>
            <a:r>
              <a:t>Texto do Título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000" u="none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3600" u="none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Matheus Henrique Nono Almeida</a:t>
            </a:r>
          </a:p>
        </p:txBody>
      </p:sp>
      <p:sp>
        <p:nvSpPr>
          <p:cNvPr id="134" name="Shape 134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344677">
              <a:spcBef>
                <a:spcPts val="900"/>
              </a:spcBef>
              <a:defRPr sz="413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 HISTÓRIA CATÓLICA DO SAMBA NA BAHIA: REFLEXÕES SOBRE A DIÁSPORA AFRICANA</a:t>
            </a:r>
          </a:p>
        </p:txBody>
      </p:sp>
      <p:sp>
        <p:nvSpPr>
          <p:cNvPr id="135" name="Shape 135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Por: Michael Iyangana</a:t>
            </a:r>
          </a:p>
        </p:txBody>
      </p:sp>
      <p:pic>
        <p:nvPicPr>
          <p:cNvPr id="136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6586" y="268587"/>
            <a:ext cx="5073054" cy="3383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227929" y="420561"/>
            <a:ext cx="930096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0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O SAMBA “CATÓLICO” NO SÉCULO XX</a:t>
            </a:r>
          </a:p>
        </p:txBody>
      </p:sp>
      <p:sp>
        <p:nvSpPr>
          <p:cNvPr id="170" name="Shape 170"/>
          <p:cNvSpPr/>
          <p:nvPr/>
        </p:nvSpPr>
        <p:spPr>
          <a:xfrm>
            <a:off x="196849" y="755301"/>
            <a:ext cx="126111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__________________________________________________________________________________</a:t>
            </a:r>
          </a:p>
        </p:txBody>
      </p:sp>
      <p:sp>
        <p:nvSpPr>
          <p:cNvPr id="171" name="Shape 171"/>
          <p:cNvSpPr/>
          <p:nvPr/>
        </p:nvSpPr>
        <p:spPr>
          <a:xfrm>
            <a:off x="45454" y="2946400"/>
            <a:ext cx="12913892" cy="386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Este samba chamado de “católico” - uma manifestação baiana derivada de estéticas centro-africanas e feita para santos católicos - foi primeiramente articulada no contexto das duas instituições coloniais mais importantes, as irmandades e os calundus. Até o início do séc. XIX, sambar para os santos parece ter disseminado pelas celebrações cotidianas de indivíduos negros em esferas sociais públicas e particulares. Por volta de meio século depois, o samba parece romper algumas barreiras sociais. Já no século XX, o samba católico fazia parte da “cultura” da celebração aos santos católicos.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248006" y="246945"/>
            <a:ext cx="638253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CONSIDERAÇÕES FINAIS</a:t>
            </a:r>
          </a:p>
        </p:txBody>
      </p:sp>
      <p:sp>
        <p:nvSpPr>
          <p:cNvPr id="174" name="Shape 174"/>
          <p:cNvSpPr/>
          <p:nvPr/>
        </p:nvSpPr>
        <p:spPr>
          <a:xfrm>
            <a:off x="196849" y="656490"/>
            <a:ext cx="126111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__________________________________________________________________________________</a:t>
            </a:r>
          </a:p>
        </p:txBody>
      </p:sp>
      <p:sp>
        <p:nvSpPr>
          <p:cNvPr id="175" name="Shape 175"/>
          <p:cNvSpPr/>
          <p:nvPr/>
        </p:nvSpPr>
        <p:spPr>
          <a:xfrm>
            <a:off x="-12961" y="1771650"/>
            <a:ext cx="13030722" cy="621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A história do catolicismo na Bahia envolve o samba e vice-versa, pois os dois fazem parte da mesma história.</a:t>
            </a: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“Como separar aquilo que é africano ou não quando se trata de um hemisfério cuja economia, história e estrutura social são fruto das contribuições (mesmo forçadas) dos africanos escravizados? Por que não afixar um </a:t>
            </a:r>
            <a:r>
              <a:rPr i="1"/>
              <a:t>afro-</a:t>
            </a:r>
            <a:r>
              <a:t> em tudo? Afinal, a globalização que hoje liga o mundo inteiro começou a solidificar a partir do brutal comércio transatlântico de escravos.” </a:t>
            </a: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Reconhecer as maneiras diversas que os africanos contribuíram para a construção das Américas é de fundamental importância tanto para a população negra cuja história foi brutalmente apagada e pisada pela escravidão como para a sociedade em geral no combate contra o racismo.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366746" y="1771650"/>
            <a:ext cx="12271308" cy="621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A Diáspora Africana não é algo evidente por si só, suas fronteiras são sempre mutáveis. Historicamente falando, “</a:t>
            </a:r>
            <a:r>
              <a:rPr i="1"/>
              <a:t>pessoas negras</a:t>
            </a:r>
            <a:r>
              <a:t> no Novo Mundo se tornou representável como </a:t>
            </a:r>
            <a:r>
              <a:rPr i="1"/>
              <a:t>africano” </a:t>
            </a:r>
            <a:r>
              <a:rPr i="1" sz="2000"/>
              <a:t>(Palmié, 2008, p. 9)</a:t>
            </a:r>
            <a:r>
              <a:rPr i="1"/>
              <a:t>. </a:t>
            </a:r>
            <a:endParaRPr i="1"/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 marL="391583" indent="-391583" algn="l">
              <a:buSzPct val="75000"/>
              <a:buChar char="-"/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Importância fundamental do catolicismo para uma possível reelaboração da Diáspora Africana.</a:t>
            </a:r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Ex.: conjuntos afro-venezuelanos de percussão tocam em festas públicas de São João, Santo Antônio e São Benedito assim como durante </a:t>
            </a:r>
            <a:r>
              <a:rPr i="1"/>
              <a:t>velorios </a:t>
            </a:r>
            <a:r>
              <a:t>del</a:t>
            </a:r>
            <a:r>
              <a:rPr i="1"/>
              <a:t> santo</a:t>
            </a:r>
            <a:r>
              <a:t>, quando os venezuelanos juntam tambores, orações e poesia espanhola e um movimento coreografado conhecido como </a:t>
            </a:r>
            <a:r>
              <a:rPr i="1"/>
              <a:t>cuadrilla</a:t>
            </a:r>
            <a:r>
              <a:t> diante de altares domiciliares. Manifestações assim também são vistas na Colômbia, República Dominicana, Equador e em Cuba.</a:t>
            </a:r>
          </a:p>
        </p:txBody>
      </p:sp>
      <p:sp>
        <p:nvSpPr>
          <p:cNvPr id="139" name="Shape 139"/>
          <p:cNvSpPr/>
          <p:nvPr/>
        </p:nvSpPr>
        <p:spPr>
          <a:xfrm>
            <a:off x="227929" y="225730"/>
            <a:ext cx="3640523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INTRODUÇÃO</a:t>
            </a:r>
          </a:p>
        </p:txBody>
      </p:sp>
      <p:sp>
        <p:nvSpPr>
          <p:cNvPr id="140" name="Shape 140"/>
          <p:cNvSpPr/>
          <p:nvPr/>
        </p:nvSpPr>
        <p:spPr>
          <a:xfrm>
            <a:off x="196849" y="618806"/>
            <a:ext cx="126111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__________________________________________________________________________________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44397" y="362224"/>
            <a:ext cx="844190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O SAMBA “CATÓLICO” NA BAHIA</a:t>
            </a:r>
          </a:p>
        </p:txBody>
      </p:sp>
      <p:sp>
        <p:nvSpPr>
          <p:cNvPr id="143" name="Shape 143"/>
          <p:cNvSpPr/>
          <p:nvPr/>
        </p:nvSpPr>
        <p:spPr>
          <a:xfrm>
            <a:off x="196849" y="755301"/>
            <a:ext cx="126111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__________________________________________________________________________________</a:t>
            </a:r>
          </a:p>
        </p:txBody>
      </p:sp>
      <p:sp>
        <p:nvSpPr>
          <p:cNvPr id="144" name="Shape 144"/>
          <p:cNvSpPr/>
          <p:nvPr/>
        </p:nvSpPr>
        <p:spPr>
          <a:xfrm>
            <a:off x="65081" y="2019300"/>
            <a:ext cx="12874638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O samba faz parte íntegra das devoções aos santos católicos, tanto nas procissões públicas como em celebrações domiciliares. Evidências tanto coreológicas como musicológicas e etimológicas sugerem que o samba e suas partes constituintes vêm principalmente dos falantes bantu da África Central </a:t>
            </a:r>
            <a:r>
              <a:rPr sz="2000"/>
              <a:t>(Carneiro, 1961, p. 10-11; Doring, 2004, p. 82-84; Kubik, 1979, p. 15-22, 2013, p. 30-33; Silva e Filho, 1983, p. 43-44)</a:t>
            </a:r>
            <a:endParaRPr sz="2000"/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endParaRPr sz="2000"/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endParaRPr sz="2000"/>
          </a:p>
          <a:p>
            <a:pPr marL="391583" indent="-391583" algn="l">
              <a:buSzPct val="75000"/>
              <a:buChar char="-"/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Importância cosmológica: sambar não só alegra as pessoas como também faz felizes os santos.</a:t>
            </a:r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Nesses termos cosmológicos, o samba do Recôncavo Baiano se assemelha aos congados do sudeste brasileiro, onde a ligação entre as práticas centro-africanas e os santos católicos também é bastante forte.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496" y="315829"/>
            <a:ext cx="6840680" cy="402745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256262" y="498096"/>
            <a:ext cx="5073100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Congados recebendo bênção e saúdam Basílica do Santíssimo Sacramento, Uberaba, MG.</a:t>
            </a:r>
          </a:p>
        </p:txBody>
      </p:sp>
      <p:pic>
        <p:nvPicPr>
          <p:cNvPr id="14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496" y="4546919"/>
            <a:ext cx="6840680" cy="454525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7374910" y="4565797"/>
            <a:ext cx="3929512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Congados com tradição indígena, Poços de Caldas, MG.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194992" y="213177"/>
            <a:ext cx="10600768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AS IRMANDADES CATÓLICAS DO BRASIL SETECENTISTA</a:t>
            </a:r>
          </a:p>
        </p:txBody>
      </p:sp>
      <p:sp>
        <p:nvSpPr>
          <p:cNvPr id="152" name="Shape 152"/>
          <p:cNvSpPr/>
          <p:nvPr/>
        </p:nvSpPr>
        <p:spPr>
          <a:xfrm>
            <a:off x="120649" y="1298759"/>
            <a:ext cx="127635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___________________________________________________________________________________</a:t>
            </a:r>
          </a:p>
        </p:txBody>
      </p:sp>
      <p:sp>
        <p:nvSpPr>
          <p:cNvPr id="153" name="Shape 153"/>
          <p:cNvSpPr/>
          <p:nvPr/>
        </p:nvSpPr>
        <p:spPr>
          <a:xfrm>
            <a:off x="-25400" y="1976955"/>
            <a:ext cx="13055601" cy="71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A palavra “samba” aparece pela primeira vez em 1838 </a:t>
            </a:r>
            <a:r>
              <a:rPr sz="2000"/>
              <a:t>(Sandroni, 2012, p. 88)</a:t>
            </a:r>
            <a:r>
              <a:t>. Já no séc. XVII </a:t>
            </a:r>
            <a:r>
              <a:rPr sz="2000"/>
              <a:t>(Budasz, 2007, p. 7-8)</a:t>
            </a:r>
            <a:r>
              <a:t>, documentos revelam um pouco sobre a existência de uma dança que provavelmente viria a ser chamada de “samba” séculos mais tarde. As primeiras boas evidências começam a aparecer no séc. XVIII, nas principais instituições sociais negras no Brasil Colônia: as irmandades negras e os calundus.</a:t>
            </a: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 marL="391583" indent="-391583" algn="l">
              <a:buSzPct val="75000"/>
              <a:buChar char="-"/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Irmandades leigas serviam como sociedade de ajuda mútua e veículos de ascensão social, que tinha como fundamento a comemoração de seu santo padroeiro.</a:t>
            </a:r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As irmandades se dividiam à base de “cor”, separando “brancos”, “pretos” e, mais tarde, “pardos” </a:t>
            </a:r>
            <a:r>
              <a:rPr sz="2000"/>
              <a:t>(Mulvey, 1980, p. 254-255; Parés, 2007, p. 82; Reis, 2003, p. 41-51; Russell-Wood, 2011, p. 239-240)</a:t>
            </a:r>
            <a:r>
              <a:t>.</a:t>
            </a:r>
          </a:p>
          <a:p>
            <a:pPr algn="l"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De forma geral,os centro-africanos dominavam as irmandades negras, servindo como líderes e fundadores e, consequentemente, tinham um papel decisivo na escolha dos santos padroeiros e na maneiros como festejá-los.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480" y="5882171"/>
            <a:ext cx="12999840" cy="339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 predominância de rituais e danças centro-africanos durante as festas de santos padroeiros é resultado de uma série de fatores. Centro-africanos compunham a grande maioria de africanos escravizados nas Américas, além do fato desses africanos já vinham com um histórico longo de catolicismo. Também podemos citar o fato de que a estética centro-africana nunca foi hegemônica nem monolítica. Assim, os negros de etnias variadas teriam interagido na criação de novas ideias, sejam essas estéticas ou devocionais.</a:t>
            </a:r>
          </a:p>
        </p:txBody>
      </p:sp>
      <p:pic>
        <p:nvPicPr>
          <p:cNvPr id="156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996" y="504076"/>
            <a:ext cx="12676808" cy="52541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254316" y="148135"/>
            <a:ext cx="383377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OS CALUNDUS</a:t>
            </a:r>
          </a:p>
        </p:txBody>
      </p:sp>
      <p:sp>
        <p:nvSpPr>
          <p:cNvPr id="159" name="Shape 159"/>
          <p:cNvSpPr/>
          <p:nvPr/>
        </p:nvSpPr>
        <p:spPr>
          <a:xfrm>
            <a:off x="196849" y="541211"/>
            <a:ext cx="126111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__________________________________________________________________________________</a:t>
            </a:r>
          </a:p>
        </p:txBody>
      </p:sp>
      <p:sp>
        <p:nvSpPr>
          <p:cNvPr id="160" name="Shape 160"/>
          <p:cNvSpPr/>
          <p:nvPr/>
        </p:nvSpPr>
        <p:spPr>
          <a:xfrm>
            <a:off x="113450" y="1090952"/>
            <a:ext cx="12777900" cy="855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3000">
                <a:latin typeface="Times"/>
                <a:ea typeface="Times"/>
                <a:cs typeface="Times"/>
                <a:sym typeface="Times"/>
              </a:defRPr>
            </a:pPr>
            <a:r>
              <a:t>Calundu:</a:t>
            </a:r>
            <a:r>
              <a:rPr i="0"/>
              <a:t> ritual de adivinhação que se espelhava em rituais de processão ancestral da África Central </a:t>
            </a:r>
            <a:r>
              <a:rPr i="0" sz="2000"/>
              <a:t>(Sweet, 2003, p. 145)</a:t>
            </a:r>
            <a:r>
              <a:rPr i="0"/>
              <a:t>. Os instrumentos musicais utilizados durante os ritos eram instrumentos comuns centro-africanos, tais como tambores, ganzás e pandeiros, instrumentos característicos do samba de hoje. Os calundus não poderiam ser caracterizados como manifestações católicas.</a:t>
            </a:r>
            <a:endParaRPr i="0"/>
          </a:p>
          <a:p>
            <a:pPr>
              <a:defRPr i="1" sz="3000">
                <a:latin typeface="Times"/>
                <a:ea typeface="Times"/>
                <a:cs typeface="Times"/>
                <a:sym typeface="Times"/>
              </a:defRPr>
            </a:pPr>
            <a:endParaRPr i="0"/>
          </a:p>
          <a:p>
            <a:pPr>
              <a:defRPr i="1" sz="3000">
                <a:latin typeface="Times"/>
                <a:ea typeface="Times"/>
                <a:cs typeface="Times"/>
                <a:sym typeface="Times"/>
              </a:defRPr>
            </a:pPr>
            <a:r>
              <a:rPr i="0"/>
              <a:t>Ao longo do séc. XVIII, os calundus gradualmente desapareceram, provavelmente porque foram incorporados a outras práticas e instituições religiosas (ex.: candomblé, umbanda, catolicismo, espiritismo etc.). </a:t>
            </a:r>
            <a:endParaRPr i="0"/>
          </a:p>
          <a:p>
            <a:pPr>
              <a:defRPr i="1" sz="3000">
                <a:latin typeface="Times"/>
                <a:ea typeface="Times"/>
                <a:cs typeface="Times"/>
                <a:sym typeface="Times"/>
              </a:defRPr>
            </a:pPr>
            <a:endParaRPr i="0"/>
          </a:p>
          <a:p>
            <a:pPr>
              <a:defRPr i="1" sz="3000">
                <a:latin typeface="Times"/>
                <a:ea typeface="Times"/>
                <a:cs typeface="Times"/>
                <a:sym typeface="Times"/>
              </a:defRPr>
            </a:pPr>
            <a:r>
              <a:rPr i="0"/>
              <a:t>Os calundus como também os quilombos sinalizam a dedicação que os negros tinham por certos santos católicos. Por exemplo, após a destruição de Palmares, foram descobertas imagens de santos católicos </a:t>
            </a:r>
            <a:r>
              <a:rPr i="0" sz="2000"/>
              <a:t>(Carneiro, 1966, p. 27)</a:t>
            </a:r>
            <a:r>
              <a:rPr i="0"/>
              <a:t>.</a:t>
            </a:r>
            <a:endParaRPr i="0"/>
          </a:p>
          <a:p>
            <a:pPr>
              <a:defRPr i="1" sz="3000">
                <a:latin typeface="Times"/>
                <a:ea typeface="Times"/>
                <a:cs typeface="Times"/>
                <a:sym typeface="Times"/>
              </a:defRPr>
            </a:pPr>
            <a:endParaRPr i="0"/>
          </a:p>
          <a:p>
            <a:pPr>
              <a:defRPr i="1" sz="3000">
                <a:latin typeface="Times"/>
                <a:ea typeface="Times"/>
                <a:cs typeface="Times"/>
                <a:sym typeface="Times"/>
              </a:defRPr>
            </a:pPr>
            <a:r>
              <a:rPr i="0"/>
              <a:t>Documentação histórica mostra que negociações entre irmandades negras e autoridades eclesiásticas não eram raras, o que nos leva a concluir que as irmandades negras empregavam danças africanas não por ignorância, mas sim por vontade própria.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7789" y="1735887"/>
            <a:ext cx="8309222" cy="455761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083934" y="6974224"/>
            <a:ext cx="883693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A dança do calundu, por Zacharias Wagener (1614-1668)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-2629" y="329287"/>
            <a:ext cx="10166525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defRPr sz="42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O SAMBA “CATÓLICO” NO SÉCULO XIX</a:t>
            </a:r>
          </a:p>
        </p:txBody>
      </p:sp>
      <p:sp>
        <p:nvSpPr>
          <p:cNvPr id="166" name="Shape 166"/>
          <p:cNvSpPr/>
          <p:nvPr/>
        </p:nvSpPr>
        <p:spPr>
          <a:xfrm>
            <a:off x="196849" y="705895"/>
            <a:ext cx="1261110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__________________________________________________________________________________</a:t>
            </a:r>
          </a:p>
        </p:txBody>
      </p:sp>
      <p:sp>
        <p:nvSpPr>
          <p:cNvPr id="167" name="Shape 167"/>
          <p:cNvSpPr/>
          <p:nvPr/>
        </p:nvSpPr>
        <p:spPr>
          <a:xfrm>
            <a:off x="-2729" y="2241549"/>
            <a:ext cx="13010258" cy="527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No início do séc. XIX muitos dos movimentos coreográficos encontrado nas festas das irmandades talvez tenham se tornado comuns em contextos católicos na sociedade baiana. Já em meados dos Oitocentos, a percussão “dos negros” - chamada de “samba” ou “batuque” - era fato comum nas ruas após procissões católicas ou até em frente às igrejas depois de novenas.</a:t>
            </a: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sz="3000">
                <a:latin typeface="Times"/>
                <a:ea typeface="Times"/>
                <a:cs typeface="Times"/>
                <a:sym typeface="Times"/>
              </a:defRPr>
            </a:pPr>
            <a:r>
              <a:t>Há registros de manifestações de tal caráter em nome de São Cosme e Damião na Freguesia de Sé, que, nessa época, era um bairro de classe operaria cujos moradores eram de maioria branca e parda </a:t>
            </a:r>
            <a:r>
              <a:rPr sz="2000"/>
              <a:t>(Nascimento, 2007, p. 119)</a:t>
            </a:r>
            <a:r>
              <a:t>. Com base nisso, talvez possamos inferir que este possível samba católico já ia além do segmento negro da sociedade.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