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5" r:id="rId2"/>
    <p:sldId id="346" r:id="rId3"/>
    <p:sldId id="345" r:id="rId4"/>
    <p:sldId id="327" r:id="rId5"/>
    <p:sldId id="333" r:id="rId6"/>
    <p:sldId id="335" r:id="rId7"/>
    <p:sldId id="336" r:id="rId8"/>
    <p:sldId id="257" r:id="rId9"/>
    <p:sldId id="316" r:id="rId10"/>
    <p:sldId id="317" r:id="rId11"/>
    <p:sldId id="323" r:id="rId12"/>
    <p:sldId id="324" r:id="rId13"/>
    <p:sldId id="263" r:id="rId14"/>
    <p:sldId id="271" r:id="rId15"/>
    <p:sldId id="292" r:id="rId16"/>
    <p:sldId id="298" r:id="rId17"/>
    <p:sldId id="299" r:id="rId18"/>
    <p:sldId id="347" r:id="rId19"/>
    <p:sldId id="352" r:id="rId20"/>
    <p:sldId id="353" r:id="rId21"/>
    <p:sldId id="356" r:id="rId22"/>
    <p:sldId id="357" r:id="rId23"/>
    <p:sldId id="35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B5BAD-387C-4B77-91C9-629D98B54158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BC440-7E4B-4DA3-A393-0A92639DEC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26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0C7D-C2C2-48EA-A847-896F2759A97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70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0C7D-C2C2-48EA-A847-896F2759A97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44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08531C-AEA5-43CA-AAE6-8A05C7308A20}" type="slidenum">
              <a:rPr lang="pt-BR" altLang="pt-BR" sz="1200"/>
              <a:pPr/>
              <a:t>20</a:t>
            </a:fld>
            <a:endParaRPr lang="pt-BR" alt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63940-B8F1-4030-B6AD-003DB1750F6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53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3C0C-118C-4EBE-9981-34EB56303CF5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3C0C-118C-4EBE-9981-34EB56303CF5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8E7D-000C-4DA9-A1E4-D3990B6E47A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641"/>
            <a:ext cx="7772400" cy="1512168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dirty="0" smtClean="0"/>
              <a:t>TERAPIA NUTRICIONAL</a:t>
            </a:r>
            <a:br>
              <a:rPr lang="pt-BR" sz="3600" b="1" dirty="0" smtClean="0"/>
            </a:br>
            <a:r>
              <a:rPr lang="pt-BR" sz="3600" b="1" dirty="0" smtClean="0"/>
              <a:t> ENTERAL E PARENTERAL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44824"/>
            <a:ext cx="8785100" cy="4824535"/>
          </a:xfrm>
        </p:spPr>
        <p:txBody>
          <a:bodyPr>
            <a:normAutofit lnSpcReduction="10000"/>
          </a:bodyPr>
          <a:lstStyle/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Conjunto de procedimentos terapêuticos relacionados à administração de alimentação por sondas e cateteres →  prática de alta complexidade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 dirty="0" smtClean="0">
              <a:solidFill>
                <a:srgbClr val="FF0000"/>
              </a:solidFill>
              <a:latin typeface="+mj-lt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Título 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de Especialista em 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TNE 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e 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TNP 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pela SBNPE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pt-BR" sz="2400" b="1" dirty="0" smtClean="0">
              <a:solidFill>
                <a:srgbClr val="FF0000"/>
              </a:solidFill>
              <a:latin typeface="+mj-lt"/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Etapas de seleção, preparo, administração de fórmulas em ambientes específicos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 dirty="0" smtClean="0">
              <a:latin typeface="+mj-lt"/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Equipe multiprofissional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  <a:defRPr/>
            </a:pPr>
            <a:endParaRPr lang="pt-BR" sz="2400" b="1" dirty="0" smtClean="0">
              <a:latin typeface="+mj-lt"/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Indicações: ingestão por VO é insuficiente ou indesejável; má digestão e absorção de nutrientes</a:t>
            </a:r>
          </a:p>
        </p:txBody>
      </p:sp>
    </p:spTree>
    <p:extLst>
      <p:ext uri="{BB962C8B-B14F-4D97-AF65-F5344CB8AC3E}">
        <p14:creationId xmlns:p14="http://schemas.microsoft.com/office/powerpoint/2010/main" val="156781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2910" y="1000108"/>
            <a:ext cx="5238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VIAS DE ADMINISTRAÇÃO:</a:t>
            </a:r>
            <a:endParaRPr lang="pt-BR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85786" y="2214554"/>
            <a:ext cx="7143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CENTRAL (NPT)  </a:t>
            </a:r>
          </a:p>
          <a:p>
            <a:endParaRPr lang="pt-BR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VEIAS DE GROSSO CALIBRE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VEIA CAVA SUPERIOR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MAIOR RISCO DE COMPLICAÇÕES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OSMOLARIDADE &gt; 900 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mOsm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↑ CONCENTRAÇÃO DE NUTRIENTES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LONGOS PERÍODOS DE TERAPIA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8" descr="total_parenteral_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71546"/>
            <a:ext cx="3071834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00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1472" y="2214554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►  </a:t>
            </a:r>
            <a:r>
              <a:rPr lang="pt-B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IMPOSSIBILIDADE TEMPORÁRIA OU 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DEFINITIVA DE NUTRIÇÃO PELO </a:t>
            </a:r>
          </a:p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TRATO GASTROINTESTINAL.</a:t>
            </a:r>
          </a:p>
          <a:p>
            <a:pPr algn="ctr"/>
            <a:endParaRPr lang="pt-BR" sz="8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8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8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 </a:t>
            </a:r>
            <a:r>
              <a:rPr lang="pt-BR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▪</a:t>
            </a:r>
            <a:r>
              <a:rPr lang="pt-BR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não pode   </a:t>
            </a:r>
          </a:p>
          <a:p>
            <a:r>
              <a:rPr lang="pt-BR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▪</a:t>
            </a:r>
            <a:r>
              <a:rPr lang="pt-BR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não deve   </a:t>
            </a:r>
          </a:p>
          <a:p>
            <a:r>
              <a:rPr lang="pt-BR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      ▪</a:t>
            </a:r>
            <a:r>
              <a:rPr lang="pt-BR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não quer se alimentar</a:t>
            </a:r>
            <a:endParaRPr lang="pt-BR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42976" y="1142984"/>
            <a:ext cx="3027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INDICAÇÕES:</a:t>
            </a:r>
            <a:endParaRPr lang="pt-BR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4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71472" y="928670"/>
            <a:ext cx="2756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INDICAÇÕES:</a:t>
            </a:r>
            <a:endParaRPr lang="pt-BR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ipse 4"/>
          <p:cNvSpPr/>
          <p:nvPr/>
        </p:nvSpPr>
        <p:spPr>
          <a:xfrm>
            <a:off x="3857620" y="3500438"/>
            <a:ext cx="1357322" cy="1071570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</a:t>
            </a:r>
            <a:endParaRPr lang="pt-BR" sz="4000" b="1" dirty="0">
              <a:solidFill>
                <a:srgbClr val="9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ipse 5"/>
          <p:cNvSpPr/>
          <p:nvPr/>
        </p:nvSpPr>
        <p:spPr>
          <a:xfrm>
            <a:off x="3357554" y="1857364"/>
            <a:ext cx="2857520" cy="10715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DESNUTRIÇÃO</a:t>
            </a:r>
          </a:p>
        </p:txBody>
      </p:sp>
      <p:sp>
        <p:nvSpPr>
          <p:cNvPr id="17" name="Elipse 16"/>
          <p:cNvSpPr/>
          <p:nvPr/>
        </p:nvSpPr>
        <p:spPr>
          <a:xfrm>
            <a:off x="4572000" y="5214950"/>
            <a:ext cx="2714644" cy="10715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  RENAL</a:t>
            </a:r>
          </a:p>
          <a:p>
            <a:pPr algn="ctr"/>
            <a:r>
              <a:rPr lang="pt-B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HEPÁTICA</a:t>
            </a:r>
            <a:endPara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5857884" y="3929066"/>
            <a:ext cx="2643206" cy="114300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 e PÓS</a:t>
            </a:r>
          </a:p>
          <a:p>
            <a:pPr algn="ctr"/>
            <a:r>
              <a:rPr lang="pt-BR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OPERATÓRIO</a:t>
            </a:r>
            <a:endParaRPr lang="pt-BR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857884" y="2571744"/>
            <a:ext cx="2928958" cy="114300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                    </a:t>
            </a:r>
          </a:p>
          <a:p>
            <a:pPr algn="ctr"/>
            <a:r>
              <a:rPr lang="pt-BR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METABOLISMO</a:t>
            </a:r>
            <a:endParaRPr lang="pt-BR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357290" y="5143512"/>
            <a:ext cx="2857520" cy="10715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ANOREXIA</a:t>
            </a:r>
          </a:p>
        </p:txBody>
      </p:sp>
      <p:sp>
        <p:nvSpPr>
          <p:cNvPr id="22" name="Elipse 21"/>
          <p:cNvSpPr/>
          <p:nvPr/>
        </p:nvSpPr>
        <p:spPr>
          <a:xfrm>
            <a:off x="428596" y="3857628"/>
            <a:ext cx="2786082" cy="114300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MOLÉSTIAS</a:t>
            </a:r>
          </a:p>
          <a:p>
            <a:pPr algn="ctr"/>
            <a:r>
              <a:rPr lang="pt-BR" sz="28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TGI</a:t>
            </a:r>
          </a:p>
        </p:txBody>
      </p:sp>
      <p:sp>
        <p:nvSpPr>
          <p:cNvPr id="23" name="Elipse 22"/>
          <p:cNvSpPr/>
          <p:nvPr/>
        </p:nvSpPr>
        <p:spPr>
          <a:xfrm>
            <a:off x="500034" y="2428868"/>
            <a:ext cx="2714644" cy="114300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PEDIATRIA</a:t>
            </a:r>
          </a:p>
        </p:txBody>
      </p:sp>
      <p:cxnSp>
        <p:nvCxnSpPr>
          <p:cNvPr id="25" name="Conector reto 24"/>
          <p:cNvCxnSpPr>
            <a:stCxn id="22" idx="6"/>
          </p:cNvCxnSpPr>
          <p:nvPr/>
        </p:nvCxnSpPr>
        <p:spPr>
          <a:xfrm flipV="1">
            <a:off x="3214678" y="4214818"/>
            <a:ext cx="642942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rot="5400000">
            <a:off x="4357686" y="3214686"/>
            <a:ext cx="5715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rot="5400000" flipH="1" flipV="1">
            <a:off x="3571868" y="4572008"/>
            <a:ext cx="71438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rot="10800000" flipV="1">
            <a:off x="5143504" y="3286124"/>
            <a:ext cx="714380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rot="16200000" flipH="1">
            <a:off x="4735800" y="4622523"/>
            <a:ext cx="728434" cy="4845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3214678" y="3071810"/>
            <a:ext cx="785818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endCxn id="18" idx="2"/>
          </p:cNvCxnSpPr>
          <p:nvPr/>
        </p:nvCxnSpPr>
        <p:spPr>
          <a:xfrm>
            <a:off x="5214942" y="4143380"/>
            <a:ext cx="642942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714356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t-BR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pt-BR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NUTRIÇÃO </a:t>
            </a:r>
            <a:r>
              <a:rPr lang="pt-BR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PARENTERAL:</a:t>
            </a:r>
            <a:endParaRPr lang="pt-B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pt-BR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(</a:t>
            </a:r>
            <a:r>
              <a:rPr lang="pt-BR" sz="1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PORTARIA  SVS/ MS 272 DE 08/04/1998)</a:t>
            </a:r>
            <a:endParaRPr lang="pt-BR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t-BR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pt-BR" sz="1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SOLUÇÃO OU EMULSÃO COMPOSTA BASICAMENTE </a:t>
            </a:r>
            <a:endParaRPr lang="pt-BR" sz="3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  </a:t>
            </a:r>
            <a:r>
              <a:rPr lang="pt-B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CARBOIDRATOS,  AMINOÁCIDOS, 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LIPÍDIOS, VITAMINAS  E  MINERAIS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endParaRPr lang="pt-BR" sz="3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pt-B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ESTÉRIL  E  APIROGÊNICA</a:t>
            </a:r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algn="ctr"/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ACONDICIONADA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EM (Recipiente de vidro ou plástico) </a:t>
            </a:r>
            <a:r>
              <a:rPr lang="pt-B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SISTEMA  FECHADO,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DESTINADA  Á  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ADMINISTRAÇÃO  </a:t>
            </a:r>
            <a:r>
              <a:rPr lang="pt-B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INTRAVENOSA,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CUJO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OBJETIVO  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É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  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MANUTENÇÃO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</a:p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TECIDOS</a:t>
            </a:r>
            <a:r>
              <a:rPr lang="pt-BR" sz="3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pt-BR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ÓRGÃOS  OU  SISTEMAS.</a:t>
            </a:r>
            <a:endParaRPr lang="pt-BR" sz="3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7" descr="nutricao parent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714356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33635" t="373"/>
          <a:stretch>
            <a:fillRect/>
          </a:stretch>
        </p:blipFill>
        <p:spPr bwMode="auto">
          <a:xfrm>
            <a:off x="5286380" y="1142984"/>
            <a:ext cx="3392481" cy="487840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42910" y="1500174"/>
            <a:ext cx="46851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 GLICÍDICO  </a:t>
            </a:r>
          </a:p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GLICOSE + AA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(2 em 1)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4348" y="4000504"/>
            <a:ext cx="469522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SISTEMA LIPÍDICO</a:t>
            </a:r>
          </a:p>
          <a:p>
            <a:endParaRPr lang="pt-BR" sz="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GLICOSE + AA + E. LIPÍDICA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(3 em 1)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42910" y="1071546"/>
            <a:ext cx="4635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SINAIS DE INSTABILIDADE:</a:t>
            </a:r>
            <a:endParaRPr lang="pt-B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85786" y="2214554"/>
            <a:ext cx="39290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 ALTERAÇÃO DA COR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" b="1" kern="0" noProof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" b="1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" b="1" kern="0" noProof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" b="1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" b="1" kern="0" noProof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" b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" b="1" kern="0" noProof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" b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" b="1" kern="0" noProof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" b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" b="1" kern="0" noProof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" b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" b="1" kern="0" noProof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" b="1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" b="1" kern="0" noProof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" b="1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" b="1" kern="0" noProof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 TURVAÇÃO OU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PRECIPITAÇÃO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SEPARAÇÃO DAS FASES</a:t>
            </a:r>
            <a:endParaRPr kumimoji="0" lang="pt-BR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Seta entalhada para a direita 7"/>
          <p:cNvSpPr/>
          <p:nvPr/>
        </p:nvSpPr>
        <p:spPr>
          <a:xfrm>
            <a:off x="4357686" y="2285992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entalhada para a direita 8"/>
          <p:cNvSpPr/>
          <p:nvPr/>
        </p:nvSpPr>
        <p:spPr>
          <a:xfrm>
            <a:off x="4214810" y="364331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entalhada para a direita 10"/>
          <p:cNvSpPr/>
          <p:nvPr/>
        </p:nvSpPr>
        <p:spPr>
          <a:xfrm>
            <a:off x="4286248" y="535782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643050"/>
            <a:ext cx="1643074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286124"/>
            <a:ext cx="1752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643182"/>
            <a:ext cx="1543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714884"/>
            <a:ext cx="177165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80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40" y="0"/>
            <a:ext cx="142876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5720" y="785794"/>
            <a:ext cx="8643998" cy="59708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     </a:t>
            </a:r>
            <a:r>
              <a:rPr lang="pt-BR" b="1" dirty="0" smtClean="0">
                <a:latin typeface="Arial Narrow" pitchFamily="34" charset="0"/>
              </a:rPr>
              <a:t>Hospital das Clínicas FMRP – USP                NUTRIÇÃO               </a:t>
            </a:r>
            <a:r>
              <a:rPr lang="pt-BR" sz="1600" b="1" dirty="0" smtClean="0">
                <a:latin typeface="Arial Narrow" pitchFamily="34" charset="0"/>
              </a:rPr>
              <a:t> </a:t>
            </a:r>
            <a:r>
              <a:rPr lang="pt-BR" sz="1400" b="1" dirty="0" smtClean="0">
                <a:latin typeface="Arial Narrow" pitchFamily="34" charset="0"/>
              </a:rPr>
              <a:t>(*AJUSTADO PELA FARMÁCIA)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 Narrow" pitchFamily="34" charset="0"/>
              </a:rPr>
              <a:t>- - - - - - - - - - - - - - - - - - - - - - - - - - - - - - - - - - -- - - - - - - - - - - - - - - - -  - - - - - - - - - - - - - - - - - - - - - </a:t>
            </a:r>
          </a:p>
          <a:p>
            <a:r>
              <a:rPr lang="pt-BR" b="1" dirty="0" smtClean="0">
                <a:latin typeface="Arial Narrow" pitchFamily="34" charset="0"/>
              </a:rPr>
              <a:t>Prescrição:     1187992  -  05/10/2012   10:58:03                                  Quarto  0503           Leito  02</a:t>
            </a:r>
          </a:p>
          <a:p>
            <a:r>
              <a:rPr lang="pt-BR" b="1" dirty="0" smtClean="0">
                <a:latin typeface="Arial Narrow" pitchFamily="34" charset="0"/>
              </a:rPr>
              <a:t>Paciente:         1062599K  - NONO   NONONO                                                           Peso: 58000 gr</a:t>
            </a:r>
          </a:p>
          <a:p>
            <a:r>
              <a:rPr lang="pt-BR" b="1" dirty="0" smtClean="0">
                <a:latin typeface="Arial Narrow" pitchFamily="34" charset="0"/>
              </a:rPr>
              <a:t>C. Custo:        </a:t>
            </a:r>
            <a:r>
              <a:rPr lang="pt-BR" sz="1600" b="1" dirty="0" smtClean="0">
                <a:latin typeface="Arial Narrow" pitchFamily="34" charset="0"/>
              </a:rPr>
              <a:t> CACE 01012 -  SEÇÃO DE ENFERMAGEM  5 - CLÍNICA MÉDICA  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 Narrow" pitchFamily="34" charset="0"/>
              </a:rPr>
              <a:t>- - - - - - - - - - - - - - - - - - - - - - - - - - - - - - - - - - - - - - - - - - - - - - - - - - - - - - - - - - - - - - - - - - - - - - - - - </a:t>
            </a:r>
          </a:p>
          <a:p>
            <a:r>
              <a:rPr lang="pt-BR" b="1" dirty="0" smtClean="0">
                <a:latin typeface="Arial Narrow" pitchFamily="34" charset="0"/>
              </a:rPr>
              <a:t>1 –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NUTR. PARENT. ADULTO INDIV. (LIPÍDICA)  </a:t>
            </a:r>
            <a:r>
              <a:rPr lang="pt-BR" b="1" dirty="0" smtClean="0">
                <a:latin typeface="Arial Narrow" pitchFamily="34" charset="0"/>
              </a:rPr>
              <a:t>–  Infundir 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2500 ml  </a:t>
            </a:r>
            <a:r>
              <a:rPr lang="pt-BR" b="1" dirty="0" smtClean="0">
                <a:latin typeface="Arial Narrow" pitchFamily="34" charset="0"/>
              </a:rPr>
              <a:t>em 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20hs </a:t>
            </a:r>
            <a:r>
              <a:rPr lang="pt-BR" b="1" dirty="0" smtClean="0">
                <a:latin typeface="Arial Narrow" pitchFamily="34" charset="0"/>
              </a:rPr>
              <a:t> à  125 </a:t>
            </a:r>
            <a:r>
              <a:rPr lang="el-GR" b="1" dirty="0" smtClean="0">
                <a:latin typeface="Arial Narrow" pitchFamily="34" charset="0"/>
              </a:rPr>
              <a:t>μ</a:t>
            </a:r>
            <a:r>
              <a:rPr lang="pt-BR" b="1" dirty="0" err="1" smtClean="0">
                <a:latin typeface="Arial Narrow" pitchFamily="34" charset="0"/>
              </a:rPr>
              <a:t>gts</a:t>
            </a:r>
            <a:r>
              <a:rPr lang="pt-BR" b="1" dirty="0" smtClean="0">
                <a:latin typeface="Arial Narrow" pitchFamily="34" charset="0"/>
              </a:rPr>
              <a:t>/</a:t>
            </a:r>
            <a:r>
              <a:rPr lang="pt-BR" b="1" dirty="0" err="1" smtClean="0">
                <a:latin typeface="Arial Narrow" pitchFamily="34" charset="0"/>
              </a:rPr>
              <a:t>min</a:t>
            </a:r>
            <a:endParaRPr lang="pt-BR" b="1" dirty="0" smtClean="0">
              <a:latin typeface="Arial Narrow" pitchFamily="34" charset="0"/>
            </a:endParaRPr>
          </a:p>
          <a:p>
            <a:r>
              <a:rPr lang="pt-BR" b="1" dirty="0" smtClean="0">
                <a:latin typeface="Arial Narrow" pitchFamily="34" charset="0"/>
              </a:rPr>
              <a:t>                                                                                                              </a:t>
            </a:r>
            <a:r>
              <a:rPr lang="pt-BR" sz="1600" b="1" dirty="0" smtClean="0">
                <a:latin typeface="Arial Narrow" pitchFamily="34" charset="0"/>
              </a:rPr>
              <a:t>Via Central - 1070,55  </a:t>
            </a:r>
            <a:r>
              <a:rPr lang="pt-BR" sz="1600" b="1" dirty="0" err="1" smtClean="0">
                <a:latin typeface="Arial Narrow" pitchFamily="34" charset="0"/>
              </a:rPr>
              <a:t>mOsmol</a:t>
            </a:r>
            <a:r>
              <a:rPr lang="pt-BR" sz="1600" b="1" dirty="0" smtClean="0">
                <a:latin typeface="Arial Narrow" pitchFamily="34" charset="0"/>
              </a:rPr>
              <a:t> / l</a:t>
            </a:r>
            <a:endParaRPr lang="pt-BR" sz="200" b="1" dirty="0" smtClean="0">
              <a:latin typeface="Arial Narrow" pitchFamily="34" charset="0"/>
            </a:endParaRPr>
          </a:p>
          <a:p>
            <a:endParaRPr lang="pt-BR" sz="200" b="1" dirty="0" smtClean="0">
              <a:latin typeface="Arial Narrow" pitchFamily="34" charset="0"/>
            </a:endParaRPr>
          </a:p>
          <a:p>
            <a:endParaRPr lang="pt-BR" sz="200" b="1" dirty="0" smtClean="0">
              <a:latin typeface="Arial Narrow" pitchFamily="34" charset="0"/>
            </a:endParaRPr>
          </a:p>
          <a:p>
            <a:endParaRPr lang="pt-BR" sz="200" b="1" dirty="0" smtClean="0">
              <a:latin typeface="Arial Narrow" pitchFamily="34" charset="0"/>
            </a:endParaRPr>
          </a:p>
          <a:p>
            <a:r>
              <a:rPr lang="pt-BR" b="1" dirty="0" smtClean="0">
                <a:latin typeface="Arial Narrow" pitchFamily="34" charset="0"/>
              </a:rPr>
              <a:t>             GLICOSE 50% ......................................................................       540,00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AMINOÁCIDO 10% (ADULTO) .............................................       700,00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ÁGUA PARA INJEÇÃO ........................................................       770,00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EMULSÃO LIPÍDICA ............................................................       380,00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GLUCONATO DE CÁLCIO 10% ...........................................         20,00 ml </a:t>
            </a:r>
          </a:p>
          <a:p>
            <a:r>
              <a:rPr lang="pt-BR" b="1" dirty="0" smtClean="0">
                <a:latin typeface="Arial Narrow" pitchFamily="34" charset="0"/>
              </a:rPr>
              <a:t>             CLORETO DE SÓDIO 20% ..................................................         25,00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SULFATO DE MAGNÉSIO 0,8 </a:t>
            </a:r>
            <a:r>
              <a:rPr lang="pt-BR" b="1" dirty="0" err="1" smtClean="0">
                <a:latin typeface="Arial Narrow" pitchFamily="34" charset="0"/>
              </a:rPr>
              <a:t>mEq</a:t>
            </a:r>
            <a:r>
              <a:rPr lang="pt-BR" b="1" dirty="0" smtClean="0">
                <a:latin typeface="Arial Narrow" pitchFamily="34" charset="0"/>
              </a:rPr>
              <a:t>/ml ................................        20,00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CLORETO DE POTÁSSIO 19,1% ........................................         20,00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FOSFATO DE POTÁSSIO 2 </a:t>
            </a:r>
            <a:r>
              <a:rPr lang="pt-BR" b="1" dirty="0" err="1" smtClean="0">
                <a:latin typeface="Arial Narrow" pitchFamily="34" charset="0"/>
              </a:rPr>
              <a:t>mEq</a:t>
            </a:r>
            <a:r>
              <a:rPr lang="pt-BR" b="1" dirty="0" smtClean="0">
                <a:latin typeface="Arial Narrow" pitchFamily="34" charset="0"/>
              </a:rPr>
              <a:t>/ml ...................................         18,00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POLIVITAMINAS (ADULTO) .................................................          5,00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MICROELEMENTOS (ADULTO) ..........................................           2,00 ml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 Narrow" pitchFamily="34" charset="0"/>
              </a:rPr>
              <a:t>- - - - - - - -- - - - - - - - - - - - - - - - - - - - - - - - - - - - - - - - - - - - - - - - - - - - - - - - - - - - - - - - - - - - - - - - - </a:t>
            </a:r>
          </a:p>
          <a:p>
            <a:r>
              <a:rPr lang="pt-BR" sz="1600" b="1" dirty="0" smtClean="0">
                <a:latin typeface="Arial Narrow" pitchFamily="34" charset="0"/>
              </a:rPr>
              <a:t>Médico:      125590  - ONONNON  NONO</a:t>
            </a:r>
          </a:p>
        </p:txBody>
      </p:sp>
    </p:spTree>
    <p:extLst>
      <p:ext uri="{BB962C8B-B14F-4D97-AF65-F5344CB8AC3E}">
        <p14:creationId xmlns:p14="http://schemas.microsoft.com/office/powerpoint/2010/main" val="13281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40" y="0"/>
            <a:ext cx="142876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285720" y="785794"/>
            <a:ext cx="8643998" cy="59708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     </a:t>
            </a:r>
            <a:r>
              <a:rPr lang="pt-BR" b="1" dirty="0" smtClean="0">
                <a:latin typeface="Arial Narrow" pitchFamily="34" charset="0"/>
              </a:rPr>
              <a:t>Hospital das Clínicas FMRP – USP                NUTRIÇÃO               </a:t>
            </a:r>
            <a:r>
              <a:rPr lang="pt-BR" sz="1600" b="1" dirty="0" smtClean="0">
                <a:latin typeface="Arial Narrow" pitchFamily="34" charset="0"/>
              </a:rPr>
              <a:t> </a:t>
            </a:r>
            <a:r>
              <a:rPr lang="pt-BR" sz="1400" b="1" dirty="0" smtClean="0">
                <a:latin typeface="Arial Narrow" pitchFamily="34" charset="0"/>
              </a:rPr>
              <a:t>(*AJUSTADO PELA FARMÁCIA)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 Narrow" pitchFamily="34" charset="0"/>
              </a:rPr>
              <a:t>- - - - - - - - - - - - - - - - - - - - - - - - - - - - - - - - - - -- - - - - - - - - - - - - - - - -  - - - - - - - - - - - - - - - - - - - - - </a:t>
            </a:r>
          </a:p>
          <a:p>
            <a:r>
              <a:rPr lang="pt-BR" b="1" dirty="0" smtClean="0">
                <a:latin typeface="Arial Narrow" pitchFamily="34" charset="0"/>
              </a:rPr>
              <a:t>Prescrição:     3314209 -  05/10/2012   13:12:15                                  Quarto  0719           Leito  10</a:t>
            </a:r>
          </a:p>
          <a:p>
            <a:r>
              <a:rPr lang="pt-BR" b="1" dirty="0" smtClean="0">
                <a:latin typeface="Arial Narrow" pitchFamily="34" charset="0"/>
              </a:rPr>
              <a:t>Paciente:         1145702E  - RN de  NANA   NONONO                                                   Peso: 790 gr</a:t>
            </a:r>
          </a:p>
          <a:p>
            <a:r>
              <a:rPr lang="pt-BR" b="1" dirty="0" smtClean="0">
                <a:latin typeface="Arial Narrow" pitchFamily="34" charset="0"/>
              </a:rPr>
              <a:t>C. Custo:        </a:t>
            </a:r>
            <a:r>
              <a:rPr lang="pt-BR" sz="1600" b="1" dirty="0" smtClean="0">
                <a:latin typeface="Arial Narrow" pitchFamily="34" charset="0"/>
              </a:rPr>
              <a:t> CACJ 03019 -  SEÇÃO DE ENFERMAGEM  7C – CTI NEO  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 Narrow" pitchFamily="34" charset="0"/>
              </a:rPr>
              <a:t>- - - - - - - - - - - - - - - - - - - - - - - - - - - - - - - - - - - - - - - - - - - - - - - - - - - - - - - - - - - - - - - - - - - - - - - - - </a:t>
            </a:r>
          </a:p>
          <a:p>
            <a:r>
              <a:rPr lang="pt-BR" b="1" dirty="0" smtClean="0">
                <a:latin typeface="Arial Narrow" pitchFamily="34" charset="0"/>
              </a:rPr>
              <a:t>1 –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NUTR. PARENT. PEDT. INDIV. (LIPÍDICA)  </a:t>
            </a:r>
            <a:r>
              <a:rPr lang="pt-BR" b="1" dirty="0" smtClean="0">
                <a:latin typeface="Arial Narrow" pitchFamily="34" charset="0"/>
              </a:rPr>
              <a:t>–    Infundir 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120,80 ml  </a:t>
            </a:r>
            <a:r>
              <a:rPr lang="pt-BR" b="1" dirty="0" smtClean="0">
                <a:latin typeface="Arial Narrow" pitchFamily="34" charset="0"/>
              </a:rPr>
              <a:t>em  </a:t>
            </a:r>
            <a:r>
              <a:rPr lang="pt-BR" b="1" dirty="0" smtClean="0">
                <a:solidFill>
                  <a:srgbClr val="C00000"/>
                </a:solidFill>
                <a:latin typeface="Arial Narrow" pitchFamily="34" charset="0"/>
              </a:rPr>
              <a:t>24hs </a:t>
            </a:r>
            <a:r>
              <a:rPr lang="pt-BR" b="1" dirty="0" smtClean="0">
                <a:latin typeface="Arial Narrow" pitchFamily="34" charset="0"/>
              </a:rPr>
              <a:t> à  5 </a:t>
            </a:r>
            <a:r>
              <a:rPr lang="el-GR" b="1" dirty="0" smtClean="0">
                <a:latin typeface="Arial Narrow" pitchFamily="34" charset="0"/>
              </a:rPr>
              <a:t>μ</a:t>
            </a:r>
            <a:r>
              <a:rPr lang="pt-BR" b="1" dirty="0" err="1" smtClean="0">
                <a:latin typeface="Arial Narrow" pitchFamily="34" charset="0"/>
              </a:rPr>
              <a:t>gts</a:t>
            </a:r>
            <a:r>
              <a:rPr lang="pt-BR" b="1" dirty="0" smtClean="0">
                <a:latin typeface="Arial Narrow" pitchFamily="34" charset="0"/>
              </a:rPr>
              <a:t>/</a:t>
            </a:r>
            <a:r>
              <a:rPr lang="pt-BR" b="1" dirty="0" err="1" smtClean="0">
                <a:latin typeface="Arial Narrow" pitchFamily="34" charset="0"/>
              </a:rPr>
              <a:t>min</a:t>
            </a:r>
            <a:endParaRPr lang="pt-BR" b="1" dirty="0" smtClean="0">
              <a:latin typeface="Arial Narrow" pitchFamily="34" charset="0"/>
            </a:endParaRPr>
          </a:p>
          <a:p>
            <a:r>
              <a:rPr lang="pt-BR" b="1" dirty="0" smtClean="0">
                <a:latin typeface="Arial Narrow" pitchFamily="34" charset="0"/>
              </a:rPr>
              <a:t>                                                                                                            </a:t>
            </a:r>
            <a:r>
              <a:rPr lang="pt-BR" sz="1600" b="1" dirty="0" smtClean="0">
                <a:latin typeface="Arial Narrow" pitchFamily="34" charset="0"/>
              </a:rPr>
              <a:t>Via Central - 1481,43  </a:t>
            </a:r>
            <a:r>
              <a:rPr lang="pt-BR" sz="1600" b="1" dirty="0" err="1" smtClean="0">
                <a:latin typeface="Arial Narrow" pitchFamily="34" charset="0"/>
              </a:rPr>
              <a:t>mOsmol</a:t>
            </a:r>
            <a:r>
              <a:rPr lang="pt-BR" sz="1600" b="1" dirty="0" smtClean="0">
                <a:latin typeface="Arial Narrow" pitchFamily="34" charset="0"/>
              </a:rPr>
              <a:t> / l</a:t>
            </a:r>
            <a:endParaRPr lang="pt-BR" sz="200" b="1" dirty="0" smtClean="0">
              <a:latin typeface="Arial Narrow" pitchFamily="34" charset="0"/>
            </a:endParaRPr>
          </a:p>
          <a:p>
            <a:endParaRPr lang="pt-BR" sz="200" b="1" dirty="0" smtClean="0">
              <a:latin typeface="Arial Narrow" pitchFamily="34" charset="0"/>
            </a:endParaRPr>
          </a:p>
          <a:p>
            <a:endParaRPr lang="pt-BR" sz="200" b="1" dirty="0" smtClean="0">
              <a:latin typeface="Arial Narrow" pitchFamily="34" charset="0"/>
            </a:endParaRPr>
          </a:p>
          <a:p>
            <a:endParaRPr lang="pt-BR" sz="200" b="1" dirty="0" smtClean="0">
              <a:latin typeface="Arial Narrow" pitchFamily="34" charset="0"/>
            </a:endParaRPr>
          </a:p>
          <a:p>
            <a:r>
              <a:rPr lang="pt-BR" b="1" dirty="0" smtClean="0">
                <a:latin typeface="Arial Narrow" pitchFamily="34" charset="0"/>
              </a:rPr>
              <a:t>             GLICOSE 50% .....................................................................        41,20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AMINOÁCIDO 10% (PEDIÁTRICO) ....................................        39,50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ÁGUA PARA INJEÇÃO ........................................................       16,50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EMULSÃO LIPÍDICA ............................................................       14,80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GLUCONATO DE CÁLCIO 10% ..........................................          2,00 ml </a:t>
            </a:r>
          </a:p>
          <a:p>
            <a:r>
              <a:rPr lang="pt-BR" b="1" dirty="0" smtClean="0">
                <a:latin typeface="Arial Narrow" pitchFamily="34" charset="0"/>
              </a:rPr>
              <a:t>             CLORETO DE SÓDIO 20% ..................................................         1,20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SULFATO DE MAGNÉSIO 0,8 </a:t>
            </a:r>
            <a:r>
              <a:rPr lang="pt-BR" b="1" dirty="0" err="1" smtClean="0">
                <a:latin typeface="Arial Narrow" pitchFamily="34" charset="0"/>
              </a:rPr>
              <a:t>mEq</a:t>
            </a:r>
            <a:r>
              <a:rPr lang="pt-BR" b="1" dirty="0" smtClean="0">
                <a:latin typeface="Arial Narrow" pitchFamily="34" charset="0"/>
              </a:rPr>
              <a:t>/ml ...............................          0,40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CLORETO DE POTÁSSIO 19,1% ........................................          1,10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GLICEROFOSFATO DE SÓDIO  1mMol/ml ........................          1,00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POLIVITAMINAS (PEDIÁTRICO) .........................................          3,00 ml</a:t>
            </a:r>
          </a:p>
          <a:p>
            <a:r>
              <a:rPr lang="pt-BR" b="1" dirty="0" smtClean="0">
                <a:latin typeface="Arial Narrow" pitchFamily="34" charset="0"/>
              </a:rPr>
              <a:t>             MICROELEMENTOS (PEDIÁTRICO) ...................................          0,10 ml</a:t>
            </a:r>
          </a:p>
          <a:p>
            <a:pPr>
              <a:buFontTx/>
              <a:buChar char="-"/>
            </a:pPr>
            <a:r>
              <a:rPr lang="pt-BR" b="1" dirty="0" smtClean="0">
                <a:latin typeface="Arial Narrow" pitchFamily="34" charset="0"/>
              </a:rPr>
              <a:t>- - - - - - - -- - - - - - - - - - - - - - - - - - - - - - - - - - - - - - - - - - - - - - - - - - - - - - - - - - - - - - - - - - - - - - - - - </a:t>
            </a:r>
          </a:p>
          <a:p>
            <a:r>
              <a:rPr lang="pt-BR" sz="1600" b="1" dirty="0" smtClean="0">
                <a:latin typeface="Arial Narrow" pitchFamily="34" charset="0"/>
              </a:rPr>
              <a:t>Médico:      141149  - ONONAN  NONO</a:t>
            </a:r>
          </a:p>
        </p:txBody>
      </p:sp>
    </p:spTree>
    <p:extLst>
      <p:ext uri="{BB962C8B-B14F-4D97-AF65-F5344CB8AC3E}">
        <p14:creationId xmlns:p14="http://schemas.microsoft.com/office/powerpoint/2010/main" val="28208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"/>
          <p:cNvSpPr txBox="1">
            <a:spLocks noChangeArrowheads="1"/>
          </p:cNvSpPr>
          <p:nvPr/>
        </p:nvSpPr>
        <p:spPr bwMode="auto">
          <a:xfrm>
            <a:off x="3203575" y="6051550"/>
            <a:ext cx="289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FFFFFF"/>
                </a:solidFill>
                <a:latin typeface="Arial" charset="0"/>
                <a:cs typeface="Arial" charset="0"/>
              </a:rPr>
              <a:t>  DSM – V, 2013</a:t>
            </a:r>
          </a:p>
        </p:txBody>
      </p:sp>
      <p:sp>
        <p:nvSpPr>
          <p:cNvPr id="23555" name="Retângulo 3"/>
          <p:cNvSpPr>
            <a:spLocks noChangeArrowheads="1"/>
          </p:cNvSpPr>
          <p:nvPr/>
        </p:nvSpPr>
        <p:spPr bwMode="auto">
          <a:xfrm>
            <a:off x="2286000" y="4492625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800" b="1">
                <a:solidFill>
                  <a:srgbClr val="FFFFFF"/>
                </a:solidFill>
                <a:latin typeface="Arial" charset="0"/>
                <a:cs typeface="Arial" charset="0"/>
              </a:rPr>
              <a:t>Diagnostic and Statistical Manual of Mental Disorders, 5th Edition</a:t>
            </a:r>
            <a:endParaRPr lang="pt-BR" altLang="pt-BR" sz="28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3556" name="Picture 2" descr="C:\Users\jose\Desktop\255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9562"/>
            <a:ext cx="4608511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3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4"/>
          <p:cNvSpPr>
            <a:spLocks noChangeArrowheads="1"/>
          </p:cNvSpPr>
          <p:nvPr/>
        </p:nvSpPr>
        <p:spPr bwMode="auto">
          <a:xfrm>
            <a:off x="179388" y="981075"/>
            <a:ext cx="885666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lphaUcPeriod"/>
            </a:pPr>
            <a:r>
              <a:rPr lang="pt-BR" altLang="pt-BR" sz="2000" b="1" dirty="0">
                <a:latin typeface="Arial" charset="0"/>
                <a:cs typeface="Arial" charset="0"/>
              </a:rPr>
              <a:t>Restrição da ingestão de energia levando a um significante baixo peso corporal no contexto de idade, sexo, trajetória de desenvolvimento e saúde física. </a:t>
            </a:r>
            <a:r>
              <a:rPr lang="pt-BR" altLang="pt-BR" sz="2000" b="1" i="1" dirty="0">
                <a:latin typeface="Arial" charset="0"/>
                <a:cs typeface="Arial" charset="0"/>
              </a:rPr>
              <a:t> Baixo peso significante</a:t>
            </a:r>
            <a:r>
              <a:rPr lang="pt-BR" altLang="pt-BR" sz="2000" b="1" dirty="0">
                <a:latin typeface="Arial" charset="0"/>
                <a:cs typeface="Arial" charset="0"/>
              </a:rPr>
              <a:t> é definido como menor do que o minimamente normal ou, para crianças e adolescentes, menor do que minimamente esperado.</a:t>
            </a:r>
          </a:p>
        </p:txBody>
      </p:sp>
      <p:sp>
        <p:nvSpPr>
          <p:cNvPr id="26627" name="Retângulo 5"/>
          <p:cNvSpPr>
            <a:spLocks noChangeArrowheads="1"/>
          </p:cNvSpPr>
          <p:nvPr/>
        </p:nvSpPr>
        <p:spPr bwMode="auto">
          <a:xfrm>
            <a:off x="250825" y="2649538"/>
            <a:ext cx="84978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Arial" charset="0"/>
                <a:cs typeface="Arial" charset="0"/>
              </a:rPr>
              <a:t>B</a:t>
            </a:r>
            <a:r>
              <a:rPr lang="pt-BR" altLang="pt-BR" sz="2000" b="1" dirty="0">
                <a:latin typeface="Arial" charset="0"/>
                <a:cs typeface="Arial" charset="0"/>
              </a:rPr>
              <a:t>. Medo intenso do ganho de peso ou de se tornar gordo, ou       comportamento persistente que interfere no ganho de peso mesmo com peso inferior. </a:t>
            </a:r>
          </a:p>
        </p:txBody>
      </p:sp>
      <p:sp>
        <p:nvSpPr>
          <p:cNvPr id="26628" name="Retângulo 6"/>
          <p:cNvSpPr>
            <a:spLocks noChangeArrowheads="1"/>
          </p:cNvSpPr>
          <p:nvPr/>
        </p:nvSpPr>
        <p:spPr bwMode="auto">
          <a:xfrm>
            <a:off x="323850" y="4149725"/>
            <a:ext cx="8496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latin typeface="Arial" charset="0"/>
                <a:cs typeface="Arial" charset="0"/>
              </a:rPr>
              <a:t>C. </a:t>
            </a:r>
            <a:r>
              <a:rPr lang="pt-BR" altLang="pt-BR" sz="2000" b="1" dirty="0">
                <a:latin typeface="Arial" charset="0"/>
                <a:cs typeface="Arial" charset="0"/>
              </a:rPr>
              <a:t>Perturbação no modo de vivenciar o peso, tamanho ou forma </a:t>
            </a:r>
            <a:r>
              <a:rPr lang="pt-BR" altLang="pt-BR" sz="2000" b="1" dirty="0" smtClean="0">
                <a:latin typeface="Arial" charset="0"/>
                <a:cs typeface="Arial" charset="0"/>
              </a:rPr>
              <a:t>  corporais</a:t>
            </a:r>
            <a:r>
              <a:rPr lang="pt-BR" altLang="pt-BR" sz="2000" b="1" dirty="0">
                <a:latin typeface="Arial" charset="0"/>
                <a:cs typeface="Arial" charset="0"/>
              </a:rPr>
              <a:t>; excessiva influência do peso ou forma corporais na auto avaliação; ou persistente falta de reconhecimento da seriedade do atual baixo peso corporal. </a:t>
            </a:r>
          </a:p>
        </p:txBody>
      </p:sp>
      <p:sp>
        <p:nvSpPr>
          <p:cNvPr id="26629" name="CaixaDeTexto 7"/>
          <p:cNvSpPr txBox="1">
            <a:spLocks noChangeArrowheads="1"/>
          </p:cNvSpPr>
          <p:nvPr/>
        </p:nvSpPr>
        <p:spPr bwMode="auto">
          <a:xfrm>
            <a:off x="2124075" y="188913"/>
            <a:ext cx="4473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FFC000"/>
                </a:solidFill>
                <a:latin typeface="Arial" charset="0"/>
                <a:cs typeface="Arial" charset="0"/>
              </a:rPr>
              <a:t>ANOREXIA NERVOSA</a:t>
            </a:r>
          </a:p>
        </p:txBody>
      </p:sp>
    </p:spTree>
    <p:extLst>
      <p:ext uri="{BB962C8B-B14F-4D97-AF65-F5344CB8AC3E}">
        <p14:creationId xmlns:p14="http://schemas.microsoft.com/office/powerpoint/2010/main" val="6107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45719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85984" y="928670"/>
            <a:ext cx="4643470" cy="64294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AVALIAÇÃO NUTRICIONAL</a:t>
            </a:r>
            <a:endParaRPr lang="pt-BR" sz="2800" b="1" dirty="0"/>
          </a:p>
        </p:txBody>
      </p:sp>
      <p:sp>
        <p:nvSpPr>
          <p:cNvPr id="13" name="Retângulo 12"/>
          <p:cNvSpPr/>
          <p:nvPr/>
        </p:nvSpPr>
        <p:spPr>
          <a:xfrm>
            <a:off x="928662" y="1928802"/>
            <a:ext cx="7143800" cy="71438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INDICAÇÃO DE TERAPIA NUTRICIONAL</a:t>
            </a:r>
            <a:endParaRPr lang="pt-BR" sz="2800" b="1" dirty="0"/>
          </a:p>
        </p:txBody>
      </p:sp>
      <p:sp>
        <p:nvSpPr>
          <p:cNvPr id="14" name="Retângulo 13"/>
          <p:cNvSpPr/>
          <p:nvPr/>
        </p:nvSpPr>
        <p:spPr>
          <a:xfrm>
            <a:off x="785786" y="3000372"/>
            <a:ext cx="7715304" cy="7143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INTESTINO PODE SER USADO COM SEGURANÇA ?</a:t>
            </a:r>
            <a:endParaRPr lang="pt-BR" sz="2800" b="1" dirty="0"/>
          </a:p>
        </p:txBody>
      </p:sp>
      <p:sp>
        <p:nvSpPr>
          <p:cNvPr id="15" name="Retângulo 14"/>
          <p:cNvSpPr/>
          <p:nvPr/>
        </p:nvSpPr>
        <p:spPr>
          <a:xfrm>
            <a:off x="1571604" y="4143380"/>
            <a:ext cx="1143008" cy="64294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SIM</a:t>
            </a:r>
            <a:endParaRPr lang="pt-BR" sz="3200" b="1" dirty="0"/>
          </a:p>
        </p:txBody>
      </p:sp>
      <p:sp>
        <p:nvSpPr>
          <p:cNvPr id="16" name="Retângulo 15"/>
          <p:cNvSpPr/>
          <p:nvPr/>
        </p:nvSpPr>
        <p:spPr>
          <a:xfrm>
            <a:off x="5715008" y="4143380"/>
            <a:ext cx="1143008" cy="642942"/>
          </a:xfrm>
          <a:prstGeom prst="rect">
            <a:avLst/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NÃO</a:t>
            </a:r>
            <a:endParaRPr lang="pt-BR" sz="3200" b="1" dirty="0"/>
          </a:p>
        </p:txBody>
      </p:sp>
      <p:sp>
        <p:nvSpPr>
          <p:cNvPr id="17" name="Retângulo 16"/>
          <p:cNvSpPr/>
          <p:nvPr/>
        </p:nvSpPr>
        <p:spPr>
          <a:xfrm>
            <a:off x="1571604" y="5143512"/>
            <a:ext cx="2214578" cy="107157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ORAL  ou ENTERAL</a:t>
            </a:r>
            <a:endParaRPr lang="pt-BR" sz="2800" b="1" dirty="0"/>
          </a:p>
        </p:txBody>
      </p:sp>
      <p:sp>
        <p:nvSpPr>
          <p:cNvPr id="19" name="Retângulo 18"/>
          <p:cNvSpPr/>
          <p:nvPr/>
        </p:nvSpPr>
        <p:spPr>
          <a:xfrm>
            <a:off x="5643570" y="5143512"/>
            <a:ext cx="2428892" cy="1071570"/>
          </a:xfrm>
          <a:prstGeom prst="rect">
            <a:avLst/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NUTRIÇÃO PARENTERAL</a:t>
            </a:r>
            <a:endParaRPr lang="pt-BR" sz="2800" b="1" dirty="0"/>
          </a:p>
        </p:txBody>
      </p:sp>
      <p:cxnSp>
        <p:nvCxnSpPr>
          <p:cNvPr id="21" name="Conector de seta reta 20"/>
          <p:cNvCxnSpPr/>
          <p:nvPr/>
        </p:nvCxnSpPr>
        <p:spPr>
          <a:xfrm rot="16200000" flipH="1">
            <a:off x="4286248" y="1643050"/>
            <a:ext cx="357190" cy="2143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rot="16200000" flipH="1">
            <a:off x="4429124" y="2714620"/>
            <a:ext cx="357190" cy="2143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rot="16200000" flipH="1">
            <a:off x="2035951" y="4822041"/>
            <a:ext cx="357190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rot="16200000" flipH="1">
            <a:off x="1785918" y="3786190"/>
            <a:ext cx="428628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rot="16200000" flipH="1">
            <a:off x="6178561" y="4822835"/>
            <a:ext cx="357190" cy="2841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16200000" flipH="1">
            <a:off x="5857884" y="3786190"/>
            <a:ext cx="428628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3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7"/>
          <p:cNvSpPr txBox="1">
            <a:spLocks noChangeArrowheads="1"/>
          </p:cNvSpPr>
          <p:nvPr/>
        </p:nvSpPr>
        <p:spPr bwMode="auto">
          <a:xfrm>
            <a:off x="2124075" y="188913"/>
            <a:ext cx="4473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FF0000"/>
                </a:solidFill>
                <a:latin typeface="Arial" charset="0"/>
                <a:cs typeface="Arial" charset="0"/>
              </a:rPr>
              <a:t>ANOREXIA NERVOSA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938979"/>
              </p:ext>
            </p:extLst>
          </p:nvPr>
        </p:nvGraphicFramePr>
        <p:xfrm>
          <a:off x="457200" y="1370013"/>
          <a:ext cx="8229600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626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i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Restritivo: </a:t>
                      </a: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Durante os últimos 3 meses, o indivíduo não teve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episódios recorrentes de comportamentos compulsivos ou purgativos. Nesse subtipo, a perda de peso é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alcançada com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dietas,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jejum 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e/ou atividades físicas para perder peso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</a:tr>
            </a:tbl>
          </a:graphicData>
        </a:graphic>
      </p:graphicFrame>
      <p:sp>
        <p:nvSpPr>
          <p:cNvPr id="27657" name="CaixaDeTexto 8"/>
          <p:cNvSpPr txBox="1">
            <a:spLocks noChangeArrowheads="1"/>
          </p:cNvSpPr>
          <p:nvPr/>
        </p:nvSpPr>
        <p:spPr bwMode="auto">
          <a:xfrm>
            <a:off x="468313" y="908050"/>
            <a:ext cx="1858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i="1">
                <a:solidFill>
                  <a:srgbClr val="002060"/>
                </a:solidFill>
                <a:latin typeface="Arial" charset="0"/>
                <a:cs typeface="Arial" charset="0"/>
              </a:rPr>
              <a:t>SUB-TIPOS</a:t>
            </a:r>
          </a:p>
        </p:txBody>
      </p:sp>
      <p:sp>
        <p:nvSpPr>
          <p:cNvPr id="27658" name="Retângulo 9"/>
          <p:cNvSpPr>
            <a:spLocks noChangeArrowheads="1"/>
          </p:cNvSpPr>
          <p:nvPr/>
        </p:nvSpPr>
        <p:spPr bwMode="auto">
          <a:xfrm>
            <a:off x="323850" y="3133725"/>
            <a:ext cx="8208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Compulsivo-Purgativo</a:t>
            </a:r>
            <a:r>
              <a:rPr lang="pt-BR" altLang="pt-B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pt-BR" altLang="pt-BR" sz="2000" b="1" dirty="0">
                <a:latin typeface="Arial" charset="0"/>
                <a:cs typeface="Arial" charset="0"/>
              </a:rPr>
              <a:t> </a:t>
            </a:r>
            <a:r>
              <a:rPr lang="pt-BR" altLang="pt-BR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Durante os últimos 3 meses, o indivíduo </a:t>
            </a:r>
            <a:r>
              <a:rPr lang="pt-BR" altLang="pt-BR" sz="2000" b="1" dirty="0">
                <a:latin typeface="Arial" charset="0"/>
                <a:cs typeface="Arial" charset="0"/>
              </a:rPr>
              <a:t>teve episódios recorrentes de comportamentos compulsivos ou purgativos (vômitos, abuso de laxantes e diuréticos ou </a:t>
            </a:r>
            <a:r>
              <a:rPr lang="pt-BR" altLang="pt-BR" sz="2000" b="1" dirty="0" err="1">
                <a:latin typeface="Arial" charset="0"/>
                <a:cs typeface="Arial" charset="0"/>
              </a:rPr>
              <a:t>enemas</a:t>
            </a:r>
            <a:r>
              <a:rPr lang="pt-BR" altLang="pt-BR" sz="2000" b="1" dirty="0">
                <a:latin typeface="Arial" charset="0"/>
                <a:cs typeface="Arial" charset="0"/>
              </a:rPr>
              <a:t>.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25691"/>
              </p:ext>
            </p:extLst>
          </p:nvPr>
        </p:nvGraphicFramePr>
        <p:xfrm>
          <a:off x="457200" y="4508500"/>
          <a:ext cx="8229600" cy="2243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22431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Gravidade</a:t>
                      </a: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Leve: IMC ≥ 17 Kg/m2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Moderada: IMC 16-16.99 </a:t>
                      </a: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Kg/m2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Grave: IMC 15-15.00 </a:t>
                      </a: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Kg/m2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i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i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</a:tr>
            </a:tbl>
          </a:graphicData>
        </a:graphic>
      </p:graphicFrame>
      <p:sp>
        <p:nvSpPr>
          <p:cNvPr id="27665" name="Rectangle 2"/>
          <p:cNvSpPr>
            <a:spLocks noChangeArrowheads="1"/>
          </p:cNvSpPr>
          <p:nvPr/>
        </p:nvSpPr>
        <p:spPr bwMode="auto">
          <a:xfrm>
            <a:off x="468313" y="5610225"/>
            <a:ext cx="2587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Arial" charset="0"/>
                <a:ea typeface="Times New Roman" pitchFamily="18" charset="0"/>
                <a:cs typeface="Arial" charset="0"/>
              </a:rPr>
              <a:t>Extrema: IMC&lt;15 Kg/m2 </a:t>
            </a:r>
          </a:p>
        </p:txBody>
      </p:sp>
    </p:spTree>
    <p:extLst>
      <p:ext uri="{BB962C8B-B14F-4D97-AF65-F5344CB8AC3E}">
        <p14:creationId xmlns:p14="http://schemas.microsoft.com/office/powerpoint/2010/main" val="28895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772400" cy="731838"/>
          </a:xfrm>
        </p:spPr>
        <p:txBody>
          <a:bodyPr>
            <a:normAutofit fontScale="90000"/>
          </a:bodyPr>
          <a:lstStyle/>
          <a:p>
            <a:r>
              <a:rPr lang="pt-BR" altLang="pt-BR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BULIMIA NERVOSA</a:t>
            </a:r>
            <a:br>
              <a:rPr lang="pt-BR" altLang="pt-BR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pt-BR" altLang="pt-BR" sz="3200" dirty="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268413"/>
            <a:ext cx="7772400" cy="482758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buFontTx/>
              <a:buAutoNum type="alphaUcPeriod"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Episódios recorrentes de compulsão alimentar. Um episódio de compulsão  alimentar é caracterizado pelos seguintes critérios: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Tx/>
              <a:buAutoNum type="alphaUcPeriod"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pt-BR" sz="1800" b="1" kern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Ingestão, em um período limitado de tempo (por exemplo, dentro de um período de 2 horas), de uma quantidade de alimentos definitivamente maior do que a maioria das pessoas consumiria em um período similar, sob circunstâncias similares;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endParaRPr lang="pt-BR" sz="18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defRPr/>
            </a:pPr>
            <a:r>
              <a:rPr lang="pt-BR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 Um sentimento de falta de controle sobre o episódio (por exemplo, um sentimento de não conseguir parar ou controlar o que ou quanto se come).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9813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936625"/>
          </a:xfrm>
        </p:spPr>
        <p:txBody>
          <a:bodyPr/>
          <a:lstStyle/>
          <a:p>
            <a:r>
              <a:rPr lang="pt-BR" altLang="pt-BR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BULIMIA NERVOSA</a:t>
            </a:r>
            <a:endParaRPr lang="pt-BR" altLang="pt-BR" sz="3200" dirty="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557338"/>
            <a:ext cx="8062912" cy="45386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B. Comportamentos compensatórios inapropriados para prevenir ganho de peso, como vomito auto induzido, abuso de laxantes, diuréticos ou outras medicações; jejum ou excesso de exercício físico.</a:t>
            </a:r>
          </a:p>
          <a:p>
            <a:pPr marL="0" indent="0">
              <a:buFontTx/>
              <a:buNone/>
              <a:defRPr/>
            </a:pPr>
            <a:endParaRPr lang="pt-BR" sz="18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C. A compulsão e o comportamento compensatório inapropriado devem ocorrer, no mínimo, pelo menos uma vez por semana, por 3 meses.</a:t>
            </a:r>
          </a:p>
          <a:p>
            <a:pPr marL="0" indent="0">
              <a:buFontTx/>
              <a:buNone/>
              <a:defRPr/>
            </a:pPr>
            <a:endParaRPr lang="pt-BR" sz="18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D. Auto avaliação indevidamente influenciada pelo peso e forma corporal.</a:t>
            </a:r>
          </a:p>
          <a:p>
            <a:pPr marL="0" indent="0">
              <a:buFontTx/>
              <a:buNone/>
              <a:defRPr/>
            </a:pPr>
            <a:endParaRPr lang="pt-BR" sz="18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E. O transtorno não ocorre exclusivamente durante episódios de anorexia nervosa</a:t>
            </a:r>
            <a:r>
              <a:rPr lang="pt-BR" sz="1800" dirty="0" smtClean="0"/>
              <a:t>.</a:t>
            </a:r>
          </a:p>
          <a:p>
            <a:pPr>
              <a:defRPr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165672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r>
              <a:rPr lang="pt-BR" altLang="pt-BR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BULIMIA NERVOSA</a:t>
            </a:r>
            <a:endParaRPr lang="pt-BR" altLang="pt-BR" sz="3200" dirty="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511333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r>
              <a:rPr lang="pt-BR" sz="1800" b="1" u="sng" dirty="0" smtClean="0">
                <a:latin typeface="Arial" pitchFamily="34" charset="0"/>
                <a:cs typeface="Arial" pitchFamily="34" charset="0"/>
              </a:rPr>
              <a:t>Gravidade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Leve: Média de 1-3 episódios de comportamentos compensatórios por semana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Moderada: Média de 4-7  episódios de comportamentos compensatórios por semana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Grave: Média de 8-13 episódios de comportamentos compensatórios por semana</a:t>
            </a: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pt-BR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Extremo</a:t>
            </a:r>
            <a:r>
              <a:rPr lang="pt-BR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pt-BR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Média de 14 ou mais</a:t>
            </a:r>
            <a:r>
              <a:rPr lang="pt-BR" sz="18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episódios de comportamentos compensatórios por semana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6476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NP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929090" cy="4824413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619672" y="260648"/>
            <a:ext cx="564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TERAPIA  NUTRICIONAL</a:t>
            </a:r>
            <a:endParaRPr lang="pt-BR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286248" y="1857364"/>
            <a:ext cx="453548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 NUTRIÇÃO VIA ORAL</a:t>
            </a:r>
          </a:p>
          <a:p>
            <a:r>
              <a:rPr lang="pt-BR" sz="2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( DIETA NORMAL / ESPECIAL)</a:t>
            </a:r>
            <a:endParaRPr lang="pt-BR" sz="26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214810" y="3429000"/>
            <a:ext cx="492919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2 - NUTRIÇÃO VIA ENTERAL</a:t>
            </a:r>
          </a:p>
          <a:p>
            <a:r>
              <a:rPr lang="pt-B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pt-BR" sz="2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SONDAS )</a:t>
            </a:r>
            <a:endParaRPr lang="pt-BR" sz="26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063570" y="5000636"/>
            <a:ext cx="526637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NUTRIÇÃO PARENTERAL  </a:t>
            </a:r>
          </a:p>
          <a:p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pt-B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pt-BR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pt-BR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INTRAVENOSA )</a:t>
            </a:r>
            <a:endParaRPr lang="pt-BR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4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8013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smtClean="0"/>
              <a:t>NUTRIÇÃO ENTERAL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964613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b="1" u="sng" dirty="0" smtClean="0">
                <a:effectLst/>
              </a:rPr>
              <a:t>Definição</a:t>
            </a:r>
            <a:r>
              <a:rPr lang="pt-BR" sz="2400" b="1" dirty="0" smtClean="0"/>
              <a:t>: Administração de nutrientes pelo trato gastrintestinal, quando este ainda funciona, mesmo que parcialmente;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pt-BR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 u="sng" dirty="0" smtClean="0">
                <a:solidFill>
                  <a:srgbClr val="FF0000"/>
                </a:solidFill>
              </a:rPr>
              <a:t>Vantagens</a:t>
            </a:r>
            <a:r>
              <a:rPr lang="pt-BR" sz="2400" b="1" dirty="0" smtClean="0">
                <a:solidFill>
                  <a:srgbClr val="FF0000"/>
                </a:solidFill>
              </a:rPr>
              <a:t>: mais fisiológica, evita atrofia GI, mantém flora enteral; baixo custo em relação à NPT;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pt-BR" sz="2400" b="1" dirty="0" smtClean="0"/>
          </a:p>
          <a:p>
            <a:pPr>
              <a:lnSpc>
                <a:spcPct val="90000"/>
              </a:lnSpc>
              <a:defRPr/>
            </a:pPr>
            <a:r>
              <a:rPr lang="pt-BR" sz="2400" b="1" dirty="0"/>
              <a:t>Regulamento técnico para TNE: ANVISA-MS (resolução RCD n. 63 de 06/07/2000</a:t>
            </a:r>
            <a:r>
              <a:rPr lang="pt-BR" sz="2400" b="1" dirty="0" smtClean="0"/>
              <a:t>);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pt-BR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 u="sng" dirty="0" smtClean="0">
                <a:solidFill>
                  <a:srgbClr val="FF0000"/>
                </a:solidFill>
              </a:rPr>
              <a:t>Indicações: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   quando VO não atender, pelo menos, 60% das necessidades  nutricionais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    Estado de inconsciência, GET elevado (trauma, sepse, queimadura)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    Alimentação VO causa desconforto/dor (doença de </a:t>
            </a:r>
            <a:r>
              <a:rPr lang="pt-BR" sz="2400" b="1" dirty="0" err="1" smtClean="0">
                <a:solidFill>
                  <a:srgbClr val="FF0000"/>
                </a:solidFill>
              </a:rPr>
              <a:t>Crohn</a:t>
            </a:r>
            <a:r>
              <a:rPr lang="pt-BR" sz="2400" b="1" dirty="0" smtClean="0">
                <a:solidFill>
                  <a:srgbClr val="FF0000"/>
                </a:solidFill>
              </a:rPr>
              <a:t>, radio/quimioterapia, pancreatite)</a:t>
            </a:r>
          </a:p>
        </p:txBody>
      </p:sp>
    </p:spTree>
    <p:extLst>
      <p:ext uri="{BB962C8B-B14F-4D97-AF65-F5344CB8AC3E}">
        <p14:creationId xmlns:p14="http://schemas.microsoft.com/office/powerpoint/2010/main" val="17687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52475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smtClean="0"/>
              <a:t>NUTRIÇÃO ENTERAL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640763" cy="5545137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u="sng" smtClean="0">
                <a:effectLst/>
              </a:rPr>
              <a:t>Técnicas de administração: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sz="2800" b="1" u="sng" smtClean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800" b="1" smtClean="0"/>
              <a:t>1- </a:t>
            </a:r>
            <a:r>
              <a:rPr lang="pt-BR" sz="2800" b="1" u="sng" smtClean="0">
                <a:effectLst/>
              </a:rPr>
              <a:t>Intermitente</a:t>
            </a:r>
            <a:r>
              <a:rPr lang="pt-BR" sz="2800" b="1" smtClean="0"/>
              <a:t>: em períodos fracionados (gravitacional ou em bolos: por seringa, volume maior, no estômago)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sz="2800" b="1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sz="2800" b="1" smtClean="0"/>
              <a:t>2- </a:t>
            </a:r>
            <a:r>
              <a:rPr lang="pt-BR" sz="2800" b="1" u="sng" smtClean="0"/>
              <a:t>Contínua</a:t>
            </a:r>
            <a:r>
              <a:rPr lang="pt-BR" sz="2800" b="1" smtClean="0"/>
              <a:t>: por bomba de infusão, gotejamento lento e controlado; quando absorção está comprometida ou há risco de aspiração</a:t>
            </a:r>
          </a:p>
        </p:txBody>
      </p:sp>
    </p:spTree>
    <p:extLst>
      <p:ext uri="{BB962C8B-B14F-4D97-AF65-F5344CB8AC3E}">
        <p14:creationId xmlns:p14="http://schemas.microsoft.com/office/powerpoint/2010/main" val="178485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6938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smtClean="0"/>
              <a:t>NUTRIÇÃO ENTERAL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4899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800" b="1" u="sng" smtClean="0"/>
              <a:t>Tipos de dietas</a:t>
            </a:r>
            <a:r>
              <a:rPr lang="pt-BR" sz="280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smtClean="0">
                <a:effectLst/>
              </a:rPr>
              <a:t>1</a:t>
            </a:r>
            <a:r>
              <a:rPr lang="pt-BR" sz="2800" smtClean="0"/>
              <a:t>- </a:t>
            </a:r>
            <a:r>
              <a:rPr lang="pt-BR" sz="2800" b="1" u="sng" smtClean="0"/>
              <a:t>Caseiras ou artesanais</a:t>
            </a:r>
            <a:r>
              <a:rPr lang="pt-BR" sz="2800" b="1" smtClean="0"/>
              <a:t>: alimentos in natura (leite, carne, ovo, açúcar, farinha de trigo, óleo, sal) ou mistura de preparados industrializados (módulos, suplementos): baixo custo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pt-BR" sz="2800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2800" b="1" smtClean="0"/>
              <a:t>2- </a:t>
            </a:r>
            <a:r>
              <a:rPr lang="pt-BR" sz="2800" b="1" u="sng" smtClean="0">
                <a:effectLst/>
              </a:rPr>
              <a:t>Industrializadas:</a:t>
            </a:r>
            <a:r>
              <a:rPr lang="pt-BR" sz="2800" b="1" smtClean="0"/>
              <a:t> preparados em pó (latas ou envelopes) ou líquidos (latas, frascos plásticos ou de vidro, bolsas para sistema fechado); prontas para o uso; </a:t>
            </a:r>
          </a:p>
        </p:txBody>
      </p:sp>
    </p:spTree>
    <p:extLst>
      <p:ext uri="{BB962C8B-B14F-4D97-AF65-F5344CB8AC3E}">
        <p14:creationId xmlns:p14="http://schemas.microsoft.com/office/powerpoint/2010/main" val="317261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ieta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827088"/>
            <a:ext cx="7702550" cy="5410200"/>
          </a:xfrm>
          <a:ln w="19050">
            <a:solidFill>
              <a:schemeClr val="tx1"/>
            </a:solidFill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4248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rgbClr val="FF9900"/>
                </a:solidFill>
                <a:latin typeface="Times New Roman" panose="02020603050405020304" pitchFamily="18" charset="0"/>
              </a:rPr>
              <a:t>  PRODUTOS PARA NUTRIÇÃO ORAL/ENTERAL</a:t>
            </a:r>
          </a:p>
        </p:txBody>
      </p:sp>
    </p:spTree>
    <p:extLst>
      <p:ext uri="{BB962C8B-B14F-4D97-AF65-F5344CB8AC3E}">
        <p14:creationId xmlns:p14="http://schemas.microsoft.com/office/powerpoint/2010/main" val="953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renteralnutrition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print">
              <a:lum bright="20000"/>
            </a:blip>
            <a:srcRect/>
            <a:tile tx="0" ty="0" sx="100000" sy="100000" flip="none" algn="tl"/>
          </a:blipFill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0034" y="4357694"/>
            <a:ext cx="864396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5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TERAPIA NUTRICIONAL</a:t>
            </a:r>
            <a:endParaRPr lang="pt-BR" sz="52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r>
              <a:rPr lang="pt-BR" sz="5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   </a:t>
            </a:r>
            <a:r>
              <a:rPr lang="pt-BR" sz="5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PARENTERAL</a:t>
            </a:r>
            <a:endParaRPr lang="pt-BR" sz="52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0"/>
            <a:ext cx="7643833" cy="6207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0588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5058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Terapia  Nutricional  Parenteral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00100" y="1000108"/>
            <a:ext cx="5238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VIAS DE ADMINISTRAÇÃO:</a:t>
            </a:r>
            <a:endParaRPr lang="pt-BR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214554"/>
            <a:ext cx="7143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PERIFÉRICA  (NPP) </a:t>
            </a:r>
          </a:p>
          <a:p>
            <a:endParaRPr lang="pt-BR" sz="3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VEIAS DE PEQUENO CALIBRE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REGIÃO DA MÃO E ANTE-BRAÇO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MENOR RISCO DE COMPLICAÇÕES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OSMOLARIDADE &lt; 900 </a:t>
            </a: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mOsm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↓ CONCENTRAÇÃO DE NUTRIENTES</a:t>
            </a:r>
          </a:p>
          <a:p>
            <a:pPr>
              <a:buFont typeface="Wingdings" pitchFamily="2" charset="2"/>
              <a:buChar char="ü"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CURTOS PERÍODOS DE TERAPIA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://4.bp.blogspot.com/-7NXTWri4Grw/TWGGMDysvcI/AAAAAAAAAJw/PlLRKkBoPRE/s320/Acesso+Venoso+Perif%25C3%25A9r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857364"/>
            <a:ext cx="2428872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2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1822</Words>
  <Application>Microsoft Office PowerPoint</Application>
  <PresentationFormat>Apresentação na tela (4:3)</PresentationFormat>
  <Paragraphs>248</Paragraphs>
  <Slides>23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TERAPIA NUTRICIONAL  ENTERAL E PARENTERAL</vt:lpstr>
      <vt:lpstr>Apresentação do PowerPoint</vt:lpstr>
      <vt:lpstr>Apresentação do PowerPoint</vt:lpstr>
      <vt:lpstr>NUTRIÇÃO ENTERAL</vt:lpstr>
      <vt:lpstr>NUTRIÇÃO ENTERAL</vt:lpstr>
      <vt:lpstr>NUTRIÇÃO ENTERAL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BULIMIA NERVOSA </vt:lpstr>
      <vt:lpstr>BULIMIA NERVOSA</vt:lpstr>
      <vt:lpstr>BULIMIA NERVOSA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PCWIN</dc:creator>
  <cp:lastModifiedBy>Rosane Pilot Pessa</cp:lastModifiedBy>
  <cp:revision>14</cp:revision>
  <dcterms:created xsi:type="dcterms:W3CDTF">2014-02-19T00:19:06Z</dcterms:created>
  <dcterms:modified xsi:type="dcterms:W3CDTF">2017-03-17T12:56:09Z</dcterms:modified>
</cp:coreProperties>
</file>