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529" r:id="rId3"/>
    <p:sldId id="526" r:id="rId4"/>
    <p:sldId id="268" r:id="rId5"/>
    <p:sldId id="527" r:id="rId6"/>
    <p:sldId id="270" r:id="rId7"/>
    <p:sldId id="272" r:id="rId8"/>
    <p:sldId id="460" r:id="rId9"/>
    <p:sldId id="274" r:id="rId10"/>
    <p:sldId id="275" r:id="rId11"/>
    <p:sldId id="530" r:id="rId12"/>
    <p:sldId id="531" r:id="rId13"/>
    <p:sldId id="276" r:id="rId14"/>
    <p:sldId id="278" r:id="rId15"/>
    <p:sldId id="528" r:id="rId16"/>
    <p:sldId id="286" r:id="rId17"/>
    <p:sldId id="296" r:id="rId18"/>
    <p:sldId id="287" r:id="rId19"/>
    <p:sldId id="297" r:id="rId20"/>
    <p:sldId id="298" r:id="rId21"/>
    <p:sldId id="288" r:id="rId22"/>
    <p:sldId id="486" r:id="rId23"/>
    <p:sldId id="285" r:id="rId24"/>
    <p:sldId id="29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C94F-64BF-7441-BC22-EB17F583A445}" type="datetimeFigureOut">
              <a:rPr lang="pt-BR" smtClean="0"/>
              <a:t>12/03/2023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6704B-14E1-8E49-A606-CF68E89AA0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76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35A74-0E71-9B4C-B85A-8BB4690C6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1B27B0-E71C-544D-9E51-96C026D92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913CBB-7268-8940-8BFF-A7C0B4DC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5FFB-C6E2-0649-880C-91505D655F11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710E0D-9907-1649-A06E-D68E922A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AEC1D0-1A76-6742-ACB5-1662DB70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90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141B3-8F91-EF4A-9D08-BE7A75D1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EB57C2-2607-E949-952A-C7DEF81D2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E5532B-DB3B-254E-9B6F-1501EE64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E96-0435-704C-A7D8-7E875C454F91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76D7A1-DEC0-1A46-81C7-A5E76B05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E258E3-A6EE-CE4C-A83F-BEDD0F82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42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ADBD1E-76BB-E248-8CAB-ED6F2683E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9CE889-EF6A-5544-B047-89924DD20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9F0FFC-2143-DB48-AD5B-F3F7F01B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3FA9-ACE2-D94B-BE3F-A5B5D5ED1FF0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1FEE7A-EB43-734C-B816-93E35CBA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72EEC3-6CCE-504E-ACC9-6B8E09FF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2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F7E06-9BB8-FD44-B4CC-816FF128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00E52-EEE0-A24F-A16E-8F57465A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0F93AB-88DA-2E4B-AA24-6B6E611C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E580-182A-284A-9FE4-85411D4780C8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89356D-4456-1A4C-9E10-B09113CA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8CD99-A123-9D4A-A2A6-2F8D030F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32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65D4B-7FD7-D24F-8098-081151BD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E879CB-D5D0-9243-861F-441029655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A7D131-4870-1C4D-8F83-2530FCB6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0B5B-B87E-8A4F-9494-208B5CEADB11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D06488-BE1B-934D-9037-72C1F386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E9558A-4F3D-BE43-9B9C-BB763927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01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C66DD-A49E-C64F-A42B-B62ADEB2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6749DA-2C32-694D-8C97-A2A89981F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0C1A3F-AF9C-8643-8584-D529AB1AB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373C1D-F3D8-224D-8CBB-767ACC3D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636-B916-7245-A116-DE4A4A8CF2A3}" type="datetime1">
              <a:rPr lang="pt-BR" smtClean="0"/>
              <a:t>12/03/2023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9AAC0A-6659-D845-8B39-1B4548CA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5E2E48-C2A6-E34C-93D4-38992097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7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C1659-9429-DB47-8292-676D3975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13CF11-4989-894A-924C-97A108A6C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E9465F-51E2-CC47-8AB5-A211408FC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4925CC-6D41-DF4A-A937-5CE3AB315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30464ED-DE25-D948-B13B-7421039E7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AAB356-2637-DC48-8519-00AF2BAC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B2B4-7BF8-2F44-92C2-A8B16337D8E8}" type="datetime1">
              <a:rPr lang="pt-BR" smtClean="0"/>
              <a:t>12/03/2023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C239BD-F887-F849-A215-2FF57374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6D652B5-75CE-0A4A-8811-5F9C75E7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35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28698-2164-8341-B8B7-9A647AA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43F8F9D-21C8-0646-9CBE-D4E9138B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CD2E-D9C6-F94D-95D0-6DAD8568E340}" type="datetime1">
              <a:rPr lang="pt-BR" smtClean="0"/>
              <a:t>12/03/2023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B58633-F630-3942-B46F-B3E26F2D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8BD615-9391-E348-B08C-2C3286AD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6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31AF45B-9CE0-5249-8543-C401B02A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716E-C4DA-0C42-861B-CDAB444D8F6D}" type="datetime1">
              <a:rPr lang="pt-BR" smtClean="0"/>
              <a:t>12/03/2023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93FA05-1671-1A41-8369-E3F7296D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78D3D9-C5F8-FF4E-8E5F-7AB5C9F5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21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5FDED-88E2-C040-86D1-DAA48B73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CBEF0B-3E98-A544-9CA7-7D9B5AB70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8D5C9D-B513-5C4B-AE96-5A05850A5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8F5B4A-CA34-2845-8715-314FE7D6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164E-2A6D-DD4E-B12D-B5F74E325777}" type="datetime1">
              <a:rPr lang="pt-BR" smtClean="0"/>
              <a:t>12/03/2023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2B1DAF-8DEA-4D46-AE29-927FE371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C4B562-2245-0747-A53A-BD9D46AA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96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901C9-8EA9-8C45-8D8F-8BF58BC8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D9620A-A0B2-C345-A715-8E9B71C6D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11D582-62DE-5A42-97BC-127773F20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CB361E-7134-0948-AA5D-D8402420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1E27-CADB-1C46-8789-4C9EF12B1610}" type="datetime1">
              <a:rPr lang="pt-BR" smtClean="0"/>
              <a:t>12/03/2023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AF4693-644E-7C43-8FBD-64D30474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F90289-79D7-3849-A192-45CA3255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62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6B534AE-6896-C94A-8893-06B0037B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BAC006-8D8F-FF40-97EB-C30D1A859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FD82CE-44A1-384F-B1AA-B7A2E5ACD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18AB-F0B5-494E-819B-2EC8418D3BC2}" type="datetime1">
              <a:rPr lang="pt-BR" smtClean="0"/>
              <a:t>12/03/2023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638D9E-B9D2-0D40-B2BF-5630CA868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C8CB7A-D67B-A948-8E88-5CD30D9D1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0E78-D1BD-F542-A811-DDB02E846D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1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applewebdata://2C00C23B-2904-4EBD-B2EA-2CAA6B223C6A/#_ENREF_5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9692F-11A7-F74F-BDA5-4F69D5AE9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r>
              <a:rPr lang="pt-BR" sz="18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A teoria do desenvolvimento do SER do ponto de vista de D. W. </a:t>
            </a:r>
            <a:r>
              <a:rPr lang="pt-BR" sz="1800" b="1" dirty="0" err="1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Winnicott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100" b="1" dirty="0"/>
            </a:br>
            <a:br>
              <a:rPr lang="pt-BR" sz="3100" b="1" dirty="0"/>
            </a:br>
            <a:endParaRPr lang="pt-BR" sz="2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334491-0F00-8147-B1C9-300BFA261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pt-BR" dirty="0"/>
            </a:br>
            <a:r>
              <a:rPr lang="pt-BR" sz="2400" b="1" i="1" dirty="0"/>
              <a:t>Leopoldo </a:t>
            </a:r>
            <a:r>
              <a:rPr lang="pt-BR" sz="2400" b="1" i="1" dirty="0" err="1"/>
              <a:t>Fulgencio</a:t>
            </a:r>
            <a:br>
              <a:rPr lang="pt-BR" sz="2400" b="1" dirty="0"/>
            </a:br>
            <a:endParaRPr lang="pt-BR" b="1" dirty="0"/>
          </a:p>
          <a:p>
            <a:r>
              <a:rPr lang="pt-BR" dirty="0"/>
              <a:t>Aula 01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AEF423-8B32-DC4E-B766-34C4A5A7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47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85072-DF42-0A49-B546-7E2B40EF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 d. Qual é o </a:t>
            </a:r>
            <a:r>
              <a:rPr lang="pt-BR" sz="3200" b="1" i="1" dirty="0"/>
              <a:t>common </a:t>
            </a:r>
            <a:r>
              <a:rPr lang="pt-BR" sz="3200" b="1" i="1" dirty="0" err="1"/>
              <a:t>ground</a:t>
            </a:r>
            <a:r>
              <a:rPr lang="pt-BR" sz="3200" b="1" i="1" dirty="0"/>
              <a:t> </a:t>
            </a:r>
            <a:r>
              <a:rPr lang="pt-BR" sz="3200" b="1" dirty="0"/>
              <a:t>dos psicanalistas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C649A5-C6E8-B440-BAE0-98057E314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dirty="0"/>
              <a:t>O reconhecimento e consideração de que a vida emocional (sentimentos, ideias, valores, comportamentos, desejos etc.) é determinada por processos psíquicos </a:t>
            </a:r>
            <a:r>
              <a:rPr lang="pt-BR" b="1" dirty="0"/>
              <a:t>inconsciente</a:t>
            </a:r>
            <a:r>
              <a:rPr lang="pt-BR" dirty="0"/>
              <a:t>s (seja na saúde seja nos modos de ser patológicos)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dirty="0"/>
              <a:t>O valor dado à repressão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dirty="0"/>
              <a:t>O valor dado à vida instintual, à sexualidade e ao complexo de Édipo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dirty="0"/>
              <a:t>A transferência e a resistência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pt-BR" dirty="0"/>
              <a:t>A psicanálise é um método de tratamento psicoterápico baseado na elaboração que o próprio paciente pode fazer sobre sua vida e seu modo de ser, não cabendo ao analista ser seu conselheiro ou </a:t>
            </a:r>
            <a:r>
              <a:rPr lang="pt-BR" i="1" dirty="0" err="1"/>
              <a:t>coaching</a:t>
            </a:r>
            <a:r>
              <a:rPr lang="pt-BR" dirty="0"/>
              <a:t>.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D18D0C-342C-224E-8AF4-C10A2A9C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04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2222A-148E-3E4E-BC06-C23BB5CD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B20BFB-77BF-3A47-95F1-72DED63CA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DF7501-1F94-B944-A9B1-D51F30A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9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ABCA5-1358-1E41-8F49-9F2123F1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Aula 2. </a:t>
            </a:r>
            <a:b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fez modificações importantes na </a:t>
            </a:r>
            <a:r>
              <a:rPr lang="pt-B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psicanálise, </a:t>
            </a:r>
            <a:r>
              <a:rPr lang="pt-BR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redescrevendo</a:t>
            </a:r>
            <a:r>
              <a:rPr lang="pt-B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sentido e os referentes dos principais fundamentos da psicanálise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8CF46-33D8-8140-B8DD-17D3F35B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Freud nos deu um método. 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 um freudiano para além de Freud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modificiou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 dos grandes fundamento da psicanálise:</a:t>
            </a: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lugar do complexo de Édipo</a:t>
            </a: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lugar da sexualidade</a:t>
            </a: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tudo é pressão instintual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 uma série de termos novos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recusa a metapsicologia enquanto uma construção auxiliar especulativa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pt-BR" sz="2000" dirty="0"/>
              <a:t>Phillips avalia as especificidades das propostas de </a:t>
            </a:r>
            <a:r>
              <a:rPr lang="pt-BR" sz="2000" dirty="0" err="1"/>
              <a:t>Winnicott</a:t>
            </a:r>
            <a:endParaRPr lang="pt-BR" dirty="0"/>
          </a:p>
          <a:p>
            <a:pPr marL="0" indent="0">
              <a:buNone/>
            </a:pP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4AFBCF-CBBC-BF46-9728-D264B355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45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05C8A-113B-FE47-AA00-DF7271FC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t-BR" sz="2800" dirty="0"/>
            </a:br>
            <a:br>
              <a:rPr lang="pt-BR" sz="2800" dirty="0"/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Freud nos deu um método </a:t>
            </a: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24206-7D77-3044-9DA9-D02569A5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De início, soube que – tal como todos, imagino, nesta sala – assim que descobri Freud e o método que ele nos deu para investigação e tratamento, estive de acordo com ele.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Foi exatamente semelhante ao que aconteceu quando eu estava na escola, estudando Darwin, e, de repente, soube que gostava do que ele dizia.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Senti isso de modo tremendo e imagino que, se houver algo que eu faça que </a:t>
            </a:r>
            <a:r>
              <a:rPr lang="pt-BR" i="1" dirty="0"/>
              <a:t>não seja</a:t>
            </a:r>
            <a:r>
              <a:rPr lang="pt-BR" dirty="0"/>
              <a:t> freudiano, gostaria de sabê-lo. Não me importa que não seja, mas apenas acho que Freud nos forneceu este método que podemos usar e não importa ao que ele nos conduz.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O ponto é que ele nos leva a coisas; trata-se de uma maneira objetiva de examinar as coisas e é para pessoas que podem ir até algo sem ideias preconcebidas, o que, em certo sentido, é a ciência.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* </a:t>
            </a:r>
            <a:r>
              <a:rPr lang="pt-BR" dirty="0" err="1"/>
              <a:t>Winnicott</a:t>
            </a:r>
            <a:r>
              <a:rPr lang="pt-BR" dirty="0"/>
              <a:t> 1989f: Pós-Escrito: DWW sobre DWW, in Exp. </a:t>
            </a:r>
            <a:r>
              <a:rPr lang="pt-BR" dirty="0" err="1"/>
              <a:t>Ya</a:t>
            </a:r>
            <a:r>
              <a:rPr lang="pt-BR" dirty="0"/>
              <a:t>., p. 437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94EB4A-BD5F-2D43-8D74-DFA859DA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584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CA626-83DF-494A-A793-C1456C50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t-BR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um freudiano para além de Freud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2EBCFA-40F0-004D-A476-FF2CF565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o leitor deve saber que sou um produto da escola psicanalítica ou  freudiana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...não significa que eu tome por correto tudo o que Freud disse ou escreveu [...]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Na verdade, há certas coisas em que Freud veio a acreditar que nos parecem, a mim e a muitos outros analistas, não serem de modo algum corretas [...]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O fato  é que Freud começou um abordagem científica do problema do desenvolvimento humano [...] ele nos deu um método a ser usado e desenvolvido, através do qual poderemos checar as observações dos outros e contribuir com as nossas próprias observações. (1965t, p. 21)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FDD8A4-2F91-664B-9C25-D7636573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68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B539D-7EF3-D243-8957-E83726891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pt-BR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modificiou</a:t>
            </a:r>
            <a: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lugar de </a:t>
            </a:r>
            <a:r>
              <a:rPr lang="pt-BR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 dos grandes fundamento da psicanálise:</a:t>
            </a:r>
            <a:b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0FAC6-5D13-DA4D-9809-56D6CFCC8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lugar do complexo de Édipo</a:t>
            </a: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+mj-lt"/>
              <a:buAutoNum type="alphaLcPeriod"/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lugar da sexualidade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A5CFB9-CB36-5446-9ED1-2BD7B772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57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FE8C3-6B8A-E041-A87F-608428D4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Winnicott</a:t>
            </a:r>
            <a:r>
              <a:rPr lang="pt-BR" dirty="0"/>
              <a:t> dá outro lugar ao complexo de édipo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9D2DE0-D5D0-6042-BA18-833580B4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... por seu um pediatra com talento para conseguir que as mães contassem sobre seus filhos e sobre a história precoce dos distúrbios de suas crianças, fiquei logo em posição de ficar impressionado tanto pelo </a:t>
            </a:r>
            <a:r>
              <a:rPr lang="pt-BR" i="1" dirty="0"/>
              <a:t>insight</a:t>
            </a:r>
            <a:r>
              <a:rPr lang="pt-BR" dirty="0"/>
              <a:t> que a psicanálise dava das vidas das crianças como por uma certa </a:t>
            </a:r>
            <a:r>
              <a:rPr lang="pt-BR" b="1" dirty="0"/>
              <a:t>deficiência na teoria psicanalítica</a:t>
            </a:r>
            <a:r>
              <a:rPr lang="pt-BR" dirty="0"/>
              <a:t> que descreverei oportunamente. Ao mesmo tempo, </a:t>
            </a:r>
            <a:r>
              <a:rPr lang="pt-BR" b="1" dirty="0"/>
              <a:t>nos anos 20, tudo tinha o complexo de Édipo em seu âmago</a:t>
            </a:r>
            <a:r>
              <a:rPr lang="pt-BR" dirty="0"/>
              <a:t>. A análise das neuroses conduzia o analista repetitivamente às ansiedades pertencentes à vida instintiva do período dos 4 a 5 anos do relacionamento da criança com seus pais. Dificuldades anteriores que vinham à tona eram tratadas em análise como regressão a pontos de fixação </a:t>
            </a:r>
            <a:r>
              <a:rPr lang="pt-BR" dirty="0" err="1"/>
              <a:t>pré</a:t>
            </a:r>
            <a:r>
              <a:rPr lang="pt-BR" dirty="0"/>
              <a:t>-genitais, mas a dinâmica vinha do complexo de Édipo e início do período de </a:t>
            </a:r>
            <a:r>
              <a:rPr lang="pt-BR" dirty="0" err="1"/>
              <a:t>lactência</a:t>
            </a:r>
            <a:r>
              <a:rPr lang="pt-BR" dirty="0"/>
              <a:t>. Então, </a:t>
            </a:r>
            <a:r>
              <a:rPr lang="pt-BR" b="1" dirty="0"/>
              <a:t>inumeráveis histórias clínicas me mostravam que crianças que se tornaram doentes, seja neuróticos, psicóticos, psicossomáticos ou </a:t>
            </a:r>
            <a:r>
              <a:rPr lang="pt-BR" b="1" dirty="0" err="1"/>
              <a:t>anti-sociais</a:t>
            </a:r>
            <a:r>
              <a:rPr lang="pt-BR" b="1" dirty="0"/>
              <a:t>, revelavam dificuldades no seu desenvolvimento emocional na infância, mesmo com bebês. </a:t>
            </a:r>
            <a:r>
              <a:rPr lang="pt-BR" dirty="0"/>
              <a:t>Crianças hipersensíveis </a:t>
            </a:r>
            <a:r>
              <a:rPr lang="pt-BR" dirty="0" err="1"/>
              <a:t>paranóides</a:t>
            </a:r>
            <a:r>
              <a:rPr lang="pt-BR" dirty="0"/>
              <a:t> podiam até ter começado a ficar assim nas primeiras semanas ou mesmo dias de vida. </a:t>
            </a:r>
            <a:r>
              <a:rPr lang="pt-BR" b="1" dirty="0"/>
              <a:t>Algo estava errado em algum lugar</a:t>
            </a:r>
            <a:r>
              <a:rPr lang="pt-BR" dirty="0"/>
              <a:t>. Quando vim a tratar crianças pela psicanálise pude confirmar a origem das neuroses no complexo de Édipo, mas mesmo assim sabia que as dificuldades começavam antes. </a:t>
            </a:r>
          </a:p>
          <a:p>
            <a:pPr algn="just">
              <a:lnSpc>
                <a:spcPct val="170000"/>
              </a:lnSpc>
            </a:pPr>
            <a:r>
              <a:rPr lang="pt-BR" dirty="0" err="1"/>
              <a:t>Winnicott</a:t>
            </a:r>
            <a:r>
              <a:rPr lang="pt-BR" dirty="0"/>
              <a:t> 1965va, p. 157</a:t>
            </a:r>
          </a:p>
          <a:p>
            <a:pPr algn="just">
              <a:lnSpc>
                <a:spcPct val="170000"/>
              </a:lnSpc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24C83D-B986-2A4D-B943-CD0BD49D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06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6F345-290E-0B4D-91CA-9F548347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/>
              <a:t>Há condições para que o complexo de Édipo possa ser vivido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E31A2C-D711-D140-8467-1CFE86612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Qualquer tentativa de descrever o complexo de Édipo em termos de duas pessoas fracassa. Contudo, relações </a:t>
            </a:r>
            <a:r>
              <a:rPr lang="pt-BR" dirty="0" err="1"/>
              <a:t>diádicas</a:t>
            </a:r>
            <a:r>
              <a:rPr lang="pt-BR" dirty="0"/>
              <a:t> existem, e pertencem a estágios relativamente mais precoces na vida do indivíduo. A relação </a:t>
            </a:r>
            <a:r>
              <a:rPr lang="pt-BR" dirty="0" err="1"/>
              <a:t>diádica</a:t>
            </a:r>
            <a:r>
              <a:rPr lang="pt-BR" dirty="0"/>
              <a:t> inicial é aquela entre a criança e a mãe ou mãe substituta, antes que qualquer característica da mãe tenha-se diferenciado e moldado na imagem de pai. O conceito </a:t>
            </a:r>
            <a:r>
              <a:rPr lang="pt-BR" dirty="0" err="1"/>
              <a:t>kleiniano</a:t>
            </a:r>
            <a:r>
              <a:rPr lang="pt-BR" dirty="0"/>
              <a:t> sobre a posição depressiva deve ser descrito em termos de relação </a:t>
            </a:r>
            <a:r>
              <a:rPr lang="pt-BR" dirty="0" err="1"/>
              <a:t>diádica</a:t>
            </a:r>
            <a:r>
              <a:rPr lang="pt-BR" dirty="0"/>
              <a:t>, e é provavelmente verdade que a relação </a:t>
            </a:r>
            <a:r>
              <a:rPr lang="pt-BR" dirty="0" err="1"/>
              <a:t>diádica</a:t>
            </a:r>
            <a:r>
              <a:rPr lang="pt-BR" dirty="0"/>
              <a:t> é uma característica essencial do conceito. (W. 1958g: “A capacidade para estar só”, p. 32)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893326-1148-1746-95EB-C0832471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48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84F83-8ADA-0942-B1D1-428A0ED6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 err="1"/>
              <a:t>Winnicott</a:t>
            </a:r>
            <a:r>
              <a:rPr lang="pt-BR" sz="2800" b="1" dirty="0"/>
              <a:t> dá outro lugar para a sexualidade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701655-27C2-224B-B06A-85136E0A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/>
              <a:t>Finalmente, gostaria de enfocar a vida que uma pessoa saudável é capaz de viver. O que é a vida? Não preciso saber a resposta , mas podemos chegar a um acordo: ela está mais próxima do SER  do que do sexo. Diz </a:t>
            </a:r>
            <a:r>
              <a:rPr lang="pt-BR" sz="1600" dirty="0" err="1"/>
              <a:t>Lorelei</a:t>
            </a:r>
            <a:r>
              <a:rPr lang="pt-BR" sz="1600" dirty="0"/>
              <a:t>: “Beijar é muito bom, mas uma pulseira de diamantes dura para sempre” [Anita </a:t>
            </a:r>
            <a:r>
              <a:rPr lang="pt-BR" sz="1600" dirty="0" err="1"/>
              <a:t>Loos</a:t>
            </a:r>
            <a:r>
              <a:rPr lang="pt-BR" sz="1600" dirty="0"/>
              <a:t>, </a:t>
            </a:r>
            <a:r>
              <a:rPr lang="pt-BR" sz="1600" i="1" dirty="0"/>
              <a:t>Gentleman </a:t>
            </a:r>
            <a:r>
              <a:rPr lang="pt-BR" sz="1600" i="1" dirty="0" err="1"/>
              <a:t>Prefer</a:t>
            </a:r>
            <a:r>
              <a:rPr lang="pt-BR" sz="1600" i="1" dirty="0"/>
              <a:t> </a:t>
            </a:r>
            <a:r>
              <a:rPr lang="pt-BR" sz="1600" i="1" dirty="0" err="1"/>
              <a:t>Blondes</a:t>
            </a:r>
            <a:r>
              <a:rPr lang="pt-BR" sz="1600" dirty="0"/>
              <a:t>. New York, Brentano, 10935]. Ser se sentir real dizem respeito essencialmente à saúde, e só se garantirmos o ser é que poderemos parti para coisas mais objetivas. Sustento que isso não é apenas um julgamento de valor, mas que há um vínculo entre a saúde emocional individual e o sentimento de se sentir real. Não há dúvida de que a grande maioria das pessoas dão como certo que se sentem se sentem reais, mas a que preço? Em que medida estarão elas negando um fato, ou seja, que poderia haver o perigo de elas se sentirem irreais, possuídas, ou de não serem elas mesmas, de sucumbirem para sempre, de perderem a orientação, de serem desligadas do próprio corpo, de se sentirem aniquiladas, de não serem nada e não estarem em lugar nenhum? A saúde não está associada à </a:t>
            </a:r>
            <a:r>
              <a:rPr lang="pt-BR" sz="1600" i="1" dirty="0"/>
              <a:t>negação</a:t>
            </a:r>
            <a:r>
              <a:rPr lang="pt-BR" sz="1600" dirty="0"/>
              <a:t> de coisa alguma. (1971f [1967], p. 18)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6B2415-AA9E-3043-92A5-C1DAE11E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169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F903F-39EE-0A4A-A9BA-0E31D0F2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/>
              <a:t>Ao lado das necessidades instintuais as necessidades do 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2CD21C-5895-C343-AFBB-54B071EC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Os psicanalistas que enfatizaram corretamente a significação da experiência instintual, e das reações à frustração, falharam em enunciar com a mesma clareza, ou convicção, a imensa intensidade dessas experiências não culminantes que são chamadas de brincar. Partindo, como fazemos, das doenças psiconeuróticas, e com </a:t>
            </a:r>
            <a:r>
              <a:rPr lang="pt-BR" b="1" dirty="0"/>
              <a:t>defesas do ego</a:t>
            </a:r>
            <a:r>
              <a:rPr lang="pt-BR" dirty="0"/>
              <a:t> relacionadas à ansiedade que surge da vida instintual, tendemos a pensar a saúde em termos do estado das defesas do ego. Dizemos que há saúde quando essas defesas não são rígidas, etc. Raramente, porém, chegamos ao ponto em que podemos começar a descrever o que se parece à vida, à parte a doença ou a ausência desta.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Isto equivale a dizer que ainda temos de enfrentar a questão de saber sobre o que versa a vida. Nossos pacientes psicóticos nos forçam a conceder atenção a essa espécie de problema básico. Percebemos agora que não é a satisfação instintual que faz um bebê começar a ser, sentir que a vida é real, achar que a vida é digna de ser vivida. Na verdade, as gratificações instintuais começam como funções parciais e tornam-se </a:t>
            </a:r>
            <a:r>
              <a:rPr lang="pt-BR" i="1" dirty="0"/>
              <a:t>seduções</a:t>
            </a:r>
            <a:r>
              <a:rPr lang="pt-BR" dirty="0"/>
              <a:t>, a menos que estejam baseadas numa capacidade bem estabelecida, na pessoa individualmente, para a existência total, e para a experiência na área dos fenômenos transicionais. É o eu (</a:t>
            </a:r>
            <a:r>
              <a:rPr lang="pt-BR" i="1" dirty="0"/>
              <a:t>self</a:t>
            </a:r>
            <a:r>
              <a:rPr lang="pt-BR" dirty="0"/>
              <a:t>) que tem de preceder o uso do instinto pelo eu (</a:t>
            </a:r>
            <a:r>
              <a:rPr lang="pt-BR" i="1" dirty="0"/>
              <a:t>self</a:t>
            </a:r>
            <a:r>
              <a:rPr lang="pt-BR" dirty="0"/>
              <a:t>); o cavaleiro deve dirigir o cavalo, e não se deixar levar.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(</a:t>
            </a:r>
            <a:r>
              <a:rPr lang="pt-BR" u="sng" dirty="0">
                <a:hlinkClick r:id="rId2" tooltip="Winnicott, 1967b #1511"/>
              </a:rPr>
              <a:t>Winnicott, 1967b-b, p. 137</a:t>
            </a:r>
            <a:r>
              <a:rPr lang="pt-BR" dirty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DB48D1C-DBC7-3548-9EE5-BB02B64E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37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2246-7F04-AF4F-9846-1CB53E15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temática de cada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07AF72-7362-4F4B-B23C-7C3DED31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60000"/>
              </a:lnSpc>
              <a:buAutoNum type="arabicPeriod"/>
            </a:pPr>
            <a:r>
              <a:rPr lang="pt-B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 I. Aula 2</a:t>
            </a:r>
          </a:p>
          <a:p>
            <a:pPr marL="800100" lvl="1" indent="-342900">
              <a:lnSpc>
                <a:spcPct val="160000"/>
              </a:lnSpc>
              <a:buAutoNum type="arabicPeriod"/>
            </a:pPr>
            <a:r>
              <a:rPr lang="pt-BR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 um psicanalista, logo, comunga do </a:t>
            </a:r>
            <a:r>
              <a:rPr lang="pt-BR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 </a:t>
            </a:r>
            <a:r>
              <a:rPr lang="pt-BR" sz="2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ground</a:t>
            </a:r>
            <a:r>
              <a:rPr lang="pt-B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dos psicanalistas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fez modificações importantes na </a:t>
            </a:r>
            <a:r>
              <a:rPr lang="pt-BR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psicanálise, </a:t>
            </a:r>
            <a:r>
              <a:rPr lang="pt-BR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redescrevendo</a:t>
            </a:r>
            <a:r>
              <a:rPr lang="pt-BR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sentido e os referentes dos principais fundamentos da psicanálise </a:t>
            </a:r>
            <a:endParaRPr lang="pt-BR" sz="2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 II. Aula 3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Psicanálise, com </a:t>
            </a:r>
            <a:r>
              <a:rPr lang="pt-B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corresponde à realização, no campo da ciência, da psicologia esperada-projetada pelo existencialismo moderno e a fenomenologia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um  psicanalisa desenvolvimentista </a:t>
            </a: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focado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análise das relações de dependência e dos modos de ser no mundo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  III. Aula 4. A 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desenvolvimento </a:t>
            </a:r>
            <a:r>
              <a:rPr lang="pt-B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socioemocional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ponto de vista da dependência ou do desenvolvimento do SER, </a:t>
            </a: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apreendida e descrita a partir de uma matriz de análise histórico-crítica 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IV. Aula 5 a 11. Figurações do processo de desenvolvimento </a:t>
            </a:r>
            <a:r>
              <a:rPr lang="pt-B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socioemocional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ponto de vista da Teoria do Desenvolvimento do SER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 </a:t>
            </a: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aula 12. Atualidade e consequências das modificações feitas por </a:t>
            </a:r>
            <a:r>
              <a:rPr lang="pt-BR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teoria e na prática psicanalítica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Novas </a:t>
            </a:r>
            <a:r>
              <a:rPr lang="pt-B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teorias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atividade de brincar,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agressividade, a atitude antissocial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origem do símbolo, a origem e a dinâmica da vida cultura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noção de saúde , os objetivos do tratamento psicanalítico</a:t>
            </a:r>
          </a:p>
          <a:p>
            <a:pPr marL="800100" lvl="1" indent="-342900">
              <a:lnSpc>
                <a:spcPct val="160000"/>
              </a:lnSpc>
              <a:buFont typeface="+mj-lt"/>
              <a:buAutoNum type="arabicPeriod"/>
            </a:pPr>
            <a:r>
              <a:rPr lang="pt-B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Novas propostas para o trabalho clínico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provisão ambiental, compulsão à repetição, transferência, identidade, </a:t>
            </a:r>
            <a:r>
              <a:rPr lang="pt-B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adicções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self-</a:t>
            </a:r>
            <a:r>
              <a:rPr lang="pt-BR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harm</a:t>
            </a: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CURA PELA EXPERIÊNCIA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C8D8E7-097E-494D-AD21-7B7F87B1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049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2366E-AE78-3B4C-921C-B1580274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Nem tudo é pressão instintual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7796F-2128-D84A-BC77-B40D95EA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Desejo dizer que o elemento que estou chamando de “masculino” transita em termos de um relacionamento ativo ou passivo, cada m deles apoiado pelo instinto. É no desenvolvimento dessa ideia que falamos em de impulso instintivo na relação do bebê com o seio e com o amamentar, e, subsequentemente, em relação a todas as experiências que envolvem as principais zonas erógenas, e a impulsos e satisfações subsidiárias. Em contraste, o elemento feminino puro relaciona-se com o seio (ou com a mãe) no sentido de que </a:t>
            </a:r>
            <a:r>
              <a:rPr lang="pt-BR" i="1" dirty="0"/>
              <a:t>o bebê torna-se o seio (ou a mãe), no sentido de que o objeto é o sujeito</a:t>
            </a:r>
            <a:r>
              <a:rPr lang="pt-BR" dirty="0"/>
              <a:t>. Não consigo ver impulso instintivo nisso. (1971g, p. 113)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07DE5C-5715-514F-998E-5F72EEBD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92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DE140-19FD-374F-BEBD-091798FF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Há um conjunto significativo de novos termos, novos conceitos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544E66-9FB8-054A-B7B3-E8AEFDE8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Os novos termos propostos por </a:t>
            </a:r>
            <a:r>
              <a:rPr lang="pt-BR" dirty="0" err="1"/>
              <a:t>Winnicot</a:t>
            </a:r>
            <a:r>
              <a:rPr lang="pt-BR" dirty="0"/>
              <a:t>, correspondem, então, a novos fenômenos e novas dinâmicas assim designadas por esses novos nomes ou conceitos. Um rápida apreensão ou indicação desses termos aponta, já, para uma ampla modificação da teoria psicanalítica.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7BED04-57A7-C745-BC86-56BE306D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497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DE140-19FD-374F-BEBD-091798FF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1800" dirty="0"/>
            </a:br>
            <a:r>
              <a:rPr lang="pt-BR" sz="1800" dirty="0"/>
              <a:t>Retomemos alguns deles, apenas para indicar estas especificidades conceituais-terminológicas-fenomenológicas: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544E66-9FB8-054A-B7B3-E8AEFDE8B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v</a:t>
            </a:r>
            <a:r>
              <a:rPr lang="pt-BR" i="1" dirty="0"/>
              <a:t>erdadeiro e falso self</a:t>
            </a:r>
            <a:r>
              <a:rPr lang="pt-BR" dirty="0"/>
              <a:t>, o</a:t>
            </a:r>
            <a:r>
              <a:rPr lang="pt-BR" i="1" dirty="0"/>
              <a:t>bjetos e fenômenos transicionais, a ação de brincar e de espaço potencial , o paradoxo de criar e encontrar o objeto, preocupação materna primária, invasão e falha ambiental, a dependência absoluta e relativa, ilusão de onipotência, objeto subjetivo, elaboração imaginativa, ser, continuidade de ser, tendência inata à integração</a:t>
            </a:r>
            <a:r>
              <a:rPr lang="pt-BR" dirty="0"/>
              <a:t>, </a:t>
            </a:r>
            <a:r>
              <a:rPr lang="pt-BR" i="1" dirty="0"/>
              <a:t>elemento feminino e masculino puros</a:t>
            </a:r>
            <a:r>
              <a:rPr lang="pt-BR" dirty="0"/>
              <a:t>, </a:t>
            </a:r>
            <a:r>
              <a:rPr lang="pt-BR" i="1" dirty="0"/>
              <a:t>criatividade originária, solidão essencial, capacidade para ficar só, capacidade para ter fé em... , diferença entre necessidade e desejo, </a:t>
            </a:r>
            <a:r>
              <a:rPr lang="pt-BR" i="1" dirty="0" err="1"/>
              <a:t>deprivação</a:t>
            </a:r>
            <a:r>
              <a:rPr lang="pt-BR" i="1" dirty="0"/>
              <a:t> e tendência antissocial, comunicação profunda, comunicação silenciosa,</a:t>
            </a:r>
            <a:r>
              <a:rPr lang="pt-BR" dirty="0"/>
              <a:t> </a:t>
            </a:r>
            <a:r>
              <a:rPr lang="pt-BR" i="1" dirty="0"/>
              <a:t>núcleo sagrado do self, trauma como quebra na linha do ser, congelamento da situação traumática, distinção entre psique-soma-mente, sobrevivência do analista, mãe-objeto e mãe-ambiente, vida que vale a pena ser vivida, sentir-se real, uso do objeto, angústias impensáveis, lugar em que vivemos, espontaneidade etc. 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7BED04-57A7-C745-BC86-56BE306D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45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F3DA3-EA2E-204C-9EAA-AE006788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pt-BR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Winnicott</a:t>
            </a:r>
            <a: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recusa a metapsicologia </a:t>
            </a:r>
            <a:b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enquanto uma construção auxiliar especulativa</a:t>
            </a:r>
            <a:br>
              <a:rPr lang="pt-B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F930C6-82B9-C143-AA7A-C5F802DBA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pt-BR" dirty="0"/>
              <a:t>[...] estamos tentando expressar as mesmas coisa, só que eu tenho um modo irritante de dizer as coisas em minha própria linguagem, em vez de aprender a usar os termos da metapsicologia psicanalítica.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Estou tentando descobrir porque é que tenho uma suspeita tão profunda para com esses termos. Será que é porque eles podem fornecer uma aparência de compreensão onde tal compreensão não existe? Ou será que é por causa de algo dentro de mim? Pode ser, é claro, que sejam as duas coisas.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W. 1987B; p. 58, ING; p. 51, PORT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DA966-B8FE-114F-A94B-DCE89519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52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8F9F5-D1B9-2F40-AA11-2D15F467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Adam Phillips avalia as especificidades das propostas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47C756-AC85-8140-AED3-CDD9F019B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600" dirty="0"/>
              <a:t>Enquanto Freud se preocupava com as enredadas possibilidades de satisfação pessoal de cada indivíduo, para </a:t>
            </a:r>
            <a:r>
              <a:rPr lang="pt-BR" sz="3600" dirty="0" err="1"/>
              <a:t>Winnicott</a:t>
            </a:r>
            <a:r>
              <a:rPr lang="pt-BR" sz="3600" dirty="0"/>
              <a:t> essa satisfação seria apenas parte do panorama mais amplo das possibilidades para a autenticidade pessoal do indivíduo, o que ele chamará de “sentir-se real”. Na escrita de </a:t>
            </a:r>
            <a:r>
              <a:rPr lang="pt-BR" sz="3600" dirty="0" err="1"/>
              <a:t>Winnicott</a:t>
            </a:r>
            <a:r>
              <a:rPr lang="pt-BR" sz="3600" dirty="0"/>
              <a:t>, a cultura pode facilitar o crescimento, assim como o pode a mãe; para Freud, o homem é dividido e compelido, pelas contradições de seu desejo, na direção de um envolvimento frustrante com os outros. Em </a:t>
            </a:r>
            <a:r>
              <a:rPr lang="pt-BR" sz="3600" dirty="0" err="1"/>
              <a:t>Winnicott</a:t>
            </a:r>
            <a:r>
              <a:rPr lang="pt-BR" sz="3600" dirty="0"/>
              <a:t>, o homem só pode encontrar a </a:t>
            </a:r>
            <a:r>
              <a:rPr lang="pt-BR" sz="3600" dirty="0" err="1"/>
              <a:t>si-mesmo</a:t>
            </a:r>
            <a:r>
              <a:rPr lang="pt-BR" sz="3600" dirty="0"/>
              <a:t> em sua relação com os outros, e na independência conseguida através do reconhecimento da dependência. Para Freud, em resumo, o homem era o animal ambivalente; para </a:t>
            </a:r>
            <a:r>
              <a:rPr lang="pt-BR" sz="3600" dirty="0" err="1"/>
              <a:t>Winnicott</a:t>
            </a:r>
            <a:r>
              <a:rPr lang="pt-BR" sz="3600" dirty="0"/>
              <a:t>, ele seria o animal dependente, para quem o desenvolvimento – a única “certeza” de sua existência – era a tentativa de se tornar “separado sem estar isolado”. Anterior à sexualidade como inaceitável, havia o desamparo. Dependência era a primeira coisa, antes do bem e do mal.  (Phillips, 1988, p. 29)</a:t>
            </a:r>
            <a:r>
              <a:rPr lang="pt-BR" sz="3600" b="1" dirty="0"/>
              <a:t> </a:t>
            </a:r>
            <a:endParaRPr lang="pt-BR" sz="36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4C3226F-5887-7540-BB21-1E84FCD9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87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43FB7-6EA3-3444-AD03-638F2B82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Aula 2. </a:t>
            </a:r>
            <a:b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</a:br>
            <a:b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</a:br>
            <a: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1. </a:t>
            </a:r>
            <a:r>
              <a:rPr lang="pt-BR" sz="2000" b="1" dirty="0" err="1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Winnicott</a:t>
            </a:r>
            <a: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 é um psicanalista, logo, comunga do </a:t>
            </a:r>
            <a:r>
              <a:rPr lang="pt-BR" sz="2000" b="1" i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common </a:t>
            </a:r>
            <a:r>
              <a:rPr lang="pt-BR" sz="2000" b="1" i="1" dirty="0" err="1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ground</a:t>
            </a:r>
            <a:r>
              <a:rPr lang="pt-BR" sz="2000" b="1" dirty="0">
                <a:effectLst/>
                <a:latin typeface="AppleSystemUIFont"/>
                <a:ea typeface="Calibri" panose="020F0502020204030204" pitchFamily="34" charset="0"/>
                <a:cs typeface="AppleSystemUIFont"/>
              </a:rPr>
              <a:t> dos psicanalistas</a:t>
            </a:r>
            <a:b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28A24D-5746-2B4D-B8BA-E263B63B9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356"/>
            <a:ext cx="10515600" cy="4749607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AutoNum type="alphaLcParenR"/>
            </a:pPr>
            <a:r>
              <a:rPr lang="pt-B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é a psicanálise?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R1: é um 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procedimento de pesquisa; um método de tratamento; uma ciência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R1: foi criada para tratar de pacientes para os quais não havia tratamento (histeria, neuróticos de transferência, e sintomas leves... 	Para patologias mais graves era  um método inadequado.. . Depois expandiu-se clinicamente; e foi aplicado a outros problemas da 	vida </a:t>
            </a:r>
            <a:r>
              <a:rPr lang="pt-B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sócio-emocional</a:t>
            </a: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homem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buAutoNum type="alphaLcParenR" startAt="2"/>
            </a:pP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Quais são os fundamentos empíricos da psicanálise</a:t>
            </a:r>
            <a:r>
              <a:rPr lang="pt-B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inconsciente, recalque, sexualidade, complexo de édipo, transferência, resistência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      Quais são os </a:t>
            </a:r>
            <a:r>
              <a:rPr lang="pt-BR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Xibolets</a:t>
            </a: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psicanálise?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Ics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Teoria dos Sonhos, O complexo de Édipo  </a:t>
            </a:r>
            <a:r>
              <a:rPr lang="pt-B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transferência e a resistência</a:t>
            </a:r>
          </a:p>
          <a:p>
            <a:pPr marL="514350" indent="-514350">
              <a:lnSpc>
                <a:spcPct val="170000"/>
              </a:lnSpc>
              <a:buAutoNum type="alphaLcParenR" startAt="4"/>
            </a:pP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Qual é o </a:t>
            </a:r>
            <a:r>
              <a:rPr lang="pt-B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Ground</a:t>
            </a: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dos psicanalistas?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Ics</a:t>
            </a:r>
            <a:r>
              <a:rPr lang="pt-B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Recalque, Sexualidade, Complexo Édipo, Teoria dos Sonhos, Transferência, Resistência</a:t>
            </a:r>
            <a:endParaRPr lang="pt-BR" sz="1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01C86A-EEB3-194A-A22E-E846D3C3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17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B72B2-BE32-7740-A74F-3BE7963E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a. O que é a Psicanálise? </a:t>
            </a:r>
            <a:br>
              <a:rPr lang="pt-BR" sz="3200" b="1" dirty="0"/>
            </a:br>
            <a:br>
              <a:rPr lang="pt-BR" sz="3200" b="1" dirty="0"/>
            </a:br>
            <a:r>
              <a:rPr lang="pt-BR" sz="1400" b="1" dirty="0"/>
              <a:t>Freud diz o que é a Psicanálise? R1: (</a:t>
            </a:r>
            <a:r>
              <a:rPr lang="es-ES_tradnl" sz="1400" b="1" dirty="0"/>
              <a:t>Freud 1913j, “O </a:t>
            </a:r>
            <a:r>
              <a:rPr lang="es-ES_tradnl" sz="1400" b="1" dirty="0" err="1"/>
              <a:t>interesse</a:t>
            </a:r>
            <a:r>
              <a:rPr lang="es-ES_tradnl" sz="1400" b="1" dirty="0"/>
              <a:t> científico da </a:t>
            </a:r>
            <a:r>
              <a:rPr lang="es-ES_tradnl" sz="1400" b="1" dirty="0" err="1"/>
              <a:t>Psicanálise</a:t>
            </a:r>
            <a:r>
              <a:rPr lang="es-ES_tradnl" sz="1400" b="1" dirty="0"/>
              <a:t>”, SE 13, p. 187)</a:t>
            </a:r>
            <a:endParaRPr lang="pt-BR" sz="14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F8F412-D454-0340-A43C-DACBC4657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300" dirty="0"/>
              <a:t>A psicanálise é um procedimento médico que tende à cura de certas formas de nervosidade (neuroses) por meio de uma técnica psicológica.</a:t>
            </a:r>
          </a:p>
          <a:p>
            <a:pPr lvl="0" algn="just">
              <a:lnSpc>
                <a:spcPct val="170000"/>
              </a:lnSpc>
            </a:pPr>
            <a:r>
              <a:rPr lang="pt-BR" sz="3300" dirty="0"/>
              <a:t>Como exemplos de tipos de doenças que são acessíveis à terapia psicanalítica, pode-se nomear as convulsões e os fenômenos de inibição histérica, assim como os inumeráveis sintomas da neurose obsessiva (representações compulsivas, ações compulsivas). Sempre há estados que mostram, pontualmente, uma cura espontânea e são admitidos, de maneira até agora não explicada, como devidos à influência pessoal do médico. Contra formas mais graves de perturbações psíquicas, a psicanálise não tem efeito terapêutico. Mas seguramente nas psicoses como nas neuroses ela permite — pela primeira vez na história da medicina — obter um entendimento sobre a origem e o mecanismo dessas doenças.</a:t>
            </a:r>
            <a:r>
              <a:rPr lang="pt-BR" sz="3300" baseline="30000" dirty="0"/>
              <a:t> </a:t>
            </a:r>
            <a:endParaRPr lang="pt-BR" sz="3300" dirty="0"/>
          </a:p>
          <a:p>
            <a:pPr marL="0" indent="0" algn="just">
              <a:lnSpc>
                <a:spcPct val="170000"/>
              </a:lnSpc>
              <a:buNone/>
            </a:pPr>
            <a:endParaRPr lang="es-ES_tradnl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14C016-B7D0-304F-9823-037B9126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15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7E0D6-C14A-AE44-99C2-E53140AD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t-BR" sz="3200" b="1" dirty="0"/>
            </a:b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R2: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(Freud 1923a, « Psychanalyse&gt;&gt; et &lt;&lt;Théorie de la libido&gt;&gt;, SE 18, p. 235)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DA9364-02C2-D244-84E0-A786B17C1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psicanálise é: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1. de um procedimento para a investigação de processos anímicos, que são pouco acessíveis de outra maneira; 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2. de um método de tratamento das perturbações neuróticas, que se fundam sobre essa investigação; 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3. de uma série de pontos de vista psicológicos, adquiridos por esta via, que crescem progressivamente para se juntarem numa disciplina científica nova.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3EB82D-DEA0-F640-9BAE-764AE825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9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3220A-52AE-7845-86AD-19279C11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sz="3200" b="1" dirty="0"/>
            </a:br>
            <a:r>
              <a:rPr lang="pt-BR" sz="3200" b="1" dirty="0"/>
              <a:t>b. Quais são os fundamentos da Psicanálise</a:t>
            </a:r>
            <a:br>
              <a:rPr lang="pt-BR" sz="3200" dirty="0"/>
            </a:br>
            <a:br>
              <a:rPr lang="pt-BR" sz="3200" b="1" dirty="0"/>
            </a:br>
            <a:r>
              <a:rPr lang="pt-BR" sz="1600" b="1" dirty="0"/>
              <a:t>Freud diz quais são os fundamentos empíricos da psicanálise  (Freud, 1923a, </a:t>
            </a:r>
            <a:r>
              <a:rPr lang="fr-FR" sz="1600" b="1" dirty="0"/>
              <a:t>&lt;&lt;Psychanalyse&gt;&gt; et &lt;&lt;Théorie de la libido&gt;&gt;, SE 18, </a:t>
            </a:r>
            <a:r>
              <a:rPr lang="pt-BR" sz="1600" b="1" dirty="0"/>
              <a:t>p. 247).</a:t>
            </a:r>
            <a:br>
              <a:rPr lang="pt-BR" sz="3600" b="1" dirty="0"/>
            </a:br>
            <a:endParaRPr lang="pt-BR" sz="36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2F8B4C-4BD5-0E49-81D7-24ED4812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Os Pilares da Teoria Psicanalítica -  </a:t>
            </a:r>
          </a:p>
          <a:p>
            <a:pPr lvl="2" algn="just">
              <a:lnSpc>
                <a:spcPct val="170000"/>
              </a:lnSpc>
            </a:pPr>
            <a:r>
              <a:rPr lang="pt-BR" dirty="0"/>
              <a:t>A hipótese de processos anímicos inconscientes, </a:t>
            </a:r>
          </a:p>
          <a:p>
            <a:pPr lvl="2" algn="just">
              <a:lnSpc>
                <a:spcPct val="170000"/>
              </a:lnSpc>
            </a:pPr>
            <a:r>
              <a:rPr lang="pt-BR" dirty="0"/>
              <a:t>o reconhecimento da doutrina da resistência e da repressão [</a:t>
            </a:r>
            <a:r>
              <a:rPr lang="pt-BR" i="1" dirty="0" err="1"/>
              <a:t>Verdrängung</a:t>
            </a:r>
            <a:r>
              <a:rPr lang="pt-BR" dirty="0"/>
              <a:t>], </a:t>
            </a:r>
          </a:p>
          <a:p>
            <a:pPr lvl="2" algn="just">
              <a:lnSpc>
                <a:spcPct val="170000"/>
              </a:lnSpc>
            </a:pPr>
            <a:r>
              <a:rPr lang="pt-BR" dirty="0"/>
              <a:t>o valor dado à sexualidade e ao Complexo de Édipo </a:t>
            </a:r>
          </a:p>
          <a:p>
            <a:pPr lvl="2" algn="just">
              <a:lnSpc>
                <a:spcPct val="170000"/>
              </a:lnSpc>
            </a:pPr>
            <a:r>
              <a:rPr lang="pt-BR" dirty="0"/>
              <a:t>são os conteúdos principais da psicanálise e os fundamentos de sua teoria, e quem não está em condições de subscrever todos eles não deveria se contar entre os psicanalistas.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643299-540A-5649-9CAC-8D5E2CD7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47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77247-3702-0A4B-8473-AD1651D2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c. Quais são os xiboletes da Psicanálise ?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42BE08-7FC0-3541-B5D4-76BD8B7A3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/>
              <a:t>O que é um </a:t>
            </a:r>
            <a:r>
              <a:rPr lang="pt-BR" sz="2800" b="1" i="1" dirty="0"/>
              <a:t>xibolete</a:t>
            </a:r>
            <a:r>
              <a:rPr lang="pt-BR" sz="2800" b="1" dirty="0"/>
              <a:t>? </a:t>
            </a:r>
            <a:r>
              <a:rPr lang="pt-BR" dirty="0"/>
              <a:t>No Velho Testamento, a palavra xibolete significa uma senha, uma prova de pertinência a um determinado grupo:</a:t>
            </a:r>
          </a:p>
          <a:p>
            <a:pPr lvl="1" algn="just">
              <a:lnSpc>
                <a:spcPct val="170000"/>
              </a:lnSpc>
            </a:pPr>
            <a:r>
              <a:rPr lang="pt-BR" dirty="0"/>
              <a:t>[...] porém os de </a:t>
            </a:r>
            <a:r>
              <a:rPr lang="pt-BR" dirty="0" err="1"/>
              <a:t>Galaad</a:t>
            </a:r>
            <a:r>
              <a:rPr lang="pt-BR" dirty="0"/>
              <a:t> se apoderaram dos vaus do Jordão, por onde os de </a:t>
            </a:r>
            <a:r>
              <a:rPr lang="pt-BR" dirty="0" err="1"/>
              <a:t>Efraïm</a:t>
            </a:r>
            <a:r>
              <a:rPr lang="pt-BR" dirty="0"/>
              <a:t> haveriam de voltar. Quando algum dos fugitivos de </a:t>
            </a:r>
            <a:r>
              <a:rPr lang="pt-BR" dirty="0" err="1"/>
              <a:t>Efraïm</a:t>
            </a:r>
            <a:r>
              <a:rPr lang="pt-BR" dirty="0"/>
              <a:t> chegava a eles, e dizia: Peço-vos que me deixes passar. Os de </a:t>
            </a:r>
            <a:r>
              <a:rPr lang="pt-BR" dirty="0" err="1"/>
              <a:t>Galaad</a:t>
            </a:r>
            <a:r>
              <a:rPr lang="pt-BR" dirty="0"/>
              <a:t> lhe diziam: Acaso és tu </a:t>
            </a:r>
            <a:r>
              <a:rPr lang="pt-BR" dirty="0" err="1"/>
              <a:t>Efrateu</a:t>
            </a:r>
            <a:r>
              <a:rPr lang="pt-BR" dirty="0"/>
              <a:t>? E respondendo: Não sou. Eles lhes replicavam: Pois dize: xibolete, E quando o outro dizia </a:t>
            </a:r>
            <a:r>
              <a:rPr lang="pt-BR" dirty="0" err="1"/>
              <a:t>sibolete</a:t>
            </a:r>
            <a:r>
              <a:rPr lang="pt-BR" dirty="0"/>
              <a:t>, não podendo pronunciá-la com o mesmo acento, era imediatamente preso e o degolavam na mesma margem do Jordão. E assim, naquele tempo, foram mortos quarenta e dois mil homens de </a:t>
            </a:r>
            <a:r>
              <a:rPr lang="pt-BR" dirty="0" err="1"/>
              <a:t>Efraïm</a:t>
            </a:r>
            <a:r>
              <a:rPr lang="pt-BR" dirty="0"/>
              <a:t>. (Livro dos Juízes 12, 6)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B05735-756D-A84F-A54C-1EA0C5B1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82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92D66-C590-A04F-8E45-A86D996E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Freud considerará como sendo xiboletes da psicanálise: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684517-E0A8-A948-81C2-BAF5B585C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pt-BR" sz="2600" dirty="0"/>
              <a:t>A divisão do psiquismo em consciente e inconsciente (o primeiro xibolete da psicanálise) (1923a, p. 258)</a:t>
            </a:r>
          </a:p>
          <a:p>
            <a:pPr lvl="1">
              <a:lnSpc>
                <a:spcPct val="150000"/>
              </a:lnSpc>
            </a:pPr>
            <a:endParaRPr lang="pt-BR" sz="2600" dirty="0"/>
          </a:p>
          <a:p>
            <a:pPr lvl="1">
              <a:lnSpc>
                <a:spcPct val="150000"/>
              </a:lnSpc>
            </a:pPr>
            <a:r>
              <a:rPr lang="pt-BR" sz="2600" dirty="0"/>
              <a:t>A teoria dos sonhos (um dos xiboletes da psicanálise) (1933a, p. 87)</a:t>
            </a:r>
          </a:p>
          <a:p>
            <a:pPr lvl="1">
              <a:lnSpc>
                <a:spcPct val="150000"/>
              </a:lnSpc>
            </a:pPr>
            <a:endParaRPr lang="pt-BR" sz="2600" dirty="0"/>
          </a:p>
          <a:p>
            <a:pPr lvl="1">
              <a:lnSpc>
                <a:spcPct val="150000"/>
              </a:lnSpc>
            </a:pPr>
            <a:r>
              <a:rPr lang="pt-BR" sz="2600" dirty="0"/>
              <a:t>O Complexo de Édipo (como O xibolete da psicanálise) (1905, p. 165 </a:t>
            </a:r>
            <a:r>
              <a:rPr lang="pt-BR" sz="2600" dirty="0" err="1"/>
              <a:t>n</a:t>
            </a:r>
            <a:r>
              <a:rPr lang="pt-BR" sz="2600" dirty="0"/>
              <a:t>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087CA9-A60A-0E4D-8DE4-9388BBB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29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49902-C56C-524B-81A9-6CE5AA86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/>
              <a:t>Consideração da transferência e a resistência </a:t>
            </a:r>
            <a:br>
              <a:rPr lang="pt-BR" sz="3200" b="1" dirty="0"/>
            </a:br>
            <a:r>
              <a:rPr lang="pt-BR" sz="3200" b="1" dirty="0"/>
              <a:t>como temos o mesmo </a:t>
            </a:r>
            <a:r>
              <a:rPr lang="pt-BR" sz="3200" b="1" i="1" dirty="0"/>
              <a:t>status</a:t>
            </a:r>
            <a:r>
              <a:rPr lang="pt-BR" sz="3200" b="1" dirty="0"/>
              <a:t> de xiboletes para a psicanálise</a:t>
            </a:r>
            <a:br>
              <a:rPr lang="pt-BR" sz="3200" b="1" dirty="0"/>
            </a:br>
            <a:r>
              <a:rPr lang="pt-BR" sz="1800" dirty="0"/>
              <a:t>(Freud 1914d, “A história do movimento psicanalítico”, SE 13, pp. 27-28).</a:t>
            </a:r>
            <a:r>
              <a:rPr lang="pt-BR" sz="3200" b="1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C6C9C0-D6D3-DE4F-B6EE-54FE0855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[...] a teoria psicanalítica é uma tentativa de tornar compreensível duas experiências que sobrevêm, de maneira contundente e inesperada, quando se experimenta levar os sintomas mórbidos de uma neurose às fontes de onde eles derivam naquilo que foi vivido [na história de sua vida]: o fato da transferência e o fato da resistência.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Toda orientação de pesquisa que reconhece esses dois fatos e os toma como pontos de partida de seu trabalho está no direito de se nomear psicanálise, mesmo se chega a outros resultados que não os meus.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Mas aquele que se lança a outros aspectos do problema e se afasta dessas duas premissas escapará dificilmente da reprovação de atentado à propriedade por tentativa de cópia fraudulenta, se persiste em nomear-se psicanalista.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7F975BA-C34C-304E-9591-D9F95BD1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70E78-D1BD-F542-A811-DDB02E846DF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21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3359</Words>
  <Application>Microsoft Macintosh PowerPoint</Application>
  <PresentationFormat>Widescreen</PresentationFormat>
  <Paragraphs>130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AppleSystemUIFont</vt:lpstr>
      <vt:lpstr>Arial</vt:lpstr>
      <vt:lpstr>Calibri</vt:lpstr>
      <vt:lpstr>Calibri Light</vt:lpstr>
      <vt:lpstr>Times New Roman</vt:lpstr>
      <vt:lpstr>Tema do Office</vt:lpstr>
      <vt:lpstr>       A teoria do desenvolvimento do SER do ponto de vista de D. W. Winnicott   </vt:lpstr>
      <vt:lpstr>Proposta temática de cada aula</vt:lpstr>
      <vt:lpstr>Aula 2.   1. Winnicott é um psicanalista, logo, comunga do common ground dos psicanalistas </vt:lpstr>
      <vt:lpstr>a. O que é a Psicanálise?   Freud diz o que é a Psicanálise? R1: (Freud 1913j, “O interesse científico da Psicanálise”, SE 13, p. 187)</vt:lpstr>
      <vt:lpstr> R2: (Freud 1923a, « Psychanalyse&gt;&gt; et &lt;&lt;Théorie de la libido&gt;&gt;, SE 18, p. 235)</vt:lpstr>
      <vt:lpstr> b. Quais são os fundamentos da Psicanálise  Freud diz quais são os fundamentos empíricos da psicanálise  (Freud, 1923a, &lt;&lt;Psychanalyse&gt;&gt; et &lt;&lt;Théorie de la libido&gt;&gt;, SE 18, p. 247). </vt:lpstr>
      <vt:lpstr>c. Quais são os xiboletes da Psicanálise ? </vt:lpstr>
      <vt:lpstr>Freud considerará como sendo xiboletes da psicanálise:</vt:lpstr>
      <vt:lpstr>Consideração da transferência e a resistência  como temos o mesmo status de xiboletes para a psicanálise (Freud 1914d, “A história do movimento psicanalítico”, SE 13, pp. 27-28). </vt:lpstr>
      <vt:lpstr> d. Qual é o common ground dos psicanalistas</vt:lpstr>
      <vt:lpstr>Apresentação do PowerPoint</vt:lpstr>
      <vt:lpstr>Aula 2.   2. Winnicott  fez modificações importantes na psicanálise, redescrevendo o sentido e os referentes dos principais fundamentos da psicanálise</vt:lpstr>
      <vt:lpstr>  a. Freud nos deu um método   </vt:lpstr>
      <vt:lpstr>  b. Winnicott é um freudiano para além de Freud  </vt:lpstr>
      <vt:lpstr> c. Winnicott modificiou o lugar de dois dos grandes fundamento da psicanálise: </vt:lpstr>
      <vt:lpstr>Winnicott dá outro lugar ao complexo de édipo </vt:lpstr>
      <vt:lpstr>Há condições para que o complexo de Édipo possa ser vivido</vt:lpstr>
      <vt:lpstr>Winnicott dá outro lugar para a sexualidade </vt:lpstr>
      <vt:lpstr>Ao lado das necessidades instintuais as necessidades do ego</vt:lpstr>
      <vt:lpstr>Nem tudo é pressão instintual</vt:lpstr>
      <vt:lpstr>d. Há um conjunto significativo de novos termos, novos conceitos </vt:lpstr>
      <vt:lpstr> Retomemos alguns deles, apenas para indicar estas especificidades conceituais-terminológicas-fenomenológicas: </vt:lpstr>
      <vt:lpstr>  e. Winnicott recusa a metapsicologia  enquanto uma construção auxiliar especulativa  </vt:lpstr>
      <vt:lpstr>f. Adam Phillips avalia as especificidades das propostas de Winnicott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Winnicott e a ética do cuidado  17/outubro, segunda feira, das 14h às 17h. </dc:title>
  <dc:creator>Leopoldo Fulgencio</dc:creator>
  <cp:lastModifiedBy>Leopoldo Fulgencio</cp:lastModifiedBy>
  <cp:revision>55</cp:revision>
  <dcterms:created xsi:type="dcterms:W3CDTF">2022-09-16T16:42:40Z</dcterms:created>
  <dcterms:modified xsi:type="dcterms:W3CDTF">2023-03-12T21:35:37Z</dcterms:modified>
</cp:coreProperties>
</file>