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58" r:id="rId4"/>
    <p:sldId id="259" r:id="rId5"/>
    <p:sldId id="260" r:id="rId6"/>
    <p:sldId id="261" r:id="rId7"/>
    <p:sldId id="325" r:id="rId8"/>
    <p:sldId id="262" r:id="rId9"/>
    <p:sldId id="321" r:id="rId10"/>
    <p:sldId id="266" r:id="rId11"/>
    <p:sldId id="327" r:id="rId12"/>
    <p:sldId id="267" r:id="rId13"/>
    <p:sldId id="268" r:id="rId14"/>
    <p:sldId id="328" r:id="rId15"/>
    <p:sldId id="264" r:id="rId16"/>
    <p:sldId id="263" r:id="rId17"/>
    <p:sldId id="329" r:id="rId18"/>
    <p:sldId id="269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B92"/>
    <a:srgbClr val="6EECF0"/>
    <a:srgbClr val="EFF5F7"/>
    <a:srgbClr val="FBECF7"/>
    <a:srgbClr val="FFFFBC"/>
    <a:srgbClr val="FBE7E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3"/>
    <p:restoredTop sz="86335"/>
  </p:normalViewPr>
  <p:slideViewPr>
    <p:cSldViewPr snapToGrid="0" snapToObjects="1">
      <p:cViewPr varScale="1">
        <p:scale>
          <a:sx n="110" d="100"/>
          <a:sy n="110" d="100"/>
        </p:scale>
        <p:origin x="54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8D1B9-D797-374C-AAE8-9848EDAE06B0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8676-5557-144E-B586-768B957916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9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08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A8676-5557-144E-B586-768B957916C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95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A8676-5557-144E-B586-768B957916C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33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90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1AE1-A242-4D4A-B0F4-71D3D1EEF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95E6E-174E-9B40-93EC-802833D0A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00ADA-4C4B-8B4A-A8D2-7F763FAE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D5FA7-6049-B34D-AA53-0DD6FD5B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5F836-6604-2540-B2C6-EAABFC2A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5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1473-0DAD-4547-8D2F-89D765FF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8D142-9991-EF4F-8BD8-6D6786650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75068-871C-5A44-82F3-2370FA96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FB50-3AC0-0B45-B98D-4AEAE143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52A98-2AFA-A947-BE19-A59AD3075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00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D96AAF-D3CA-E74D-8078-E4A7C7EBB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CB382-BFCD-7241-904C-5461F8D7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FD57-577E-9449-B279-F4093FF9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FAA7C-BD0F-2240-899F-2CB7AC23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0095-8806-1146-B930-15A9EB25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11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0432-2092-824C-8B2C-B0B51394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5E5D-52F6-D54A-A1C2-37C5243AC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EE65-6B0B-D44E-A2B4-2AD9CFC70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0339D-C9FF-EC42-AD84-C0B70B6C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91402-3E03-D842-BD2D-496C18A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90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D867-F96C-0448-9453-81E69425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06116-75FC-D644-A63F-906873347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F7623-57E5-9347-8623-D37CD141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F2A5C-35C6-004A-9642-035A2437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BCEB7-F258-5847-A79F-DF10ABFE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0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58C2-C02E-5A49-8114-FC07B790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3A56D-7EF7-C841-9F85-F017A374F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1093E-1E0A-E742-8419-AA3948904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8D495-6D32-8348-B914-14DAD2E6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1E1F2-B958-3545-9362-875505B9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FB2BF-E46A-5247-8022-FE9D08F5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53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9A5D-1A66-E242-A6C5-637F0F44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6047D-319F-D243-A1C3-841191A54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BB27-E6A5-A843-BAC2-9AA4E76FF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EE69C5-4056-FD41-AAB2-247C321D9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5AC0D-D0FF-B64A-B62D-697522D33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FF06B-8F0A-2E4E-89F8-3BEF65F8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40EE3-DB9D-7F4D-B939-0ECCE3CE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E6F56-86FC-E24F-9826-7B085DCC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65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AD37-1134-474F-8E8C-C95C1D95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3083E-898A-AE4A-8532-FF1662AF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9876A-231F-0B4C-9A8A-90F7E7A70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4EE87-6E86-1F4F-AD75-91D6E78C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54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68333-AFA8-434C-B2B0-59AAD771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7C578-ED6F-E242-A7AA-C7A65B8B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EF4C-BECE-5249-9048-4D43DF03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1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255C-ECC2-B447-B493-A3DE2964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6B1F-A9F2-2A40-A2BF-973E861E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5C903-37D6-C54E-9AF2-2C9A926F5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5F4B1-6A7D-444D-B1D8-1AE0330F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2CF7D-AF27-824D-A9C7-A079CDB4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EBF1B-3BDC-5441-BD2E-EB347CB9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78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8EAE-64C9-6846-9519-76753323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C6D70-C39C-9C42-8AF2-A6A5C8D42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15A1B-6961-814E-BF5A-7E1355922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D3D9B-D3DE-5E43-BEC3-0924847A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C0593-9873-9143-B84C-68174225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07AF4-2E12-B54F-82EC-0775EEFC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08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D9CAE-123C-3247-AA09-ED228E11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BCA3E-8F74-B742-8D5B-CBEF00311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20E86-6866-E845-BE35-EB099E20B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795A7-1651-154C-AD8C-B33AD21E3EB2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47DAB-F0FD-5C49-882F-411950C56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46A6-1106-4648-B7DF-1B35694C7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07339-9BEB-CD4E-8D89-AF4A5B5148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0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hyperlink" Target="mailto:bevicent@usp.br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30.emf"/><Relationship Id="rId4" Type="http://schemas.openxmlformats.org/officeDocument/2006/relationships/image" Target="../media/image5.png"/><Relationship Id="rId9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4.png"/><Relationship Id="rId7" Type="http://schemas.openxmlformats.org/officeDocument/2006/relationships/image" Target="../media/image3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34.tiff"/><Relationship Id="rId4" Type="http://schemas.openxmlformats.org/officeDocument/2006/relationships/image" Target="../media/image5.png"/><Relationship Id="rId9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pat.embrapa.br/cd/jss/acervo/Dc_110.pdf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://www.mycotoxins.info/pt/mycotoxins/common-mycotoxins/aflatoxin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4.png"/><Relationship Id="rId7" Type="http://schemas.openxmlformats.org/officeDocument/2006/relationships/image" Target="../media/image3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jpeg"/><Relationship Id="rId5" Type="http://schemas.openxmlformats.org/officeDocument/2006/relationships/hyperlink" Target="mailto:bevicent@usp.br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ude.gov.br/saude-de-a-z/doencas-transmitidas-por-alimentos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saude.gov.br/saude-de-a-z/Salmonella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9.png"/><Relationship Id="rId14" Type="http://schemas.openxmlformats.org/officeDocument/2006/relationships/hyperlink" Target="https://youtu.be/BuzPMMPxhR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4.     Emprego de microrganismos em…"/>
          <p:cNvSpPr txBox="1"/>
          <p:nvPr/>
        </p:nvSpPr>
        <p:spPr>
          <a:xfrm>
            <a:off x="3297591" y="76293"/>
            <a:ext cx="4270977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/>
            </a:pPr>
            <a:r>
              <a:rPr lang="pt-BR" sz="2039" dirty="0"/>
              <a:t> 2.     Emprego de microrganismos em </a:t>
            </a:r>
          </a:p>
          <a:p>
            <a:pPr>
              <a:defRPr sz="2900" b="1"/>
            </a:pPr>
            <a:r>
              <a:rPr lang="pt-BR" sz="2039" dirty="0"/>
              <a:t>Processos Biotecnológicos Industriais  </a:t>
            </a:r>
            <a:r>
              <a:rPr lang="pt-BR" sz="1687" dirty="0"/>
              <a:t> </a:t>
            </a:r>
          </a:p>
        </p:txBody>
      </p:sp>
      <p:sp>
        <p:nvSpPr>
          <p:cNvPr id="127" name="4.1. Indústria de Alimentos"/>
          <p:cNvSpPr txBox="1"/>
          <p:nvPr/>
        </p:nvSpPr>
        <p:spPr>
          <a:xfrm>
            <a:off x="1991043" y="1227719"/>
            <a:ext cx="3617978" cy="33175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  <a:ln w="12700">
            <a:miter lim="400000"/>
          </a:ln>
          <a:effectLst>
            <a:reflection stA="91988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pt-BR" sz="1687" dirty="0"/>
              <a:t>1. Indústria de Alimentos e Bebidas</a:t>
            </a:r>
          </a:p>
        </p:txBody>
      </p:sp>
      <p:sp>
        <p:nvSpPr>
          <p:cNvPr id="128" name="4.1. Indústria de Alimentos…"/>
          <p:cNvSpPr txBox="1"/>
          <p:nvPr/>
        </p:nvSpPr>
        <p:spPr>
          <a:xfrm>
            <a:off x="1852147" y="2418559"/>
            <a:ext cx="6824690" cy="2789674"/>
          </a:xfrm>
          <a:prstGeom prst="rect">
            <a:avLst/>
          </a:prstGeom>
          <a:solidFill>
            <a:srgbClr val="FFFE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b="1" dirty="0">
                <a:solidFill>
                  <a:schemeClr val="bg1">
                    <a:lumMod val="50000"/>
                  </a:schemeClr>
                </a:solidFill>
              </a:rPr>
              <a:t>A) </a:t>
            </a:r>
            <a:r>
              <a:rPr lang="pt-BR" sz="1406" b="1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</a:rPr>
              <a:t>Visão geral: </a:t>
            </a:r>
          </a:p>
          <a:p>
            <a:pPr indent="75900" defTabSz="316100">
              <a:lnSpc>
                <a:spcPct val="150000"/>
              </a:lnSpc>
              <a:spcBef>
                <a:spcPts val="281"/>
              </a:spcBef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- Produção de alimentos (pães, queijos, fermentados embutidos)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Produção de bebidas, 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Produção de “Single </a:t>
            </a:r>
            <a:r>
              <a:rPr lang="pt-BR" sz="1406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406" dirty="0" err="1">
                <a:solidFill>
                  <a:schemeClr val="bg1">
                    <a:lumMod val="50000"/>
                  </a:schemeClr>
                </a:solidFill>
              </a:rPr>
              <a:t>Protein</a:t>
            </a:r>
            <a:r>
              <a:rPr lang="pt-BR" sz="1406" i="1" dirty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(SCP) e de Suplementos alimentares derivados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Produção de Aditivos para alimentos: Conservantes naturais, Emulsificantes, </a:t>
            </a:r>
          </a:p>
          <a:p>
            <a:pPr defTabSz="316100">
              <a:lnSpc>
                <a:spcPct val="150000"/>
              </a:lnSpc>
              <a:spcBef>
                <a:spcPts val="281"/>
              </a:spcBef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                                                               Aromas, Essências, Espessantes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Probióticos e Prebióticos, Iogurte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dirty="0">
                <a:solidFill>
                  <a:schemeClr val="bg1">
                    <a:lumMod val="50000"/>
                  </a:schemeClr>
                </a:solidFill>
              </a:rPr>
              <a:t>Produção de alimentos funcionais (Nutracêuticos)</a:t>
            </a:r>
          </a:p>
        </p:txBody>
      </p:sp>
      <p:sp>
        <p:nvSpPr>
          <p:cNvPr id="129" name="ICB/USP…"/>
          <p:cNvSpPr txBox="1"/>
          <p:nvPr/>
        </p:nvSpPr>
        <p:spPr>
          <a:xfrm>
            <a:off x="59879" y="76293"/>
            <a:ext cx="1620636" cy="872804"/>
          </a:xfrm>
          <a:prstGeom prst="rect">
            <a:avLst/>
          </a:prstGeom>
          <a:solidFill>
            <a:srgbClr val="00FB9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b="1" dirty="0"/>
              <a:t>ICB/USP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pt-BR" sz="703" dirty="0"/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100" dirty="0"/>
              <a:t>BMM 0180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000" dirty="0"/>
              <a:t>Profa. </a:t>
            </a:r>
            <a:r>
              <a:rPr lang="pt-BR" sz="1100" dirty="0"/>
              <a:t>Elisabete Vicente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100" dirty="0">
                <a:hlinkClick r:id="rId5"/>
              </a:rPr>
              <a:t>bevicent@usp.br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EF7D48-A31F-1C42-B3F8-2F3155AC6D9A}"/>
              </a:ext>
            </a:extLst>
          </p:cNvPr>
          <p:cNvSpPr/>
          <p:nvPr/>
        </p:nvSpPr>
        <p:spPr>
          <a:xfrm>
            <a:off x="1820959" y="5802119"/>
            <a:ext cx="4254691" cy="377155"/>
          </a:xfrm>
          <a:prstGeom prst="rect">
            <a:avLst/>
          </a:prstGeom>
          <a:solidFill>
            <a:srgbClr val="FFFEF1"/>
          </a:solidFill>
        </p:spPr>
        <p:txBody>
          <a:bodyPr wrap="none">
            <a:spAutoFit/>
          </a:bodyPr>
          <a:lstStyle/>
          <a:p>
            <a:pPr defTabSz="316100">
              <a:lnSpc>
                <a:spcPct val="150000"/>
              </a:lnSpc>
              <a:spcBef>
                <a:spcPts val="281"/>
              </a:spcBef>
              <a:buSzPct val="100000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406" b="1" dirty="0" err="1"/>
              <a:t>B</a:t>
            </a:r>
            <a:r>
              <a:rPr lang="pt-BR" sz="1406" b="1" dirty="0"/>
              <a:t>) Fungos e Micotoxinas  e  outros problemas do</a:t>
            </a:r>
            <a:endParaRPr lang="pt-BR" sz="1266" dirty="0">
              <a:solidFill>
                <a:srgbClr val="0432FF"/>
              </a:solidFill>
              <a:uFill>
                <a:solidFill>
                  <a:srgbClr val="0432FF"/>
                </a:solidFill>
              </a:uFill>
            </a:endParaRPr>
          </a:p>
        </p:txBody>
      </p:sp>
      <p:pic>
        <p:nvPicPr>
          <p:cNvPr id="7" name="http://www.goelles.at/download/brennerei.jpg" descr="http://www.goelles.at/download/brennerei.jpg">
            <a:extLst>
              <a:ext uri="{FF2B5EF4-FFF2-40B4-BE49-F238E27FC236}">
                <a16:creationId xmlns:a16="http://schemas.microsoft.com/office/drawing/2014/main" id="{C348541A-9BB1-BB44-8257-1F682E936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747" y="867303"/>
            <a:ext cx="2901785" cy="21773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562128-9C1C-644C-AF90-ED54C36E5605}"/>
              </a:ext>
            </a:extLst>
          </p:cNvPr>
          <p:cNvSpPr/>
          <p:nvPr/>
        </p:nvSpPr>
        <p:spPr>
          <a:xfrm>
            <a:off x="1820959" y="6179274"/>
            <a:ext cx="7518224" cy="646331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– </a:t>
            </a:r>
            <a:r>
              <a:rPr lang="pt-BR" b="1" dirty="0">
                <a:solidFill>
                  <a:srgbClr val="FF0000"/>
                </a:solidFill>
              </a:rPr>
              <a:t>Os</a:t>
            </a:r>
            <a:r>
              <a:rPr lang="pt-BR" b="1" dirty="0"/>
              <a:t> </a:t>
            </a:r>
            <a:r>
              <a:rPr lang="pt-BR" b="1" dirty="0">
                <a:solidFill>
                  <a:srgbClr val="FF0000"/>
                </a:solidFill>
              </a:rPr>
              <a:t>microrganismos podem contaminar alimentos e bebidas  e tornando-os veículos transmissores de doenças 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CC8B2553-CC96-9947-AE4D-4799BC170B5F}"/>
              </a:ext>
            </a:extLst>
          </p:cNvPr>
          <p:cNvSpPr/>
          <p:nvPr/>
        </p:nvSpPr>
        <p:spPr>
          <a:xfrm rot="3249089">
            <a:off x="8261372" y="5241081"/>
            <a:ext cx="549148" cy="6481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1849BDA-00A4-B941-837E-33A45ABB7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9183" y="4694124"/>
            <a:ext cx="812800" cy="812800"/>
          </a:xfrm>
          <a:prstGeom prst="rect">
            <a:avLst/>
          </a:prstGeom>
        </p:spPr>
      </p:pic>
      <p:sp>
        <p:nvSpPr>
          <p:cNvPr id="11" name="ICB/USP…">
            <a:extLst>
              <a:ext uri="{FF2B5EF4-FFF2-40B4-BE49-F238E27FC236}">
                <a16:creationId xmlns:a16="http://schemas.microsoft.com/office/drawing/2014/main" id="{AC594CD3-0EC1-7346-B213-385F50FD5485}"/>
              </a:ext>
            </a:extLst>
          </p:cNvPr>
          <p:cNvSpPr txBox="1"/>
          <p:nvPr/>
        </p:nvSpPr>
        <p:spPr>
          <a:xfrm rot="20674810">
            <a:off x="326494" y="1226688"/>
            <a:ext cx="1399556" cy="826638"/>
          </a:xfrm>
          <a:prstGeom prst="rect">
            <a:avLst/>
          </a:prstGeom>
          <a:solidFill>
            <a:srgbClr val="6EECF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b="1" dirty="0">
                <a:latin typeface="Helvetica" pitchFamily="2" charset="0"/>
              </a:rPr>
              <a:t>BMM 0180</a:t>
            </a:r>
          </a:p>
          <a:p>
            <a:pPr algn="ctr"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pt-BR" sz="1400" b="1" dirty="0">
              <a:latin typeface="Helvetica" pitchFamily="2" charset="0"/>
            </a:endParaRPr>
          </a:p>
          <a:p>
            <a:pPr algn="ctr"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b="1" dirty="0" err="1">
                <a:latin typeface="Helvetica" pitchFamily="2" charset="0"/>
              </a:rPr>
              <a:t>MicroBiotec</a:t>
            </a:r>
            <a:endParaRPr lang="pt-BR" sz="1400" b="1" dirty="0">
              <a:latin typeface="Helvetica" pitchFamily="2" charset="0"/>
            </a:endParaRPr>
          </a:p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pt-BR" sz="703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641337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EED69C-1D49-F347-8EFC-8D14C312F0F3}"/>
              </a:ext>
            </a:extLst>
          </p:cNvPr>
          <p:cNvSpPr/>
          <p:nvPr/>
        </p:nvSpPr>
        <p:spPr>
          <a:xfrm>
            <a:off x="157521" y="1579800"/>
            <a:ext cx="3361183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Enterotoxinas de </a:t>
            </a:r>
            <a:r>
              <a:rPr lang="en-US" sz="1600" b="1" i="1" dirty="0"/>
              <a:t>Staphylococcus</a:t>
            </a:r>
            <a:r>
              <a:rPr lang="en-US" sz="1600" b="1" dirty="0"/>
              <a:t> </a:t>
            </a:r>
            <a:endParaRPr lang="en-US" sz="1600" dirty="0"/>
          </a:p>
          <a:p>
            <a:pPr algn="just"/>
            <a:r>
              <a:rPr lang="pt-BR" sz="1400" dirty="0">
                <a:latin typeface="WarnockPro"/>
              </a:rPr>
              <a:t>Quando consumidas, as toxinas provocam sintomas gastrintestinais, caracterizados por uma ou mais das seguintes manifestações clínicas: náuseas, vômitos, diarreia e desidratação. O início dos sintomas ocorre entre 1 a 6 horas após ingestão, dependendo da quantidade de enterotoxina consumida, porém os sintomas geralmente regridem em menos de 48 horas. </a:t>
            </a:r>
            <a:endParaRPr lang="pt-B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BF679-5A68-974A-9DF5-0754895BC8F6}"/>
              </a:ext>
            </a:extLst>
          </p:cNvPr>
          <p:cNvSpPr/>
          <p:nvPr/>
        </p:nvSpPr>
        <p:spPr>
          <a:xfrm>
            <a:off x="157521" y="1264826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F22BE6B-399E-F04E-AD75-9DADE07DE783}"/>
              </a:ext>
            </a:extLst>
          </p:cNvPr>
          <p:cNvSpPr/>
          <p:nvPr/>
        </p:nvSpPr>
        <p:spPr>
          <a:xfrm>
            <a:off x="7151935" y="1268923"/>
            <a:ext cx="4726585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800" dirty="0">
              <a:solidFill>
                <a:srgbClr val="FF0000"/>
              </a:solidFill>
            </a:endParaRPr>
          </a:p>
          <a:p>
            <a:pPr algn="just"/>
            <a:endParaRPr lang="pt-BR" sz="800" dirty="0">
              <a:solidFill>
                <a:srgbClr val="FF0000"/>
              </a:solidFill>
            </a:endParaRPr>
          </a:p>
          <a:p>
            <a:pPr algn="just"/>
            <a:endParaRPr lang="pt-BR" sz="800" dirty="0">
              <a:solidFill>
                <a:srgbClr val="FF0000"/>
              </a:solidFill>
            </a:endParaRPr>
          </a:p>
          <a:p>
            <a:pPr algn="just"/>
            <a:endParaRPr lang="pt-BR" sz="8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0B19CB8D-221A-CF47-AA97-B14585A2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67172"/>
          <a:stretch/>
        </p:blipFill>
        <p:spPr bwMode="auto">
          <a:xfrm>
            <a:off x="7221699" y="3597645"/>
            <a:ext cx="4656821" cy="84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85A68A4-976B-BA4F-81C5-90EDB2BE0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2828" r="13877" b="34560"/>
          <a:stretch/>
        </p:blipFill>
        <p:spPr bwMode="auto">
          <a:xfrm>
            <a:off x="7312757" y="1423352"/>
            <a:ext cx="4404940" cy="20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FC9DE3-8F17-8A4A-9392-CAFFE6EC7047}"/>
              </a:ext>
            </a:extLst>
          </p:cNvPr>
          <p:cNvSpPr/>
          <p:nvPr/>
        </p:nvSpPr>
        <p:spPr>
          <a:xfrm>
            <a:off x="7175921" y="5228861"/>
            <a:ext cx="4682669" cy="1538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b="1" u="sng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Confira</a:t>
            </a:r>
            <a:r>
              <a:rPr lang="pt-BR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Quais são os sintomas da intoxicação alimentar por estafilococos?</a:t>
            </a:r>
            <a:endParaRPr lang="pt-BR" sz="1400" dirty="0">
              <a:solidFill>
                <a:srgbClr val="7782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que o tratamento com antibióticos não possui efeito sobre as consequências ou a gravidade de uma </a:t>
            </a:r>
            <a:r>
              <a:rPr lang="pt-BR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intoxicação</a:t>
            </a:r>
            <a:r>
              <a:rPr lang="pt-BR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alimentar estafilocócica? </a:t>
            </a:r>
            <a:endParaRPr lang="pt-BR" sz="1400" dirty="0">
              <a:solidFill>
                <a:srgbClr val="7782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51ADEB-763B-074C-93AB-31C009F7A327}"/>
              </a:ext>
            </a:extLst>
          </p:cNvPr>
          <p:cNvSpPr/>
          <p:nvPr/>
        </p:nvSpPr>
        <p:spPr>
          <a:xfrm rot="10800000" flipV="1">
            <a:off x="3601254" y="1140155"/>
            <a:ext cx="3427040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toxinas de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Staphylococcus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nomeadas pela sigla “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altLang="en-US" sz="1400" b="1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taphylococcus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b="1" dirty="0" err="1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altLang="en-US" sz="1400" dirty="0" err="1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nterotoxin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</a:p>
          <a:p>
            <a:pPr algn="just"/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são codificadas pelos genes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genes </a:t>
            </a:r>
            <a:r>
              <a:rPr lang="pt-BR" altLang="en-US" sz="1400" b="1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altLang="en-US" sz="1400" b="1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 no 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cromossomo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bacteriano,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b="1" i="1" u="sng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pt-BR" altLang="en-US" sz="1400" i="1" u="sng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u="sng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em um </a:t>
            </a:r>
            <a:r>
              <a:rPr lang="pt-BR" altLang="en-US" sz="1400" b="1" u="sng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bacteriófag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lisogênico,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gene </a:t>
            </a:r>
            <a:r>
              <a:rPr lang="pt-BR" altLang="en-US" sz="1400" b="1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está em um em um 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plasmídeo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pt-BR" altLang="en-US" sz="1400" dirty="0">
              <a:solidFill>
                <a:srgbClr val="21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genes </a:t>
            </a:r>
            <a:r>
              <a:rPr lang="pt-BR" altLang="en-US" sz="14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pt-BR" alt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altLang="en-US" sz="14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</a:t>
            </a:r>
            <a:r>
              <a:rPr lang="pt-BR" altLang="en-US" sz="1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transferir a capacidade de produção da toxina para linhagens não toxigênicas de </a:t>
            </a:r>
            <a:r>
              <a:rPr lang="pt-BR" altLang="en-US" sz="1400" i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Staphylococcus 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de </a:t>
            </a:r>
            <a:r>
              <a:rPr lang="pt-BR" altLang="en-US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gênica horizontal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altLang="en-US" sz="1400" b="1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pt-BR" altLang="en-US" sz="1400" dirty="0">
                <a:solidFill>
                  <a:srgbClr val="21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é mundialmente a causa mais comum de intoxicação alimentar por estafilococos. </a:t>
            </a:r>
            <a:endParaRPr lang="pt-B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page940image1043717248">
            <a:extLst>
              <a:ext uri="{FF2B5EF4-FFF2-40B4-BE49-F238E27FC236}">
                <a16:creationId xmlns:a16="http://schemas.microsoft.com/office/drawing/2014/main" id="{07431372-4060-0141-883C-DAFA1B0F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445661" y="624478"/>
            <a:ext cx="5714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940image1043717824">
            <a:extLst>
              <a:ext uri="{FF2B5EF4-FFF2-40B4-BE49-F238E27FC236}">
                <a16:creationId xmlns:a16="http://schemas.microsoft.com/office/drawing/2014/main" id="{91D5D8AE-EFD0-B145-B5CA-8D19FE57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585360" y="578759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940image1043717632">
            <a:extLst>
              <a:ext uri="{FF2B5EF4-FFF2-40B4-BE49-F238E27FC236}">
                <a16:creationId xmlns:a16="http://schemas.microsoft.com/office/drawing/2014/main" id="{D90F1B89-49AF-B046-B85B-4EE2A44CB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693310" y="578759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940image1043714944">
            <a:extLst>
              <a:ext uri="{FF2B5EF4-FFF2-40B4-BE49-F238E27FC236}">
                <a16:creationId xmlns:a16="http://schemas.microsoft.com/office/drawing/2014/main" id="{7D726AD6-0747-F840-95E6-17AC6089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801261" y="624478"/>
            <a:ext cx="6857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98DC72E-CFEB-3B45-B834-5A023A8CB901}"/>
              </a:ext>
            </a:extLst>
          </p:cNvPr>
          <p:cNvSpPr/>
          <p:nvPr/>
        </p:nvSpPr>
        <p:spPr>
          <a:xfrm rot="20878243">
            <a:off x="157520" y="4181306"/>
            <a:ext cx="3361183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Enterotoxinas de </a:t>
            </a:r>
            <a:r>
              <a:rPr lang="en-US" sz="1600" b="1" i="1" dirty="0"/>
              <a:t>Staphylococcus</a:t>
            </a:r>
            <a:r>
              <a:rPr lang="en-US" sz="1600" b="1" dirty="0"/>
              <a:t> </a:t>
            </a:r>
            <a:endParaRPr lang="en-US" sz="1600" dirty="0"/>
          </a:p>
          <a:p>
            <a:pPr algn="just"/>
            <a:r>
              <a:rPr lang="pt-BR" sz="1400" dirty="0">
                <a:latin typeface="WarnockPro"/>
              </a:rPr>
              <a:t>Problema – </a:t>
            </a:r>
            <a:r>
              <a:rPr lang="pt-BR" sz="1400" dirty="0">
                <a:solidFill>
                  <a:srgbClr val="FF0000"/>
                </a:solidFill>
                <a:latin typeface="WarnockPro"/>
              </a:rPr>
              <a:t>e a principal Fonte da contaminação:</a:t>
            </a:r>
          </a:p>
          <a:p>
            <a:pPr algn="just"/>
            <a:endParaRPr lang="pt-BR" sz="800" dirty="0">
              <a:latin typeface="WarnockPro"/>
            </a:endParaRPr>
          </a:p>
          <a:p>
            <a:pPr algn="just"/>
            <a:r>
              <a:rPr lang="pt-BR" sz="1400" dirty="0">
                <a:latin typeface="WarnockPro"/>
              </a:rPr>
              <a:t>A maioria das pessoas tem a bactéria </a:t>
            </a:r>
            <a:r>
              <a:rPr lang="pt-BR" sz="1400" i="1" dirty="0">
                <a:latin typeface="WarnockPro"/>
              </a:rPr>
              <a:t>Staphylococcus</a:t>
            </a:r>
            <a:r>
              <a:rPr lang="pt-BR" sz="1400" dirty="0">
                <a:latin typeface="WarnockPro"/>
              </a:rPr>
              <a:t> </a:t>
            </a:r>
            <a:r>
              <a:rPr lang="pt-BR" sz="1400" i="1" dirty="0">
                <a:latin typeface="WarnockPro"/>
              </a:rPr>
              <a:t>aureus</a:t>
            </a:r>
            <a:r>
              <a:rPr lang="pt-BR" sz="1400" dirty="0">
                <a:latin typeface="WarnockPro"/>
              </a:rPr>
              <a:t> na pele. Durante o preparo de comidas, o contato das mãos </a:t>
            </a:r>
            <a:r>
              <a:rPr lang="pt-BR" sz="1100" dirty="0">
                <a:latin typeface="WarnockPro"/>
              </a:rPr>
              <a:t>(principalmente ao nariz) </a:t>
            </a:r>
            <a:r>
              <a:rPr lang="pt-BR" sz="1400" dirty="0">
                <a:latin typeface="WarnockPro"/>
              </a:rPr>
              <a:t>e retorno ao alimento, promove a contaminação.  A toxina é relativamente termoestável (resistente a 60º C por vários minutos).</a:t>
            </a:r>
          </a:p>
        </p:txBody>
      </p:sp>
    </p:spTree>
    <p:extLst>
      <p:ext uri="{BB962C8B-B14F-4D97-AF65-F5344CB8AC3E}">
        <p14:creationId xmlns:p14="http://schemas.microsoft.com/office/powerpoint/2010/main" val="467951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">
            <a:extLst>
              <a:ext uri="{FF2B5EF4-FFF2-40B4-BE49-F238E27FC236}">
                <a16:creationId xmlns:a16="http://schemas.microsoft.com/office/drawing/2014/main" id="{35084924-7380-0243-B7A8-47AE0FCFB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21" y="1378225"/>
            <a:ext cx="3233861" cy="908050"/>
          </a:xfrm>
          <a:prstGeom prst="rect">
            <a:avLst/>
          </a:prstGeom>
          <a:solidFill>
            <a:srgbClr val="DFB7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pt-BR" altLang="en-US" sz="1200" dirty="0"/>
              <a:t>Espécies mais Patogênicas para o homem: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Char char="-"/>
            </a:pPr>
            <a:r>
              <a:rPr lang="pt-BR" altLang="en-US" sz="1200" b="1" dirty="0"/>
              <a:t> </a:t>
            </a:r>
            <a:r>
              <a:rPr lang="pt-BR" altLang="en-US" sz="1600" b="1" i="1" dirty="0">
                <a:solidFill>
                  <a:srgbClr val="000066"/>
                </a:solidFill>
              </a:rPr>
              <a:t> B. cereus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Char char="-"/>
            </a:pPr>
            <a:r>
              <a:rPr lang="pt-BR" altLang="en-US" sz="1600" b="1" i="1" dirty="0">
                <a:solidFill>
                  <a:srgbClr val="000066"/>
                </a:solidFill>
              </a:rPr>
              <a:t> B. anthracis</a:t>
            </a:r>
          </a:p>
        </p:txBody>
      </p:sp>
      <p:pic>
        <p:nvPicPr>
          <p:cNvPr id="10242" name="Picture 6">
            <a:extLst>
              <a:ext uri="{FF2B5EF4-FFF2-40B4-BE49-F238E27FC236}">
                <a16:creationId xmlns:a16="http://schemas.microsoft.com/office/drawing/2014/main" id="{E589E3FC-E4E3-514B-9F3E-1293A3DC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40" y="1505744"/>
            <a:ext cx="49911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>
            <a:extLst>
              <a:ext uri="{FF2B5EF4-FFF2-40B4-BE49-F238E27FC236}">
                <a16:creationId xmlns:a16="http://schemas.microsoft.com/office/drawing/2014/main" id="{738BCB22-7970-E04F-AB7F-C9EB7150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5445126"/>
            <a:ext cx="4968875" cy="366713"/>
          </a:xfrm>
          <a:prstGeom prst="rect">
            <a:avLst/>
          </a:prstGeom>
          <a:solidFill>
            <a:srgbClr val="DFB7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/>
              <a:t>       Placa com ágar-sangue </a:t>
            </a:r>
          </a:p>
        </p:txBody>
      </p:sp>
      <p:sp>
        <p:nvSpPr>
          <p:cNvPr id="10244" name="Rectangle 8">
            <a:extLst>
              <a:ext uri="{FF2B5EF4-FFF2-40B4-BE49-F238E27FC236}">
                <a16:creationId xmlns:a16="http://schemas.microsoft.com/office/drawing/2014/main" id="{176B7439-3683-F84C-9180-9CA1E0481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4797426"/>
            <a:ext cx="1962150" cy="366713"/>
          </a:xfrm>
          <a:prstGeom prst="rect">
            <a:avLst/>
          </a:prstGeom>
          <a:solidFill>
            <a:srgbClr val="DFB7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i="1" dirty="0"/>
              <a:t>Bacillus anthracis</a:t>
            </a:r>
          </a:p>
        </p:txBody>
      </p:sp>
      <p:sp>
        <p:nvSpPr>
          <p:cNvPr id="10245" name="Rectangle 9">
            <a:extLst>
              <a:ext uri="{FF2B5EF4-FFF2-40B4-BE49-F238E27FC236}">
                <a16:creationId xmlns:a16="http://schemas.microsoft.com/office/drawing/2014/main" id="{4D35E0E0-292A-D243-ACDD-C8D84A06B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4221163"/>
            <a:ext cx="1871663" cy="366712"/>
          </a:xfrm>
          <a:prstGeom prst="rect">
            <a:avLst/>
          </a:prstGeom>
          <a:solidFill>
            <a:srgbClr val="DFB7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i="1"/>
              <a:t>Bacillus cereus</a:t>
            </a:r>
          </a:p>
        </p:txBody>
      </p:sp>
      <p:sp>
        <p:nvSpPr>
          <p:cNvPr id="10246" name="Text Box 10">
            <a:extLst>
              <a:ext uri="{FF2B5EF4-FFF2-40B4-BE49-F238E27FC236}">
                <a16:creationId xmlns:a16="http://schemas.microsoft.com/office/drawing/2014/main" id="{C98E61C2-D407-354D-8E00-E818B6859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31" y="2790525"/>
            <a:ext cx="2195513" cy="1806575"/>
          </a:xfrm>
          <a:prstGeom prst="rect">
            <a:avLst/>
          </a:prstGeom>
          <a:solidFill>
            <a:srgbClr val="FFF3F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400">
                <a:solidFill>
                  <a:srgbClr val="FF3300"/>
                </a:solidFill>
              </a:rPr>
              <a:t>- </a:t>
            </a:r>
            <a:r>
              <a:rPr lang="pt-BR" altLang="en-US" sz="1400" b="1">
                <a:solidFill>
                  <a:srgbClr val="FF0000"/>
                </a:solidFill>
              </a:rPr>
              <a:t>Intoxicações alimentares: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200"/>
              <a:t>1. Após 1-6 horas: náusea e vômitos(~</a:t>
            </a:r>
            <a:r>
              <a:rPr lang="pt-BR" altLang="en-US" sz="1200" b="1" i="1"/>
              <a:t>Staphylococcus aureus</a:t>
            </a:r>
            <a:r>
              <a:rPr lang="pt-BR" altLang="en-US" sz="1200"/>
              <a:t> )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200"/>
              <a:t>2. Após 8-16 horas: Dores abdominais e diarréia (~</a:t>
            </a:r>
            <a:r>
              <a:rPr lang="pt-BR" altLang="en-US" sz="1200" b="1" i="1"/>
              <a:t>Clostridium perfringens</a:t>
            </a:r>
            <a:r>
              <a:rPr lang="pt-BR" altLang="en-US" sz="1200"/>
              <a:t>)</a:t>
            </a:r>
          </a:p>
        </p:txBody>
      </p:sp>
      <p:sp>
        <p:nvSpPr>
          <p:cNvPr id="10247" name="Text Box 12">
            <a:extLst>
              <a:ext uri="{FF2B5EF4-FFF2-40B4-BE49-F238E27FC236}">
                <a16:creationId xmlns:a16="http://schemas.microsoft.com/office/drawing/2014/main" id="{CA8C7CFE-5814-E64F-AB74-D0ED7FA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1412876"/>
            <a:ext cx="2089150" cy="3292475"/>
          </a:xfrm>
          <a:prstGeom prst="rect">
            <a:avLst/>
          </a:prstGeom>
          <a:solidFill>
            <a:srgbClr val="FFF3F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400">
                <a:solidFill>
                  <a:srgbClr val="FF0000"/>
                </a:solidFill>
              </a:rPr>
              <a:t> </a:t>
            </a:r>
            <a:r>
              <a:rPr lang="pt-BR" altLang="en-US" sz="1400" b="1">
                <a:solidFill>
                  <a:srgbClr val="FF0000"/>
                </a:solidFill>
              </a:rPr>
              <a:t>Carbúnculo </a:t>
            </a:r>
            <a:r>
              <a:rPr lang="pt-BR" altLang="en-US" sz="1400">
                <a:solidFill>
                  <a:srgbClr val="FF0000"/>
                </a:solidFill>
              </a:rPr>
              <a:t>ou</a:t>
            </a:r>
            <a:r>
              <a:rPr lang="pt-BR" altLang="en-US" sz="1400" b="1">
                <a:solidFill>
                  <a:srgbClr val="FF0000"/>
                </a:solidFill>
              </a:rPr>
              <a:t>       	Antraz.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400"/>
              <a:t> Koch (1887)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400"/>
              <a:t> 1880 matou 50% carneiros na Europa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pt-BR" altLang="en-US" sz="140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400"/>
              <a:t> Recente importância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>
                <a:solidFill>
                  <a:srgbClr val="FF0000"/>
                </a:solidFill>
              </a:rPr>
              <a:t>  (BIOTERRORISMO)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    - Japão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    - EUA (2001)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>
              <a:solidFill>
                <a:srgbClr val="FF33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B3595-89B3-F946-9EE9-A3C7DA40729B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AE857EB-1B0A-3B41-AA42-582F80BE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543319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C1C31D-C7D4-A640-A915-592EC49B6FE8}"/>
              </a:ext>
            </a:extLst>
          </p:cNvPr>
          <p:cNvSpPr/>
          <p:nvPr/>
        </p:nvSpPr>
        <p:spPr>
          <a:xfrm>
            <a:off x="157521" y="881873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128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641337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BF679-5A68-974A-9DF5-0754895BC8F6}"/>
              </a:ext>
            </a:extLst>
          </p:cNvPr>
          <p:cNvSpPr/>
          <p:nvPr/>
        </p:nvSpPr>
        <p:spPr>
          <a:xfrm>
            <a:off x="157521" y="1264826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F22BE6B-399E-F04E-AD75-9DADE07DE783}"/>
              </a:ext>
            </a:extLst>
          </p:cNvPr>
          <p:cNvSpPr/>
          <p:nvPr/>
        </p:nvSpPr>
        <p:spPr>
          <a:xfrm>
            <a:off x="7592755" y="1612924"/>
            <a:ext cx="4223202" cy="41857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  <a:p>
            <a:pPr algn="just"/>
            <a:endParaRPr lang="pt-BR" sz="1400" dirty="0">
              <a:solidFill>
                <a:srgbClr val="FF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E5E4E4-A212-4C48-9FFE-929B09622A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57"/>
          <a:stretch/>
        </p:blipFill>
        <p:spPr>
          <a:xfrm>
            <a:off x="7662360" y="1716961"/>
            <a:ext cx="4046577" cy="2920502"/>
          </a:xfrm>
          <a:prstGeom prst="rect">
            <a:avLst/>
          </a:prstGeom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1A1AA8-7737-CD41-9D7E-ED1698DC9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359" y="4708503"/>
            <a:ext cx="4161336" cy="10731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B088A3E-0FD9-C045-8437-B878D12F3609}"/>
              </a:ext>
            </a:extLst>
          </p:cNvPr>
          <p:cNvSpPr/>
          <p:nvPr/>
        </p:nvSpPr>
        <p:spPr>
          <a:xfrm>
            <a:off x="157521" y="1542683"/>
            <a:ext cx="375027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Enterotoxinas de </a:t>
            </a:r>
            <a:r>
              <a:rPr lang="en-US" sz="1600" b="1" i="1" dirty="0"/>
              <a:t>Clostridium</a:t>
            </a:r>
            <a:endParaRPr lang="en-US" sz="1600" dirty="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A9B7CA6F-5529-9945-9A5F-2A3F0747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1" y="1942373"/>
            <a:ext cx="4402904" cy="33781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D12658D-7F49-3741-A57C-5B58F62D2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7" b="16589"/>
          <a:stretch/>
        </p:blipFill>
        <p:spPr bwMode="auto">
          <a:xfrm>
            <a:off x="3895620" y="4352080"/>
            <a:ext cx="3704509" cy="193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86615CF0-B7CF-BA47-94FB-F3E89FA2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510" y="6430814"/>
            <a:ext cx="3704509" cy="307777"/>
          </a:xfrm>
          <a:prstGeom prst="rect">
            <a:avLst/>
          </a:prstGeom>
          <a:solidFill>
            <a:srgbClr val="F7FFA7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1400">
                <a:solidFill>
                  <a:srgbClr val="FF3300"/>
                </a:solidFill>
              </a:rPr>
              <a:t>Dose letal:  ~0,00001 g  (homem 70 Kg)</a:t>
            </a:r>
          </a:p>
        </p:txBody>
      </p:sp>
    </p:spTree>
    <p:extLst>
      <p:ext uri="{BB962C8B-B14F-4D97-AF65-F5344CB8AC3E}">
        <p14:creationId xmlns:p14="http://schemas.microsoft.com/office/powerpoint/2010/main" val="316835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1" y="67408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471372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EED69C-1D49-F347-8EFC-8D14C312F0F3}"/>
              </a:ext>
            </a:extLst>
          </p:cNvPr>
          <p:cNvSpPr/>
          <p:nvPr/>
        </p:nvSpPr>
        <p:spPr>
          <a:xfrm>
            <a:off x="157521" y="857250"/>
            <a:ext cx="207132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Micotoxinas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36EB535-267A-DC40-9B1F-0EB6CBBACED2}"/>
              </a:ext>
            </a:extLst>
          </p:cNvPr>
          <p:cNvSpPr/>
          <p:nvPr/>
        </p:nvSpPr>
        <p:spPr>
          <a:xfrm>
            <a:off x="157521" y="4441020"/>
            <a:ext cx="537174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ctr"/>
            <a:r>
              <a:rPr lang="pt-BR" sz="1400" b="1" i="1" dirty="0"/>
              <a:t>Aspergillus flavus</a:t>
            </a:r>
            <a:r>
              <a:rPr lang="pt-BR" sz="1400" b="1" dirty="0"/>
              <a:t> </a:t>
            </a:r>
            <a:r>
              <a:rPr lang="pt-BR" sz="1400" dirty="0"/>
              <a:t>colônias crescidas em meio Agar </a:t>
            </a:r>
            <a:r>
              <a:rPr lang="pt-BR" sz="1400" dirty="0" err="1"/>
              <a:t>Sabouraud</a:t>
            </a:r>
            <a:r>
              <a:rPr lang="pt-BR" sz="1400" dirty="0"/>
              <a:t> </a:t>
            </a:r>
            <a:r>
              <a:rPr lang="pt-BR" sz="1200" dirty="0"/>
              <a:t>e conídio.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CF287-4D21-9E42-9B12-8A9DC1F67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92" y="4518220"/>
            <a:ext cx="2535282" cy="1901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71AFC-FEBA-2142-B2EE-EEFF846E4E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24" t="-1701" r="17102" b="1701"/>
          <a:stretch/>
        </p:blipFill>
        <p:spPr>
          <a:xfrm>
            <a:off x="3437866" y="4506362"/>
            <a:ext cx="1898248" cy="19014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D87C4C8-0C13-B54B-A391-976D821AF583}"/>
              </a:ext>
            </a:extLst>
          </p:cNvPr>
          <p:cNvSpPr/>
          <p:nvPr/>
        </p:nvSpPr>
        <p:spPr>
          <a:xfrm>
            <a:off x="6790479" y="1238098"/>
            <a:ext cx="4679347" cy="28315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200" i="1" dirty="0"/>
          </a:p>
          <a:p>
            <a:pPr algn="just"/>
            <a:endParaRPr lang="pt-BR" sz="1200" i="1" dirty="0"/>
          </a:p>
          <a:p>
            <a:pPr algn="just"/>
            <a:endParaRPr lang="pt-BR" sz="1200" i="1" dirty="0"/>
          </a:p>
          <a:p>
            <a:pPr algn="just"/>
            <a:r>
              <a:rPr lang="pt-BR" sz="1600" b="1" i="1" dirty="0"/>
              <a:t>Fusarium</a:t>
            </a:r>
            <a:endParaRPr lang="pt-BR" sz="1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758BD-381E-C147-B1FD-4BD121561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8976" y="1195804"/>
            <a:ext cx="2644696" cy="264469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044DFA-DC63-2344-980E-DE8F7BAF9048}"/>
              </a:ext>
            </a:extLst>
          </p:cNvPr>
          <p:cNvSpPr/>
          <p:nvPr/>
        </p:nvSpPr>
        <p:spPr>
          <a:xfrm>
            <a:off x="6790479" y="4267153"/>
            <a:ext cx="4679347" cy="2462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200" i="1" dirty="0"/>
          </a:p>
          <a:p>
            <a:pPr algn="just"/>
            <a:r>
              <a:rPr lang="pt-BR" sz="1600" b="1" i="1" dirty="0"/>
              <a:t>Penicillium</a:t>
            </a:r>
            <a:r>
              <a:rPr lang="pt-BR" sz="1600" i="1" dirty="0"/>
              <a:t> verrucosum</a:t>
            </a:r>
            <a:endParaRPr lang="pt-BR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9EC4F4-B145-3946-9B16-B137F9700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4218" y="4332666"/>
            <a:ext cx="2766876" cy="2075157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1542CCCA-AA74-C54C-B914-266F7322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339" y="48627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DC5624-6278-0E43-A4F4-57CCEB75C393}"/>
              </a:ext>
            </a:extLst>
          </p:cNvPr>
          <p:cNvSpPr/>
          <p:nvPr/>
        </p:nvSpPr>
        <p:spPr>
          <a:xfrm>
            <a:off x="157521" y="1288312"/>
            <a:ext cx="6169572" cy="2185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Univers" panose="020F0502020204030204" pitchFamily="34" charset="0"/>
              </a:rPr>
              <a:t>Micotoxinas são metabólitos secundários tóxicos produzidos por vários fungos, especialmente de espécies dos gêneros </a:t>
            </a:r>
            <a:r>
              <a:rPr lang="pt-BR" sz="1600" b="1" i="1" dirty="0">
                <a:latin typeface="Univers" panose="020B0503020202020204" pitchFamily="34" charset="0"/>
              </a:rPr>
              <a:t>Aspergillus,</a:t>
            </a:r>
            <a:r>
              <a:rPr lang="pt-BR" sz="1600" i="1" dirty="0">
                <a:latin typeface="Univers" panose="020B0503020202020204" pitchFamily="34" charset="0"/>
              </a:rPr>
              <a:t> </a:t>
            </a:r>
            <a:r>
              <a:rPr lang="pt-BR" sz="1600" b="1" i="1" dirty="0">
                <a:latin typeface="Univers" panose="020B0503020202020204" pitchFamily="34" charset="0"/>
              </a:rPr>
              <a:t>Fusarium</a:t>
            </a:r>
            <a:r>
              <a:rPr lang="pt-BR" sz="1600" i="1" dirty="0">
                <a:latin typeface="Univers" panose="020B0503020202020204" pitchFamily="34" charset="0"/>
              </a:rPr>
              <a:t> </a:t>
            </a:r>
            <a:r>
              <a:rPr lang="pt-BR" sz="1600" dirty="0">
                <a:latin typeface="Univers" panose="020B0503020202020204" pitchFamily="34" charset="0"/>
              </a:rPr>
              <a:t>e </a:t>
            </a:r>
            <a:r>
              <a:rPr lang="pt-BR" sz="1600" b="1" i="1" dirty="0">
                <a:latin typeface="Univers" panose="020B0503020202020204" pitchFamily="34" charset="0"/>
              </a:rPr>
              <a:t>Penicillium</a:t>
            </a:r>
            <a:r>
              <a:rPr lang="pt-BR" sz="1600" i="1" dirty="0">
                <a:latin typeface="Univers" panose="020B0503020202020204" pitchFamily="34" charset="0"/>
              </a:rPr>
              <a:t>. </a:t>
            </a:r>
          </a:p>
          <a:p>
            <a:pPr algn="just"/>
            <a:endParaRPr lang="pt-BR" sz="800" i="1" dirty="0">
              <a:latin typeface="Univers" panose="020B0503020202020204" pitchFamily="34" charset="0"/>
            </a:endParaRPr>
          </a:p>
          <a:p>
            <a:pPr algn="just"/>
            <a:r>
              <a:rPr lang="pt-BR" sz="1600" dirty="0">
                <a:latin typeface="Univers" panose="020B0503020202020204" pitchFamily="34" charset="0"/>
              </a:rPr>
              <a:t>Estão presentes </a:t>
            </a:r>
            <a:r>
              <a:rPr lang="pt-BR" sz="16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 quase todas as “commodities” agrícolas em todo o mundo. Diferentemente dos metabólitos primários (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açúcares, aminoácidos e outras substâncias), </a:t>
            </a:r>
            <a:r>
              <a:rPr lang="pt-BR" sz="16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os metabólitos secundários não são essenciais para a função metabólica normal. Outro metabólito secundário são os antibióticos</a:t>
            </a:r>
            <a:r>
              <a:rPr lang="pt-BR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6D21E1-47A2-F743-A453-8F49F4EA0C7D}"/>
              </a:ext>
            </a:extLst>
          </p:cNvPr>
          <p:cNvSpPr/>
          <p:nvPr/>
        </p:nvSpPr>
        <p:spPr>
          <a:xfrm>
            <a:off x="157521" y="3535257"/>
            <a:ext cx="6096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A contaminação pode ocorrer já no campo, antes ou após a colheita ou durante o transporte e/ou armazenamento.</a:t>
            </a:r>
          </a:p>
        </p:txBody>
      </p:sp>
    </p:spTree>
    <p:extLst>
      <p:ext uri="{BB962C8B-B14F-4D97-AF65-F5344CB8AC3E}">
        <p14:creationId xmlns:p14="http://schemas.microsoft.com/office/powerpoint/2010/main" val="376076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1C49BF-A7F8-3C4E-B95D-39CFBAB9B3B2}"/>
              </a:ext>
            </a:extLst>
          </p:cNvPr>
          <p:cNvSpPr/>
          <p:nvPr/>
        </p:nvSpPr>
        <p:spPr>
          <a:xfrm>
            <a:off x="435313" y="824425"/>
            <a:ext cx="6096000" cy="5909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As micotoxinas são invisíveis, insípidas, quimicamente estáveis ​​e resistentes à temperatura e armazenamento. Elas são resistentes aos processos normais de fabricação de alimentos para o homem e animais.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Os </a:t>
            </a:r>
            <a:r>
              <a:rPr lang="pt-BR" sz="1400" b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fungos produtores 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de micotoxinas podem ser divididos em dois grupos: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- </a:t>
            </a:r>
            <a:r>
              <a:rPr lang="pt-BR" sz="1400" b="1" u="sng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Fungos de campo</a:t>
            </a:r>
            <a:r>
              <a:rPr lang="pt-BR" sz="1400" b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(como </a:t>
            </a:r>
            <a:r>
              <a:rPr lang="pt-BR" sz="1400" b="1" i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Fusarium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sp.) - Normalmente produzem micotoxinas no campo ("pré-colheita");</a:t>
            </a:r>
          </a:p>
          <a:p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-  </a:t>
            </a:r>
            <a:r>
              <a:rPr lang="pt-BR" sz="1400" b="1" u="sng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Fungos de armazenamento</a:t>
            </a:r>
            <a:r>
              <a:rPr lang="pt-BR" sz="1400" b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(como </a:t>
            </a:r>
            <a:r>
              <a:rPr lang="pt-BR" sz="1400" b="1" i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Aspergillus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e </a:t>
            </a:r>
            <a:r>
              <a:rPr lang="pt-BR" sz="1400" b="1" i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Penicillium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sp.) -    Geralmente ocorrem após a colheita ("pós-colheita")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 </a:t>
            </a:r>
          </a:p>
          <a:p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b="1" u="sng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Entretanto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: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- Em condições anormalmente </a:t>
            </a:r>
            <a:r>
              <a:rPr lang="pt-BR" sz="1400" u="sng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quentes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ou </a:t>
            </a:r>
            <a:r>
              <a:rPr lang="pt-BR" sz="1400" u="sng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secas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, espécies </a:t>
            </a:r>
            <a:r>
              <a:rPr lang="pt-BR" sz="1400" b="1" i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Aspergillus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e </a:t>
            </a:r>
            <a:r>
              <a:rPr lang="pt-BR" sz="1400" b="1" i="1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Penicillium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também podem afetar culturas durante a estação de crescimento;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- Fungos de campo podem continuar crescendo e produzir micotoxinas durante o transporte e o armazenamento.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 </a:t>
            </a:r>
          </a:p>
          <a:p>
            <a:endParaRPr lang="pt-BR" sz="1400" dirty="0">
              <a:solidFill>
                <a:srgbClr val="333333"/>
              </a:solidFill>
              <a:latin typeface="Helvetica" pitchFamily="2" charset="0"/>
              <a:ea typeface="Times New Roman" panose="02020603050405020304" pitchFamily="18" charset="0"/>
            </a:endParaRPr>
          </a:p>
          <a:p>
            <a:r>
              <a:rPr lang="pt-BR" sz="1400" b="1" u="sng" dirty="0">
                <a:solidFill>
                  <a:srgbClr val="FF0000"/>
                </a:solidFill>
                <a:latin typeface="Helvetica" pitchFamily="2" charset="0"/>
                <a:ea typeface="Times New Roman" panose="02020603050405020304" pitchFamily="18" charset="0"/>
              </a:rPr>
              <a:t>Perdas Econômicas: 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As micotoxinas causam perdas econômicas em todos os níveis da produção de alimentos e rações, incluindo produção, processamento e distribuição. Segundo a FAO (“</a:t>
            </a:r>
            <a:r>
              <a:rPr lang="pt-BR" sz="1400" dirty="0" err="1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Food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and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Agriculture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Organization</a:t>
            </a:r>
            <a:r>
              <a:rPr lang="pt-BR" sz="1400" dirty="0">
                <a:solidFill>
                  <a:srgbClr val="333333"/>
                </a:solidFill>
                <a:latin typeface="Helvetica" pitchFamily="2" charset="0"/>
                <a:ea typeface="Times New Roman" panose="02020603050405020304" pitchFamily="18" charset="0"/>
              </a:rPr>
              <a:t>”), cerca de 50% das colheitas mundiais podem estar contaminadas com micotoxinas. 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93E9C1-D8E8-894B-88F8-8CADF1FDD864}"/>
              </a:ext>
            </a:extLst>
          </p:cNvPr>
          <p:cNvSpPr/>
          <p:nvPr/>
        </p:nvSpPr>
        <p:spPr>
          <a:xfrm>
            <a:off x="435314" y="405837"/>
            <a:ext cx="207132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Micotoxinas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B9727-463A-FC4E-84CA-8E5D562AAB69}"/>
              </a:ext>
            </a:extLst>
          </p:cNvPr>
          <p:cNvSpPr/>
          <p:nvPr/>
        </p:nvSpPr>
        <p:spPr>
          <a:xfrm>
            <a:off x="6932591" y="4503580"/>
            <a:ext cx="229050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sz="1200" dirty="0" err="1"/>
              <a:t>http</a:t>
            </a:r>
            <a:r>
              <a:rPr lang="pt-BR" sz="1200" dirty="0"/>
              <a:t>://www.portalr2s.com.br/</a:t>
            </a:r>
            <a:r>
              <a:rPr lang="pt-BR" sz="1200" dirty="0" err="1"/>
              <a:t>contaminacao</a:t>
            </a:r>
            <a:r>
              <a:rPr lang="pt-BR" sz="1200" dirty="0"/>
              <a:t>-por-micotoxinas-em-</a:t>
            </a:r>
            <a:r>
              <a:rPr lang="pt-BR" sz="1200" dirty="0" err="1"/>
              <a:t>racoes</a:t>
            </a:r>
            <a:r>
              <a:rPr lang="pt-BR" sz="1200" dirty="0"/>
              <a:t>-brasileiras/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E36FC-095D-2D46-BBB7-9A5F35D9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591" y="1067828"/>
            <a:ext cx="2290501" cy="343575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26A5F590-D461-F34C-839A-2934E4055527}"/>
              </a:ext>
            </a:extLst>
          </p:cNvPr>
          <p:cNvSpPr/>
          <p:nvPr/>
        </p:nvSpPr>
        <p:spPr>
          <a:xfrm rot="14588378">
            <a:off x="6707887" y="5171934"/>
            <a:ext cx="236650" cy="541271"/>
          </a:xfrm>
          <a:prstGeom prst="downArrow">
            <a:avLst>
              <a:gd name="adj1" fmla="val 50000"/>
              <a:gd name="adj2" fmla="val 3546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16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739F81-5A39-D641-9FBC-B06A9B4CE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21969"/>
              </p:ext>
            </p:extLst>
          </p:nvPr>
        </p:nvGraphicFramePr>
        <p:xfrm>
          <a:off x="174828" y="786472"/>
          <a:ext cx="9076169" cy="6025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083">
                  <a:extLst>
                    <a:ext uri="{9D8B030D-6E8A-4147-A177-3AD203B41FA5}">
                      <a16:colId xmlns:a16="http://schemas.microsoft.com/office/drawing/2014/main" val="2414559911"/>
                    </a:ext>
                  </a:extLst>
                </a:gridCol>
                <a:gridCol w="2345154">
                  <a:extLst>
                    <a:ext uri="{9D8B030D-6E8A-4147-A177-3AD203B41FA5}">
                      <a16:colId xmlns:a16="http://schemas.microsoft.com/office/drawing/2014/main" val="2883709936"/>
                    </a:ext>
                  </a:extLst>
                </a:gridCol>
                <a:gridCol w="1893185">
                  <a:extLst>
                    <a:ext uri="{9D8B030D-6E8A-4147-A177-3AD203B41FA5}">
                      <a16:colId xmlns:a16="http://schemas.microsoft.com/office/drawing/2014/main" val="2448439742"/>
                    </a:ext>
                  </a:extLst>
                </a:gridCol>
                <a:gridCol w="1687812">
                  <a:extLst>
                    <a:ext uri="{9D8B030D-6E8A-4147-A177-3AD203B41FA5}">
                      <a16:colId xmlns:a16="http://schemas.microsoft.com/office/drawing/2014/main" val="1186668564"/>
                    </a:ext>
                  </a:extLst>
                </a:gridCol>
                <a:gridCol w="1770935">
                  <a:extLst>
                    <a:ext uri="{9D8B030D-6E8A-4147-A177-3AD203B41FA5}">
                      <a16:colId xmlns:a16="http://schemas.microsoft.com/office/drawing/2014/main" val="1556240046"/>
                    </a:ext>
                  </a:extLst>
                </a:gridCol>
              </a:tblGrid>
              <a:tr h="3596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effectLst/>
                        </a:rPr>
                        <a:t>Micotoxinas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Alimento/bebida onde é encontrada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Comentários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Principais Fungos produtores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Efeitos Tóxicos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3994315779"/>
                  </a:ext>
                </a:extLst>
              </a:tr>
              <a:tr h="147491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Aflatoxinas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B1, B2, G1, G2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Principalmente em amendoim, milho, oleaginosas, especiarias e frutos desidratados.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Feijão, castanhas, avelã, amêndoas, cereais, cacau, etc.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AFB1 (aflatoxina B1) é micotoxina mais abundante e mais tóxica. É considerada o composto natural mais carcinogênico que se conhece.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Majoritariamente pertencem ao gênero </a:t>
                      </a:r>
                      <a:r>
                        <a:rPr lang="pt-BR" sz="1100" i="1" dirty="0">
                          <a:effectLst/>
                        </a:rPr>
                        <a:t>Aspergillus</a:t>
                      </a:r>
                      <a:r>
                        <a:rPr lang="pt-BR" sz="1100" dirty="0">
                          <a:effectLst/>
                        </a:rPr>
                        <a:t> do grupo </a:t>
                      </a:r>
                      <a:r>
                        <a:rPr lang="pt-BR" sz="1100" i="1" dirty="0" err="1">
                          <a:effectLst/>
                        </a:rPr>
                        <a:t>Flavi</a:t>
                      </a:r>
                      <a:r>
                        <a:rPr lang="pt-BR" sz="1100" dirty="0">
                          <a:effectLst/>
                        </a:rPr>
                        <a:t>. São os mais importantes: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Aspergillus flavus</a:t>
                      </a:r>
                      <a:r>
                        <a:rPr lang="pt-BR" sz="1100" dirty="0">
                          <a:effectLst/>
                        </a:rPr>
                        <a:t>,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Aspergillus parasiticus</a:t>
                      </a:r>
                      <a:r>
                        <a:rPr lang="pt-BR" sz="1100" dirty="0">
                          <a:effectLst/>
                        </a:rPr>
                        <a:t>,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Aspergillus nomius</a:t>
                      </a:r>
                      <a:endParaRPr lang="en-US" sz="1100" i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A. pseudotamarii</a:t>
                      </a:r>
                      <a:endParaRPr lang="en-US" sz="1100" i="1" dirty="0">
                        <a:effectLst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Hepatotóxico,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Citotóxico,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Mutagênico,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Carcinogênico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151986030"/>
                  </a:ext>
                </a:extLst>
              </a:tr>
              <a:tr h="34366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Aflatoxina       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M1, M2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Leite, queijos, derivados de animais que ingeriram ração contaminada. </a:t>
                      </a:r>
                      <a:r>
                        <a:rPr lang="en-US" sz="1100" dirty="0">
                          <a:effectLst/>
                        </a:rPr>
                        <a:t>etc.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São metabólitos hidroxilados das Aflatoxinas B1 e B2.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2283014527"/>
                  </a:ext>
                </a:extLst>
              </a:tr>
              <a:tr h="1014739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Ocratoxina 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Café torrado, Cereais e produtos derivados, Cevada mateada, Feijão, Frutas desidratadas, etc.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Aspergillus </a:t>
                      </a:r>
                      <a:r>
                        <a:rPr lang="pt-BR" sz="1100" i="1" dirty="0" err="1">
                          <a:effectLst/>
                        </a:rPr>
                        <a:t>westerdijkiae</a:t>
                      </a:r>
                      <a:r>
                        <a:rPr lang="pt-BR" sz="1100" i="1" dirty="0">
                          <a:effectLst/>
                        </a:rPr>
                        <a:t> </a:t>
                      </a:r>
                      <a:r>
                        <a:rPr lang="pt-BR" sz="1100" dirty="0">
                          <a:effectLst/>
                        </a:rPr>
                        <a:t>(previamente conhecido como </a:t>
                      </a:r>
                      <a:r>
                        <a:rPr lang="pt-BR" sz="1100" b="1" i="1" dirty="0">
                          <a:effectLst/>
                        </a:rPr>
                        <a:t>A. ochraceus</a:t>
                      </a:r>
                      <a:r>
                        <a:rPr lang="pt-BR" sz="1100" dirty="0">
                          <a:effectLst/>
                        </a:rPr>
                        <a:t>)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Aspergillus niger </a:t>
                      </a:r>
                      <a:endParaRPr lang="en-US" sz="1100" i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Penicillium verrucosum</a:t>
                      </a:r>
                      <a:endParaRPr lang="en-US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Nefrotóxico,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Tumores renais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1271713837"/>
                  </a:ext>
                </a:extLst>
              </a:tr>
              <a:tr h="7319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Desoxinivalenol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400" dirty="0">
                          <a:effectLst/>
                        </a:rPr>
                        <a:t>DON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Milho, Aveia, Cevada Centeio, sementes de girassol, trigo, etc.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Provavelmente é a micotoxina que mais contamina rações animais.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100" dirty="0">
                          <a:effectLst/>
                        </a:rPr>
                        <a:t>Espécies do gênero </a:t>
                      </a:r>
                      <a:r>
                        <a:rPr lang="pt-BR" sz="1100" i="1" dirty="0">
                          <a:effectLst/>
                        </a:rPr>
                        <a:t>Fusarium</a:t>
                      </a:r>
                      <a:r>
                        <a:rPr lang="pt-BR" sz="1100" dirty="0">
                          <a:effectLst/>
                        </a:rPr>
                        <a:t>:</a:t>
                      </a:r>
                      <a:br>
                        <a:rPr lang="pt-BR" sz="1100" dirty="0">
                          <a:effectLst/>
                        </a:rPr>
                      </a:br>
                      <a:r>
                        <a:rPr lang="pt-BR" sz="1100" dirty="0">
                          <a:effectLst/>
                        </a:rPr>
                        <a:t>- F</a:t>
                      </a:r>
                      <a:r>
                        <a:rPr lang="pt-BR" sz="1100" i="1" dirty="0">
                          <a:effectLst/>
                        </a:rPr>
                        <a:t>. graminearum</a:t>
                      </a:r>
                      <a:r>
                        <a:rPr lang="pt-BR" sz="1100" dirty="0">
                          <a:effectLst/>
                        </a:rPr>
                        <a:t>,              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F. culmorum </a:t>
                      </a:r>
                      <a:endParaRPr lang="en-US" sz="11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Náusea temporária,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Neurotóxico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2150221930"/>
                  </a:ext>
                </a:extLst>
              </a:tr>
              <a:tr h="54624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Fumonisinas    (B1 + B2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Milho incluindo de pipoca, etc.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1100" i="1" dirty="0">
                          <a:effectLst/>
                        </a:rPr>
                        <a:t>Fusarium verticillioides    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1100" dirty="0">
                          <a:effectLst/>
                        </a:rPr>
                        <a:t>Fusarium proliferatum,     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100" dirty="0">
                          <a:effectLst/>
                        </a:rPr>
                        <a:t>-  </a:t>
                      </a:r>
                      <a:r>
                        <a:rPr lang="pt-BR" sz="1100" i="1" dirty="0">
                          <a:effectLst/>
                        </a:rPr>
                        <a:t>Aspergillus niger</a:t>
                      </a:r>
                      <a:endParaRPr lang="en-US" sz="11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Hepatotóxico, 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Edema pulmonar,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- Carcinogênico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4032405538"/>
                  </a:ext>
                </a:extLst>
              </a:tr>
              <a:tr h="73112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Zearalenona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(ZEA)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Cereais, etc.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Espécies do gênero </a:t>
                      </a:r>
                      <a:r>
                        <a:rPr lang="pt-BR" sz="1100" i="1" dirty="0">
                          <a:effectLst/>
                        </a:rPr>
                        <a:t>Fusarium</a:t>
                      </a:r>
                      <a:r>
                        <a:rPr lang="pt-BR" sz="1100" dirty="0">
                          <a:effectLst/>
                        </a:rPr>
                        <a:t>:</a:t>
                      </a:r>
                      <a:br>
                        <a:rPr lang="pt-BR" sz="1100" dirty="0">
                          <a:effectLst/>
                        </a:rPr>
                      </a:b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F. graminearum</a:t>
                      </a:r>
                      <a:r>
                        <a:rPr lang="pt-BR" sz="1100" dirty="0">
                          <a:effectLst/>
                        </a:rPr>
                        <a:t>,         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F. culmorum </a:t>
                      </a:r>
                      <a:endParaRPr lang="en-US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Hepatotóxico,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Efeito estrogênico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3871566733"/>
                  </a:ext>
                </a:extLst>
              </a:tr>
              <a:tr h="54539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Patulina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Maçã e derivados como: suco, polpa, cremes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</a:t>
                      </a:r>
                      <a:r>
                        <a:rPr lang="pt-BR" sz="1100" i="1" dirty="0">
                          <a:effectLst/>
                        </a:rPr>
                        <a:t>Penicillium </a:t>
                      </a:r>
                      <a:r>
                        <a:rPr lang="en-US" sz="1100" i="1" dirty="0" err="1">
                          <a:effectLst/>
                        </a:rPr>
                        <a:t>expansum</a:t>
                      </a:r>
                      <a:r>
                        <a:rPr lang="en-US" sz="1100" i="1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Neurotóxico,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 Genotóxico,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 - </a:t>
                      </a:r>
                      <a:r>
                        <a:rPr lang="pt-BR" sz="1050" dirty="0">
                          <a:effectLst/>
                        </a:rPr>
                        <a:t>Edema cerebral e pulmonar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1594448342"/>
                  </a:ext>
                </a:extLst>
              </a:tr>
            </a:tbl>
          </a:graphicData>
        </a:graphic>
      </p:graphicFrame>
      <p:pic>
        <p:nvPicPr>
          <p:cNvPr id="27" name="Picture 26" descr="A picture containing bowl, indoor, photo, fruit&#10;&#10;Description automatically generated">
            <a:extLst>
              <a:ext uri="{FF2B5EF4-FFF2-40B4-BE49-F238E27FC236}">
                <a16:creationId xmlns:a16="http://schemas.microsoft.com/office/drawing/2014/main" id="{1C62C0E2-6968-E244-86A4-599AF8CEF32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89" y="1561180"/>
            <a:ext cx="3079011" cy="237839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E23318C-677E-1644-B212-1C0EA6FA1637}"/>
              </a:ext>
            </a:extLst>
          </p:cNvPr>
          <p:cNvSpPr/>
          <p:nvPr/>
        </p:nvSpPr>
        <p:spPr>
          <a:xfrm>
            <a:off x="9257149" y="3949859"/>
            <a:ext cx="2953901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/>
              <a:t>Na posição de um dos países lideres na produção de alimentos agrícolas e de “commodities”, o </a:t>
            </a:r>
            <a:r>
              <a:rPr lang="pt-BR" sz="1400" b="1" dirty="0"/>
              <a:t>Brasil</a:t>
            </a:r>
            <a:r>
              <a:rPr lang="pt-BR" sz="1400" dirty="0"/>
              <a:t> possui condições ambientais excelentes para o crescimento de todos esses fungos micotoxigênicos.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9FC97-520D-524F-8F1B-FEF39A8127D7}"/>
              </a:ext>
            </a:extLst>
          </p:cNvPr>
          <p:cNvSpPr/>
          <p:nvPr/>
        </p:nvSpPr>
        <p:spPr>
          <a:xfrm>
            <a:off x="9282113" y="5723831"/>
            <a:ext cx="261565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:</a:t>
            </a:r>
            <a:endParaRPr lang="pt-BR" sz="1000" dirty="0">
              <a:solidFill>
                <a:srgbClr val="0563C1"/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sz="10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1)http://www.cnpat.embrapa.br/cd/jss/acervo/Dc_110.pdf</a:t>
            </a:r>
            <a:r>
              <a:rPr lang="pt-BR" sz="1000" dirty="0"/>
              <a:t> </a:t>
            </a:r>
          </a:p>
          <a:p>
            <a:endParaRPr lang="pt-BR" sz="1000" dirty="0"/>
          </a:p>
          <a:p>
            <a:r>
              <a:rPr lang="pt-BR" sz="1000" dirty="0"/>
              <a:t>2)</a:t>
            </a:r>
            <a:r>
              <a:rPr lang="pt-BR" sz="1000" dirty="0">
                <a:hlinkClick r:id="rId9"/>
              </a:rPr>
              <a:t>http://www.mycotoxins.info/pt/mycotoxins/common-mycotoxins/aflatoxins/</a:t>
            </a:r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436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641337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BF679-5A68-974A-9DF5-0754895BC8F6}"/>
              </a:ext>
            </a:extLst>
          </p:cNvPr>
          <p:cNvSpPr/>
          <p:nvPr/>
        </p:nvSpPr>
        <p:spPr>
          <a:xfrm>
            <a:off x="157521" y="1264826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B99357-03EA-F74F-BC8B-C8B079CE9264}"/>
              </a:ext>
            </a:extLst>
          </p:cNvPr>
          <p:cNvSpPr/>
          <p:nvPr/>
        </p:nvSpPr>
        <p:spPr>
          <a:xfrm>
            <a:off x="157520" y="1541825"/>
            <a:ext cx="4882545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Micotoxinas em Cerveja</a:t>
            </a:r>
          </a:p>
          <a:p>
            <a:pPr algn="just"/>
            <a:endParaRPr lang="en-US" sz="800" dirty="0"/>
          </a:p>
          <a:p>
            <a:r>
              <a:rPr lang="pt-BR" dirty="0"/>
              <a:t>Durante a fabricação de cerveja, as </a:t>
            </a:r>
            <a:r>
              <a:rPr lang="pt-BR" b="1" dirty="0"/>
              <a:t>micotoxinas</a:t>
            </a:r>
            <a:r>
              <a:rPr lang="pt-BR" dirty="0"/>
              <a:t> originárias da </a:t>
            </a:r>
            <a:r>
              <a:rPr lang="pt-BR" b="1" dirty="0"/>
              <a:t>cevada</a:t>
            </a:r>
            <a:r>
              <a:rPr lang="pt-BR" dirty="0"/>
              <a:t> </a:t>
            </a:r>
            <a:r>
              <a:rPr lang="pt-BR" b="1" dirty="0"/>
              <a:t>maltada</a:t>
            </a:r>
            <a:r>
              <a:rPr lang="pt-BR" dirty="0"/>
              <a:t> (</a:t>
            </a:r>
            <a:r>
              <a:rPr lang="pt-BR" b="1" dirty="0"/>
              <a:t>malte</a:t>
            </a:r>
            <a:r>
              <a:rPr lang="pt-BR" dirty="0"/>
              <a:t>) e de outros </a:t>
            </a:r>
            <a:r>
              <a:rPr lang="pt-BR" b="1" dirty="0"/>
              <a:t>grãos</a:t>
            </a:r>
            <a:r>
              <a:rPr lang="pt-BR" dirty="0"/>
              <a:t> sobrevivem ao processo, cada uma delas, em diferentes graus de extensão. Avanços nas metodologias permitem a detecção e quantificação de níveis muito baixos (&lt;1 </a:t>
            </a:r>
            <a:r>
              <a:rPr lang="pt-BR" dirty="0" err="1"/>
              <a:t>ng</a:t>
            </a:r>
            <a:r>
              <a:rPr lang="pt-BR" dirty="0"/>
              <a:t> / </a:t>
            </a:r>
            <a:r>
              <a:rPr lang="pt-BR" dirty="0" err="1"/>
              <a:t>mL</a:t>
            </a:r>
            <a:r>
              <a:rPr lang="pt-BR" dirty="0"/>
              <a:t>) de: </a:t>
            </a:r>
            <a:r>
              <a:rPr lang="pt-BR" b="1" dirty="0"/>
              <a:t>DON</a:t>
            </a:r>
            <a:r>
              <a:rPr lang="pt-BR" dirty="0"/>
              <a:t>, </a:t>
            </a:r>
            <a:r>
              <a:rPr lang="pt-BR" b="1" dirty="0"/>
              <a:t>ZEA</a:t>
            </a:r>
            <a:r>
              <a:rPr lang="pt-BR" dirty="0"/>
              <a:t>, </a:t>
            </a:r>
            <a:r>
              <a:rPr lang="pt-BR" b="1" dirty="0"/>
              <a:t>OCRA</a:t>
            </a:r>
            <a:r>
              <a:rPr lang="pt-BR" dirty="0"/>
              <a:t>, </a:t>
            </a:r>
            <a:r>
              <a:rPr lang="pt-BR" b="1" dirty="0"/>
              <a:t>AFLA</a:t>
            </a:r>
            <a:r>
              <a:rPr lang="pt-BR" dirty="0"/>
              <a:t>.</a:t>
            </a:r>
          </a:p>
          <a:p>
            <a:endParaRPr lang="en-US" sz="800" dirty="0"/>
          </a:p>
          <a:p>
            <a:r>
              <a:rPr lang="pt-BR" b="1" dirty="0"/>
              <a:t>Em </a:t>
            </a:r>
            <a:r>
              <a:rPr lang="pt-BR" b="1" dirty="0">
                <a:solidFill>
                  <a:srgbClr val="0432FF"/>
                </a:solidFill>
              </a:rPr>
              <a:t>cervejas comerciais </a:t>
            </a:r>
            <a:r>
              <a:rPr lang="pt-BR" b="1" dirty="0"/>
              <a:t>DON</a:t>
            </a:r>
            <a:r>
              <a:rPr lang="pt-BR" dirty="0"/>
              <a:t> é a micotoxina que melhor sobrevive ao processo de fabricação. </a:t>
            </a:r>
            <a:r>
              <a:rPr lang="pt-BR" b="1" dirty="0"/>
              <a:t>Zearalenona</a:t>
            </a:r>
            <a:r>
              <a:rPr lang="pt-BR" dirty="0"/>
              <a:t> (</a:t>
            </a:r>
            <a:r>
              <a:rPr lang="pt-BR" b="1" dirty="0"/>
              <a:t>ZEA</a:t>
            </a:r>
            <a:r>
              <a:rPr lang="pt-BR" dirty="0"/>
              <a:t>) provavelmente é convertida em (3-zearalenol) durante a fermentação. Pequenas porcentagens de </a:t>
            </a:r>
            <a:r>
              <a:rPr lang="pt-BR" b="1" dirty="0"/>
              <a:t>Ocratoxina A</a:t>
            </a:r>
            <a:r>
              <a:rPr lang="pt-BR" dirty="0"/>
              <a:t> e </a:t>
            </a:r>
            <a:r>
              <a:rPr lang="pt-BR" b="1" dirty="0"/>
              <a:t>Aflatoxinas</a:t>
            </a:r>
            <a:r>
              <a:rPr lang="pt-BR" dirty="0"/>
              <a:t> foram recuperadas em. </a:t>
            </a:r>
            <a:endParaRPr lang="en-US" dirty="0"/>
          </a:p>
          <a:p>
            <a:endParaRPr lang="pt-BR" sz="800" dirty="0"/>
          </a:p>
          <a:p>
            <a:r>
              <a:rPr lang="pt-BR" dirty="0"/>
              <a:t>Em </a:t>
            </a:r>
            <a:r>
              <a:rPr lang="pt-BR" b="1" dirty="0">
                <a:solidFill>
                  <a:srgbClr val="0432FF"/>
                </a:solidFill>
              </a:rPr>
              <a:t>cervejas artesanais</a:t>
            </a:r>
            <a:r>
              <a:rPr lang="pt-BR" dirty="0">
                <a:solidFill>
                  <a:srgbClr val="0432FF"/>
                </a:solidFill>
              </a:rPr>
              <a:t> </a:t>
            </a:r>
            <a:r>
              <a:rPr lang="pt-BR" dirty="0"/>
              <a:t>estas mesmas toxinas também podem estar presentes. </a:t>
            </a:r>
            <a:r>
              <a:rPr lang="pt-BR" sz="1400" dirty="0">
                <a:solidFill>
                  <a:srgbClr val="FF0000"/>
                </a:solidFill>
                <a:latin typeface="WarnockPro"/>
              </a:rPr>
              <a:t> 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680B95-9A78-E147-B970-7AD333386B0C}"/>
              </a:ext>
            </a:extLst>
          </p:cNvPr>
          <p:cNvSpPr/>
          <p:nvPr/>
        </p:nvSpPr>
        <p:spPr>
          <a:xfrm>
            <a:off x="6968380" y="1748995"/>
            <a:ext cx="4679347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5F6FAD-BA68-CD42-83C3-41BAB7F9B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9186" y="1931829"/>
            <a:ext cx="4498541" cy="29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E23318C-677E-1644-B212-1C0EA6FA1637}"/>
              </a:ext>
            </a:extLst>
          </p:cNvPr>
          <p:cNvSpPr/>
          <p:nvPr/>
        </p:nvSpPr>
        <p:spPr>
          <a:xfrm>
            <a:off x="7464104" y="6074333"/>
            <a:ext cx="295390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/>
              <a:t>O método de ELISA é comumente utilizado para analisar </a:t>
            </a:r>
            <a:r>
              <a:rPr lang="pt-BR" sz="1400" b="1" dirty="0"/>
              <a:t>DON</a:t>
            </a:r>
            <a:r>
              <a:rPr lang="pt-BR" sz="1400" dirty="0"/>
              <a:t> em rações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5EC6A1-18A7-9F46-9A25-DE4FB79AADFB}"/>
              </a:ext>
            </a:extLst>
          </p:cNvPr>
          <p:cNvSpPr/>
          <p:nvPr/>
        </p:nvSpPr>
        <p:spPr>
          <a:xfrm>
            <a:off x="7464104" y="4910775"/>
            <a:ext cx="4426954" cy="1169551"/>
          </a:xfrm>
          <a:prstGeom prst="rect">
            <a:avLst/>
          </a:prstGeom>
          <a:solidFill>
            <a:srgbClr val="EFF5F7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>
                <a:latin typeface="Helvetica" pitchFamily="2" charset="0"/>
              </a:rPr>
              <a:t>A micotoxina Desoxinivalenol (</a:t>
            </a:r>
            <a:r>
              <a:rPr lang="pt-BR" sz="1400" b="1" dirty="0">
                <a:latin typeface="Helvetica" pitchFamily="2" charset="0"/>
              </a:rPr>
              <a:t>DON</a:t>
            </a:r>
            <a:r>
              <a:rPr lang="pt-BR" sz="1400" dirty="0">
                <a:latin typeface="Helvetica" pitchFamily="2" charset="0"/>
              </a:rPr>
              <a:t>), produzida por </a:t>
            </a:r>
            <a:r>
              <a:rPr lang="pt-BR" sz="1400" b="1" i="1" dirty="0">
                <a:latin typeface="Helvetica" pitchFamily="2" charset="0"/>
              </a:rPr>
              <a:t>Fusarium</a:t>
            </a:r>
            <a:r>
              <a:rPr lang="pt-BR" sz="1400" i="1" dirty="0">
                <a:latin typeface="Helvetica" pitchFamily="2" charset="0"/>
              </a:rPr>
              <a:t> </a:t>
            </a:r>
            <a:r>
              <a:rPr lang="pt-BR" sz="1400" b="1" i="1" dirty="0">
                <a:latin typeface="Helvetica" pitchFamily="2" charset="0"/>
              </a:rPr>
              <a:t>graminearum</a:t>
            </a:r>
            <a:r>
              <a:rPr lang="pt-BR" sz="1400" dirty="0">
                <a:latin typeface="Helvetica" pitchFamily="2" charset="0"/>
              </a:rPr>
              <a:t> e </a:t>
            </a:r>
            <a:r>
              <a:rPr lang="pt-BR" sz="1400" b="1" i="1" dirty="0">
                <a:latin typeface="Helvetica" pitchFamily="2" charset="0"/>
              </a:rPr>
              <a:t>Fusarium</a:t>
            </a:r>
            <a:r>
              <a:rPr lang="pt-BR" sz="1400" i="1" dirty="0">
                <a:latin typeface="Helvetica" pitchFamily="2" charset="0"/>
              </a:rPr>
              <a:t> </a:t>
            </a:r>
            <a:r>
              <a:rPr lang="pt-BR" sz="1400" b="1" i="1" dirty="0">
                <a:latin typeface="Helvetica" pitchFamily="2" charset="0"/>
              </a:rPr>
              <a:t>culmorum</a:t>
            </a:r>
            <a:r>
              <a:rPr lang="pt-BR" sz="1400" dirty="0">
                <a:latin typeface="Helvetica" pitchFamily="2" charset="0"/>
              </a:rPr>
              <a:t>, é o pertence à família dos tricotecenos do tipo </a:t>
            </a:r>
            <a:r>
              <a:rPr lang="pt-BR" sz="1400" dirty="0" err="1">
                <a:latin typeface="Helvetica" pitchFamily="2" charset="0"/>
              </a:rPr>
              <a:t>B</a:t>
            </a:r>
            <a:r>
              <a:rPr lang="pt-BR" sz="1400" dirty="0">
                <a:latin typeface="Helvetica" pitchFamily="2" charset="0"/>
              </a:rPr>
              <a:t> e é considerada um dos principais contaminantes de ingredientes derivados de cereais  rações 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F69CCF-14C8-E141-8939-D627A1034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752281"/>
              </p:ext>
            </p:extLst>
          </p:nvPr>
        </p:nvGraphicFramePr>
        <p:xfrm>
          <a:off x="300943" y="1041722"/>
          <a:ext cx="7063631" cy="5742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582">
                  <a:extLst>
                    <a:ext uri="{9D8B030D-6E8A-4147-A177-3AD203B41FA5}">
                      <a16:colId xmlns:a16="http://schemas.microsoft.com/office/drawing/2014/main" val="2291826349"/>
                    </a:ext>
                  </a:extLst>
                </a:gridCol>
                <a:gridCol w="2649227">
                  <a:extLst>
                    <a:ext uri="{9D8B030D-6E8A-4147-A177-3AD203B41FA5}">
                      <a16:colId xmlns:a16="http://schemas.microsoft.com/office/drawing/2014/main" val="2478606532"/>
                    </a:ext>
                  </a:extLst>
                </a:gridCol>
                <a:gridCol w="3435822">
                  <a:extLst>
                    <a:ext uri="{9D8B030D-6E8A-4147-A177-3AD203B41FA5}">
                      <a16:colId xmlns:a16="http://schemas.microsoft.com/office/drawing/2014/main" val="3797067399"/>
                    </a:ext>
                  </a:extLst>
                </a:gridCol>
              </a:tblGrid>
              <a:tr h="331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Métodos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Vantagens</a:t>
                      </a:r>
                      <a:r>
                        <a:rPr lang="pt-BR" sz="1050" dirty="0">
                          <a:effectLst/>
                        </a:rPr>
                        <a:t> 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Desvantagens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1528546593"/>
                  </a:ext>
                </a:extLst>
              </a:tr>
              <a:tr h="7166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GC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GC-MS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Análise Simultânea de micotoxinas. Oferece   boa sensibilidade, pode ser automatizado, fornece confirmação quando acoplado a detector de Espectrometria de massa (MS).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Equipamento caro, necessidade de conhecimento técnico especializado para operação e análise. 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1710038111"/>
                  </a:ext>
                </a:extLst>
              </a:tr>
              <a:tr h="7166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HPLC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Boa sensibilidade, boa seletividade, boa repetitividade, podem ser automatizadas (amostrador automático), curtos tempos de análise, métodos oficiais disponíveis.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Equipamentos caros, necessidade de conhecimento técnico especializado para operação e análise. 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153802725"/>
                  </a:ext>
                </a:extLst>
              </a:tr>
              <a:tr h="7166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LC/MS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A análise simultânea de micotoxinas, boa sensibilidade (LC / MS / MS), fornece confirmação, sem necessidade de derivatização.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Muito caro, é necessária experiência especializada, a sensibilidade depende da técnica de ionização, curva de calibração assistida por matriz (para análise quantitativa), falta de padrões internos.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2699209534"/>
                  </a:ext>
                </a:extLst>
              </a:tr>
              <a:tr h="8143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ELISA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Preparação simples de amostras, equipamento barato, alta sensibilidade, análise simultânea de várias amostras, adequada para triagem, uso limitado de solventes orgânicos.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Reatividade cruzada com micotoxinas relacionadas, problemas de interferência da matriz, possíveis resultados falso-positivos / negativos, é necessária a análise confirmatória (por ex. LC.)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3613114644"/>
                  </a:ext>
                </a:extLst>
              </a:tr>
              <a:tr h="5348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LFD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>
                          <a:effectLst/>
                        </a:rPr>
                        <a:t>Rápido, sem limpeza, sem equipamento caro, fácil de usar, sem treinamento específico necessário.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Semi-quantitativa (avaliação visual), reatividade cruzada com micotoxinas relacionadas, validação necessária para matrizes adicionais.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2732035724"/>
                  </a:ext>
                </a:extLst>
              </a:tr>
              <a:tr h="7166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FPIA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>
                          <a:effectLst/>
                        </a:rPr>
                        <a:t>Rápido, sem necessidade de limpeza, validado para DON em trigo.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Inconsistente com as análises ELISA ou HPLC (exceto DON), baixa sensibilidade em alguns casos, reatividade cruzada com micotoxinas relacionadas, problemas de interferência da matriz.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1581859035"/>
                  </a:ext>
                </a:extLst>
              </a:tr>
              <a:tr h="353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Espectroscopia </a:t>
                      </a:r>
                      <a:r>
                        <a:rPr lang="pt-BR" sz="1200" dirty="0">
                          <a:effectLst/>
                        </a:rPr>
                        <a:t>IR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>
                          <a:effectLst/>
                        </a:rPr>
                        <a:t>Medição rápida e não destrutiva, sem extração ou limpeza, operação fácil.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Equipamento caro, modelo de calibração deve ser validado, conhecimento de métodos estatísticos, baixa sensibilidade.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3562523937"/>
                  </a:ext>
                </a:extLst>
              </a:tr>
              <a:tr h="5348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200" dirty="0">
                          <a:effectLst/>
                        </a:rPr>
                        <a:t>Biosensores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>
                          <a:effectLst/>
                        </a:rPr>
                        <a:t>Rápido, sem procedimento de limpeza.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Reatividade cruzada com micotoxinas relacionadas, limpeza do extrato necessária para melhorar a sensibilidade, variação na reprodutibilidade e repetitividade.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2354503448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400" dirty="0">
                          <a:effectLst/>
                        </a:rPr>
                        <a:t>MIP</a:t>
                      </a:r>
                      <a:r>
                        <a:rPr lang="pt-BR" sz="1050" dirty="0">
                          <a:effectLst/>
                        </a:rPr>
                        <a:t>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Baixo custo, estável, reutilizável.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pt-BR" sz="1050" dirty="0">
                          <a:effectLst/>
                        </a:rPr>
                        <a:t>Seletividade Baixa.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0072" marR="50072" marT="0" marB="0"/>
                </a:tc>
                <a:extLst>
                  <a:ext uri="{0D108BD9-81ED-4DB2-BD59-A6C34878D82A}">
                    <a16:rowId xmlns:a16="http://schemas.microsoft.com/office/drawing/2014/main" val="206947607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15D309A-76D1-1240-9776-BDB0A3A389C1}"/>
              </a:ext>
            </a:extLst>
          </p:cNvPr>
          <p:cNvSpPr/>
          <p:nvPr/>
        </p:nvSpPr>
        <p:spPr>
          <a:xfrm>
            <a:off x="300941" y="518502"/>
            <a:ext cx="706363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Quadro: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Métodos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Tradicionais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Novos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 detecção de Micotoxinas – Vantagens e desvantagens.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6F1AD4-F2C9-624C-BD3D-52FF90F54940}"/>
              </a:ext>
            </a:extLst>
          </p:cNvPr>
          <p:cNvSpPr/>
          <p:nvPr/>
        </p:nvSpPr>
        <p:spPr>
          <a:xfrm rot="21149836">
            <a:off x="7601854" y="1085945"/>
            <a:ext cx="326020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Há vários métodos analíticos para a determinação de micotoxinas e estes estão sendo continuamente aprimorados.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F5DEF2-E543-DE4A-9146-DFD820B6A688}"/>
              </a:ext>
            </a:extLst>
          </p:cNvPr>
          <p:cNvSpPr/>
          <p:nvPr/>
        </p:nvSpPr>
        <p:spPr>
          <a:xfrm>
            <a:off x="300942" y="68483"/>
            <a:ext cx="420161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Métodos de Detecção de Micotoxinas</a:t>
            </a:r>
            <a:endParaRPr lang="pt-BR" sz="1400" b="1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85C2FA12-277E-1B4B-87AC-8C510315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3613" y="-182164"/>
            <a:ext cx="9298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CFA9F7B-5662-4741-9B10-689878057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871956"/>
              </p:ext>
            </p:extLst>
          </p:nvPr>
        </p:nvGraphicFramePr>
        <p:xfrm>
          <a:off x="7464103" y="2112293"/>
          <a:ext cx="4426953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663">
                  <a:extLst>
                    <a:ext uri="{9D8B030D-6E8A-4147-A177-3AD203B41FA5}">
                      <a16:colId xmlns:a16="http://schemas.microsoft.com/office/drawing/2014/main" val="875130516"/>
                    </a:ext>
                  </a:extLst>
                </a:gridCol>
                <a:gridCol w="1805290">
                  <a:extLst>
                    <a:ext uri="{9D8B030D-6E8A-4147-A177-3AD203B41FA5}">
                      <a16:colId xmlns:a16="http://schemas.microsoft.com/office/drawing/2014/main" val="3381197791"/>
                    </a:ext>
                  </a:extLst>
                </a:gridCol>
              </a:tblGrid>
              <a:tr h="385667"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Equipamento </a:t>
                      </a:r>
                      <a:r>
                        <a:rPr lang="pt-BR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GC-MS</a:t>
                      </a:r>
                      <a:r>
                        <a:rPr lang="pt-BR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pt-BR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Equipamento </a:t>
                      </a:r>
                      <a:r>
                        <a:rPr lang="pt-BR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GC-MS</a:t>
                      </a:r>
                      <a:r>
                        <a:rPr lang="pt-BR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é considerado um </a:t>
                      </a:r>
                      <a:r>
                        <a:rPr lang="pt-BR" sz="180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"padrão ouro”  </a:t>
                      </a:r>
                      <a:r>
                        <a:rPr lang="pt-BR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realizar um teste 100% específico, que identifica positivamente a presença de uma substância específica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100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58346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629DF11-54B1-834B-9588-A794487B8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611" y="2161508"/>
            <a:ext cx="2449163" cy="18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9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235424" y="378543"/>
            <a:ext cx="670626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Espécies “do bem” de </a:t>
            </a:r>
            <a:r>
              <a:rPr lang="pt-BR" b="1" i="1" dirty="0"/>
              <a:t>Penicillium</a:t>
            </a:r>
            <a:r>
              <a:rPr lang="pt-BR" b="1" dirty="0"/>
              <a:t> </a:t>
            </a:r>
          </a:p>
          <a:p>
            <a:pPr algn="just"/>
            <a:r>
              <a:rPr lang="pt-BR" b="1" dirty="0"/>
              <a:t>Empregadas na fabricação de Queijos especiais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D87C4C8-0C13-B54B-A391-976D821AF583}"/>
              </a:ext>
            </a:extLst>
          </p:cNvPr>
          <p:cNvSpPr/>
          <p:nvPr/>
        </p:nvSpPr>
        <p:spPr>
          <a:xfrm>
            <a:off x="7642391" y="1087537"/>
            <a:ext cx="4457391" cy="57246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Observe:</a:t>
            </a:r>
          </a:p>
          <a:p>
            <a:endParaRPr lang="pt-BR" sz="800" dirty="0"/>
          </a:p>
          <a:p>
            <a:r>
              <a:rPr lang="pt-BR" dirty="0"/>
              <a:t>Fungos do gênero </a:t>
            </a:r>
            <a:r>
              <a:rPr lang="pt-BR" b="1" i="1" dirty="0"/>
              <a:t>Penicillium</a:t>
            </a:r>
            <a:r>
              <a:rPr lang="pt-BR" dirty="0"/>
              <a:t> </a:t>
            </a:r>
          </a:p>
          <a:p>
            <a:pPr algn="just"/>
            <a:r>
              <a:rPr lang="pt-BR" dirty="0"/>
              <a:t>crescem em matéria orgânica especialmente no solo e outros ambientes úmidos e escuros. Contaminam pães (bolor do pão) frutas, sementes e chegam a invadir habitações.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Este gênero é composto por espécies com características muito distintas:</a:t>
            </a:r>
          </a:p>
          <a:p>
            <a:pPr algn="just"/>
            <a:endParaRPr lang="pt-BR" sz="800" dirty="0"/>
          </a:p>
          <a:p>
            <a:pPr algn="just"/>
            <a:r>
              <a:rPr lang="pt-BR" dirty="0">
                <a:solidFill>
                  <a:srgbClr val="0432FF"/>
                </a:solidFill>
                <a:latin typeface="Webdings" pitchFamily="2" charset="2"/>
              </a:rPr>
              <a:t>a</a:t>
            </a:r>
            <a:r>
              <a:rPr lang="pt-BR" dirty="0">
                <a:solidFill>
                  <a:srgbClr val="0432FF"/>
                </a:solidFill>
              </a:rPr>
              <a:t> </a:t>
            </a:r>
            <a:r>
              <a:rPr lang="pt-BR" u="sng" dirty="0">
                <a:solidFill>
                  <a:srgbClr val="0432FF"/>
                </a:solidFill>
              </a:rPr>
              <a:t>Espécies do bem, empregadas na produção de</a:t>
            </a:r>
            <a:r>
              <a:rPr lang="pt-BR" dirty="0">
                <a:solidFill>
                  <a:srgbClr val="0432FF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rgbClr val="0432FF"/>
                </a:solidFill>
              </a:rPr>
              <a:t>Antibióticos: </a:t>
            </a:r>
            <a:r>
              <a:rPr lang="pt-BR" b="1" i="1" dirty="0">
                <a:solidFill>
                  <a:srgbClr val="0432FF"/>
                </a:solidFill>
              </a:rPr>
              <a:t>P. </a:t>
            </a:r>
            <a:r>
              <a:rPr lang="pt-BR" b="1" i="1" dirty="0" err="1">
                <a:solidFill>
                  <a:srgbClr val="0432FF"/>
                </a:solidFill>
              </a:rPr>
              <a:t>chrysogenum</a:t>
            </a:r>
            <a:r>
              <a:rPr lang="pt-BR" b="1" i="1" dirty="0">
                <a:solidFill>
                  <a:srgbClr val="0432FF"/>
                </a:solidFill>
              </a:rPr>
              <a:t>  </a:t>
            </a:r>
            <a:r>
              <a:rPr lang="pt-BR" dirty="0">
                <a:solidFill>
                  <a:srgbClr val="0432FF"/>
                </a:solidFill>
              </a:rPr>
              <a:t>(anteriormente chamado</a:t>
            </a:r>
            <a:r>
              <a:rPr lang="pt-BR" i="1" dirty="0">
                <a:solidFill>
                  <a:srgbClr val="0432FF"/>
                </a:solidFill>
              </a:rPr>
              <a:t> P. </a:t>
            </a:r>
            <a:r>
              <a:rPr lang="pt-BR" i="1" dirty="0" err="1">
                <a:solidFill>
                  <a:srgbClr val="0432FF"/>
                </a:solidFill>
              </a:rPr>
              <a:t>notatum</a:t>
            </a:r>
            <a:r>
              <a:rPr lang="pt-BR" i="1" dirty="0">
                <a:solidFill>
                  <a:srgbClr val="0432FF"/>
                </a:solidFill>
              </a:rPr>
              <a:t>) </a:t>
            </a:r>
          </a:p>
          <a:p>
            <a:pPr marL="285750" indent="-285750">
              <a:buFontTx/>
              <a:buChar char="-"/>
            </a:pPr>
            <a:endParaRPr lang="pt-BR" sz="800" i="1" dirty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rgbClr val="0432FF"/>
                </a:solidFill>
              </a:rPr>
              <a:t>Queijos especiais </a:t>
            </a:r>
          </a:p>
          <a:p>
            <a:endParaRPr lang="pt-BR" dirty="0"/>
          </a:p>
          <a:p>
            <a:r>
              <a:rPr lang="pt-BR" dirty="0" err="1">
                <a:latin typeface="Webdings" pitchFamily="2" charset="2"/>
              </a:rPr>
              <a:t>a</a:t>
            </a:r>
            <a:r>
              <a:rPr lang="pt-BR" u="sng" dirty="0" err="1"/>
              <a:t>Espécies</a:t>
            </a:r>
            <a:r>
              <a:rPr lang="pt-BR" u="sng" dirty="0"/>
              <a:t> saprófitas 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r>
              <a:rPr lang="pt-BR" dirty="0" err="1">
                <a:solidFill>
                  <a:srgbClr val="FF0000"/>
                </a:solidFill>
                <a:latin typeface="Webdings" pitchFamily="2" charset="2"/>
              </a:rPr>
              <a:t>a</a:t>
            </a:r>
            <a:r>
              <a:rPr lang="pt-BR" u="sng" dirty="0" err="1">
                <a:solidFill>
                  <a:srgbClr val="FF0000"/>
                </a:solidFill>
              </a:rPr>
              <a:t>Espécies</a:t>
            </a:r>
            <a:r>
              <a:rPr lang="pt-BR" u="sng" dirty="0">
                <a:solidFill>
                  <a:srgbClr val="FF0000"/>
                </a:solidFill>
              </a:rPr>
              <a:t> que produzem Micotoxinas</a:t>
            </a:r>
            <a:r>
              <a:rPr lang="pt-BR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pt-BR" sz="1400" dirty="0">
                <a:solidFill>
                  <a:srgbClr val="FF0000"/>
                </a:solidFill>
              </a:rPr>
              <a:t>     Ex. </a:t>
            </a:r>
            <a:r>
              <a:rPr lang="pt-BR" b="1" i="1" dirty="0">
                <a:solidFill>
                  <a:srgbClr val="FF0000"/>
                </a:solidFill>
              </a:rPr>
              <a:t>Penicillium</a:t>
            </a:r>
            <a:r>
              <a:rPr lang="pt-BR" i="1" dirty="0">
                <a:solidFill>
                  <a:srgbClr val="FF0000"/>
                </a:solidFill>
              </a:rPr>
              <a:t> </a:t>
            </a:r>
            <a:r>
              <a:rPr lang="pt-BR" b="1" i="1" dirty="0">
                <a:solidFill>
                  <a:srgbClr val="FF0000"/>
                </a:solidFill>
              </a:rPr>
              <a:t>verrucosum</a:t>
            </a:r>
            <a:r>
              <a:rPr lang="pt-BR" sz="1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044DFA-DC63-2344-980E-DE8F7BAF9048}"/>
              </a:ext>
            </a:extLst>
          </p:cNvPr>
          <p:cNvSpPr/>
          <p:nvPr/>
        </p:nvSpPr>
        <p:spPr>
          <a:xfrm>
            <a:off x="235424" y="1409111"/>
            <a:ext cx="7030357" cy="3171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200" i="1" dirty="0"/>
          </a:p>
          <a:p>
            <a:pPr algn="just"/>
            <a:endParaRPr lang="pt-BR" sz="1200" i="1" dirty="0"/>
          </a:p>
          <a:p>
            <a:pPr algn="just"/>
            <a:endParaRPr lang="pt-BR" sz="1200" i="1" dirty="0"/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Queijo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Roquefort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com colônias de </a:t>
            </a:r>
          </a:p>
          <a:p>
            <a:pPr algn="just"/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Penicillium </a:t>
            </a:r>
            <a:r>
              <a:rPr lang="pt-B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roqueforti</a:t>
            </a:r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C7B8D3-3ED2-084E-A2DE-C85F05954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29" y="1531515"/>
            <a:ext cx="1832283" cy="2364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8BA3C8-3ED8-1241-BDDF-2B7C551C0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7516" y="1731883"/>
            <a:ext cx="2292674" cy="21917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760E77-6B19-204A-88EB-6BFDB7FCBC8E}"/>
              </a:ext>
            </a:extLst>
          </p:cNvPr>
          <p:cNvSpPr/>
          <p:nvPr/>
        </p:nvSpPr>
        <p:spPr>
          <a:xfrm>
            <a:off x="2320913" y="3897636"/>
            <a:ext cx="2267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Queijo </a:t>
            </a: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Camembert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onde se observa a sua 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formada pelo bolor.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2FAB52-0CCE-9541-A91F-5B2D25652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9219" y="1509425"/>
            <a:ext cx="2382152" cy="15817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A9F2A6-925A-824F-8F6E-6C13004D8483}"/>
              </a:ext>
            </a:extLst>
          </p:cNvPr>
          <p:cNvSpPr/>
          <p:nvPr/>
        </p:nvSpPr>
        <p:spPr>
          <a:xfrm>
            <a:off x="4839294" y="3110921"/>
            <a:ext cx="250903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Queijo Gorgonzola. </a:t>
            </a:r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Penicillium </a:t>
            </a:r>
            <a:r>
              <a:rPr lang="pt-B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glaucum</a:t>
            </a:r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empregado na fabricação de vários tipos de queijos azuis, muito apreciados na França, Itália e Inglaterra: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Fourme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d'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Ambert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Stilton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, Gorgonzola, etc.</a:t>
            </a:r>
          </a:p>
        </p:txBody>
      </p:sp>
    </p:spTree>
    <p:extLst>
      <p:ext uri="{BB962C8B-B14F-4D97-AF65-F5344CB8AC3E}">
        <p14:creationId xmlns:p14="http://schemas.microsoft.com/office/powerpoint/2010/main" val="72426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4.     Emprego de microrganismos em…"/>
          <p:cNvSpPr txBox="1"/>
          <p:nvPr/>
        </p:nvSpPr>
        <p:spPr>
          <a:xfrm>
            <a:off x="1520224" y="57390"/>
            <a:ext cx="8445577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900" b="1"/>
            </a:pPr>
            <a:r>
              <a:rPr lang="pt-BR" sz="2039" dirty="0"/>
              <a:t> 2.     Emprego de microrganismos em Processos Biotecnológicos Industriais  </a:t>
            </a:r>
            <a:r>
              <a:rPr lang="pt-BR" sz="1687" dirty="0"/>
              <a:t> </a:t>
            </a:r>
          </a:p>
        </p:txBody>
      </p:sp>
      <p:sp>
        <p:nvSpPr>
          <p:cNvPr id="127" name="4.1. Indústria de Alimentos"/>
          <p:cNvSpPr txBox="1"/>
          <p:nvPr/>
        </p:nvSpPr>
        <p:spPr>
          <a:xfrm>
            <a:off x="1624397" y="546656"/>
            <a:ext cx="4647106" cy="33175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  <a:ln w="12700">
            <a:miter lim="400000"/>
          </a:ln>
          <a:effectLst>
            <a:reflection stA="91988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pt-BR" sz="1687" dirty="0"/>
              <a:t>1. Indústria de Alimentos e Bebidas - Resumo</a:t>
            </a:r>
          </a:p>
        </p:txBody>
      </p:sp>
      <p:sp>
        <p:nvSpPr>
          <p:cNvPr id="128" name="4.1. Indústria de Alimentos…"/>
          <p:cNvSpPr txBox="1"/>
          <p:nvPr/>
        </p:nvSpPr>
        <p:spPr>
          <a:xfrm>
            <a:off x="267562" y="1006317"/>
            <a:ext cx="5704975" cy="2257029"/>
          </a:xfrm>
          <a:prstGeom prst="rect">
            <a:avLst/>
          </a:prstGeom>
          <a:solidFill>
            <a:srgbClr val="FFFEF1"/>
          </a:solidFill>
          <a:ln w="12700">
            <a:solidFill>
              <a:srgbClr val="0432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b="1" dirty="0"/>
              <a:t>A) </a:t>
            </a:r>
            <a:r>
              <a:rPr lang="pt-BR" sz="1100" b="1" dirty="0">
                <a:solidFill>
                  <a:srgbClr val="0432FF"/>
                </a:solidFill>
              </a:rPr>
              <a:t>Lado Positivo - </a:t>
            </a:r>
            <a:r>
              <a:rPr lang="pt-BR" sz="1100" b="1" dirty="0">
                <a:uFill>
                  <a:solidFill>
                    <a:srgbClr val="000000"/>
                  </a:solidFill>
                </a:uFill>
              </a:rPr>
              <a:t>Visão geral: </a:t>
            </a:r>
          </a:p>
          <a:p>
            <a:pPr indent="75900" defTabSz="316100">
              <a:lnSpc>
                <a:spcPct val="150000"/>
              </a:lnSpc>
              <a:spcBef>
                <a:spcPts val="281"/>
              </a:spcBef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- Produção de alimentos (pães, queijos, fermentados embutidos)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Produção de bebidas, 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Produção de “Single </a:t>
            </a:r>
            <a:r>
              <a:rPr lang="pt-BR" sz="1100" dirty="0" err="1"/>
              <a:t>Cell</a:t>
            </a:r>
            <a:r>
              <a:rPr lang="pt-BR" sz="1100" dirty="0"/>
              <a:t> </a:t>
            </a:r>
            <a:r>
              <a:rPr lang="pt-BR" sz="1100" dirty="0" err="1"/>
              <a:t>Protein</a:t>
            </a:r>
            <a:r>
              <a:rPr lang="pt-BR" sz="1100" i="1" dirty="0"/>
              <a:t>” </a:t>
            </a:r>
            <a:r>
              <a:rPr lang="pt-BR" sz="1100" dirty="0"/>
              <a:t>(SCP) e de Suplementos alimentares derivados</a:t>
            </a:r>
          </a:p>
          <a:p>
            <a:pPr marL="241093" indent="-241093" defTabSz="316100">
              <a:lnSpc>
                <a:spcPct val="150000"/>
              </a:lnSpc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Produção de Aditivos para alimentos: Conservantes naturais, Emulsificantes, </a:t>
            </a:r>
          </a:p>
          <a:p>
            <a:pPr defTabSz="316100">
              <a:lnSpc>
                <a:spcPct val="150000"/>
              </a:lnSpc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                                                               Aromas, Essências, Espessantes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Probióticos e Prebióticos, Iogurte</a:t>
            </a:r>
          </a:p>
          <a:p>
            <a:pPr marL="241093" indent="-241093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Produção de alimentos funcionais (Nutracêuticos)</a:t>
            </a:r>
          </a:p>
        </p:txBody>
      </p:sp>
      <p:sp>
        <p:nvSpPr>
          <p:cNvPr id="129" name="ICB/USP…"/>
          <p:cNvSpPr txBox="1"/>
          <p:nvPr/>
        </p:nvSpPr>
        <p:spPr>
          <a:xfrm>
            <a:off x="287207" y="108865"/>
            <a:ext cx="1062791" cy="667170"/>
          </a:xfrm>
          <a:prstGeom prst="rect">
            <a:avLst/>
          </a:prstGeom>
          <a:solidFill>
            <a:srgbClr val="72FD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055" dirty="0"/>
              <a:t>ICB/USP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pt-BR" sz="703" dirty="0"/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703" dirty="0"/>
              <a:t>BMM 0180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703" dirty="0"/>
              <a:t>Profa. Elisabete Vicente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703" dirty="0">
                <a:hlinkClick r:id="rId5"/>
              </a:rPr>
              <a:t>bevicent@usp.br</a:t>
            </a:r>
          </a:p>
        </p:txBody>
      </p:sp>
      <p:pic>
        <p:nvPicPr>
          <p:cNvPr id="7" name="http://www.goelles.at/download/brennerei.jpg" descr="http://www.goelles.at/download/brennerei.jpg">
            <a:extLst>
              <a:ext uri="{FF2B5EF4-FFF2-40B4-BE49-F238E27FC236}">
                <a16:creationId xmlns:a16="http://schemas.microsoft.com/office/drawing/2014/main" id="{C348541A-9BB1-BB44-8257-1F682E936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573" y="590768"/>
            <a:ext cx="2240314" cy="168098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4.1. Indústria de Alimentos…">
            <a:extLst>
              <a:ext uri="{FF2B5EF4-FFF2-40B4-BE49-F238E27FC236}">
                <a16:creationId xmlns:a16="http://schemas.microsoft.com/office/drawing/2014/main" id="{2E80B814-23A5-8848-A288-B2D796C7D8DF}"/>
              </a:ext>
            </a:extLst>
          </p:cNvPr>
          <p:cNvSpPr txBox="1"/>
          <p:nvPr/>
        </p:nvSpPr>
        <p:spPr>
          <a:xfrm>
            <a:off x="6096000" y="2502560"/>
            <a:ext cx="5704975" cy="656911"/>
          </a:xfrm>
          <a:prstGeom prst="rect">
            <a:avLst/>
          </a:prstGeom>
          <a:solidFill>
            <a:srgbClr val="FFFEF1"/>
          </a:solidFill>
          <a:ln w="12700">
            <a:solidFill>
              <a:srgbClr val="0432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b="1" dirty="0" err="1"/>
              <a:t>B</a:t>
            </a:r>
            <a:r>
              <a:rPr lang="pt-BR" sz="1100" b="1" dirty="0"/>
              <a:t>) Fungos e Micotoxinas  e  outros problemas</a:t>
            </a:r>
          </a:p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b="1" dirty="0">
                <a:solidFill>
                  <a:srgbClr val="FF0000"/>
                </a:solidFill>
              </a:rPr>
              <a:t>    Lado Negativo </a:t>
            </a:r>
            <a:r>
              <a:rPr lang="pt-BR" sz="1100" b="1" dirty="0"/>
              <a:t>- </a:t>
            </a:r>
            <a:r>
              <a:rPr lang="pt-BR" sz="1100" b="1" dirty="0">
                <a:solidFill>
                  <a:srgbClr val="FF0000"/>
                </a:solidFill>
              </a:rPr>
              <a:t>Os alimentos como veiculo de transmissão de doenças </a:t>
            </a:r>
          </a:p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4.1. Indústria de Alimentos…">
            <a:extLst>
              <a:ext uri="{FF2B5EF4-FFF2-40B4-BE49-F238E27FC236}">
                <a16:creationId xmlns:a16="http://schemas.microsoft.com/office/drawing/2014/main" id="{3998AA58-978E-604A-AEA7-73EC3D52C792}"/>
              </a:ext>
            </a:extLst>
          </p:cNvPr>
          <p:cNvSpPr txBox="1"/>
          <p:nvPr/>
        </p:nvSpPr>
        <p:spPr>
          <a:xfrm>
            <a:off x="2516524" y="3354760"/>
            <a:ext cx="5704975" cy="3480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432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b="1" i="1" dirty="0">
                <a:uFill>
                  <a:solidFill>
                    <a:srgbClr val="000000"/>
                  </a:solidFill>
                </a:uFill>
                <a:latin typeface="Helvetica" pitchFamily="2" charset="0"/>
              </a:rPr>
              <a:t>Sugestão para o seu Trabalho de Conclusão da Disciplina : </a:t>
            </a:r>
          </a:p>
          <a:p>
            <a:pPr defTabSz="316100">
              <a:spcBef>
                <a:spcPts val="281"/>
              </a:spcBef>
              <a:defRPr sz="200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i="1" dirty="0">
                <a:uFill>
                  <a:solidFill>
                    <a:srgbClr val="000000"/>
                  </a:solidFill>
                </a:uFill>
                <a:latin typeface="Helvetica" pitchFamily="2" charset="0"/>
              </a:rPr>
              <a:t>(veja mais detalhes ref. formato do trabalho no </a:t>
            </a:r>
            <a:r>
              <a:rPr lang="pt-BR" sz="1100" i="1" dirty="0" err="1">
                <a:uFill>
                  <a:solidFill>
                    <a:srgbClr val="000000"/>
                  </a:solidFill>
                </a:uFill>
                <a:latin typeface="Helvetica" pitchFamily="2" charset="0"/>
              </a:rPr>
              <a:t>Moodle</a:t>
            </a:r>
            <a:r>
              <a:rPr lang="pt-BR" sz="1100" i="1" dirty="0">
                <a:uFill>
                  <a:solidFill>
                    <a:srgbClr val="000000"/>
                  </a:solidFill>
                </a:uFill>
                <a:latin typeface="Helvetica" pitchFamily="2" charset="0"/>
              </a:rPr>
              <a:t>/USP – Orientações )</a:t>
            </a:r>
          </a:p>
          <a:p>
            <a:pPr defTabSz="316100">
              <a:lnSpc>
                <a:spcPct val="150000"/>
              </a:lnSpc>
              <a:spcBef>
                <a:spcPts val="281"/>
              </a:spcBef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Observe o DESAFIO proposto e amplie a sua pesquisa relativa aos microrganismos que mais frequentemente causam Infecções Alimentares e quais são os microrganismos produtores de toxinas mais frequentemente envolvidas nas Intoxicações Alimentares no Brasil – ou seja –  ”Infecções Alimentares  e Intoxicações Alimentares no Brasil”.</a:t>
            </a:r>
          </a:p>
          <a:p>
            <a:pPr defTabSz="316100">
              <a:lnSpc>
                <a:spcPct val="150000"/>
              </a:lnSpc>
              <a:spcBef>
                <a:spcPts val="281"/>
              </a:spcBef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Inclua:</a:t>
            </a:r>
          </a:p>
          <a:p>
            <a:pPr marL="171450" indent="-171450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Nome dos microrganismos, </a:t>
            </a:r>
          </a:p>
          <a:p>
            <a:pPr marL="171450" indent="-171450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Breve descrição do quadro clínico</a:t>
            </a:r>
          </a:p>
          <a:p>
            <a:pPr marL="171450" indent="-171450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Consequências econômicas </a:t>
            </a:r>
          </a:p>
          <a:p>
            <a:pPr marL="171450" indent="-171450" defTabSz="316100">
              <a:lnSpc>
                <a:spcPct val="150000"/>
              </a:lnSpc>
              <a:spcBef>
                <a:spcPts val="281"/>
              </a:spcBef>
              <a:buFontTx/>
              <a:buChar char="-"/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Exemplos de casos ocorridos </a:t>
            </a:r>
          </a:p>
          <a:p>
            <a:pPr defTabSz="316100">
              <a:lnSpc>
                <a:spcPct val="150000"/>
              </a:lnSpc>
              <a:spcBef>
                <a:spcPts val="281"/>
              </a:spcBef>
              <a:defRPr sz="2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pt-BR" sz="1100" dirty="0"/>
              <a:t>Consulte livros, publicações em revistas cientificas, órgãos governamentais (Secretaria da Saúde, Ministério da Saúde, Anvisa, outros)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00AC6D1-0D02-0242-BB1F-B65E9F6DD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2087" y="3585974"/>
            <a:ext cx="812800" cy="812800"/>
          </a:xfrm>
          <a:prstGeom prst="rect">
            <a:avLst/>
          </a:prstGeom>
        </p:spPr>
      </p:pic>
      <p:pic>
        <p:nvPicPr>
          <p:cNvPr id="3" name="Graphic 2" descr="Magnifying glass">
            <a:extLst>
              <a:ext uri="{FF2B5EF4-FFF2-40B4-BE49-F238E27FC236}">
                <a16:creationId xmlns:a16="http://schemas.microsoft.com/office/drawing/2014/main" id="{A187B6D0-A428-8B48-AE8C-E733AF822B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1536" y="41805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F95654-9B89-DF44-950D-62C1F1106DCA}"/>
              </a:ext>
            </a:extLst>
          </p:cNvPr>
          <p:cNvSpPr/>
          <p:nvPr/>
        </p:nvSpPr>
        <p:spPr>
          <a:xfrm>
            <a:off x="51434" y="635863"/>
            <a:ext cx="4059105" cy="6186309"/>
          </a:xfrm>
          <a:prstGeom prst="rect">
            <a:avLst/>
          </a:prstGeom>
          <a:solidFill>
            <a:srgbClr val="FBE7EB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Interação dos Microrganismos e os Alimentos </a:t>
            </a:r>
          </a:p>
          <a:p>
            <a:pPr algn="just"/>
            <a:endParaRPr lang="pt-BR" sz="1200" b="1" dirty="0"/>
          </a:p>
          <a:p>
            <a:pPr algn="just"/>
            <a:r>
              <a:rPr lang="pt-BR" sz="1400" b="1" dirty="0">
                <a:solidFill>
                  <a:srgbClr val="0432FF"/>
                </a:solidFill>
              </a:rPr>
              <a:t>Lado Positivo</a:t>
            </a:r>
            <a:r>
              <a:rPr lang="pt-BR" sz="1400" b="1" dirty="0"/>
              <a:t>: </a:t>
            </a:r>
            <a:r>
              <a:rPr lang="pt-BR" sz="1400" dirty="0"/>
              <a:t>As atividades microbianas são essenciais para a produção de alguns alimentos, como aqueles fermentados com embutidos, iogurte, </a:t>
            </a:r>
            <a:r>
              <a:rPr lang="pt-BR" sz="1400" dirty="0" err="1"/>
              <a:t>etc</a:t>
            </a:r>
            <a:r>
              <a:rPr lang="pt-BR" sz="1400" dirty="0"/>
              <a:t> </a:t>
            </a:r>
          </a:p>
          <a:p>
            <a:pPr algn="just"/>
            <a:endParaRPr lang="pt-BR" sz="1400" b="1" dirty="0"/>
          </a:p>
          <a:p>
            <a:pPr algn="just"/>
            <a:r>
              <a:rPr lang="pt-BR" sz="1400" b="1" dirty="0">
                <a:solidFill>
                  <a:srgbClr val="FF0000"/>
                </a:solidFill>
              </a:rPr>
              <a:t>Lado Negativo </a:t>
            </a:r>
            <a:r>
              <a:rPr lang="pt-BR" sz="1400" b="1" dirty="0"/>
              <a:t>- </a:t>
            </a:r>
            <a:r>
              <a:rPr lang="pt-BR" sz="1400" b="1" dirty="0">
                <a:solidFill>
                  <a:srgbClr val="FF0000"/>
                </a:solidFill>
              </a:rPr>
              <a:t>Os alimentos como veiculo de transmissão de doenças </a:t>
            </a:r>
          </a:p>
          <a:p>
            <a:pPr algn="just"/>
            <a:r>
              <a:rPr lang="pt-BR" sz="1400" b="1" dirty="0"/>
              <a:t>O</a:t>
            </a:r>
            <a:r>
              <a:rPr lang="pt-BR" sz="1400" dirty="0"/>
              <a:t>s alimentos que consumimos, estejam eles frescos, prontos ou em conserva, raramente são estéreis. Em vez disso, eles quase sempre se encontram contaminados com diversos microrganismos associados à sua </a:t>
            </a:r>
            <a:r>
              <a:rPr lang="pt-BR" sz="1400" b="1" dirty="0"/>
              <a:t>deterioração</a:t>
            </a:r>
            <a:r>
              <a:rPr lang="pt-BR" sz="1400" dirty="0"/>
              <a:t> e ocasionalmente com </a:t>
            </a:r>
            <a:r>
              <a:rPr lang="pt-BR" sz="1400" b="1" dirty="0"/>
              <a:t>patógenos</a:t>
            </a:r>
            <a:r>
              <a:rPr lang="pt-BR" sz="1400" dirty="0"/>
              <a:t>. Assim, a maioria dos microrganismos encontrados são indesejados e diminuem a qualidade ou segurança (ou ambos) do produto</a:t>
            </a:r>
          </a:p>
          <a:p>
            <a:pPr algn="just"/>
            <a:endParaRPr lang="pt-BR" dirty="0"/>
          </a:p>
          <a:p>
            <a:pPr algn="just"/>
            <a:r>
              <a:rPr lang="pt-BR" sz="1200" b="1" dirty="0">
                <a:solidFill>
                  <a:srgbClr val="0432FF"/>
                </a:solidFill>
              </a:rPr>
              <a:t>Fonte: Microbiologia de </a:t>
            </a:r>
            <a:r>
              <a:rPr lang="pt-BR" sz="1200" b="1" dirty="0" err="1">
                <a:solidFill>
                  <a:srgbClr val="0432FF"/>
                </a:solidFill>
              </a:rPr>
              <a:t>Brock</a:t>
            </a:r>
            <a:r>
              <a:rPr lang="pt-BR" sz="1200" b="1" dirty="0">
                <a:solidFill>
                  <a:srgbClr val="0432FF"/>
                </a:solidFill>
              </a:rPr>
              <a:t>, </a:t>
            </a:r>
            <a:r>
              <a:rPr lang="pt-BR" sz="1200" b="1" dirty="0" err="1">
                <a:solidFill>
                  <a:srgbClr val="0432FF"/>
                </a:solidFill>
              </a:rPr>
              <a:t>Cap</a:t>
            </a:r>
            <a:r>
              <a:rPr lang="pt-BR" sz="1200" b="1" dirty="0">
                <a:solidFill>
                  <a:srgbClr val="0432FF"/>
                </a:solidFill>
              </a:rPr>
              <a:t> 31. 14ª. Edição, 2014.   (copie o link para abrir o item do livro</a:t>
            </a:r>
            <a:r>
              <a:rPr lang="pt-BR" sz="1200" dirty="0"/>
              <a:t>): https://</a:t>
            </a:r>
            <a:r>
              <a:rPr lang="pt-BR" sz="1200" dirty="0" err="1"/>
              <a:t>books.google.com.br</a:t>
            </a:r>
            <a:r>
              <a:rPr lang="pt-BR" sz="1200" dirty="0"/>
              <a:t>/</a:t>
            </a:r>
            <a:r>
              <a:rPr lang="pt-BR" sz="1200" dirty="0" err="1"/>
              <a:t>books?id</a:t>
            </a:r>
            <a:r>
              <a:rPr lang="pt-BR" sz="1200" dirty="0"/>
              <a:t>=</a:t>
            </a:r>
            <a:r>
              <a:rPr lang="pt-BR" sz="1200" dirty="0" err="1"/>
              <a:t>fk_WCwAAQBAJ&amp;pg</a:t>
            </a:r>
            <a:r>
              <a:rPr lang="pt-BR" sz="1200" dirty="0"/>
              <a:t>=PA909&amp;lpg=PA909&amp;dq=Os+alimentos+como+ve%C3%ADculo+de+transmissão+de+doenças.+Brock&amp;source=</a:t>
            </a:r>
            <a:r>
              <a:rPr lang="pt-BR" sz="1200" dirty="0" err="1"/>
              <a:t>bl&amp;ots</a:t>
            </a:r>
            <a:r>
              <a:rPr lang="pt-BR" sz="1200" dirty="0"/>
              <a:t>=</a:t>
            </a:r>
            <a:r>
              <a:rPr lang="pt-BR" sz="1200" dirty="0" err="1"/>
              <a:t>hoyukexSic&amp;sig</a:t>
            </a:r>
            <a:r>
              <a:rPr lang="pt-BR" sz="1200" dirty="0"/>
              <a:t>=ACfU3U3FaVwpP7etwNJ1FJLvT3aaZgGm3w&amp;hl=</a:t>
            </a:r>
            <a:r>
              <a:rPr lang="pt-BR" sz="1200" dirty="0" err="1"/>
              <a:t>pt-BR&amp;sa</a:t>
            </a:r>
            <a:r>
              <a:rPr lang="pt-BR" sz="1200" dirty="0"/>
              <a:t>=</a:t>
            </a:r>
            <a:r>
              <a:rPr lang="pt-BR" sz="1200" dirty="0" err="1"/>
              <a:t>X&amp;ved</a:t>
            </a:r>
            <a:r>
              <a:rPr lang="pt-BR" sz="1200" dirty="0"/>
              <a:t>=2ahUKEwie2q21wovpAhWyJrkGHV6vCYcQ6AEwAXoECAoQAQ#v=</a:t>
            </a:r>
            <a:r>
              <a:rPr lang="pt-BR" sz="1200" dirty="0" err="1"/>
              <a:t>onepage&amp;q</a:t>
            </a:r>
            <a:r>
              <a:rPr lang="pt-BR" sz="1200" dirty="0"/>
              <a:t>=Os%20alimentos%20como%20ve%C3%ADculo%20de%20transmissão%20de%20doenças.%20Brock&amp;f=false  </a:t>
            </a:r>
          </a:p>
        </p:txBody>
      </p:sp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094E08-1246-384B-8BB2-1FFF2A765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727" y="220494"/>
            <a:ext cx="4694909" cy="6686376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172770" y="1170719"/>
            <a:ext cx="3379807" cy="4785926"/>
          </a:xfrm>
          <a:prstGeom prst="rect">
            <a:avLst/>
          </a:prstGeom>
          <a:solidFill>
            <a:srgbClr val="FBECF7"/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NeueLTStd"/>
              </a:rPr>
              <a:t>A</a:t>
            </a:r>
            <a:r>
              <a:rPr kumimoji="0" lang="pt-BR" altLang="en-US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NeueLTStd"/>
              </a:rPr>
              <a:t> Deterioração alimentar </a:t>
            </a:r>
            <a:endParaRPr kumimoji="0" lang="pt-BR" altLang="en-US" sz="1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en-US" sz="1200" dirty="0">
                <a:solidFill>
                  <a:srgbClr val="211E1E"/>
                </a:solidFill>
                <a:latin typeface="WarnockPro"/>
              </a:rPr>
              <a:t>é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 definida como qualquer alteração na 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aparência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, 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odor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 ou 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sabor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 de um produto alimentício, tornando-o impróprio para o consumo, seja devido ao crescimento microbiano ou não.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en-US" sz="800" dirty="0">
              <a:solidFill>
                <a:srgbClr val="211E1E"/>
              </a:solidFill>
              <a:latin typeface="WarnockPro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Em relação à deterioração, os alimentos são classificados em três categorias, baseadas principalmente quanto ao </a:t>
            </a:r>
            <a:r>
              <a:rPr kumimoji="0" lang="pt-BR" altLang="en-US" sz="1200" b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teor de umidade</a:t>
            </a:r>
            <a:r>
              <a:rPr lang="pt-BR" altLang="en-US" sz="1200" dirty="0">
                <a:solidFill>
                  <a:srgbClr val="211E1E"/>
                </a:solidFill>
                <a:latin typeface="WarnockPro"/>
              </a:rPr>
              <a:t> que é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mensurado pela “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atividade de água” 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(</a:t>
            </a:r>
            <a:r>
              <a:rPr kumimoji="0" lang="pt-BR" altLang="en-US" sz="1200" b="0" i="1" u="none" strike="noStrike" cap="none" normalizeH="0" baseline="0" dirty="0">
                <a:ln>
                  <a:noFill/>
                </a:ln>
                <a:solidFill>
                  <a:srgbClr val="0432FF"/>
                </a:solidFill>
                <a:effectLst/>
                <a:latin typeface="WarnockPro"/>
              </a:rPr>
              <a:t>aa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0432FF"/>
                </a:solidFill>
                <a:effectLst/>
                <a:latin typeface="WarnockPro"/>
              </a:rPr>
              <a:t>,  Seção 5.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15):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t-BR" altLang="en-US" sz="1200" b="0" i="0" u="none" strike="noStrike" cap="none" normalizeH="0" baseline="0" dirty="0">
              <a:ln>
                <a:noFill/>
              </a:ln>
              <a:solidFill>
                <a:srgbClr val="211E1E"/>
              </a:solidFill>
              <a:effectLst/>
              <a:latin typeface="WarnockPro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ts val="600"/>
              </a:spcAft>
              <a:buFontTx/>
              <a:buAutoNum type="arabicParenBoth"/>
            </a:pP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alimentos perecíveis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, incluem diversos alimentos frescos, como carnes e legumes. Normalmente apresentam atividade de água elevada; e, portanto, devem ser armazenados sob condições capazes de inibir o crescimento microbiano;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arenBoth"/>
              <a:tabLst/>
            </a:pP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(</a:t>
            </a: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alimentos semiperecíveis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, como batatas, algumas maçãs e nozes;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arenBoth"/>
              <a:tabLst/>
            </a:pPr>
            <a:r>
              <a:rPr kumimoji="0" lang="pt-BR" altLang="en-US" sz="12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alimentos não perecíveis</a:t>
            </a:r>
            <a:r>
              <a:rPr kumimoji="0" lang="pt-BR" altLang="en-US" sz="12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  <a:latin typeface="WarnockPro"/>
              </a:rPr>
              <a:t>, como farinha e açúcar, que apresentam baixa atividade de água,  podendo geralmente ser estocados por longos períodos de tempo sem sofrer deterioração.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51434" y="47449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</p:spTree>
    <p:extLst>
      <p:ext uri="{BB962C8B-B14F-4D97-AF65-F5344CB8AC3E}">
        <p14:creationId xmlns:p14="http://schemas.microsoft.com/office/powerpoint/2010/main" val="19748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F95654-9B89-DF44-950D-62C1F1106DCA}"/>
              </a:ext>
            </a:extLst>
          </p:cNvPr>
          <p:cNvSpPr/>
          <p:nvPr/>
        </p:nvSpPr>
        <p:spPr>
          <a:xfrm>
            <a:off x="180364" y="415723"/>
            <a:ext cx="3474365" cy="6432530"/>
          </a:xfrm>
          <a:prstGeom prst="rect">
            <a:avLst/>
          </a:prstGeom>
          <a:solidFill>
            <a:srgbClr val="FBE7EB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pt-BR" sz="1700" b="1" dirty="0"/>
              <a:t>Conservação dos alimentos e fermentação </a:t>
            </a:r>
            <a:endParaRPr lang="pt-BR" sz="1700" dirty="0"/>
          </a:p>
          <a:p>
            <a:pPr algn="just"/>
            <a:endParaRPr lang="pt-BR" sz="1200" b="1" dirty="0"/>
          </a:p>
          <a:p>
            <a:pPr algn="just"/>
            <a:r>
              <a:rPr lang="pt-BR" sz="1600" dirty="0"/>
              <a:t>Os métodos de </a:t>
            </a:r>
            <a:r>
              <a:rPr lang="pt-BR" sz="1600" b="1" dirty="0"/>
              <a:t>armazenamento</a:t>
            </a:r>
            <a:r>
              <a:rPr lang="pt-BR" sz="1600" dirty="0"/>
              <a:t> e </a:t>
            </a:r>
            <a:r>
              <a:rPr lang="pt-BR" sz="1600" b="1" dirty="0"/>
              <a:t>preservação</a:t>
            </a:r>
            <a:r>
              <a:rPr lang="pt-BR" sz="1600" dirty="0"/>
              <a:t> </a:t>
            </a:r>
            <a:r>
              <a:rPr lang="pt-BR" sz="1600" b="1" dirty="0"/>
              <a:t>de alimento</a:t>
            </a:r>
            <a:r>
              <a:rPr lang="pt-BR" sz="1600" dirty="0"/>
              <a:t>s retardam ou interrompem o crescimento de microrganismos que acarretam a deterioração e as doenças transmissíveis por alimentos. </a:t>
            </a:r>
          </a:p>
          <a:p>
            <a:pPr algn="just"/>
            <a:endParaRPr lang="pt-BR" sz="1600" dirty="0"/>
          </a:p>
          <a:p>
            <a:pPr algn="just">
              <a:spcAft>
                <a:spcPts val="600"/>
              </a:spcAft>
            </a:pPr>
            <a:r>
              <a:rPr lang="pt-BR" sz="1600" dirty="0"/>
              <a:t>Os principais métodos utilizados na conservação dos alimentos incluem: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sz="1600" dirty="0"/>
              <a:t>Alteração da temperatura: preservação em baixas temperaturas; fervura por longos períodos de tempo; pasteurização;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sz="1600" dirty="0"/>
              <a:t>Alteração de acidez, redução do teor de umidade;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sz="1600" dirty="0"/>
              <a:t>Fermentação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sz="1600" dirty="0"/>
              <a:t>Tratamento com radiação;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sz="1600" dirty="0"/>
              <a:t>Tratamento com ou substâncias químicas;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pt-BR" sz="1600" dirty="0"/>
              <a:t>Enlatamento (processo que emprega vários métodos acima)</a:t>
            </a:r>
          </a:p>
        </p:txBody>
      </p:sp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945622" y="1103695"/>
            <a:ext cx="3855614" cy="3785652"/>
          </a:xfrm>
          <a:prstGeom prst="rect">
            <a:avLst/>
          </a:prstGeom>
          <a:solidFill>
            <a:srgbClr val="FBECF7"/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pPr algn="just"/>
            <a:r>
              <a:rPr lang="pt-BR" sz="1200" dirty="0"/>
              <a:t>O ambiente no interior de uma lata ou jarro selado é anóxico, ideal para o desenvolvimento de um importante gênero de bactérias anaeróbias que são capazes de crescer em alimentos enlatados, os </a:t>
            </a:r>
            <a:r>
              <a:rPr lang="pt-BR" sz="1200" b="1" i="1" dirty="0"/>
              <a:t>Clostridium</a:t>
            </a:r>
            <a:r>
              <a:rPr lang="pt-BR" sz="1200" i="1" dirty="0"/>
              <a:t> </a:t>
            </a:r>
            <a:r>
              <a:rPr lang="pt-BR" sz="1200" dirty="0"/>
              <a:t>formadores de </a:t>
            </a:r>
            <a:r>
              <a:rPr lang="pt-BR" sz="1200" b="1" dirty="0"/>
              <a:t>endósporos. </a:t>
            </a:r>
            <a:r>
              <a:rPr lang="pt-BR" sz="1200" b="1" i="1" dirty="0"/>
              <a:t>C. botulinum</a:t>
            </a:r>
            <a:r>
              <a:rPr lang="pt-BR" sz="1200" i="1" dirty="0"/>
              <a:t> </a:t>
            </a:r>
            <a:r>
              <a:rPr lang="pt-BR" sz="1200" dirty="0"/>
              <a:t>causa o </a:t>
            </a:r>
            <a:r>
              <a:rPr lang="pt-BR" sz="1200" b="1" dirty="0"/>
              <a:t>botulismo</a:t>
            </a:r>
            <a:r>
              <a:rPr lang="pt-BR" sz="1200" dirty="0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0C0909D-BE76-4E4A-8CE6-E3B4A58C298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44405" y="1540727"/>
            <a:ext cx="3855615" cy="5078313"/>
          </a:xfrm>
          <a:prstGeom prst="rect">
            <a:avLst/>
          </a:prstGeom>
          <a:solidFill>
            <a:srgbClr val="FBECF7"/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endParaRPr lang="pt-BR" sz="1200" dirty="0">
              <a:solidFill>
                <a:srgbClr val="211E1E"/>
              </a:solidFill>
              <a:latin typeface="WarnockPro"/>
            </a:endParaRPr>
          </a:p>
          <a:p>
            <a:pPr algn="just"/>
            <a:r>
              <a:rPr lang="pt-BR" sz="1200" dirty="0"/>
              <a:t>As principais bactérias de importância na indústria de alimentos fermentados incluem as bactérias produtoras de ácidos orgânicos, como as </a:t>
            </a:r>
            <a:r>
              <a:rPr lang="pt-BR" sz="1200" b="1" dirty="0"/>
              <a:t>bactérias lácticas</a:t>
            </a:r>
            <a:r>
              <a:rPr lang="pt-BR" sz="1200" dirty="0"/>
              <a:t> (nos leites fermentados), as </a:t>
            </a:r>
            <a:r>
              <a:rPr lang="pt-BR" sz="1200" b="1" dirty="0"/>
              <a:t>bactérias acéticas</a:t>
            </a:r>
            <a:r>
              <a:rPr lang="pt-BR" sz="1200" dirty="0"/>
              <a:t> (na decapagem) e as bactérias propiônicas (em alguns queijos) </a:t>
            </a:r>
            <a:r>
              <a:rPr lang="pt-BR" sz="1200" b="1" dirty="0">
                <a:solidFill>
                  <a:srgbClr val="0432FF"/>
                </a:solidFill>
              </a:rPr>
              <a:t>(Tabela 31.4). </a:t>
            </a:r>
            <a:r>
              <a:rPr lang="pt-BR" sz="1200" dirty="0"/>
              <a:t>A levedura </a:t>
            </a:r>
            <a:r>
              <a:rPr lang="pt-BR" sz="1200" b="1" i="1" dirty="0"/>
              <a:t>Saccharomyces cerevisiae </a:t>
            </a:r>
            <a:r>
              <a:rPr lang="pt-BR" sz="1200" dirty="0"/>
              <a:t>produz álcool que é utilizado como conservante na fabricação de bebidas alcoólicas. O nível elevado de ácidos orgânicos ou álcool gerado a partir destas fermentações previne o crescimento de organismos relacionados com a deterioração e de agentes patogênicos no produto fermentado.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FC5CB66-248E-484D-ADA6-8CDEFEF4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95" y="1769674"/>
            <a:ext cx="3656034" cy="245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indoor, cup, sitting, bottle&#10;&#10;Description automatically generated">
            <a:extLst>
              <a:ext uri="{FF2B5EF4-FFF2-40B4-BE49-F238E27FC236}">
                <a16:creationId xmlns:a16="http://schemas.microsoft.com/office/drawing/2014/main" id="{AEC6EC01-CF06-CB43-BBD6-D71279BCCD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4" t="5255" r="12315"/>
          <a:stretch/>
        </p:blipFill>
        <p:spPr>
          <a:xfrm>
            <a:off x="4074456" y="1230559"/>
            <a:ext cx="3550221" cy="21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3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F95654-9B89-DF44-950D-62C1F1106DCA}"/>
              </a:ext>
            </a:extLst>
          </p:cNvPr>
          <p:cNvSpPr/>
          <p:nvPr/>
        </p:nvSpPr>
        <p:spPr>
          <a:xfrm>
            <a:off x="180363" y="658791"/>
            <a:ext cx="3474365" cy="4985980"/>
          </a:xfrm>
          <a:prstGeom prst="rect">
            <a:avLst/>
          </a:prstGeom>
          <a:solidFill>
            <a:srgbClr val="FBE7EB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Doenças transmissíveis por alimentos e epidemiologia alimentar </a:t>
            </a:r>
            <a:endParaRPr lang="pt-BR" sz="1600" dirty="0">
              <a:effectLst/>
            </a:endParaRPr>
          </a:p>
          <a:p>
            <a:endParaRPr lang="pt-BR" sz="800" dirty="0"/>
          </a:p>
          <a:p>
            <a:pPr algn="just">
              <a:spcAft>
                <a:spcPts val="600"/>
              </a:spcAft>
            </a:pPr>
            <a:r>
              <a:rPr lang="pt-BR" sz="1400" dirty="0"/>
              <a:t>Estas doenças se assemelham às doenças transmissíveis pela água por serem enfermidades originarias de uma  </a:t>
            </a:r>
            <a:r>
              <a:rPr lang="pt-BR" sz="1400" b="1" dirty="0"/>
              <a:t>fonte comum</a:t>
            </a:r>
            <a:r>
              <a:rPr lang="pt-BR" sz="14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pt-BR" sz="1400" dirty="0"/>
              <a:t>São decorrentes de manipulação e/ou preparação inadequada do alimento.</a:t>
            </a:r>
          </a:p>
          <a:p>
            <a:pPr algn="just">
              <a:spcAft>
                <a:spcPts val="600"/>
              </a:spcAft>
            </a:pPr>
            <a:r>
              <a:rPr lang="pt-BR" sz="1400" dirty="0"/>
              <a:t>Geralmente afetam um pequeno número de indivíduos e raramente são reportadas.</a:t>
            </a:r>
          </a:p>
          <a:p>
            <a:pPr algn="just">
              <a:spcAft>
                <a:spcPts val="600"/>
              </a:spcAft>
            </a:pPr>
            <a:r>
              <a:rPr lang="pt-BR" sz="1400" dirty="0"/>
              <a:t> Entretanto, ocorrem surtos ocasionais causados por falhas em restaurantes ou indústrias de processamento e distribuição,   que podem afetar um grande número de indivíduos, em regiões geograficamente disseminadas. </a:t>
            </a:r>
          </a:p>
          <a:p>
            <a:pPr algn="just"/>
            <a:endParaRPr lang="pt-BR" sz="1400" dirty="0">
              <a:effectLst/>
            </a:endParaRPr>
          </a:p>
          <a:p>
            <a:r>
              <a:rPr lang="pt-BR" sz="1600" b="1" dirty="0"/>
              <a:t>Podem ser:  </a:t>
            </a:r>
          </a:p>
          <a:p>
            <a:pPr marL="285750" indent="-285750">
              <a:buFontTx/>
              <a:buChar char="-"/>
            </a:pPr>
            <a:r>
              <a:rPr lang="pt-BR" sz="1600" b="1" dirty="0"/>
              <a:t>Infecções alimentares</a:t>
            </a:r>
            <a:r>
              <a:rPr lang="pt-BR" sz="1600" dirty="0"/>
              <a:t>; e</a:t>
            </a:r>
          </a:p>
          <a:p>
            <a:pPr marL="285750" indent="-285750">
              <a:buFontTx/>
              <a:buChar char="-"/>
            </a:pPr>
            <a:r>
              <a:rPr lang="pt-BR" sz="1600" b="1" dirty="0"/>
              <a:t>Intoxicações alimentares</a:t>
            </a:r>
          </a:p>
        </p:txBody>
      </p:sp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FF906-5F7D-404D-AA09-20519A250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635" y="1245848"/>
            <a:ext cx="3474365" cy="5539319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EB68145-6E65-0445-B7D4-00389B94B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221" y="850596"/>
            <a:ext cx="4227557" cy="4278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pt-BR" altLang="en-US" sz="1600" dirty="0">
                <a:solidFill>
                  <a:srgbClr val="211E1E"/>
                </a:solidFill>
              </a:rPr>
              <a:t>O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s principais microrganismos responsáveis pela maioria das doenças de origem alimentar, que causam internações e mortes no Brasil </a:t>
            </a:r>
            <a:r>
              <a:rPr lang="pt-BR" altLang="en-US" sz="1600" dirty="0">
                <a:solidFill>
                  <a:srgbClr val="211E1E"/>
                </a:solidFill>
              </a:rPr>
              <a:t>são: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ts val="400"/>
              </a:spcAft>
              <a:buFontTx/>
              <a:buAutoNum type="arabicParenR"/>
            </a:pPr>
            <a:r>
              <a:rPr kumimoji="0" lang="pt-BR" altLang="en-US" sz="1600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Salmonella</a:t>
            </a:r>
            <a:r>
              <a:rPr kumimoji="0" lang="pt-BR" altLang="en-US" sz="1600" b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, </a:t>
            </a:r>
            <a:endParaRPr lang="pt-BR" altLang="en-US" sz="1600" dirty="0">
              <a:solidFill>
                <a:srgbClr val="211E1E"/>
              </a:solidFill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ts val="400"/>
              </a:spcAft>
              <a:buFontTx/>
              <a:buAutoNum type="arabicParenR"/>
            </a:pPr>
            <a:r>
              <a:rPr lang="pt-BR" altLang="en-US" sz="1600" b="1" i="1" dirty="0">
                <a:solidFill>
                  <a:srgbClr val="211E1E"/>
                </a:solidFill>
              </a:rPr>
              <a:t>Escherichia coli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ts val="400"/>
              </a:spcAft>
              <a:buFontTx/>
              <a:buAutoNum type="arabicParenR"/>
            </a:pPr>
            <a:r>
              <a:rPr lang="pt-BR" altLang="en-US" sz="1600" dirty="0">
                <a:solidFill>
                  <a:srgbClr val="211E1E"/>
                </a:solidFill>
              </a:rPr>
              <a:t>Outros coliformes </a:t>
            </a:r>
            <a:r>
              <a:rPr lang="pt-BR" altLang="en-US" sz="1600" b="1" dirty="0">
                <a:solidFill>
                  <a:srgbClr val="211E1E"/>
                </a:solidFill>
              </a:rPr>
              <a:t>(</a:t>
            </a:r>
            <a:r>
              <a:rPr lang="pt-BR" altLang="en-US" sz="1600" b="1" i="1" dirty="0">
                <a:solidFill>
                  <a:srgbClr val="211E1E"/>
                </a:solidFill>
              </a:rPr>
              <a:t>Shigella</a:t>
            </a:r>
            <a:r>
              <a:rPr lang="pt-BR" altLang="en-US" sz="1600" b="1" dirty="0">
                <a:solidFill>
                  <a:srgbClr val="211E1E"/>
                </a:solidFill>
              </a:rPr>
              <a:t>, </a:t>
            </a:r>
            <a:r>
              <a:rPr lang="pt-BR" altLang="en-US" sz="1600" b="1" dirty="0" err="1">
                <a:solidFill>
                  <a:srgbClr val="211E1E"/>
                </a:solidFill>
              </a:rPr>
              <a:t>etc</a:t>
            </a:r>
            <a:r>
              <a:rPr lang="pt-BR" altLang="en-US" sz="1600" b="1" dirty="0">
                <a:solidFill>
                  <a:srgbClr val="211E1E"/>
                </a:solidFill>
              </a:rPr>
              <a:t>)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ts val="400"/>
              </a:spcAft>
              <a:buFontTx/>
              <a:buAutoNum type="arabicParenR"/>
            </a:pPr>
            <a:r>
              <a:rPr lang="pt-BR" altLang="en-US" sz="1600" b="1" i="1" dirty="0">
                <a:solidFill>
                  <a:srgbClr val="211E1E"/>
                </a:solidFill>
              </a:rPr>
              <a:t>Staphylococcus aureus</a:t>
            </a:r>
            <a:r>
              <a:rPr lang="pt-BR" altLang="en-US" sz="1600" b="1" dirty="0">
                <a:solidFill>
                  <a:srgbClr val="211E1E"/>
                </a:solidFill>
              </a:rPr>
              <a:t>,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ts val="400"/>
              </a:spcAft>
              <a:buFontTx/>
              <a:buAutoNum type="arabicParenR"/>
            </a:pPr>
            <a:r>
              <a:rPr lang="pt-BR" altLang="en-US" sz="1600" b="1" i="1" dirty="0">
                <a:solidFill>
                  <a:srgbClr val="211E1E"/>
                </a:solidFill>
              </a:rPr>
              <a:t>Bacillus cereus,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ts val="400"/>
              </a:spcAft>
              <a:buFontTx/>
              <a:buAutoNum type="arabicParenR"/>
            </a:pPr>
            <a:r>
              <a:rPr kumimoji="0" lang="pt-BR" altLang="en-US" sz="1600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Clostridium perfringens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pt-BR" altLang="en-US" sz="1600" dirty="0">
                <a:solidFill>
                  <a:srgbClr val="211E1E"/>
                </a:solidFill>
              </a:rPr>
              <a:t>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(todas bactérias);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endParaRPr lang="pt-BR" altLang="en-US" sz="800" dirty="0">
              <a:solidFill>
                <a:srgbClr val="211E1E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7) </a:t>
            </a:r>
            <a:r>
              <a:rPr lang="pt-BR" altLang="en-US" sz="1600" b="1" dirty="0">
                <a:solidFill>
                  <a:srgbClr val="211E1E"/>
                </a:solidFill>
              </a:rPr>
              <a:t>N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orovírus</a:t>
            </a:r>
            <a:r>
              <a:rPr lang="pt-BR" altLang="en-US" sz="1600" dirty="0">
                <a:solidFill>
                  <a:srgbClr val="211E1E"/>
                </a:solidFill>
              </a:rPr>
              <a:t>,</a:t>
            </a:r>
            <a:endParaRPr kumimoji="0" lang="pt-BR" altLang="en-US" sz="1600" b="0" i="0" u="none" strike="noStrike" cap="none" normalizeH="0" baseline="0" dirty="0">
              <a:ln>
                <a:noFill/>
              </a:ln>
              <a:solidFill>
                <a:srgbClr val="211E1E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pt-BR" altLang="en-US" sz="1600" dirty="0">
                <a:solidFill>
                  <a:srgbClr val="211E1E"/>
                </a:solidFill>
              </a:rPr>
              <a:t>8) </a:t>
            </a:r>
            <a:r>
              <a:rPr lang="pt-BR" altLang="en-US" sz="1600" b="1" dirty="0">
                <a:solidFill>
                  <a:srgbClr val="211E1E"/>
                </a:solidFill>
              </a:rPr>
              <a:t>Rotavírus</a:t>
            </a:r>
            <a:r>
              <a:rPr lang="pt-BR" altLang="en-US" sz="1600" dirty="0">
                <a:solidFill>
                  <a:srgbClr val="211E1E"/>
                </a:solidFill>
              </a:rPr>
              <a:t>;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pt-BR" altLang="en-US" sz="1600" dirty="0">
                <a:solidFill>
                  <a:srgbClr val="211E1E"/>
                </a:solidFill>
              </a:rPr>
              <a:t>8) </a:t>
            </a:r>
            <a:r>
              <a:rPr kumimoji="0" lang="pt-BR" altLang="en-US" sz="1600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Toxoplasma</a:t>
            </a:r>
            <a:r>
              <a:rPr kumimoji="0" lang="pt-BR" altLang="en-US" sz="1600" b="0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(um protista)</a:t>
            </a:r>
            <a:endParaRPr kumimoji="0" lang="pt-BR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2E447C-348E-9440-A275-9EE018A46E60}"/>
              </a:ext>
            </a:extLst>
          </p:cNvPr>
          <p:cNvSpPr/>
          <p:nvPr/>
        </p:nvSpPr>
        <p:spPr>
          <a:xfrm>
            <a:off x="3982221" y="5157384"/>
            <a:ext cx="422755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200" dirty="0">
                <a:hlinkClick r:id="rId8"/>
              </a:rPr>
              <a:t>https://www.saude.gov.br/saude-de-a-z/doencas-transmitidas-por-alimentos</a:t>
            </a:r>
            <a:r>
              <a:rPr lang="pt-BR" sz="12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204DDD-B6A8-EF44-ABD4-025E57C26A74}"/>
              </a:ext>
            </a:extLst>
          </p:cNvPr>
          <p:cNvSpPr/>
          <p:nvPr/>
        </p:nvSpPr>
        <p:spPr>
          <a:xfrm>
            <a:off x="7869326" y="6550223"/>
            <a:ext cx="84830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altLang="en-US" sz="1400" dirty="0">
                <a:solidFill>
                  <a:srgbClr val="211E1E"/>
                </a:solidFill>
              </a:rPr>
              <a:t>Nos EUA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52903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F95654-9B89-DF44-950D-62C1F1106DCA}"/>
              </a:ext>
            </a:extLst>
          </p:cNvPr>
          <p:cNvSpPr/>
          <p:nvPr/>
        </p:nvSpPr>
        <p:spPr>
          <a:xfrm>
            <a:off x="191938" y="1373701"/>
            <a:ext cx="3588679" cy="3077766"/>
          </a:xfrm>
          <a:prstGeom prst="rect">
            <a:avLst/>
          </a:prstGeom>
          <a:solidFill>
            <a:srgbClr val="FBE7EB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b="1" dirty="0">
                <a:solidFill>
                  <a:srgbClr val="211E1E"/>
                </a:solidFill>
              </a:rPr>
              <a:t>Infecção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alimentar</a:t>
            </a:r>
            <a:endParaRPr kumimoji="0" lang="pt-BR" altLang="en-US" b="0" i="0" u="none" strike="noStrike" cap="none" normalizeH="0" baseline="0" dirty="0">
              <a:ln>
                <a:noFill/>
              </a:ln>
              <a:solidFill>
                <a:srgbClr val="211E1E"/>
              </a:solidFill>
              <a:effectLst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dirty="0">
              <a:solidFill>
                <a:srgbClr val="211E1E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É uma 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infecção microbiana 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resultante da ingestão de alimento contaminado, contendo quantidades suficientes de patógenos viáveis capazes de promover a colonização e o crescimento do microrganismo no hospedeiro resultando </a:t>
            </a:r>
            <a:r>
              <a:rPr lang="pt-BR" altLang="en-US" dirty="0">
                <a:solidFill>
                  <a:srgbClr val="211E1E"/>
                </a:solidFill>
              </a:rPr>
              <a:t>em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doença.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sz="1400" dirty="0">
              <a:solidFill>
                <a:srgbClr val="211E1E"/>
              </a:solidFill>
            </a:endParaRPr>
          </a:p>
        </p:txBody>
      </p:sp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309" y="1136201"/>
            <a:ext cx="4899396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b="1" dirty="0">
                <a:solidFill>
                  <a:srgbClr val="211E1E"/>
                </a:solidFill>
              </a:rPr>
              <a:t>I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dirty="0">
              <a:solidFill>
                <a:srgbClr val="211E1E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É resultante da ingestão de alimentos contendo 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toxinas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microbianas</a:t>
            </a:r>
            <a:r>
              <a:rPr lang="pt-BR" altLang="en-US" b="1" dirty="0">
                <a:solidFill>
                  <a:srgbClr val="211E1E"/>
                </a:solidFill>
              </a:rPr>
              <a:t>. </a:t>
            </a:r>
            <a:r>
              <a:rPr lang="pt-BR" altLang="en-US" dirty="0">
                <a:solidFill>
                  <a:srgbClr val="211E1E"/>
                </a:solidFill>
              </a:rPr>
              <a:t>M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uitas vezes os microrganismos produtores não estão vivos quando o alimento contaminado é consumido.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en-US" dirty="0">
              <a:solidFill>
                <a:srgbClr val="211E1E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en-US" b="1" dirty="0">
                <a:solidFill>
                  <a:srgbClr val="211E1E"/>
                </a:solidFill>
              </a:rPr>
              <a:t>Exemplos de bactérias produtoras de T</a:t>
            </a:r>
            <a:r>
              <a:rPr kumimoji="0" lang="pt-BR" altLang="en-US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oxinas: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Escherichia coli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t-BR" altLang="en-US" b="1" i="1" dirty="0">
                <a:solidFill>
                  <a:srgbClr val="211E1E"/>
                </a:solidFill>
              </a:rPr>
              <a:t>Salmonella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Shigella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en-US" b="0" i="0" u="none" strike="noStrike" cap="none" normalizeH="0" baseline="0" dirty="0">
              <a:ln>
                <a:noFill/>
              </a:ln>
              <a:solidFill>
                <a:srgbClr val="211E1E"/>
              </a:solidFill>
              <a:effectLst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-  </a:t>
            </a:r>
            <a:r>
              <a:rPr kumimoji="0" lang="pt-BR" altLang="en-US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Staphylococcus</a:t>
            </a:r>
            <a:r>
              <a:rPr kumimoji="0" lang="pt-BR" altLang="en-US" b="0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b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(</a:t>
            </a:r>
            <a:r>
              <a:rPr lang="pt-BR" altLang="en-US" dirty="0">
                <a:solidFill>
                  <a:srgbClr val="211E1E"/>
                </a:solidFill>
              </a:rPr>
              <a:t>superantígeno</a:t>
            </a:r>
            <a:r>
              <a:rPr kumimoji="0" lang="pt-BR" altLang="en-US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)</a:t>
            </a:r>
            <a:endParaRPr kumimoji="0" lang="pt-BR" altLang="en-US" b="0" i="1" u="none" strike="noStrike" cap="none" normalizeH="0" baseline="0" dirty="0">
              <a:ln>
                <a:noFill/>
              </a:ln>
              <a:solidFill>
                <a:srgbClr val="211E1E"/>
              </a:solidFill>
              <a:effectLst/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pt-BR" altLang="en-US" b="1" i="1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Streptococcus </a:t>
            </a:r>
            <a:r>
              <a:rPr kumimoji="0" lang="pt-BR" altLang="en-US" b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(</a:t>
            </a:r>
            <a:r>
              <a:rPr lang="pt-BR" altLang="en-US" dirty="0">
                <a:solidFill>
                  <a:srgbClr val="211E1E"/>
                </a:solidFill>
              </a:rPr>
              <a:t>superantígeno)</a:t>
            </a:r>
            <a:r>
              <a:rPr lang="pt-BR" altLang="en-US" b="1" i="1" dirty="0">
                <a:solidFill>
                  <a:srgbClr val="211E1E"/>
                </a:solidFill>
              </a:rPr>
              <a:t> 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altLang="en-US" b="1" i="1" dirty="0">
              <a:solidFill>
                <a:srgbClr val="211E1E"/>
              </a:solidFill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b="1" i="1" dirty="0">
                <a:solidFill>
                  <a:srgbClr val="211E1E"/>
                </a:solidFill>
              </a:rPr>
              <a:t>Bacillus cereus 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altLang="en-US" b="1" i="1" dirty="0">
              <a:solidFill>
                <a:srgbClr val="211E1E"/>
              </a:solidFill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b="1" i="1" dirty="0">
                <a:solidFill>
                  <a:srgbClr val="211E1E"/>
                </a:solidFill>
              </a:rPr>
              <a:t>Clostridium botulinum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b="1" i="1" dirty="0"/>
              <a:t>Clostridium perfringens</a:t>
            </a:r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BF5DE-524B-3547-84ED-70AC5AD2E7E7}"/>
              </a:ext>
            </a:extLst>
          </p:cNvPr>
          <p:cNvSpPr/>
          <p:nvPr/>
        </p:nvSpPr>
        <p:spPr>
          <a:xfrm>
            <a:off x="180363" y="579048"/>
            <a:ext cx="4899396" cy="338554"/>
          </a:xfrm>
          <a:prstGeom prst="rect">
            <a:avLst/>
          </a:prstGeom>
          <a:solidFill>
            <a:srgbClr val="FBE7EB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Infecção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alimentar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 </a:t>
            </a: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2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641337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EED69C-1D49-F347-8EFC-8D14C312F0F3}"/>
              </a:ext>
            </a:extLst>
          </p:cNvPr>
          <p:cNvSpPr/>
          <p:nvPr/>
        </p:nvSpPr>
        <p:spPr>
          <a:xfrm>
            <a:off x="157521" y="1362781"/>
            <a:ext cx="3789446" cy="5478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400" b="1" dirty="0"/>
              <a:t>Enterotoxinas de </a:t>
            </a:r>
            <a:r>
              <a:rPr lang="pt-BR" sz="1600" b="1" i="1" dirty="0"/>
              <a:t>Escherichia coli</a:t>
            </a:r>
            <a:r>
              <a:rPr lang="pt-BR" sz="1600" b="1" dirty="0"/>
              <a:t> </a:t>
            </a:r>
            <a:endParaRPr lang="pt-BR" sz="1600" dirty="0"/>
          </a:p>
          <a:p>
            <a:pPr algn="just"/>
            <a:r>
              <a:rPr lang="pt-BR" sz="1200" dirty="0"/>
              <a:t>A maioria das linhagens de </a:t>
            </a:r>
            <a:r>
              <a:rPr lang="pt-BR" sz="1200" i="1" dirty="0"/>
              <a:t>Escherichia coli </a:t>
            </a:r>
            <a:r>
              <a:rPr lang="pt-BR" sz="1200" dirty="0"/>
              <a:t>não é patogênica, na verdade como todos sabem, fazem parte da </a:t>
            </a:r>
            <a:r>
              <a:rPr lang="pt-BR" sz="1200" b="1" dirty="0"/>
              <a:t>microbiota normal do corpo humano</a:t>
            </a:r>
            <a:r>
              <a:rPr lang="pt-BR" sz="1200" dirty="0"/>
              <a:t> e, assim, são “</a:t>
            </a:r>
            <a:r>
              <a:rPr lang="pt-BR" sz="1200" b="1" dirty="0"/>
              <a:t>bactérias do bem” </a:t>
            </a:r>
            <a:r>
              <a:rPr lang="pt-BR" sz="1200" dirty="0"/>
              <a:t>e veremos estas bactérias com mais detalhes logo mais adiante.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Contudo, poucas </a:t>
            </a:r>
            <a:r>
              <a:rPr lang="pt-BR" sz="1200" u="sng" dirty="0"/>
              <a:t>linhagens</a:t>
            </a:r>
            <a:r>
              <a:rPr lang="pt-BR" sz="1200" dirty="0"/>
              <a:t> (derivadas destas) são patogênicas e podem ser transmitidas por alimentos e por águas contaminadas. Estas </a:t>
            </a:r>
            <a:r>
              <a:rPr lang="pt-BR" sz="1200" b="1" dirty="0"/>
              <a:t>linhagens patogênicas </a:t>
            </a:r>
            <a:r>
              <a:rPr lang="pt-BR" sz="1200" dirty="0"/>
              <a:t>produzem </a:t>
            </a:r>
            <a:r>
              <a:rPr lang="pt-BR" sz="1200" b="1" dirty="0"/>
              <a:t>potentes</a:t>
            </a:r>
            <a:r>
              <a:rPr lang="pt-BR" sz="1200" dirty="0"/>
              <a:t> </a:t>
            </a:r>
            <a:r>
              <a:rPr lang="pt-BR" sz="1200" b="1" dirty="0"/>
              <a:t>enterotoxinas</a:t>
            </a:r>
            <a:r>
              <a:rPr lang="pt-BR" sz="1200" dirty="0"/>
              <a:t>. São agrupadas levando em conta o tipo de toxina produzida e o sorotipo bacteriano (resposta sorológica da bactéria). 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As linhagens </a:t>
            </a:r>
            <a:r>
              <a:rPr lang="pt-BR" sz="1200" b="1" i="1" dirty="0"/>
              <a:t>E. coli </a:t>
            </a:r>
            <a:r>
              <a:rPr lang="pt-BR" sz="1200" b="1" dirty="0"/>
              <a:t>patogênicas </a:t>
            </a:r>
            <a:r>
              <a:rPr lang="pt-BR" sz="1200" dirty="0"/>
              <a:t>provocam sintomas de doença que variam desde </a:t>
            </a:r>
            <a:r>
              <a:rPr lang="pt-BR" sz="1200" b="1" dirty="0"/>
              <a:t>diarreias</a:t>
            </a:r>
            <a:r>
              <a:rPr lang="pt-BR" sz="1200" dirty="0"/>
              <a:t> (sintomas leves autolimitados) até </a:t>
            </a:r>
            <a:r>
              <a:rPr lang="pt-BR" sz="1200" b="1" dirty="0"/>
              <a:t>disenteria bacilar </a:t>
            </a:r>
            <a:r>
              <a:rPr lang="pt-BR" sz="1200" dirty="0"/>
              <a:t>(tão </a:t>
            </a:r>
            <a:r>
              <a:rPr lang="pt-BR" sz="1200" b="1" dirty="0"/>
              <a:t>graves que pode necessitar de hospitalização </a:t>
            </a:r>
            <a:r>
              <a:rPr lang="pt-BR" sz="1200" dirty="0"/>
              <a:t>podendo</a:t>
            </a:r>
            <a:r>
              <a:rPr lang="pt-BR" sz="1200" b="1" dirty="0"/>
              <a:t> causar </a:t>
            </a:r>
            <a:r>
              <a:rPr lang="pt-BR" sz="1200" dirty="0"/>
              <a:t>problemas no trato urinário e até risco a vida ). 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A classificação, de acordo com a </a:t>
            </a:r>
            <a:r>
              <a:rPr lang="pt-BR" sz="1200" b="1" dirty="0"/>
              <a:t>sorotipagem</a:t>
            </a:r>
            <a:r>
              <a:rPr lang="pt-BR" sz="1200" dirty="0"/>
              <a:t>: </a:t>
            </a:r>
          </a:p>
          <a:p>
            <a:pPr marL="171450" indent="-171450" algn="just">
              <a:buFontTx/>
              <a:buChar char="-"/>
            </a:pPr>
            <a:r>
              <a:rPr lang="pt-BR" sz="1200" b="1" dirty="0"/>
              <a:t>EPEC</a:t>
            </a:r>
            <a:r>
              <a:rPr lang="pt-BR" sz="1200" dirty="0"/>
              <a:t> ( </a:t>
            </a:r>
            <a:r>
              <a:rPr lang="pt-BR" sz="1200" i="1" dirty="0"/>
              <a:t>E. coli </a:t>
            </a:r>
            <a:r>
              <a:rPr lang="pt-BR" sz="1200" dirty="0"/>
              <a:t>Enteropatogênica) – não produzem toxinas, patogenicidade unicamente devida a adesão localizada e firme ao epitélio intestinal,</a:t>
            </a:r>
          </a:p>
          <a:p>
            <a:pPr marL="171450" indent="-171450" algn="just">
              <a:buFontTx/>
              <a:buChar char="-"/>
            </a:pPr>
            <a:r>
              <a:rPr lang="pt-BR" sz="1200" b="1" dirty="0"/>
              <a:t>ETEC</a:t>
            </a:r>
            <a:r>
              <a:rPr lang="pt-BR" sz="1200" dirty="0"/>
              <a:t> ( </a:t>
            </a:r>
            <a:r>
              <a:rPr lang="pt-BR" sz="1200" i="1" dirty="0"/>
              <a:t>E. coli </a:t>
            </a:r>
            <a:r>
              <a:rPr lang="pt-BR" sz="1200" dirty="0"/>
              <a:t>Enterotoxigênica) – produz toxinas</a:t>
            </a:r>
          </a:p>
          <a:p>
            <a:pPr marL="171450" indent="-171450" algn="just">
              <a:buFontTx/>
              <a:buChar char="-"/>
            </a:pPr>
            <a:r>
              <a:rPr lang="pt-BR" sz="1200" b="1" dirty="0"/>
              <a:t>EIEC</a:t>
            </a:r>
            <a:r>
              <a:rPr lang="pt-BR" sz="1200" dirty="0"/>
              <a:t> ( </a:t>
            </a:r>
            <a:r>
              <a:rPr lang="pt-BR" sz="1200" i="1" dirty="0"/>
              <a:t>E. coli </a:t>
            </a:r>
            <a:r>
              <a:rPr lang="pt-BR" sz="1200" dirty="0"/>
              <a:t>Enteroinvasora) – tem capacidade de invadir o epitélio intestinal causando </a:t>
            </a:r>
            <a:r>
              <a:rPr lang="pt-BR" sz="1200" b="1" dirty="0"/>
              <a:t>disenteria bacilar </a:t>
            </a:r>
            <a:endParaRPr lang="pt-BR" sz="1200" dirty="0"/>
          </a:p>
          <a:p>
            <a:pPr marL="171450" indent="-171450" algn="just">
              <a:buFontTx/>
              <a:buChar char="-"/>
            </a:pPr>
            <a:r>
              <a:rPr lang="pt-BR" sz="1200" b="1" dirty="0"/>
              <a:t>EHEC</a:t>
            </a:r>
            <a:r>
              <a:rPr lang="pt-BR" sz="1200" dirty="0"/>
              <a:t> ( </a:t>
            </a:r>
            <a:r>
              <a:rPr lang="pt-BR" sz="1200" i="1" dirty="0"/>
              <a:t>E. coli </a:t>
            </a:r>
            <a:r>
              <a:rPr lang="pt-BR" sz="1200" dirty="0"/>
              <a:t>Enterohemorrágica) – produz potente toxina  (“Shiga </a:t>
            </a:r>
            <a:r>
              <a:rPr lang="pt-BR" sz="1200" dirty="0" err="1"/>
              <a:t>like</a:t>
            </a:r>
            <a:r>
              <a:rPr lang="pt-BR" sz="1200" dirty="0"/>
              <a:t> </a:t>
            </a:r>
            <a:r>
              <a:rPr lang="pt-BR" sz="1200" dirty="0" err="1"/>
              <a:t>toxin</a:t>
            </a:r>
            <a:r>
              <a:rPr lang="pt-BR" sz="1200" dirty="0"/>
              <a:t>”) e pode ser invasora.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BF679-5A68-974A-9DF5-0754895BC8F6}"/>
              </a:ext>
            </a:extLst>
          </p:cNvPr>
          <p:cNvSpPr/>
          <p:nvPr/>
        </p:nvSpPr>
        <p:spPr>
          <a:xfrm>
            <a:off x="157521" y="1066465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451536-A542-EB42-8DC7-365BFDC20EE5}"/>
              </a:ext>
            </a:extLst>
          </p:cNvPr>
          <p:cNvSpPr/>
          <p:nvPr/>
        </p:nvSpPr>
        <p:spPr>
          <a:xfrm>
            <a:off x="7307851" y="1874728"/>
            <a:ext cx="4679347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FA674-F839-7449-A38D-825830771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862" y="2054071"/>
            <a:ext cx="4367514" cy="18500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96DBBEC-3E4E-D249-86D4-C9D3A24F4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67856" r="1093"/>
          <a:stretch/>
        </p:blipFill>
        <p:spPr bwMode="auto">
          <a:xfrm>
            <a:off x="7230689" y="4165391"/>
            <a:ext cx="4695860" cy="8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57F63-A817-2A4E-84F0-2F0533035CA6}"/>
              </a:ext>
            </a:extLst>
          </p:cNvPr>
          <p:cNvSpPr/>
          <p:nvPr/>
        </p:nvSpPr>
        <p:spPr>
          <a:xfrm>
            <a:off x="5938479" y="5853409"/>
            <a:ext cx="6096000" cy="923330"/>
          </a:xfrm>
          <a:prstGeom prst="rect">
            <a:avLst/>
          </a:prstGeom>
          <a:solidFill>
            <a:srgbClr val="FBECF7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just"/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pt-BR" sz="1200" b="1" i="1" dirty="0">
                <a:solidFill>
                  <a:srgbClr val="222222"/>
                </a:solidFill>
                <a:latin typeface="arial" panose="020B0604020202020204" pitchFamily="34" charset="0"/>
              </a:rPr>
              <a:t>Escherichia coli 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enterohemorrágica (</a:t>
            </a:r>
            <a:r>
              <a:rPr lang="pt-BR" sz="1200" b="1" dirty="0">
                <a:solidFill>
                  <a:srgbClr val="222222"/>
                </a:solidFill>
                <a:latin typeface="arial" panose="020B0604020202020204" pitchFamily="34" charset="0"/>
              </a:rPr>
              <a:t>EHEC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) sorotipo O157:H7 foi reconhecida como um </a:t>
            </a:r>
            <a:r>
              <a:rPr lang="pt-BR" sz="1200" b="1" dirty="0">
                <a:solidFill>
                  <a:srgbClr val="222222"/>
                </a:solidFill>
                <a:latin typeface="arial" panose="020B0604020202020204" pitchFamily="34" charset="0"/>
              </a:rPr>
              <a:t>importante patógeno vinculado a doenças alimentares a partir de 1983 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devido a um surto ocorrido pela ingestão de hambúrgueres mal cozidos em um restaurante </a:t>
            </a:r>
            <a:r>
              <a:rPr lang="pt-BR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fast-food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 nos EUA.</a:t>
            </a:r>
            <a:endParaRPr lang="pt-BR" sz="1200" dirty="0"/>
          </a:p>
        </p:txBody>
      </p:sp>
      <p:pic>
        <p:nvPicPr>
          <p:cNvPr id="23" name="Picture 8" descr="EPEC-induced pedestals on the host cell surface.">
            <a:extLst>
              <a:ext uri="{FF2B5EF4-FFF2-40B4-BE49-F238E27FC236}">
                <a16:creationId xmlns:a16="http://schemas.microsoft.com/office/drawing/2014/main" id="{43723F11-FEAE-704A-AB97-4FFA758B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1917" y="1080653"/>
            <a:ext cx="2244269" cy="22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B3900-DA36-2E4D-B170-C441CA1D2A13}"/>
              </a:ext>
            </a:extLst>
          </p:cNvPr>
          <p:cNvSpPr/>
          <p:nvPr/>
        </p:nvSpPr>
        <p:spPr>
          <a:xfrm>
            <a:off x="4201917" y="3369647"/>
            <a:ext cx="23456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200" dirty="0"/>
              <a:t>Lesão A/E (</a:t>
            </a:r>
            <a:r>
              <a:rPr lang="pt-BR" altLang="pt-BR" sz="1200" dirty="0" err="1"/>
              <a:t>attaching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and</a:t>
            </a:r>
            <a:r>
              <a:rPr lang="pt-BR" altLang="pt-BR" sz="1200" dirty="0"/>
              <a:t> </a:t>
            </a:r>
            <a:r>
              <a:rPr lang="pt-BR" altLang="pt-BR" sz="1200" dirty="0" err="1"/>
              <a:t>effacing</a:t>
            </a:r>
            <a:r>
              <a:rPr lang="pt-BR" altLang="pt-BR" sz="1200" dirty="0"/>
              <a:t>) provocada por EPEC</a:t>
            </a:r>
          </a:p>
        </p:txBody>
      </p:sp>
      <p:pic>
        <p:nvPicPr>
          <p:cNvPr id="25" name="Picture 4" descr="A-E">
            <a:extLst>
              <a:ext uri="{FF2B5EF4-FFF2-40B4-BE49-F238E27FC236}">
                <a16:creationId xmlns:a16="http://schemas.microsoft.com/office/drawing/2014/main" id="{BD450316-6D46-594F-AC09-21286C12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8954" y="3831312"/>
            <a:ext cx="2130193" cy="191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8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fig25_1">
            <a:extLst>
              <a:ext uri="{FF2B5EF4-FFF2-40B4-BE49-F238E27FC236}">
                <a16:creationId xmlns:a16="http://schemas.microsoft.com/office/drawing/2014/main" id="{A1F51090-59AE-5E40-9012-64671092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82" y="1557338"/>
            <a:ext cx="8623106" cy="3771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9155" name="Text Box 6">
            <a:extLst>
              <a:ext uri="{FF2B5EF4-FFF2-40B4-BE49-F238E27FC236}">
                <a16:creationId xmlns:a16="http://schemas.microsoft.com/office/drawing/2014/main" id="{DEF6B478-07C1-E24F-913C-5459ABF5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3141663"/>
            <a:ext cx="720725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/>
              <a:t>EIEC</a:t>
            </a:r>
          </a:p>
        </p:txBody>
      </p:sp>
      <p:sp>
        <p:nvSpPr>
          <p:cNvPr id="49156" name="Text Box 7">
            <a:extLst>
              <a:ext uri="{FF2B5EF4-FFF2-40B4-BE49-F238E27FC236}">
                <a16:creationId xmlns:a16="http://schemas.microsoft.com/office/drawing/2014/main" id="{077E159F-79F8-E34A-B737-AFFD35C9C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3860800"/>
            <a:ext cx="720725" cy="37623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/>
              <a:t>ETEC</a:t>
            </a:r>
          </a:p>
        </p:txBody>
      </p:sp>
      <p:sp>
        <p:nvSpPr>
          <p:cNvPr id="49157" name="Text Box 8">
            <a:extLst>
              <a:ext uri="{FF2B5EF4-FFF2-40B4-BE49-F238E27FC236}">
                <a16:creationId xmlns:a16="http://schemas.microsoft.com/office/drawing/2014/main" id="{0B3AF754-D9A7-A14C-AF00-334555FD4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4149726"/>
            <a:ext cx="720725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/>
              <a:t>EPEC</a:t>
            </a:r>
          </a:p>
        </p:txBody>
      </p:sp>
      <p:sp>
        <p:nvSpPr>
          <p:cNvPr id="49158" name="Text Box 9">
            <a:extLst>
              <a:ext uri="{FF2B5EF4-FFF2-40B4-BE49-F238E27FC236}">
                <a16:creationId xmlns:a16="http://schemas.microsoft.com/office/drawing/2014/main" id="{55271615-7930-4D48-B8E2-B6645EF89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076701"/>
            <a:ext cx="792163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/>
              <a:t>EHEC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93F66D-D0E7-4B40-AB09-557143384C04}"/>
              </a:ext>
            </a:extLst>
          </p:cNvPr>
          <p:cNvSpPr txBox="1"/>
          <p:nvPr/>
        </p:nvSpPr>
        <p:spPr>
          <a:xfrm>
            <a:off x="4914900" y="5445125"/>
            <a:ext cx="208915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/>
              <a:t>VeroToxina</a:t>
            </a:r>
            <a:r>
              <a:rPr lang="pt-BR" dirty="0"/>
              <a:t>  =</a:t>
            </a:r>
          </a:p>
          <a:p>
            <a:pPr>
              <a:defRPr/>
            </a:pPr>
            <a:r>
              <a:rPr lang="pt-BR" dirty="0"/>
              <a:t>Toxina semelhante à toxina de </a:t>
            </a:r>
            <a:r>
              <a:rPr lang="pt-BR" b="1" i="1" dirty="0"/>
              <a:t>Shigella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C5AA265-7D33-4EA6-A9F3-832F45241748}"/>
              </a:ext>
            </a:extLst>
          </p:cNvPr>
          <p:cNvCxnSpPr/>
          <p:nvPr/>
        </p:nvCxnSpPr>
        <p:spPr>
          <a:xfrm flipV="1">
            <a:off x="7004050" y="4598989"/>
            <a:ext cx="1612900" cy="846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C63B6FB-814E-4E4F-9772-C2E8B55D35C5}"/>
              </a:ext>
            </a:extLst>
          </p:cNvPr>
          <p:cNvCxnSpPr/>
          <p:nvPr/>
        </p:nvCxnSpPr>
        <p:spPr>
          <a:xfrm>
            <a:off x="2568576" y="4902200"/>
            <a:ext cx="2347913" cy="71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462D679-979E-AF43-AEED-5C2F273A4F1D}"/>
              </a:ext>
            </a:extLst>
          </p:cNvPr>
          <p:cNvSpPr/>
          <p:nvPr/>
        </p:nvSpPr>
        <p:spPr>
          <a:xfrm>
            <a:off x="753209" y="617617"/>
            <a:ext cx="4772460" cy="369332"/>
          </a:xfrm>
          <a:prstGeom prst="rect">
            <a:avLst/>
          </a:prstGeom>
          <a:solidFill>
            <a:srgbClr val="FFFFBC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pt-BR" b="1" dirty="0"/>
              <a:t>Sorotipos Enteropatogênicos de </a:t>
            </a:r>
            <a:r>
              <a:rPr lang="pt-BR" b="1" i="1" dirty="0"/>
              <a:t>Escherichia coli</a:t>
            </a:r>
            <a:r>
              <a:rPr lang="pt-BR" b="1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583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36image1043661568">
            <a:extLst>
              <a:ext uri="{FF2B5EF4-FFF2-40B4-BE49-F238E27FC236}">
                <a16:creationId xmlns:a16="http://schemas.microsoft.com/office/drawing/2014/main" id="{6F1BB564-C194-AB47-95C2-B042BB2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495850" y="3904140"/>
            <a:ext cx="57149" cy="45719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7" name="Picture 3" descr="page936image1043661760">
            <a:extLst>
              <a:ext uri="{FF2B5EF4-FFF2-40B4-BE49-F238E27FC236}">
                <a16:creationId xmlns:a16="http://schemas.microsoft.com/office/drawing/2014/main" id="{EDF47235-88DC-A34B-80E2-02A2F92D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63554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8" name="Picture 4" descr="page936image1043662336">
            <a:extLst>
              <a:ext uri="{FF2B5EF4-FFF2-40B4-BE49-F238E27FC236}">
                <a16:creationId xmlns:a16="http://schemas.microsoft.com/office/drawing/2014/main" id="{65F59F37-A728-F74C-94F9-E7B1A02A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743499" y="3858423"/>
            <a:ext cx="45719" cy="91438"/>
          </a:xfrm>
          <a:prstGeom prst="rect">
            <a:avLst/>
          </a:prstGeom>
          <a:solidFill>
            <a:srgbClr val="FBECF7"/>
          </a:solidFill>
        </p:spPr>
      </p:pic>
      <p:pic>
        <p:nvPicPr>
          <p:cNvPr id="1029" name="Picture 5" descr="page936image1043662528">
            <a:extLst>
              <a:ext uri="{FF2B5EF4-FFF2-40B4-BE49-F238E27FC236}">
                <a16:creationId xmlns:a16="http://schemas.microsoft.com/office/drawing/2014/main" id="{72940FC0-BA38-D74D-B4CC-0CE56583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450" y="3904140"/>
            <a:ext cx="68579" cy="45719"/>
          </a:xfrm>
          <a:prstGeom prst="rect">
            <a:avLst/>
          </a:prstGeom>
          <a:solidFill>
            <a:srgbClr val="FBECF7"/>
          </a:solidFill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2A575D3D-B111-4D46-B0B5-B4EADB735C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447779" y="10396072"/>
            <a:ext cx="13369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  <a:p>
            <a:endParaRPr lang="pt-BR" sz="1200" dirty="0">
              <a:solidFill>
                <a:srgbClr val="211E1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308AC-9861-FA47-9486-5A920ACCD073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pic>
        <p:nvPicPr>
          <p:cNvPr id="3079" name="Picture 7" descr="page938image1043612224">
            <a:extLst>
              <a:ext uri="{FF2B5EF4-FFF2-40B4-BE49-F238E27FC236}">
                <a16:creationId xmlns:a16="http://schemas.microsoft.com/office/drawing/2014/main" id="{A3AABE9E-0242-0D4B-95FA-C4155D76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331" y="1409111"/>
            <a:ext cx="94333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0" name="Picture 8" descr="page938image1043613952">
            <a:extLst>
              <a:ext uri="{FF2B5EF4-FFF2-40B4-BE49-F238E27FC236}">
                <a16:creationId xmlns:a16="http://schemas.microsoft.com/office/drawing/2014/main" id="{CDC2DD13-3EEE-3C43-92B6-E864FA7B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3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1" name="Picture 9" descr="page938image1043613760">
            <a:extLst>
              <a:ext uri="{FF2B5EF4-FFF2-40B4-BE49-F238E27FC236}">
                <a16:creationId xmlns:a16="http://schemas.microsoft.com/office/drawing/2014/main" id="{9DD8DDB9-E1CF-E84B-AFDE-4F8B336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82" y="1409111"/>
            <a:ext cx="4571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82" name="Picture 10" descr="page938image1043613376">
            <a:extLst>
              <a:ext uri="{FF2B5EF4-FFF2-40B4-BE49-F238E27FC236}">
                <a16:creationId xmlns:a16="http://schemas.microsoft.com/office/drawing/2014/main" id="{085C8106-37DC-6748-9156-03BDEEC2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32" y="1409111"/>
            <a:ext cx="113199" cy="200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ACB48D7-48DD-FF4B-83EE-96A2D9F7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641337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EED69C-1D49-F347-8EFC-8D14C312F0F3}"/>
              </a:ext>
            </a:extLst>
          </p:cNvPr>
          <p:cNvSpPr/>
          <p:nvPr/>
        </p:nvSpPr>
        <p:spPr>
          <a:xfrm>
            <a:off x="162898" y="1541825"/>
            <a:ext cx="375027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Enterotoxinas de </a:t>
            </a:r>
            <a:r>
              <a:rPr lang="en-US" sz="1600" b="1" i="1" dirty="0"/>
              <a:t>Salmonella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BF679-5A68-974A-9DF5-0754895BC8F6}"/>
              </a:ext>
            </a:extLst>
          </p:cNvPr>
          <p:cNvSpPr/>
          <p:nvPr/>
        </p:nvSpPr>
        <p:spPr>
          <a:xfrm>
            <a:off x="157521" y="1264826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  <p:pic>
        <p:nvPicPr>
          <p:cNvPr id="4098" name="Picture 2" descr="page940image1043717248">
            <a:extLst>
              <a:ext uri="{FF2B5EF4-FFF2-40B4-BE49-F238E27FC236}">
                <a16:creationId xmlns:a16="http://schemas.microsoft.com/office/drawing/2014/main" id="{475DE1B3-B9B2-F44F-8464-71BE7577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1" y="1273081"/>
            <a:ext cx="82791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940image1043717824">
            <a:extLst>
              <a:ext uri="{FF2B5EF4-FFF2-40B4-BE49-F238E27FC236}">
                <a16:creationId xmlns:a16="http://schemas.microsoft.com/office/drawing/2014/main" id="{EB31EDBF-5AC2-2644-9507-C93E590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26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940image1043717632">
            <a:extLst>
              <a:ext uri="{FF2B5EF4-FFF2-40B4-BE49-F238E27FC236}">
                <a16:creationId xmlns:a16="http://schemas.microsoft.com/office/drawing/2014/main" id="{0D820EAC-2DF6-1A40-88FD-8E9454F8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211" y="1247876"/>
            <a:ext cx="45719" cy="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940image1043714944">
            <a:extLst>
              <a:ext uri="{FF2B5EF4-FFF2-40B4-BE49-F238E27FC236}">
                <a16:creationId xmlns:a16="http://schemas.microsoft.com/office/drawing/2014/main" id="{67066E3C-40DB-C240-B0D5-DFE3A5E6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62" y="1273081"/>
            <a:ext cx="99350" cy="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DCC0A0F-F455-DD4D-AC55-F7889E4CDB4D}"/>
              </a:ext>
            </a:extLst>
          </p:cNvPr>
          <p:cNvSpPr/>
          <p:nvPr/>
        </p:nvSpPr>
        <p:spPr>
          <a:xfrm>
            <a:off x="4366217" y="1090332"/>
            <a:ext cx="4226396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F313CE7-5A78-3745-BC44-AC1235AC5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3"/>
          <a:stretch/>
        </p:blipFill>
        <p:spPr bwMode="auto">
          <a:xfrm>
            <a:off x="4115513" y="4745990"/>
            <a:ext cx="4420623" cy="6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7810EE1-FA05-EB42-A79E-E61055BB8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2443" r="11103" b="16528"/>
          <a:stretch/>
        </p:blipFill>
        <p:spPr bwMode="auto">
          <a:xfrm>
            <a:off x="4789271" y="1228164"/>
            <a:ext cx="3183934" cy="348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557767-9EC7-FE42-B2AF-62FD37844D5D}"/>
              </a:ext>
            </a:extLst>
          </p:cNvPr>
          <p:cNvSpPr/>
          <p:nvPr/>
        </p:nvSpPr>
        <p:spPr>
          <a:xfrm>
            <a:off x="8814075" y="1134297"/>
            <a:ext cx="3241040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8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AF37EC61-0F7C-AD48-B4F7-EE8510AC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8" r="14043" b="47414"/>
          <a:stretch/>
        </p:blipFill>
        <p:spPr bwMode="auto">
          <a:xfrm>
            <a:off x="10597810" y="1158246"/>
            <a:ext cx="1590056" cy="153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E83E774-04BC-884E-AC4E-69852DA8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52809" b="47414"/>
          <a:stretch/>
        </p:blipFill>
        <p:spPr bwMode="auto">
          <a:xfrm>
            <a:off x="8877958" y="1090332"/>
            <a:ext cx="1752861" cy="160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D211581-779F-6146-9658-1B175F31CFE5}"/>
              </a:ext>
            </a:extLst>
          </p:cNvPr>
          <p:cNvSpPr/>
          <p:nvPr/>
        </p:nvSpPr>
        <p:spPr>
          <a:xfrm>
            <a:off x="8822734" y="2622107"/>
            <a:ext cx="3199765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Figura 31.13: </a:t>
            </a:r>
            <a:r>
              <a:rPr lang="pt-BR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Isolamento de </a:t>
            </a:r>
            <a:r>
              <a:rPr lang="pt-BR" sz="12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Salmonella</a:t>
            </a:r>
            <a:r>
              <a:rPr lang="pt-BR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. (a) Colônias de </a:t>
            </a:r>
            <a:r>
              <a:rPr lang="pt-BR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S. entérica </a:t>
            </a:r>
            <a:r>
              <a:rPr lang="pt-BR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sorovar </a:t>
            </a:r>
            <a:r>
              <a:rPr lang="pt-BR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typhymurium</a:t>
            </a:r>
            <a:r>
              <a:rPr lang="pt-BR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crescidas no meio sólido seletivo e diferencial  </a:t>
            </a:r>
            <a:r>
              <a:rPr lang="pt-BR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Hektoen</a:t>
            </a:r>
            <a:r>
              <a:rPr lang="pt-BR" sz="1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  <a:r>
              <a:rPr lang="pt-BR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; (</a:t>
            </a:r>
            <a:r>
              <a:rPr lang="pt-BR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pt-BR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 Observação ao Microscópio óptico de células coradas pela coloração de Gram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FCAA04-DA13-9145-A766-2656EAC8455D}"/>
              </a:ext>
            </a:extLst>
          </p:cNvPr>
          <p:cNvSpPr/>
          <p:nvPr/>
        </p:nvSpPr>
        <p:spPr>
          <a:xfrm>
            <a:off x="8675163" y="3809835"/>
            <a:ext cx="3466984" cy="30931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  <a:endParaRPr lang="pt-BR" sz="1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Meio </a:t>
            </a:r>
            <a:r>
              <a:rPr lang="pt-BR" sz="12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Hektoen</a:t>
            </a: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/>
          </a:p>
        </p:txBody>
      </p:sp>
      <p:pic>
        <p:nvPicPr>
          <p:cNvPr id="6" name="Graphic 5" descr="Lightbulb and gear">
            <a:extLst>
              <a:ext uri="{FF2B5EF4-FFF2-40B4-BE49-F238E27FC236}">
                <a16:creationId xmlns:a16="http://schemas.microsoft.com/office/drawing/2014/main" id="{93B7635D-2CEF-BC49-BD48-831D7D720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5B8FCD8-7278-D04F-80FA-709A3C5E81D1}"/>
              </a:ext>
            </a:extLst>
          </p:cNvPr>
          <p:cNvSpPr/>
          <p:nvPr/>
        </p:nvSpPr>
        <p:spPr>
          <a:xfrm>
            <a:off x="8870876" y="3858422"/>
            <a:ext cx="3314042" cy="2954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  Meio </a:t>
            </a:r>
            <a:r>
              <a:rPr lang="pt-BR" sz="12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Hektoen</a:t>
            </a:r>
            <a:r>
              <a:rPr lang="pt-BR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é um meio de cultura bacteriana      	seletivo e diferencial</a:t>
            </a:r>
            <a:r>
              <a:rPr lang="pt-BR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:</a:t>
            </a:r>
            <a:endParaRPr lang="pt-BR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82880" algn="just"/>
            <a:r>
              <a:rPr lang="pt-BR" sz="1100" dirty="0">
                <a:latin typeface="Webdings" pitchFamily="2" charset="2"/>
                <a:cs typeface="Arial Narrow" panose="020B0604020202020204" pitchFamily="34" charset="0"/>
              </a:rPr>
              <a:t>a 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é </a:t>
            </a:r>
            <a:r>
              <a:rPr lang="pt-BR" sz="11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seletivo, 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porque:  </a:t>
            </a:r>
          </a:p>
          <a:p>
            <a:pPr algn="just"/>
            <a:r>
              <a:rPr lang="pt-BR" sz="11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 - 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contem inibidor de crescimento de bactérias Gram-     positivos; e  também</a:t>
            </a:r>
          </a:p>
          <a:p>
            <a:pPr marL="182880" algn="just"/>
            <a:r>
              <a:rPr lang="pt-BR" sz="1100" dirty="0">
                <a:latin typeface="Webdings" pitchFamily="2" charset="2"/>
                <a:cs typeface="Arial Narrow" panose="020B0604020202020204" pitchFamily="34" charset="0"/>
              </a:rPr>
              <a:t>a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é </a:t>
            </a:r>
            <a:r>
              <a:rPr lang="pt-BR" sz="11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diferencial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, porque:</a:t>
            </a:r>
          </a:p>
          <a:p>
            <a:pPr algn="just"/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    - contem peptona (não fermentescível)  e lactose que é a única fonte de açúcar fermentescível; </a:t>
            </a:r>
          </a:p>
          <a:p>
            <a:pPr algn="just"/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    - contem tiossulfato que é reduzido a H</a:t>
            </a:r>
            <a:r>
              <a:rPr lang="pt-BR" sz="11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S que se associa a Fe3+  presente no meio formando </a:t>
            </a:r>
            <a:r>
              <a:rPr lang="pt-BR" sz="1100" u="sng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FeS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 (precipitado negro).</a:t>
            </a:r>
          </a:p>
          <a:p>
            <a:pPr marL="182880" algn="just"/>
            <a:endParaRPr lang="pt-BR" sz="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just"/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Assim </a:t>
            </a:r>
            <a:r>
              <a:rPr lang="pt-BR" sz="11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Salmonella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forma colônias brancas (não fermenta lactose) com centros negros devido a precipitação de </a:t>
            </a:r>
            <a:r>
              <a:rPr lang="pt-BR" sz="11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FeS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algn="just"/>
            <a:endParaRPr lang="pt-BR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just"/>
            <a:r>
              <a:rPr lang="pt-BR" sz="11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Obs</a:t>
            </a:r>
            <a:r>
              <a:rPr lang="pt-BR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: Outros meios de cultura seletivos e diferenciais poderiam ser utilizados, como:  Meio MacConkey, Meio Salmonella-Shigella, e  ainda outros .</a:t>
            </a:r>
            <a:endParaRPr lang="pt-BR" sz="1100" dirty="0"/>
          </a:p>
        </p:txBody>
      </p:sp>
      <p:pic>
        <p:nvPicPr>
          <p:cNvPr id="39" name="Picture 3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DA8DD15-61BE-B24C-A9C7-84FD0FB72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2613" y="4032158"/>
            <a:ext cx="421057" cy="560441"/>
          </a:xfrm>
          <a:prstGeom prst="rect">
            <a:avLst/>
          </a:prstGeom>
        </p:spPr>
      </p:pic>
      <p:pic>
        <p:nvPicPr>
          <p:cNvPr id="32" name="Picture 5" descr="salmonella_ec">
            <a:extLst>
              <a:ext uri="{FF2B5EF4-FFF2-40B4-BE49-F238E27FC236}">
                <a16:creationId xmlns:a16="http://schemas.microsoft.com/office/drawing/2014/main" id="{CDC33401-EBEA-CE43-A453-E8B2600B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" y="2216434"/>
            <a:ext cx="4219798" cy="29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3973C40-5FA5-6C42-BECD-4DD6B6C71F28}"/>
              </a:ext>
            </a:extLst>
          </p:cNvPr>
          <p:cNvSpPr/>
          <p:nvPr/>
        </p:nvSpPr>
        <p:spPr>
          <a:xfrm>
            <a:off x="156364" y="5522092"/>
            <a:ext cx="837977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i="1" dirty="0"/>
              <a:t>Salmonella</a:t>
            </a:r>
            <a:r>
              <a:rPr lang="pt-BR" dirty="0"/>
              <a:t> é uma bactéria da família das </a:t>
            </a:r>
            <a:r>
              <a:rPr lang="pt-BR" b="1" dirty="0"/>
              <a:t>Enterobacteriaceae</a:t>
            </a:r>
            <a:r>
              <a:rPr lang="pt-BR" dirty="0"/>
              <a:t> que  causa intoxicação alimentar (</a:t>
            </a:r>
            <a:r>
              <a:rPr lang="pt-BR" b="1" dirty="0"/>
              <a:t>Salmonelose</a:t>
            </a:r>
            <a:r>
              <a:rPr lang="pt-BR" dirty="0"/>
              <a:t>)</a:t>
            </a:r>
            <a:r>
              <a:rPr lang="pt-BR" sz="1600" dirty="0"/>
              <a:t> </a:t>
            </a:r>
            <a:r>
              <a:rPr lang="pt-BR" dirty="0"/>
              <a:t>e em casos raros, pode provocar graves infecções e até mesmo a morte. </a:t>
            </a:r>
            <a:r>
              <a:rPr lang="pt-BR" sz="1600" dirty="0"/>
              <a:t>É uma bactéria invasora do epitélio intestinal e produz potente toxina.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513877-975E-7B4C-B54E-DFCCA1C1834B}"/>
              </a:ext>
            </a:extLst>
          </p:cNvPr>
          <p:cNvSpPr/>
          <p:nvPr/>
        </p:nvSpPr>
        <p:spPr>
          <a:xfrm>
            <a:off x="156364" y="6503832"/>
            <a:ext cx="3589957" cy="307777"/>
          </a:xfrm>
          <a:prstGeom prst="rect">
            <a:avLst/>
          </a:prstGeom>
          <a:solidFill>
            <a:srgbClr val="FFFFBC"/>
          </a:solidFill>
        </p:spPr>
        <p:txBody>
          <a:bodyPr wrap="none">
            <a:spAutoFit/>
          </a:bodyPr>
          <a:lstStyle/>
          <a:p>
            <a:r>
              <a:rPr lang="pt-BR" sz="1400" dirty="0">
                <a:hlinkClick r:id="rId13"/>
              </a:rPr>
              <a:t>https://saude.gov.br/saude-de-a-z/Salmonella</a:t>
            </a:r>
            <a:r>
              <a:rPr lang="pt-BR" sz="14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8AE079-6B7F-C74C-952E-EDF13390634A}"/>
              </a:ext>
            </a:extLst>
          </p:cNvPr>
          <p:cNvSpPr/>
          <p:nvPr/>
        </p:nvSpPr>
        <p:spPr>
          <a:xfrm>
            <a:off x="5084601" y="6502673"/>
            <a:ext cx="3171061" cy="307777"/>
          </a:xfrm>
          <a:prstGeom prst="rect">
            <a:avLst/>
          </a:prstGeom>
          <a:solidFill>
            <a:srgbClr val="FFFFBC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pt-BR" sz="1400" b="1" dirty="0"/>
              <a:t>VIDEO</a:t>
            </a:r>
            <a:r>
              <a:rPr lang="pt-BR" sz="1400" dirty="0"/>
              <a:t>: </a:t>
            </a:r>
            <a:r>
              <a:rPr lang="pt-BR" sz="1400" dirty="0">
                <a:hlinkClick r:id="rId14"/>
              </a:rPr>
              <a:t>https://youtu.be/BuzPMMPxhR0</a:t>
            </a:r>
            <a:r>
              <a:rPr lang="pt-B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90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bbildung1">
            <a:extLst>
              <a:ext uri="{FF2B5EF4-FFF2-40B4-BE49-F238E27FC236}">
                <a16:creationId xmlns:a16="http://schemas.microsoft.com/office/drawing/2014/main" id="{E2508D28-8C90-2448-A645-10F7D60F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2" y="2965631"/>
            <a:ext cx="4032249" cy="280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shigella%20spread">
            <a:extLst>
              <a:ext uri="{FF2B5EF4-FFF2-40B4-BE49-F238E27FC236}">
                <a16:creationId xmlns:a16="http://schemas.microsoft.com/office/drawing/2014/main" id="{43CC6B17-8651-CC46-8A15-5362CE8BA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5" y="2157378"/>
            <a:ext cx="3611598" cy="361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0DC88D-BC73-FA4B-8D79-EDBE404C5F46}"/>
              </a:ext>
            </a:extLst>
          </p:cNvPr>
          <p:cNvSpPr/>
          <p:nvPr/>
        </p:nvSpPr>
        <p:spPr>
          <a:xfrm>
            <a:off x="157522" y="46391"/>
            <a:ext cx="6994413" cy="369332"/>
          </a:xfrm>
          <a:prstGeom prst="rect">
            <a:avLst/>
          </a:prstGeom>
          <a:solidFill>
            <a:srgbClr val="FBECF7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Lado Negativo </a:t>
            </a:r>
            <a:r>
              <a:rPr lang="pt-BR" b="1" dirty="0"/>
              <a:t>- </a:t>
            </a:r>
            <a:r>
              <a:rPr lang="pt-BR" b="1" dirty="0">
                <a:solidFill>
                  <a:srgbClr val="FF0000"/>
                </a:solidFill>
              </a:rPr>
              <a:t>Os alimentos como veiculo de transmissão de doenças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7E6132-F528-234D-AC5F-E32240B18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21" y="641337"/>
            <a:ext cx="5938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b="1" dirty="0">
                <a:solidFill>
                  <a:srgbClr val="211E1E"/>
                </a:solidFill>
              </a:rPr>
              <a:t>I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ntoxicação alimentar</a:t>
            </a:r>
            <a:r>
              <a:rPr lang="pt-BR" altLang="en-US" sz="1600" dirty="0">
                <a:solidFill>
                  <a:srgbClr val="211E1E"/>
                </a:solidFill>
              </a:rPr>
              <a:t>, também chamada 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  <a:r>
              <a:rPr kumimoji="0" lang="pt-BR" altLang="en-US" sz="1600" b="1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envenenamento alimentar</a:t>
            </a:r>
            <a:r>
              <a:rPr kumimoji="0" lang="pt-BR" altLang="en-US" sz="1600" b="0" i="0" u="none" strike="noStrike" cap="none" normalizeH="0" baseline="0" dirty="0">
                <a:ln>
                  <a:noFill/>
                </a:ln>
                <a:solidFill>
                  <a:srgbClr val="211E1E"/>
                </a:solidFill>
                <a:effectLst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C0738-FAA6-3E40-9FA7-5B73ABA76CF1}"/>
              </a:ext>
            </a:extLst>
          </p:cNvPr>
          <p:cNvSpPr/>
          <p:nvPr/>
        </p:nvSpPr>
        <p:spPr>
          <a:xfrm>
            <a:off x="157521" y="1264826"/>
            <a:ext cx="127703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Exemplo: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3C531-8787-6847-BC4B-E3D97789B71D}"/>
              </a:ext>
            </a:extLst>
          </p:cNvPr>
          <p:cNvSpPr/>
          <p:nvPr/>
        </p:nvSpPr>
        <p:spPr>
          <a:xfrm>
            <a:off x="162898" y="1541825"/>
            <a:ext cx="375027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Enterotoxinas de S</a:t>
            </a:r>
            <a:r>
              <a:rPr lang="en-US" sz="1600" b="1" i="1" dirty="0"/>
              <a:t>higella 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97402A-04FE-544B-86E7-E8DFAB5E6D4D}"/>
              </a:ext>
            </a:extLst>
          </p:cNvPr>
          <p:cNvSpPr/>
          <p:nvPr/>
        </p:nvSpPr>
        <p:spPr>
          <a:xfrm>
            <a:off x="558186" y="5878109"/>
            <a:ext cx="102574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S</a:t>
            </a:r>
            <a:r>
              <a:rPr lang="pt-BR" sz="1600" b="1" i="1" dirty="0"/>
              <a:t>higella </a:t>
            </a:r>
            <a:r>
              <a:rPr lang="pt-BR" sz="1600" dirty="0"/>
              <a:t>é uma bactéria (Enterobactéria) que invade o epitélio intestinal e produz potente toxina – “Shiga </a:t>
            </a:r>
            <a:r>
              <a:rPr lang="pt-BR" sz="1600" dirty="0" err="1"/>
              <a:t>Toxin</a:t>
            </a:r>
            <a:r>
              <a:rPr lang="pt-BR" sz="1600" dirty="0"/>
              <a:t>”. A ingestão de alimentos contaminados com esta bactéria resulta no quadro de Disenteria bacilar com severas complicações. </a:t>
            </a:r>
          </a:p>
        </p:txBody>
      </p:sp>
    </p:spTree>
    <p:extLst>
      <p:ext uri="{BB962C8B-B14F-4D97-AF65-F5344CB8AC3E}">
        <p14:creationId xmlns:p14="http://schemas.microsoft.com/office/powerpoint/2010/main" val="133829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</TotalTime>
  <Words>3812</Words>
  <Application>Microsoft Macintosh PowerPoint</Application>
  <PresentationFormat>Widescreen</PresentationFormat>
  <Paragraphs>856</Paragraphs>
  <Slides>19</Slides>
  <Notes>4</Notes>
  <HiddenSlides>0</HiddenSlides>
  <MMClips>2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4" baseType="lpstr">
      <vt:lpstr>Arial</vt:lpstr>
      <vt:lpstr>Arial</vt:lpstr>
      <vt:lpstr>Arial Narrow</vt:lpstr>
      <vt:lpstr>Calibri</vt:lpstr>
      <vt:lpstr>Calibri Light</vt:lpstr>
      <vt:lpstr>Helvetica</vt:lpstr>
      <vt:lpstr>Helvetica Neue Medium</vt:lpstr>
      <vt:lpstr>HelveticaNeueLTStd</vt:lpstr>
      <vt:lpstr>Tahoma</vt:lpstr>
      <vt:lpstr>Times New Roman</vt:lpstr>
      <vt:lpstr>Trebuchet MS</vt:lpstr>
      <vt:lpstr>Univers</vt:lpstr>
      <vt:lpstr>WarnockPro</vt:lpstr>
      <vt:lpstr>Webdings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Elisabete José Vicente</dc:creator>
  <cp:lastModifiedBy>Felipe Vicente Brandt</cp:lastModifiedBy>
  <cp:revision>81</cp:revision>
  <dcterms:created xsi:type="dcterms:W3CDTF">2020-04-28T16:12:29Z</dcterms:created>
  <dcterms:modified xsi:type="dcterms:W3CDTF">2021-05-10T03:40:48Z</dcterms:modified>
</cp:coreProperties>
</file>