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sldIdLst>
    <p:sldId id="256" r:id="rId5"/>
    <p:sldId id="337" r:id="rId6"/>
    <p:sldId id="326" r:id="rId7"/>
    <p:sldId id="327" r:id="rId8"/>
    <p:sldId id="328" r:id="rId9"/>
    <p:sldId id="324" r:id="rId10"/>
    <p:sldId id="335" r:id="rId11"/>
    <p:sldId id="330" r:id="rId12"/>
    <p:sldId id="334" r:id="rId13"/>
    <p:sldId id="261" r:id="rId14"/>
    <p:sldId id="258" r:id="rId15"/>
    <p:sldId id="259" r:id="rId16"/>
    <p:sldId id="263" r:id="rId17"/>
    <p:sldId id="257" r:id="rId18"/>
    <p:sldId id="333" r:id="rId19"/>
    <p:sldId id="262" r:id="rId20"/>
    <p:sldId id="336" r:id="rId21"/>
    <p:sldId id="312" r:id="rId22"/>
    <p:sldId id="316" r:id="rId23"/>
    <p:sldId id="331" r:id="rId24"/>
    <p:sldId id="315" r:id="rId25"/>
    <p:sldId id="318" r:id="rId26"/>
    <p:sldId id="317" r:id="rId27"/>
    <p:sldId id="264" r:id="rId28"/>
    <p:sldId id="265" r:id="rId29"/>
    <p:sldId id="332" r:id="rId30"/>
    <p:sldId id="313" r:id="rId31"/>
    <p:sldId id="323" r:id="rId32"/>
    <p:sldId id="322" r:id="rId33"/>
    <p:sldId id="303" r:id="rId34"/>
    <p:sldId id="304" r:id="rId35"/>
    <p:sldId id="319" r:id="rId36"/>
    <p:sldId id="305" r:id="rId37"/>
    <p:sldId id="287" r:id="rId38"/>
    <p:sldId id="321" r:id="rId39"/>
    <p:sldId id="314" r:id="rId40"/>
    <p:sldId id="270" r:id="rId41"/>
    <p:sldId id="272" r:id="rId42"/>
    <p:sldId id="306" r:id="rId43"/>
    <p:sldId id="307" r:id="rId44"/>
    <p:sldId id="308" r:id="rId45"/>
    <p:sldId id="275" r:id="rId46"/>
    <p:sldId id="276" r:id="rId47"/>
    <p:sldId id="277" r:id="rId48"/>
    <p:sldId id="278" r:id="rId49"/>
    <p:sldId id="309" r:id="rId50"/>
    <p:sldId id="310" r:id="rId51"/>
    <p:sldId id="311" r:id="rId52"/>
    <p:sldId id="284" r:id="rId53"/>
    <p:sldId id="285" r:id="rId54"/>
    <p:sldId id="286" r:id="rId55"/>
    <p:sldId id="320" r:id="rId56"/>
    <p:sldId id="288" r:id="rId57"/>
    <p:sldId id="289" r:id="rId58"/>
    <p:sldId id="290" r:id="rId59"/>
    <p:sldId id="291" r:id="rId60"/>
    <p:sldId id="292" r:id="rId61"/>
    <p:sldId id="293" r:id="rId62"/>
    <p:sldId id="294" r:id="rId63"/>
    <p:sldId id="295" r:id="rId64"/>
    <p:sldId id="297" r:id="rId65"/>
    <p:sldId id="296" r:id="rId66"/>
    <p:sldId id="298" r:id="rId67"/>
    <p:sldId id="299" r:id="rId68"/>
    <p:sldId id="300" r:id="rId69"/>
    <p:sldId id="301" r:id="rId70"/>
    <p:sldId id="302" r:id="rId7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03407A-815D-9D4B-A901-0D3551EC819E}" v="2" dt="2022-05-03T01:34:40.1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77"/>
  </p:normalViewPr>
  <p:slideViewPr>
    <p:cSldViewPr snapToGrid="0" snapToObjects="1">
      <p:cViewPr varScale="1">
        <p:scale>
          <a:sx n="107" d="100"/>
          <a:sy n="107" d="100"/>
        </p:scale>
        <p:origin x="73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50C7EA-0A32-48A5-8B57-977EF2A8558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8A02122-E9B1-4B23-B218-5BFD1F627FF2}">
      <dgm:prSet/>
      <dgm:spPr/>
      <dgm:t>
        <a:bodyPr/>
        <a:lstStyle/>
        <a:p>
          <a:r>
            <a:rPr lang="pt-BR"/>
            <a:t>A  Sociedade Empresarial não é uma democracia, mas uma plutocracia</a:t>
          </a:r>
          <a:endParaRPr lang="en-US"/>
        </a:p>
      </dgm:t>
    </dgm:pt>
    <dgm:pt modelId="{4FF26001-DB16-41F7-B8D5-5862858F1D0C}" type="parTrans" cxnId="{3880A010-D021-40C9-AFD8-2D13F34E96D9}">
      <dgm:prSet/>
      <dgm:spPr/>
      <dgm:t>
        <a:bodyPr/>
        <a:lstStyle/>
        <a:p>
          <a:endParaRPr lang="en-US"/>
        </a:p>
      </dgm:t>
    </dgm:pt>
    <dgm:pt modelId="{2DF36449-CD07-4AFF-8E1C-995087F2C571}" type="sibTrans" cxnId="{3880A010-D021-40C9-AFD8-2D13F34E96D9}">
      <dgm:prSet/>
      <dgm:spPr/>
      <dgm:t>
        <a:bodyPr/>
        <a:lstStyle/>
        <a:p>
          <a:endParaRPr lang="en-US"/>
        </a:p>
      </dgm:t>
    </dgm:pt>
    <dgm:pt modelId="{3AC97437-F86B-4F06-BEFF-0C71C0059F09}">
      <dgm:prSet/>
      <dgm:spPr/>
      <dgm:t>
        <a:bodyPr/>
        <a:lstStyle/>
        <a:p>
          <a:r>
            <a:rPr lang="pt-BR"/>
            <a:t>Controlador e administrador tendem a ser pessoas diferentes, nas grandes empresas</a:t>
          </a:r>
          <a:endParaRPr lang="en-US"/>
        </a:p>
      </dgm:t>
    </dgm:pt>
    <dgm:pt modelId="{97322917-66E0-4D92-9B6C-F6E7BAD0FD09}" type="parTrans" cxnId="{45A5FAB9-2512-4A49-A49A-1A16E25BD823}">
      <dgm:prSet/>
      <dgm:spPr/>
      <dgm:t>
        <a:bodyPr/>
        <a:lstStyle/>
        <a:p>
          <a:endParaRPr lang="en-US"/>
        </a:p>
      </dgm:t>
    </dgm:pt>
    <dgm:pt modelId="{5A57E531-C664-4445-BB89-38644EC271A4}" type="sibTrans" cxnId="{45A5FAB9-2512-4A49-A49A-1A16E25BD823}">
      <dgm:prSet/>
      <dgm:spPr/>
      <dgm:t>
        <a:bodyPr/>
        <a:lstStyle/>
        <a:p>
          <a:endParaRPr lang="en-US"/>
        </a:p>
      </dgm:t>
    </dgm:pt>
    <dgm:pt modelId="{92C150ED-708F-4B9E-884B-C7A2F42202EE}">
      <dgm:prSet/>
      <dgm:spPr/>
      <dgm:t>
        <a:bodyPr/>
        <a:lstStyle/>
        <a:p>
          <a:r>
            <a:rPr lang="pt-BR"/>
            <a:t>O poder econômico por vezes se oculta, e exige uma análise contextual</a:t>
          </a:r>
          <a:endParaRPr lang="en-US"/>
        </a:p>
      </dgm:t>
    </dgm:pt>
    <dgm:pt modelId="{2A456BF0-254D-4EB7-AE43-3A73304381E2}" type="parTrans" cxnId="{18496B9D-D85E-4787-9019-D29DD91A5B48}">
      <dgm:prSet/>
      <dgm:spPr/>
      <dgm:t>
        <a:bodyPr/>
        <a:lstStyle/>
        <a:p>
          <a:endParaRPr lang="en-US"/>
        </a:p>
      </dgm:t>
    </dgm:pt>
    <dgm:pt modelId="{14881326-F713-4D19-A383-5330285A46E4}" type="sibTrans" cxnId="{18496B9D-D85E-4787-9019-D29DD91A5B48}">
      <dgm:prSet/>
      <dgm:spPr/>
      <dgm:t>
        <a:bodyPr/>
        <a:lstStyle/>
        <a:p>
          <a:endParaRPr lang="en-US"/>
        </a:p>
      </dgm:t>
    </dgm:pt>
    <dgm:pt modelId="{074A5624-FBF7-7442-A1D3-D364D4280B44}">
      <dgm:prSet/>
      <dgm:spPr/>
      <dgm:t>
        <a:bodyPr/>
        <a:lstStyle/>
        <a:p>
          <a:r>
            <a:rPr lang="pt-BR" dirty="0"/>
            <a:t>A compreensão do poder de controle permite uma visão do poder na sociedade. Por isso, Raimundo Faoro chamou ¨O Poder de Controle na Sociedade Anônima¨, de Fábio Konder </a:t>
          </a:r>
          <a:r>
            <a:rPr lang="pt-BR" dirty="0" err="1"/>
            <a:t>Comparato</a:t>
          </a:r>
          <a:r>
            <a:rPr lang="pt-BR" dirty="0"/>
            <a:t>, de ¨O Príncipe de Maquiavel da Sociedade Capitalista¨</a:t>
          </a:r>
        </a:p>
      </dgm:t>
    </dgm:pt>
    <dgm:pt modelId="{ABFCA0DB-7489-4D4A-9589-C367D8A0F716}" type="parTrans" cxnId="{672384D4-159D-9F47-ACF0-8D15297ADF50}">
      <dgm:prSet/>
      <dgm:spPr/>
      <dgm:t>
        <a:bodyPr/>
        <a:lstStyle/>
        <a:p>
          <a:endParaRPr lang="pt-BR"/>
        </a:p>
      </dgm:t>
    </dgm:pt>
    <dgm:pt modelId="{FEDD658D-5624-064E-9ED6-EBE91517FC72}" type="sibTrans" cxnId="{672384D4-159D-9F47-ACF0-8D15297ADF50}">
      <dgm:prSet/>
      <dgm:spPr/>
      <dgm:t>
        <a:bodyPr/>
        <a:lstStyle/>
        <a:p>
          <a:endParaRPr lang="pt-BR"/>
        </a:p>
      </dgm:t>
    </dgm:pt>
    <dgm:pt modelId="{B2CAA713-993F-BF4A-98A4-DFF40358F5B1}">
      <dgm:prSet/>
      <dgm:spPr/>
      <dgm:t>
        <a:bodyPr/>
        <a:lstStyle/>
        <a:p>
          <a:r>
            <a:rPr lang="pt-BR" dirty="0"/>
            <a:t>Binômio Poder – Responsabilidade e o debate sobre o poder de controle no governo Geisel</a:t>
          </a:r>
        </a:p>
      </dgm:t>
    </dgm:pt>
    <dgm:pt modelId="{888564F9-E841-604F-9202-C2218E62F2C5}" type="parTrans" cxnId="{F66E911A-7872-E845-B716-8A81C575B3B0}">
      <dgm:prSet/>
      <dgm:spPr/>
      <dgm:t>
        <a:bodyPr/>
        <a:lstStyle/>
        <a:p>
          <a:endParaRPr lang="pt-BR"/>
        </a:p>
      </dgm:t>
    </dgm:pt>
    <dgm:pt modelId="{0D123EA4-4A94-A64E-A5A2-B7FF764C7217}" type="sibTrans" cxnId="{F66E911A-7872-E845-B716-8A81C575B3B0}">
      <dgm:prSet/>
      <dgm:spPr/>
      <dgm:t>
        <a:bodyPr/>
        <a:lstStyle/>
        <a:p>
          <a:endParaRPr lang="pt-BR"/>
        </a:p>
      </dgm:t>
    </dgm:pt>
    <dgm:pt modelId="{4C5A93C8-EE6D-D141-AFFD-C6D735A76AA1}" type="pres">
      <dgm:prSet presAssocID="{6050C7EA-0A32-48A5-8B57-977EF2A85580}" presName="linear" presStyleCnt="0">
        <dgm:presLayoutVars>
          <dgm:animLvl val="lvl"/>
          <dgm:resizeHandles val="exact"/>
        </dgm:presLayoutVars>
      </dgm:prSet>
      <dgm:spPr/>
    </dgm:pt>
    <dgm:pt modelId="{D859E465-D7B4-C345-9DA5-3AD3507712F6}" type="pres">
      <dgm:prSet presAssocID="{38A02122-E9B1-4B23-B218-5BFD1F627FF2}" presName="parentText" presStyleLbl="node1" presStyleIdx="0" presStyleCnt="5">
        <dgm:presLayoutVars>
          <dgm:chMax val="0"/>
          <dgm:bulletEnabled val="1"/>
        </dgm:presLayoutVars>
      </dgm:prSet>
      <dgm:spPr/>
    </dgm:pt>
    <dgm:pt modelId="{682A3157-05B3-724F-B114-8E0078C5AFA0}" type="pres">
      <dgm:prSet presAssocID="{2DF36449-CD07-4AFF-8E1C-995087F2C571}" presName="spacer" presStyleCnt="0"/>
      <dgm:spPr/>
    </dgm:pt>
    <dgm:pt modelId="{E3F6E55A-5B86-4246-AD6C-DAA4D9393EF4}" type="pres">
      <dgm:prSet presAssocID="{3AC97437-F86B-4F06-BEFF-0C71C0059F09}" presName="parentText" presStyleLbl="node1" presStyleIdx="1" presStyleCnt="5">
        <dgm:presLayoutVars>
          <dgm:chMax val="0"/>
          <dgm:bulletEnabled val="1"/>
        </dgm:presLayoutVars>
      </dgm:prSet>
      <dgm:spPr/>
    </dgm:pt>
    <dgm:pt modelId="{CB5FDF0E-4FB7-E148-827E-C0D604725428}" type="pres">
      <dgm:prSet presAssocID="{5A57E531-C664-4445-BB89-38644EC271A4}" presName="spacer" presStyleCnt="0"/>
      <dgm:spPr/>
    </dgm:pt>
    <dgm:pt modelId="{D05573D1-0593-3843-852D-01532EA8A767}" type="pres">
      <dgm:prSet presAssocID="{92C150ED-708F-4B9E-884B-C7A2F42202EE}" presName="parentText" presStyleLbl="node1" presStyleIdx="2" presStyleCnt="5">
        <dgm:presLayoutVars>
          <dgm:chMax val="0"/>
          <dgm:bulletEnabled val="1"/>
        </dgm:presLayoutVars>
      </dgm:prSet>
      <dgm:spPr/>
    </dgm:pt>
    <dgm:pt modelId="{DA44A0D2-28C6-3244-9BD0-BF270A1A4FC7}" type="pres">
      <dgm:prSet presAssocID="{14881326-F713-4D19-A383-5330285A46E4}" presName="spacer" presStyleCnt="0"/>
      <dgm:spPr/>
    </dgm:pt>
    <dgm:pt modelId="{FFBB4D54-A4A8-BC47-B509-6D0CDDB54E04}" type="pres">
      <dgm:prSet presAssocID="{074A5624-FBF7-7442-A1D3-D364D4280B44}" presName="parentText" presStyleLbl="node1" presStyleIdx="3" presStyleCnt="5">
        <dgm:presLayoutVars>
          <dgm:chMax val="0"/>
          <dgm:bulletEnabled val="1"/>
        </dgm:presLayoutVars>
      </dgm:prSet>
      <dgm:spPr/>
    </dgm:pt>
    <dgm:pt modelId="{2277BADA-AD1D-914C-B6D7-3ED44C69F0A0}" type="pres">
      <dgm:prSet presAssocID="{FEDD658D-5624-064E-9ED6-EBE91517FC72}" presName="spacer" presStyleCnt="0"/>
      <dgm:spPr/>
    </dgm:pt>
    <dgm:pt modelId="{325E6FB3-0711-1940-A835-60D350A0AAE2}" type="pres">
      <dgm:prSet presAssocID="{B2CAA713-993F-BF4A-98A4-DFF40358F5B1}" presName="parentText" presStyleLbl="node1" presStyleIdx="4" presStyleCnt="5">
        <dgm:presLayoutVars>
          <dgm:chMax val="0"/>
          <dgm:bulletEnabled val="1"/>
        </dgm:presLayoutVars>
      </dgm:prSet>
      <dgm:spPr/>
    </dgm:pt>
  </dgm:ptLst>
  <dgm:cxnLst>
    <dgm:cxn modelId="{3880A010-D021-40C9-AFD8-2D13F34E96D9}" srcId="{6050C7EA-0A32-48A5-8B57-977EF2A85580}" destId="{38A02122-E9B1-4B23-B218-5BFD1F627FF2}" srcOrd="0" destOrd="0" parTransId="{4FF26001-DB16-41F7-B8D5-5862858F1D0C}" sibTransId="{2DF36449-CD07-4AFF-8E1C-995087F2C571}"/>
    <dgm:cxn modelId="{F66E911A-7872-E845-B716-8A81C575B3B0}" srcId="{6050C7EA-0A32-48A5-8B57-977EF2A85580}" destId="{B2CAA713-993F-BF4A-98A4-DFF40358F5B1}" srcOrd="4" destOrd="0" parTransId="{888564F9-E841-604F-9202-C2218E62F2C5}" sibTransId="{0D123EA4-4A94-A64E-A5A2-B7FF764C7217}"/>
    <dgm:cxn modelId="{2E0AAB34-C012-FA41-B3B0-2D894409E262}" type="presOf" srcId="{074A5624-FBF7-7442-A1D3-D364D4280B44}" destId="{FFBB4D54-A4A8-BC47-B509-6D0CDDB54E04}" srcOrd="0" destOrd="0" presId="urn:microsoft.com/office/officeart/2005/8/layout/vList2"/>
    <dgm:cxn modelId="{1ED79439-65E9-B34A-BDD3-B580B8E22A6A}" type="presOf" srcId="{38A02122-E9B1-4B23-B218-5BFD1F627FF2}" destId="{D859E465-D7B4-C345-9DA5-3AD3507712F6}" srcOrd="0" destOrd="0" presId="urn:microsoft.com/office/officeart/2005/8/layout/vList2"/>
    <dgm:cxn modelId="{9E81C846-AB5E-1F46-A57B-7C9946DAF17A}" type="presOf" srcId="{3AC97437-F86B-4F06-BEFF-0C71C0059F09}" destId="{E3F6E55A-5B86-4246-AD6C-DAA4D9393EF4}" srcOrd="0" destOrd="0" presId="urn:microsoft.com/office/officeart/2005/8/layout/vList2"/>
    <dgm:cxn modelId="{9670F75E-7B0F-0344-AA07-A659A6C59B5E}" type="presOf" srcId="{92C150ED-708F-4B9E-884B-C7A2F42202EE}" destId="{D05573D1-0593-3843-852D-01532EA8A767}" srcOrd="0" destOrd="0" presId="urn:microsoft.com/office/officeart/2005/8/layout/vList2"/>
    <dgm:cxn modelId="{18496B9D-D85E-4787-9019-D29DD91A5B48}" srcId="{6050C7EA-0A32-48A5-8B57-977EF2A85580}" destId="{92C150ED-708F-4B9E-884B-C7A2F42202EE}" srcOrd="2" destOrd="0" parTransId="{2A456BF0-254D-4EB7-AE43-3A73304381E2}" sibTransId="{14881326-F713-4D19-A383-5330285A46E4}"/>
    <dgm:cxn modelId="{45A5FAB9-2512-4A49-A49A-1A16E25BD823}" srcId="{6050C7EA-0A32-48A5-8B57-977EF2A85580}" destId="{3AC97437-F86B-4F06-BEFF-0C71C0059F09}" srcOrd="1" destOrd="0" parTransId="{97322917-66E0-4D92-9B6C-F6E7BAD0FD09}" sibTransId="{5A57E531-C664-4445-BB89-38644EC271A4}"/>
    <dgm:cxn modelId="{F648E4BE-E7DB-D34C-8BFF-44291991197C}" type="presOf" srcId="{B2CAA713-993F-BF4A-98A4-DFF40358F5B1}" destId="{325E6FB3-0711-1940-A835-60D350A0AAE2}" srcOrd="0" destOrd="0" presId="urn:microsoft.com/office/officeart/2005/8/layout/vList2"/>
    <dgm:cxn modelId="{11E30ACF-109F-7A47-87C9-EE7CB76EC935}" type="presOf" srcId="{6050C7EA-0A32-48A5-8B57-977EF2A85580}" destId="{4C5A93C8-EE6D-D141-AFFD-C6D735A76AA1}" srcOrd="0" destOrd="0" presId="urn:microsoft.com/office/officeart/2005/8/layout/vList2"/>
    <dgm:cxn modelId="{672384D4-159D-9F47-ACF0-8D15297ADF50}" srcId="{6050C7EA-0A32-48A5-8B57-977EF2A85580}" destId="{074A5624-FBF7-7442-A1D3-D364D4280B44}" srcOrd="3" destOrd="0" parTransId="{ABFCA0DB-7489-4D4A-9589-C367D8A0F716}" sibTransId="{FEDD658D-5624-064E-9ED6-EBE91517FC72}"/>
    <dgm:cxn modelId="{DAAB1CB3-281A-854D-9DFF-27F715C38045}" type="presParOf" srcId="{4C5A93C8-EE6D-D141-AFFD-C6D735A76AA1}" destId="{D859E465-D7B4-C345-9DA5-3AD3507712F6}" srcOrd="0" destOrd="0" presId="urn:microsoft.com/office/officeart/2005/8/layout/vList2"/>
    <dgm:cxn modelId="{E83B3708-D822-3540-B246-04EF86BD5BF3}" type="presParOf" srcId="{4C5A93C8-EE6D-D141-AFFD-C6D735A76AA1}" destId="{682A3157-05B3-724F-B114-8E0078C5AFA0}" srcOrd="1" destOrd="0" presId="urn:microsoft.com/office/officeart/2005/8/layout/vList2"/>
    <dgm:cxn modelId="{D2C6264B-F174-334B-BAFB-72679594F12C}" type="presParOf" srcId="{4C5A93C8-EE6D-D141-AFFD-C6D735A76AA1}" destId="{E3F6E55A-5B86-4246-AD6C-DAA4D9393EF4}" srcOrd="2" destOrd="0" presId="urn:microsoft.com/office/officeart/2005/8/layout/vList2"/>
    <dgm:cxn modelId="{240C8621-0621-7647-8F1B-B14B4673C427}" type="presParOf" srcId="{4C5A93C8-EE6D-D141-AFFD-C6D735A76AA1}" destId="{CB5FDF0E-4FB7-E148-827E-C0D604725428}" srcOrd="3" destOrd="0" presId="urn:microsoft.com/office/officeart/2005/8/layout/vList2"/>
    <dgm:cxn modelId="{34DEB3C5-978B-FC45-B59B-2AEDBDEAF6A1}" type="presParOf" srcId="{4C5A93C8-EE6D-D141-AFFD-C6D735A76AA1}" destId="{D05573D1-0593-3843-852D-01532EA8A767}" srcOrd="4" destOrd="0" presId="urn:microsoft.com/office/officeart/2005/8/layout/vList2"/>
    <dgm:cxn modelId="{889A2A3D-6F17-6948-9BCA-F6152DE8FAE1}" type="presParOf" srcId="{4C5A93C8-EE6D-D141-AFFD-C6D735A76AA1}" destId="{DA44A0D2-28C6-3244-9BD0-BF270A1A4FC7}" srcOrd="5" destOrd="0" presId="urn:microsoft.com/office/officeart/2005/8/layout/vList2"/>
    <dgm:cxn modelId="{E58B8186-1D06-2B4D-81EA-1703FA14E6DE}" type="presParOf" srcId="{4C5A93C8-EE6D-D141-AFFD-C6D735A76AA1}" destId="{FFBB4D54-A4A8-BC47-B509-6D0CDDB54E04}" srcOrd="6" destOrd="0" presId="urn:microsoft.com/office/officeart/2005/8/layout/vList2"/>
    <dgm:cxn modelId="{562DCDA5-7D90-C443-A606-C5D6B9EC6C9D}" type="presParOf" srcId="{4C5A93C8-EE6D-D141-AFFD-C6D735A76AA1}" destId="{2277BADA-AD1D-914C-B6D7-3ED44C69F0A0}" srcOrd="7" destOrd="0" presId="urn:microsoft.com/office/officeart/2005/8/layout/vList2"/>
    <dgm:cxn modelId="{C97CE6D0-853C-6B40-8051-19E87990CBF7}" type="presParOf" srcId="{4C5A93C8-EE6D-D141-AFFD-C6D735A76AA1}" destId="{325E6FB3-0711-1940-A835-60D350A0AAE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59E465-D7B4-C345-9DA5-3AD3507712F6}">
      <dsp:nvSpPr>
        <dsp:cNvPr id="0" name=""/>
        <dsp:cNvSpPr/>
      </dsp:nvSpPr>
      <dsp:spPr>
        <a:xfrm>
          <a:off x="0" y="351366"/>
          <a:ext cx="10548936" cy="5846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pt-BR" sz="1500" kern="1200"/>
            <a:t>A  Sociedade Empresarial não é uma democracia, mas uma plutocracia</a:t>
          </a:r>
          <a:endParaRPr lang="en-US" sz="1500" kern="1200"/>
        </a:p>
      </dsp:txBody>
      <dsp:txXfrm>
        <a:off x="28539" y="379905"/>
        <a:ext cx="10491858" cy="527556"/>
      </dsp:txXfrm>
    </dsp:sp>
    <dsp:sp modelId="{E3F6E55A-5B86-4246-AD6C-DAA4D9393EF4}">
      <dsp:nvSpPr>
        <dsp:cNvPr id="0" name=""/>
        <dsp:cNvSpPr/>
      </dsp:nvSpPr>
      <dsp:spPr>
        <a:xfrm>
          <a:off x="0" y="979200"/>
          <a:ext cx="10548936" cy="5846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pt-BR" sz="1500" kern="1200"/>
            <a:t>Controlador e administrador tendem a ser pessoas diferentes, nas grandes empresas</a:t>
          </a:r>
          <a:endParaRPr lang="en-US" sz="1500" kern="1200"/>
        </a:p>
      </dsp:txBody>
      <dsp:txXfrm>
        <a:off x="28539" y="1007739"/>
        <a:ext cx="10491858" cy="527556"/>
      </dsp:txXfrm>
    </dsp:sp>
    <dsp:sp modelId="{D05573D1-0593-3843-852D-01532EA8A767}">
      <dsp:nvSpPr>
        <dsp:cNvPr id="0" name=""/>
        <dsp:cNvSpPr/>
      </dsp:nvSpPr>
      <dsp:spPr>
        <a:xfrm>
          <a:off x="0" y="1607034"/>
          <a:ext cx="10548936" cy="5846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pt-BR" sz="1500" kern="1200"/>
            <a:t>O poder econômico por vezes se oculta, e exige uma análise contextual</a:t>
          </a:r>
          <a:endParaRPr lang="en-US" sz="1500" kern="1200"/>
        </a:p>
      </dsp:txBody>
      <dsp:txXfrm>
        <a:off x="28539" y="1635573"/>
        <a:ext cx="10491858" cy="527556"/>
      </dsp:txXfrm>
    </dsp:sp>
    <dsp:sp modelId="{FFBB4D54-A4A8-BC47-B509-6D0CDDB54E04}">
      <dsp:nvSpPr>
        <dsp:cNvPr id="0" name=""/>
        <dsp:cNvSpPr/>
      </dsp:nvSpPr>
      <dsp:spPr>
        <a:xfrm>
          <a:off x="0" y="2234869"/>
          <a:ext cx="10548936" cy="5846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pt-BR" sz="1500" kern="1200" dirty="0"/>
            <a:t>A compreensão do poder de controle permite uma visão do poder na sociedade. Por isso, Raimundo Faoro chamou ¨O Poder de Controle na Sociedade Anônima¨, de Fábio Konder </a:t>
          </a:r>
          <a:r>
            <a:rPr lang="pt-BR" sz="1500" kern="1200" dirty="0" err="1"/>
            <a:t>Comparato</a:t>
          </a:r>
          <a:r>
            <a:rPr lang="pt-BR" sz="1500" kern="1200" dirty="0"/>
            <a:t>, de ¨O Príncipe de Maquiavel da Sociedade Capitalista¨</a:t>
          </a:r>
        </a:p>
      </dsp:txBody>
      <dsp:txXfrm>
        <a:off x="28539" y="2263408"/>
        <a:ext cx="10491858" cy="527556"/>
      </dsp:txXfrm>
    </dsp:sp>
    <dsp:sp modelId="{325E6FB3-0711-1940-A835-60D350A0AAE2}">
      <dsp:nvSpPr>
        <dsp:cNvPr id="0" name=""/>
        <dsp:cNvSpPr/>
      </dsp:nvSpPr>
      <dsp:spPr>
        <a:xfrm>
          <a:off x="0" y="2862703"/>
          <a:ext cx="10548936" cy="5846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pt-BR" sz="1500" kern="1200" dirty="0"/>
            <a:t>Binômio Poder – Responsabilidade e o debate sobre o poder de controle no governo Geisel</a:t>
          </a:r>
        </a:p>
      </dsp:txBody>
      <dsp:txXfrm>
        <a:off x="28539" y="2891242"/>
        <a:ext cx="10491858" cy="52755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dirty="0"/>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0D4E46AA-1EC0-4433-9956-E798E94A6FB7}" type="datetimeFigureOut">
              <a:rPr lang="en-US" smtClean="0"/>
              <a:t>11/9/23</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38C08-47C7-4847-B0BE-B9D8DEEB3D1B}" type="slidenum">
              <a:rPr lang="en-US" smtClean="0"/>
              <a:t>‹nº›</a:t>
            </a:fld>
            <a:endParaRPr lang="en-US"/>
          </a:p>
        </p:txBody>
      </p:sp>
    </p:spTree>
    <p:extLst>
      <p:ext uri="{BB962C8B-B14F-4D97-AF65-F5344CB8AC3E}">
        <p14:creationId xmlns:p14="http://schemas.microsoft.com/office/powerpoint/2010/main" val="1530391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0D4E46AA-1EC0-4433-9956-E798E94A6FB7}" type="datetimeFigureOut">
              <a:rPr lang="en-US" smtClean="0"/>
              <a:t>11/9/23</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38C08-47C7-4847-B0BE-B9D8DEEB3D1B}" type="slidenum">
              <a:rPr lang="en-US" smtClean="0"/>
              <a:t>‹nº›</a:t>
            </a:fld>
            <a:endParaRPr lang="en-US"/>
          </a:p>
        </p:txBody>
      </p:sp>
    </p:spTree>
    <p:extLst>
      <p:ext uri="{BB962C8B-B14F-4D97-AF65-F5344CB8AC3E}">
        <p14:creationId xmlns:p14="http://schemas.microsoft.com/office/powerpoint/2010/main" val="1642521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D4E46AA-1EC0-4433-9956-E798E94A6FB7}" type="datetimeFigureOut">
              <a:rPr lang="en-US" smtClean="0"/>
              <a:t>11/9/23</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38C08-47C7-4847-B0BE-B9D8DEEB3D1B}" type="slidenum">
              <a:rPr lang="en-US" smtClean="0"/>
              <a:t>‹nº›</a:t>
            </a:fld>
            <a:endParaRPr lang="en-US"/>
          </a:p>
        </p:txBody>
      </p:sp>
    </p:spTree>
    <p:extLst>
      <p:ext uri="{BB962C8B-B14F-4D97-AF65-F5344CB8AC3E}">
        <p14:creationId xmlns:p14="http://schemas.microsoft.com/office/powerpoint/2010/main" val="1198213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0D4E46AA-1EC0-4433-9956-E798E94A6FB7}" type="datetimeFigureOut">
              <a:rPr lang="en-US" smtClean="0"/>
              <a:t>11/9/23</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38C08-47C7-4847-B0BE-B9D8DEEB3D1B}" type="slidenum">
              <a:rPr lang="en-US" smtClean="0"/>
              <a:t>‹nº›</a:t>
            </a:fld>
            <a:endParaRPr lang="en-US"/>
          </a:p>
        </p:txBody>
      </p:sp>
    </p:spTree>
    <p:extLst>
      <p:ext uri="{BB962C8B-B14F-4D97-AF65-F5344CB8AC3E}">
        <p14:creationId xmlns:p14="http://schemas.microsoft.com/office/powerpoint/2010/main" val="1923154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0D4E46AA-1EC0-4433-9956-E798E94A6FB7}" type="datetimeFigureOut">
              <a:rPr lang="en-US" smtClean="0"/>
              <a:t>11/9/23</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38C08-47C7-4847-B0BE-B9D8DEEB3D1B}" type="slidenum">
              <a:rPr lang="en-US" smtClean="0"/>
              <a:t>‹nº›</a:t>
            </a:fld>
            <a:endParaRPr lang="en-US"/>
          </a:p>
        </p:txBody>
      </p:sp>
    </p:spTree>
    <p:extLst>
      <p:ext uri="{BB962C8B-B14F-4D97-AF65-F5344CB8AC3E}">
        <p14:creationId xmlns:p14="http://schemas.microsoft.com/office/powerpoint/2010/main" val="2062002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0D4E46AA-1EC0-4433-9956-E798E94A6FB7}" type="datetimeFigureOut">
              <a:rPr lang="en-US" smtClean="0"/>
              <a:t>11/9/23</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38C08-47C7-4847-B0BE-B9D8DEEB3D1B}" type="slidenum">
              <a:rPr lang="en-US" smtClean="0"/>
              <a:t>‹nº›</a:t>
            </a:fld>
            <a:endParaRPr lang="en-US"/>
          </a:p>
        </p:txBody>
      </p:sp>
    </p:spTree>
    <p:extLst>
      <p:ext uri="{BB962C8B-B14F-4D97-AF65-F5344CB8AC3E}">
        <p14:creationId xmlns:p14="http://schemas.microsoft.com/office/powerpoint/2010/main" val="1374119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0D4E46AA-1EC0-4433-9956-E798E94A6FB7}" type="datetimeFigureOut">
              <a:rPr lang="en-US" smtClean="0"/>
              <a:t>11/9/23</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38C08-47C7-4847-B0BE-B9D8DEEB3D1B}" type="slidenum">
              <a:rPr lang="en-US" smtClean="0"/>
              <a:t>‹nº›</a:t>
            </a:fld>
            <a:endParaRPr lang="en-US"/>
          </a:p>
        </p:txBody>
      </p:sp>
    </p:spTree>
    <p:extLst>
      <p:ext uri="{BB962C8B-B14F-4D97-AF65-F5344CB8AC3E}">
        <p14:creationId xmlns:p14="http://schemas.microsoft.com/office/powerpoint/2010/main" val="803288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0D4E46AA-1EC0-4433-9956-E798E94A6FB7}" type="datetimeFigureOut">
              <a:rPr lang="en-US" smtClean="0"/>
              <a:t>11/9/23</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38C08-47C7-4847-B0BE-B9D8DEEB3D1B}" type="slidenum">
              <a:rPr lang="en-US" smtClean="0"/>
              <a:t>‹nº›</a:t>
            </a:fld>
            <a:endParaRPr lang="en-US"/>
          </a:p>
        </p:txBody>
      </p:sp>
    </p:spTree>
    <p:extLst>
      <p:ext uri="{BB962C8B-B14F-4D97-AF65-F5344CB8AC3E}">
        <p14:creationId xmlns:p14="http://schemas.microsoft.com/office/powerpoint/2010/main" val="2467375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D4E46AA-1EC0-4433-9956-E798E94A6FB7}" type="datetimeFigureOut">
              <a:rPr lang="en-US" smtClean="0"/>
              <a:t>11/9/23</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38C08-47C7-4847-B0BE-B9D8DEEB3D1B}" type="slidenum">
              <a:rPr lang="en-US" smtClean="0"/>
              <a:t>‹nº›</a:t>
            </a:fld>
            <a:endParaRPr lang="en-US"/>
          </a:p>
        </p:txBody>
      </p:sp>
    </p:spTree>
    <p:extLst>
      <p:ext uri="{BB962C8B-B14F-4D97-AF65-F5344CB8AC3E}">
        <p14:creationId xmlns:p14="http://schemas.microsoft.com/office/powerpoint/2010/main" val="3460078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0D4E46AA-1EC0-4433-9956-E798E94A6FB7}" type="datetimeFigureOut">
              <a:rPr lang="en-US" smtClean="0"/>
              <a:t>11/9/23</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38C08-47C7-4847-B0BE-B9D8DEEB3D1B}" type="slidenum">
              <a:rPr lang="en-US" smtClean="0"/>
              <a:t>‹nº›</a:t>
            </a:fld>
            <a:endParaRPr lang="en-US"/>
          </a:p>
        </p:txBody>
      </p:sp>
    </p:spTree>
    <p:extLst>
      <p:ext uri="{BB962C8B-B14F-4D97-AF65-F5344CB8AC3E}">
        <p14:creationId xmlns:p14="http://schemas.microsoft.com/office/powerpoint/2010/main" val="626628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0D4E46AA-1EC0-4433-9956-E798E94A6FB7}" type="datetimeFigureOut">
              <a:rPr lang="en-US" smtClean="0"/>
              <a:t>11/9/23</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38C08-47C7-4847-B0BE-B9D8DEEB3D1B}" type="slidenum">
              <a:rPr lang="en-US" smtClean="0"/>
              <a:t>‹nº›</a:t>
            </a:fld>
            <a:endParaRPr lang="en-US"/>
          </a:p>
        </p:txBody>
      </p:sp>
    </p:spTree>
    <p:extLst>
      <p:ext uri="{BB962C8B-B14F-4D97-AF65-F5344CB8AC3E}">
        <p14:creationId xmlns:p14="http://schemas.microsoft.com/office/powerpoint/2010/main" val="3436282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0"/>
            <a:ext cx="10363200" cy="131444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853369"/>
            <a:ext cx="10363200" cy="30884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0D4E46AA-1EC0-4433-9956-E798E94A6FB7}" type="datetimeFigureOut">
              <a:rPr lang="en-US" smtClean="0"/>
              <a:pPr/>
              <a:t>11/9/23</a:t>
            </a:fld>
            <a:endParaRPr lang="en-US" dirty="0"/>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38C08-47C7-4847-B0BE-B9D8DEEB3D1B}" type="slidenum">
              <a:rPr lang="en-US" smtClean="0"/>
              <a:pPr/>
              <a:t>‹nº›</a:t>
            </a:fld>
            <a:endParaRPr lang="en-US" dirty="0"/>
          </a:p>
        </p:txBody>
      </p:sp>
      <p:cxnSp>
        <p:nvCxnSpPr>
          <p:cNvPr id="7" name="Straight Connector 6">
            <a:extLst>
              <a:ext uri="{FF2B5EF4-FFF2-40B4-BE49-F238E27FC236}">
                <a16:creationId xmlns:a16="http://schemas.microsoft.com/office/drawing/2014/main" id="{F209B62C-3402-4623-9A7C-AA048B56F8C3}"/>
              </a:ext>
            </a:extLst>
          </p:cNvPr>
          <p:cNvCxnSpPr>
            <a:cxnSpLocks/>
          </p:cNvCxnSpPr>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663693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72" r:id="rId6"/>
    <p:sldLayoutId id="2147483667" r:id="rId7"/>
    <p:sldLayoutId id="2147483668" r:id="rId8"/>
    <p:sldLayoutId id="2147483669" r:id="rId9"/>
    <p:sldLayoutId id="2147483671" r:id="rId10"/>
    <p:sldLayoutId id="2147483670"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274320" indent="0" algn="l" defTabSz="914400" rtl="0" eaLnBrk="1" latinLnBrk="0" hangingPunct="1">
        <a:lnSpc>
          <a:spcPct val="120000"/>
        </a:lnSpc>
        <a:spcBef>
          <a:spcPts val="500"/>
        </a:spcBef>
        <a:buSzPct val="87000"/>
        <a:buFontTx/>
        <a:buNone/>
        <a:defRPr sz="1800" kern="1200">
          <a:solidFill>
            <a:schemeClr val="tx1"/>
          </a:solidFill>
          <a:latin typeface="+mn-lt"/>
          <a:ea typeface="+mn-ea"/>
          <a:cs typeface="+mn-cs"/>
        </a:defRPr>
      </a:lvl2pPr>
      <a:lvl3pPr marL="54864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594360" indent="0" algn="l" defTabSz="914400" rtl="0" eaLnBrk="1" latinLnBrk="0" hangingPunct="1">
        <a:lnSpc>
          <a:spcPct val="120000"/>
        </a:lnSpc>
        <a:spcBef>
          <a:spcPts val="500"/>
        </a:spcBef>
        <a:buSzPct val="87000"/>
        <a:buFontTx/>
        <a:buNone/>
        <a:defRPr sz="1400" kern="1200">
          <a:solidFill>
            <a:schemeClr val="tx1"/>
          </a:solidFill>
          <a:latin typeface="+mn-lt"/>
          <a:ea typeface="+mn-ea"/>
          <a:cs typeface="+mn-cs"/>
        </a:defRPr>
      </a:lvl4pPr>
      <a:lvl5pPr marL="822960"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planalto.gov.br/ccivil_03/LEIS/L6404consol.htm#art110a"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hyperlink" Target="http://www.planalto.gov.br/ccivil_03/leis/LEIS_2001/L10303.htm#art3"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hyperlink" Target="http://www.planalto.gov.br/ccivil_03/_Ato2011-2014/2013/Lei/L12838.htm#art15"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61A778B-42C2-4F17-9DEC-4F876ACDBF6C}"/>
              </a:ext>
            </a:extLst>
          </p:cNvPr>
          <p:cNvPicPr>
            <a:picLocks noChangeAspect="1"/>
          </p:cNvPicPr>
          <p:nvPr/>
        </p:nvPicPr>
        <p:blipFill rotWithShape="1">
          <a:blip r:embed="rId2">
            <a:alphaModFix/>
          </a:blip>
          <a:srcRect r="1" b="12167"/>
          <a:stretch/>
        </p:blipFill>
        <p:spPr>
          <a:xfrm>
            <a:off x="-4703" y="12042"/>
            <a:ext cx="7807947" cy="6857990"/>
          </a:xfrm>
          <a:prstGeom prst="rect">
            <a:avLst/>
          </a:prstGeom>
        </p:spPr>
      </p:pic>
      <p:sp>
        <p:nvSpPr>
          <p:cNvPr id="20" name="Rectangle 19">
            <a:extLst>
              <a:ext uri="{FF2B5EF4-FFF2-40B4-BE49-F238E27FC236}">
                <a16:creationId xmlns:a16="http://schemas.microsoft.com/office/drawing/2014/main" id="{F7017262-EEEC-4F5E-917D-A55E68A119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33640" y="-1533639"/>
            <a:ext cx="4735963" cy="7803244"/>
          </a:xfrm>
          <a:prstGeom prst="rect">
            <a:avLst/>
          </a:prstGeom>
          <a:gradFill flip="none" rotWithShape="1">
            <a:gsLst>
              <a:gs pos="0">
                <a:srgbClr val="000000">
                  <a:alpha val="0"/>
                </a:srgbClr>
              </a:gs>
              <a:gs pos="58000">
                <a:srgbClr val="000000">
                  <a:alpha val="55000"/>
                </a:srgbClr>
              </a:gs>
              <a:gs pos="93000">
                <a:srgbClr val="000000">
                  <a:alpha val="6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8B9D056-078D-3F40-87CE-E2E2346D0D79}"/>
              </a:ext>
            </a:extLst>
          </p:cNvPr>
          <p:cNvSpPr>
            <a:spLocks noGrp="1"/>
          </p:cNvSpPr>
          <p:nvPr>
            <p:ph type="title"/>
          </p:nvPr>
        </p:nvSpPr>
        <p:spPr>
          <a:xfrm>
            <a:off x="914401" y="1371600"/>
            <a:ext cx="5593606" cy="3156253"/>
          </a:xfrm>
        </p:spPr>
        <p:txBody>
          <a:bodyPr>
            <a:normAutofit/>
          </a:bodyPr>
          <a:lstStyle/>
          <a:p>
            <a:r>
              <a:rPr lang="pt-BR" dirty="0">
                <a:solidFill>
                  <a:srgbClr val="FFFFFF"/>
                </a:solidFill>
              </a:rPr>
              <a:t>Sociedades Anônimas</a:t>
            </a:r>
            <a:br>
              <a:rPr lang="pt-BR" dirty="0">
                <a:solidFill>
                  <a:srgbClr val="FFFFFF"/>
                </a:solidFill>
              </a:rPr>
            </a:br>
            <a:r>
              <a:rPr lang="pt-BR" dirty="0">
                <a:solidFill>
                  <a:srgbClr val="FFFFFF"/>
                </a:solidFill>
              </a:rPr>
              <a:t>Direitos dos Acionistas</a:t>
            </a:r>
            <a:br>
              <a:rPr lang="pt-BR" dirty="0">
                <a:solidFill>
                  <a:srgbClr val="FFFFFF"/>
                </a:solidFill>
              </a:rPr>
            </a:br>
            <a:r>
              <a:rPr lang="pt-BR" dirty="0">
                <a:solidFill>
                  <a:srgbClr val="FFFFFF"/>
                </a:solidFill>
              </a:rPr>
              <a:t>Regime Jurídico do Controle e da Administração Social</a:t>
            </a:r>
          </a:p>
        </p:txBody>
      </p:sp>
      <p:cxnSp>
        <p:nvCxnSpPr>
          <p:cNvPr id="26" name="Straight Connector 21">
            <a:extLst>
              <a:ext uri="{FF2B5EF4-FFF2-40B4-BE49-F238E27FC236}">
                <a16:creationId xmlns:a16="http://schemas.microsoft.com/office/drawing/2014/main" id="{9A3EDAAA-869E-4AA2-A7CE-BF2C025963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Subtítulo 2">
            <a:extLst>
              <a:ext uri="{FF2B5EF4-FFF2-40B4-BE49-F238E27FC236}">
                <a16:creationId xmlns:a16="http://schemas.microsoft.com/office/drawing/2014/main" id="{A5BAF448-AD0B-A844-974F-BCD7A2CF588F}"/>
              </a:ext>
            </a:extLst>
          </p:cNvPr>
          <p:cNvSpPr>
            <a:spLocks noGrp="1"/>
          </p:cNvSpPr>
          <p:nvPr>
            <p:ph idx="1"/>
          </p:nvPr>
        </p:nvSpPr>
        <p:spPr>
          <a:xfrm>
            <a:off x="7904747" y="1180702"/>
            <a:ext cx="3452731" cy="4735965"/>
          </a:xfrm>
        </p:spPr>
        <p:txBody>
          <a:bodyPr>
            <a:normAutofit/>
          </a:bodyPr>
          <a:lstStyle/>
          <a:p>
            <a:endParaRPr lang="pt-BR" dirty="0"/>
          </a:p>
          <a:p>
            <a:pPr marL="0" indent="0" algn="ctr">
              <a:buNone/>
            </a:pPr>
            <a:endParaRPr lang="pt-BR" b="1" dirty="0"/>
          </a:p>
          <a:p>
            <a:pPr marL="0" indent="0" algn="ctr">
              <a:buNone/>
            </a:pPr>
            <a:endParaRPr lang="pt-BR" b="1" dirty="0"/>
          </a:p>
          <a:p>
            <a:pPr marL="0" indent="0" algn="ctr">
              <a:buNone/>
            </a:pPr>
            <a:r>
              <a:rPr lang="pt-BR" b="1" dirty="0"/>
              <a:t>Professor Doutor </a:t>
            </a:r>
          </a:p>
          <a:p>
            <a:pPr marL="0" indent="0" algn="ctr">
              <a:buNone/>
            </a:pPr>
            <a:r>
              <a:rPr lang="pt-BR" b="1" dirty="0"/>
              <a:t>Ruy Pereira Camilo Junior</a:t>
            </a:r>
          </a:p>
        </p:txBody>
      </p:sp>
    </p:spTree>
    <p:extLst>
      <p:ext uri="{BB962C8B-B14F-4D97-AF65-F5344CB8AC3E}">
        <p14:creationId xmlns:p14="http://schemas.microsoft.com/office/powerpoint/2010/main" val="251994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700"/>
                                        <p:tgtEl>
                                          <p:spTgt spid="3">
                                            <p:txEl>
                                              <p:pRg st="3" end="3"/>
                                            </p:txEl>
                                          </p:spTgt>
                                        </p:tgtEl>
                                      </p:cBhvr>
                                    </p:animEffect>
                                  </p:childTnLst>
                                </p:cTn>
                              </p:par>
                              <p:par>
                                <p:cTn id="8" presetID="10" presetClass="entr" presetSubtype="0" fill="hold" grpId="0" nodeType="withEffect">
                                  <p:stCondLst>
                                    <p:cond delay="0"/>
                                  </p:stCondLst>
                                  <p:iterate>
                                    <p:tmPct val="10000"/>
                                  </p:iterate>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700"/>
                                        <p:tgtEl>
                                          <p:spTgt spid="3">
                                            <p:txEl>
                                              <p:pRg st="4" end="4"/>
                                            </p:txEl>
                                          </p:spTgt>
                                        </p:tgtEl>
                                      </p:cBhvr>
                                    </p:animEffect>
                                  </p:childTnLst>
                                </p:cTn>
                              </p:par>
                              <p:par>
                                <p:cTn id="11" presetID="10" presetClass="entr" presetSubtype="0" fill="hold" grpId="0" nodeType="withEffect">
                                  <p:stCondLst>
                                    <p:cond delay="0"/>
                                  </p:stCondLst>
                                  <p:iterate>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ítulo 4">
            <a:extLst>
              <a:ext uri="{FF2B5EF4-FFF2-40B4-BE49-F238E27FC236}">
                <a16:creationId xmlns:a16="http://schemas.microsoft.com/office/drawing/2014/main" id="{49443671-F659-614B-B8BE-1B6BBE1B6BB3}"/>
              </a:ext>
            </a:extLst>
          </p:cNvPr>
          <p:cNvSpPr>
            <a:spLocks noGrp="1"/>
          </p:cNvSpPr>
          <p:nvPr>
            <p:ph type="title"/>
          </p:nvPr>
        </p:nvSpPr>
        <p:spPr>
          <a:xfrm>
            <a:off x="914400" y="570750"/>
            <a:ext cx="10110857" cy="1387934"/>
          </a:xfrm>
        </p:spPr>
        <p:txBody>
          <a:bodyPr anchor="b">
            <a:normAutofit/>
          </a:bodyPr>
          <a:lstStyle/>
          <a:p>
            <a:r>
              <a:rPr lang="pt-BR" dirty="0"/>
              <a:t>Lojas Renner</a:t>
            </a:r>
          </a:p>
        </p:txBody>
      </p:sp>
      <p:cxnSp>
        <p:nvCxnSpPr>
          <p:cNvPr id="15" name="Straight Connector 14">
            <a:extLst>
              <a:ext uri="{FF2B5EF4-FFF2-40B4-BE49-F238E27FC236}">
                <a16:creationId xmlns:a16="http://schemas.microsoft.com/office/drawing/2014/main" id="{E62D3963-2153-4637-96E6-E31BD2CE5D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2307479"/>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10" name="Tabela 6">
            <a:extLst>
              <a:ext uri="{FF2B5EF4-FFF2-40B4-BE49-F238E27FC236}">
                <a16:creationId xmlns:a16="http://schemas.microsoft.com/office/drawing/2014/main" id="{85ECE4B4-92D2-1749-A185-FD6B3312DD04}"/>
              </a:ext>
            </a:extLst>
          </p:cNvPr>
          <p:cNvGraphicFramePr>
            <a:graphicFrameLocks noGrp="1"/>
          </p:cNvGraphicFramePr>
          <p:nvPr>
            <p:ph idx="1"/>
            <p:extLst>
              <p:ext uri="{D42A27DB-BD31-4B8C-83A1-F6EECF244321}">
                <p14:modId xmlns:p14="http://schemas.microsoft.com/office/powerpoint/2010/main" val="1976529945"/>
              </p:ext>
            </p:extLst>
          </p:nvPr>
        </p:nvGraphicFramePr>
        <p:xfrm>
          <a:off x="1100137" y="2781410"/>
          <a:ext cx="10363200" cy="2833992"/>
        </p:xfrm>
        <a:graphic>
          <a:graphicData uri="http://schemas.openxmlformats.org/drawingml/2006/table">
            <a:tbl>
              <a:tblPr firstRow="1" bandRow="1"/>
              <a:tblGrid>
                <a:gridCol w="7254158">
                  <a:extLst>
                    <a:ext uri="{9D8B030D-6E8A-4147-A177-3AD203B41FA5}">
                      <a16:colId xmlns:a16="http://schemas.microsoft.com/office/drawing/2014/main" val="1878731078"/>
                    </a:ext>
                  </a:extLst>
                </a:gridCol>
                <a:gridCol w="2072695">
                  <a:extLst>
                    <a:ext uri="{9D8B030D-6E8A-4147-A177-3AD203B41FA5}">
                      <a16:colId xmlns:a16="http://schemas.microsoft.com/office/drawing/2014/main" val="4254553352"/>
                    </a:ext>
                  </a:extLst>
                </a:gridCol>
                <a:gridCol w="1036347">
                  <a:extLst>
                    <a:ext uri="{9D8B030D-6E8A-4147-A177-3AD203B41FA5}">
                      <a16:colId xmlns:a16="http://schemas.microsoft.com/office/drawing/2014/main" val="2311285046"/>
                    </a:ext>
                  </a:extLst>
                </a:gridCol>
              </a:tblGrid>
              <a:tr h="478428">
                <a:tc>
                  <a:txBody>
                    <a:bodyPr/>
                    <a:lstStyle/>
                    <a:p>
                      <a:pPr algn="l"/>
                      <a:r>
                        <a:rPr lang="pt-BR" sz="1700" b="1" u="none" strike="noStrike" dirty="0">
                          <a:solidFill>
                            <a:srgbClr val="FFFFFF"/>
                          </a:solidFill>
                          <a:effectLst/>
                        </a:rPr>
                        <a:t>Data Base 07/05/2021</a:t>
                      </a:r>
                    </a:p>
                  </a:txBody>
                  <a:tcPr marL="45693" marR="45693" marT="91386" marB="91386" anchor="ctr">
                    <a:lnL>
                      <a:noFill/>
                    </a:lnL>
                    <a:lnR>
                      <a:noFill/>
                    </a:lnR>
                    <a:lnT>
                      <a:noFill/>
                    </a:lnT>
                    <a:lnB w="9525" cap="flat" cmpd="sng" algn="ctr">
                      <a:solidFill>
                        <a:srgbClr val="D7D7D7"/>
                      </a:solidFill>
                      <a:prstDash val="solid"/>
                      <a:round/>
                      <a:headEnd type="none" w="med" len="med"/>
                      <a:tailEnd type="none" w="med" len="med"/>
                    </a:lnB>
                    <a:solidFill>
                      <a:srgbClr val="B63C24"/>
                    </a:solidFill>
                  </a:tcPr>
                </a:tc>
                <a:tc>
                  <a:txBody>
                    <a:bodyPr/>
                    <a:lstStyle/>
                    <a:p>
                      <a:pPr algn="ctr"/>
                      <a:r>
                        <a:rPr lang="pt-BR" sz="1700" b="1" u="none" strike="noStrike">
                          <a:solidFill>
                            <a:srgbClr val="FFFFFF"/>
                          </a:solidFill>
                          <a:effectLst/>
                        </a:rPr>
                        <a:t>Ações Ordinárias</a:t>
                      </a:r>
                    </a:p>
                  </a:txBody>
                  <a:tcPr marL="45693" marR="45693" marT="91386" marB="91386" anchor="ctr">
                    <a:lnL>
                      <a:noFill/>
                    </a:lnL>
                    <a:lnR>
                      <a:noFill/>
                    </a:lnR>
                    <a:lnT>
                      <a:noFill/>
                    </a:lnT>
                    <a:lnB w="9525" cap="flat" cmpd="sng" algn="ctr">
                      <a:solidFill>
                        <a:srgbClr val="D7D7D7"/>
                      </a:solidFill>
                      <a:prstDash val="solid"/>
                      <a:round/>
                      <a:headEnd type="none" w="med" len="med"/>
                      <a:tailEnd type="none" w="med" len="med"/>
                    </a:lnB>
                    <a:solidFill>
                      <a:srgbClr val="B63C24"/>
                    </a:solidFill>
                  </a:tcPr>
                </a:tc>
                <a:tc>
                  <a:txBody>
                    <a:bodyPr/>
                    <a:lstStyle/>
                    <a:p>
                      <a:pPr algn="ctr"/>
                      <a:r>
                        <a:rPr lang="pt-BR" sz="1700" b="1" u="none" strike="noStrike" dirty="0">
                          <a:solidFill>
                            <a:srgbClr val="FFFFFF"/>
                          </a:solidFill>
                          <a:effectLst/>
                        </a:rPr>
                        <a:t>(%)</a:t>
                      </a:r>
                    </a:p>
                  </a:txBody>
                  <a:tcPr marL="45693" marR="45693" marT="91386" marB="91386" anchor="ctr">
                    <a:lnL>
                      <a:noFill/>
                    </a:lnL>
                    <a:lnR>
                      <a:noFill/>
                    </a:lnR>
                    <a:lnT>
                      <a:noFill/>
                    </a:lnT>
                    <a:lnB w="9525" cap="flat" cmpd="sng" algn="ctr">
                      <a:solidFill>
                        <a:srgbClr val="D7D7D7"/>
                      </a:solidFill>
                      <a:prstDash val="solid"/>
                      <a:round/>
                      <a:headEnd type="none" w="med" len="med"/>
                      <a:tailEnd type="none" w="med" len="med"/>
                    </a:lnB>
                    <a:solidFill>
                      <a:srgbClr val="B63C24"/>
                    </a:solidFill>
                  </a:tcPr>
                </a:tc>
                <a:extLst>
                  <a:ext uri="{0D108BD9-81ED-4DB2-BD59-A6C34878D82A}">
                    <a16:rowId xmlns:a16="http://schemas.microsoft.com/office/drawing/2014/main" val="673236421"/>
                  </a:ext>
                </a:extLst>
              </a:tr>
              <a:tr h="478428">
                <a:tc>
                  <a:txBody>
                    <a:bodyPr/>
                    <a:lstStyle/>
                    <a:p>
                      <a:r>
                        <a:rPr lang="pt-BR" sz="1700" u="none" strike="noStrike">
                          <a:solidFill>
                            <a:srgbClr val="555555"/>
                          </a:solidFill>
                          <a:effectLst/>
                        </a:rPr>
                        <a:t>Vontobel Asset Management Inc.</a:t>
                      </a:r>
                    </a:p>
                  </a:txBody>
                  <a:tcPr marL="45693" marR="45693" marT="91386" marB="91386" anchor="ctr">
                    <a:lnL>
                      <a:noFill/>
                    </a:lnL>
                    <a:lnR>
                      <a:noFill/>
                    </a:lnR>
                    <a:lnT w="9525" cap="flat" cmpd="sng" algn="ctr">
                      <a:solidFill>
                        <a:srgbClr val="D7D7D7"/>
                      </a:solidFill>
                      <a:prstDash val="solid"/>
                      <a:round/>
                      <a:headEnd type="none" w="med" len="med"/>
                      <a:tailEnd type="none" w="med" len="med"/>
                    </a:lnT>
                    <a:lnB w="9525" cap="flat" cmpd="sng" algn="ctr">
                      <a:solidFill>
                        <a:srgbClr val="D7D7D7"/>
                      </a:solidFill>
                      <a:prstDash val="solid"/>
                      <a:round/>
                      <a:headEnd type="none" w="med" len="med"/>
                      <a:tailEnd type="none" w="med" len="med"/>
                    </a:lnB>
                  </a:tcPr>
                </a:tc>
                <a:tc>
                  <a:txBody>
                    <a:bodyPr/>
                    <a:lstStyle/>
                    <a:p>
                      <a:pPr algn="ctr"/>
                      <a:r>
                        <a:rPr lang="pt-BR" sz="1700" u="none" strike="noStrike">
                          <a:solidFill>
                            <a:srgbClr val="555555"/>
                          </a:solidFill>
                          <a:effectLst/>
                        </a:rPr>
                        <a:t>42.639.406</a:t>
                      </a:r>
                    </a:p>
                  </a:txBody>
                  <a:tcPr marL="45693" marR="45693" marT="91386" marB="91386" anchor="ctr">
                    <a:lnL>
                      <a:noFill/>
                    </a:lnL>
                    <a:lnR>
                      <a:noFill/>
                    </a:lnR>
                    <a:lnT w="9525" cap="flat" cmpd="sng" algn="ctr">
                      <a:solidFill>
                        <a:srgbClr val="D7D7D7"/>
                      </a:solidFill>
                      <a:prstDash val="solid"/>
                      <a:round/>
                      <a:headEnd type="none" w="med" len="med"/>
                      <a:tailEnd type="none" w="med" len="med"/>
                    </a:lnT>
                    <a:lnB w="9525" cap="flat" cmpd="sng" algn="ctr">
                      <a:solidFill>
                        <a:srgbClr val="D7D7D7"/>
                      </a:solidFill>
                      <a:prstDash val="solid"/>
                      <a:round/>
                      <a:headEnd type="none" w="med" len="med"/>
                      <a:tailEnd type="none" w="med" len="med"/>
                    </a:lnB>
                  </a:tcPr>
                </a:tc>
                <a:tc>
                  <a:txBody>
                    <a:bodyPr/>
                    <a:lstStyle/>
                    <a:p>
                      <a:pPr algn="ctr"/>
                      <a:r>
                        <a:rPr lang="pt-BR" sz="1700" u="none" strike="noStrike">
                          <a:solidFill>
                            <a:srgbClr val="555555"/>
                          </a:solidFill>
                          <a:effectLst/>
                        </a:rPr>
                        <a:t>4,75%</a:t>
                      </a:r>
                    </a:p>
                  </a:txBody>
                  <a:tcPr marL="45693" marR="45693" marT="91386" marB="91386" anchor="ctr">
                    <a:lnL>
                      <a:noFill/>
                    </a:lnL>
                    <a:lnR>
                      <a:noFill/>
                    </a:lnR>
                    <a:lnT w="9525" cap="flat" cmpd="sng" algn="ctr">
                      <a:solidFill>
                        <a:srgbClr val="D7D7D7"/>
                      </a:solidFill>
                      <a:prstDash val="solid"/>
                      <a:round/>
                      <a:headEnd type="none" w="med" len="med"/>
                      <a:tailEnd type="none" w="med" len="med"/>
                    </a:lnT>
                    <a:lnB w="9525" cap="flat" cmpd="sng" algn="ctr">
                      <a:solidFill>
                        <a:srgbClr val="D7D7D7"/>
                      </a:solidFill>
                      <a:prstDash val="solid"/>
                      <a:round/>
                      <a:headEnd type="none" w="med" len="med"/>
                      <a:tailEnd type="none" w="med" len="med"/>
                    </a:lnB>
                  </a:tcPr>
                </a:tc>
                <a:extLst>
                  <a:ext uri="{0D108BD9-81ED-4DB2-BD59-A6C34878D82A}">
                    <a16:rowId xmlns:a16="http://schemas.microsoft.com/office/drawing/2014/main" val="449261171"/>
                  </a:ext>
                </a:extLst>
              </a:tr>
              <a:tr h="478428">
                <a:tc>
                  <a:txBody>
                    <a:bodyPr/>
                    <a:lstStyle/>
                    <a:p>
                      <a:r>
                        <a:rPr lang="pt-BR" sz="1700" u="none" strike="noStrike">
                          <a:solidFill>
                            <a:srgbClr val="555555"/>
                          </a:solidFill>
                          <a:effectLst/>
                        </a:rPr>
                        <a:t>Schroder Investment Management Brasil Ltda.</a:t>
                      </a:r>
                    </a:p>
                  </a:txBody>
                  <a:tcPr marL="45693" marR="45693" marT="91386" marB="91386" anchor="ctr">
                    <a:lnL>
                      <a:noFill/>
                    </a:lnL>
                    <a:lnR>
                      <a:noFill/>
                    </a:lnR>
                    <a:lnT w="9525" cap="flat" cmpd="sng" algn="ctr">
                      <a:solidFill>
                        <a:srgbClr val="D7D7D7"/>
                      </a:solidFill>
                      <a:prstDash val="solid"/>
                      <a:round/>
                      <a:headEnd type="none" w="med" len="med"/>
                      <a:tailEnd type="none" w="med" len="med"/>
                    </a:lnT>
                    <a:lnB w="9525" cap="flat" cmpd="sng" algn="ctr">
                      <a:solidFill>
                        <a:srgbClr val="D7D7D7"/>
                      </a:solidFill>
                      <a:prstDash val="solid"/>
                      <a:round/>
                      <a:headEnd type="none" w="med" len="med"/>
                      <a:tailEnd type="none" w="med" len="med"/>
                    </a:lnB>
                  </a:tcPr>
                </a:tc>
                <a:tc>
                  <a:txBody>
                    <a:bodyPr/>
                    <a:lstStyle/>
                    <a:p>
                      <a:pPr algn="ctr"/>
                      <a:r>
                        <a:rPr lang="pt-BR" sz="1700" u="none" strike="noStrike">
                          <a:solidFill>
                            <a:srgbClr val="555555"/>
                          </a:solidFill>
                          <a:effectLst/>
                        </a:rPr>
                        <a:t>42.360.753</a:t>
                      </a:r>
                    </a:p>
                  </a:txBody>
                  <a:tcPr marL="45693" marR="45693" marT="91386" marB="91386" anchor="ctr">
                    <a:lnL>
                      <a:noFill/>
                    </a:lnL>
                    <a:lnR>
                      <a:noFill/>
                    </a:lnR>
                    <a:lnT w="9525" cap="flat" cmpd="sng" algn="ctr">
                      <a:solidFill>
                        <a:srgbClr val="D7D7D7"/>
                      </a:solidFill>
                      <a:prstDash val="solid"/>
                      <a:round/>
                      <a:headEnd type="none" w="med" len="med"/>
                      <a:tailEnd type="none" w="med" len="med"/>
                    </a:lnT>
                    <a:lnB w="9525" cap="flat" cmpd="sng" algn="ctr">
                      <a:solidFill>
                        <a:srgbClr val="D7D7D7"/>
                      </a:solidFill>
                      <a:prstDash val="solid"/>
                      <a:round/>
                      <a:headEnd type="none" w="med" len="med"/>
                      <a:tailEnd type="none" w="med" len="med"/>
                    </a:lnB>
                  </a:tcPr>
                </a:tc>
                <a:tc>
                  <a:txBody>
                    <a:bodyPr/>
                    <a:lstStyle/>
                    <a:p>
                      <a:pPr algn="ctr"/>
                      <a:r>
                        <a:rPr lang="pt-BR" sz="1700" u="none" strike="noStrike">
                          <a:solidFill>
                            <a:srgbClr val="555555"/>
                          </a:solidFill>
                          <a:effectLst/>
                        </a:rPr>
                        <a:t>4,72%</a:t>
                      </a:r>
                    </a:p>
                  </a:txBody>
                  <a:tcPr marL="45693" marR="45693" marT="91386" marB="91386" anchor="ctr">
                    <a:lnL>
                      <a:noFill/>
                    </a:lnL>
                    <a:lnR>
                      <a:noFill/>
                    </a:lnR>
                    <a:lnT w="9525" cap="flat" cmpd="sng" algn="ctr">
                      <a:solidFill>
                        <a:srgbClr val="D7D7D7"/>
                      </a:solidFill>
                      <a:prstDash val="solid"/>
                      <a:round/>
                      <a:headEnd type="none" w="med" len="med"/>
                      <a:tailEnd type="none" w="med" len="med"/>
                    </a:lnT>
                    <a:lnB w="9525" cap="flat" cmpd="sng" algn="ctr">
                      <a:solidFill>
                        <a:srgbClr val="D7D7D7"/>
                      </a:solidFill>
                      <a:prstDash val="solid"/>
                      <a:round/>
                      <a:headEnd type="none" w="med" len="med"/>
                      <a:tailEnd type="none" w="med" len="med"/>
                    </a:lnB>
                  </a:tcPr>
                </a:tc>
                <a:extLst>
                  <a:ext uri="{0D108BD9-81ED-4DB2-BD59-A6C34878D82A}">
                    <a16:rowId xmlns:a16="http://schemas.microsoft.com/office/drawing/2014/main" val="2099877315"/>
                  </a:ext>
                </a:extLst>
              </a:tr>
              <a:tr h="478428">
                <a:tc>
                  <a:txBody>
                    <a:bodyPr/>
                    <a:lstStyle/>
                    <a:p>
                      <a:r>
                        <a:rPr lang="pt-BR" sz="1700" u="none" strike="noStrike">
                          <a:solidFill>
                            <a:srgbClr val="555555"/>
                          </a:solidFill>
                          <a:effectLst/>
                        </a:rPr>
                        <a:t>Outros</a:t>
                      </a:r>
                    </a:p>
                  </a:txBody>
                  <a:tcPr marL="45693" marR="45693" marT="91386" marB="91386" anchor="ctr">
                    <a:lnL>
                      <a:noFill/>
                    </a:lnL>
                    <a:lnR>
                      <a:noFill/>
                    </a:lnR>
                    <a:lnT w="9525" cap="flat" cmpd="sng" algn="ctr">
                      <a:solidFill>
                        <a:srgbClr val="D7D7D7"/>
                      </a:solidFill>
                      <a:prstDash val="solid"/>
                      <a:round/>
                      <a:headEnd type="none" w="med" len="med"/>
                      <a:tailEnd type="none" w="med" len="med"/>
                    </a:lnT>
                    <a:lnB w="9525" cap="flat" cmpd="sng" algn="ctr">
                      <a:solidFill>
                        <a:srgbClr val="D7D7D7"/>
                      </a:solidFill>
                      <a:prstDash val="solid"/>
                      <a:round/>
                      <a:headEnd type="none" w="med" len="med"/>
                      <a:tailEnd type="none" w="med" len="med"/>
                    </a:lnB>
                  </a:tcPr>
                </a:tc>
                <a:tc>
                  <a:txBody>
                    <a:bodyPr/>
                    <a:lstStyle/>
                    <a:p>
                      <a:pPr algn="ctr"/>
                      <a:r>
                        <a:rPr lang="pt-BR" sz="1700" u="none" strike="noStrike">
                          <a:solidFill>
                            <a:srgbClr val="555555"/>
                          </a:solidFill>
                          <a:effectLst/>
                        </a:rPr>
                        <a:t>810.249.626</a:t>
                      </a:r>
                    </a:p>
                  </a:txBody>
                  <a:tcPr marL="45693" marR="45693" marT="91386" marB="91386" anchor="ctr">
                    <a:lnL>
                      <a:noFill/>
                    </a:lnL>
                    <a:lnR>
                      <a:noFill/>
                    </a:lnR>
                    <a:lnT w="9525" cap="flat" cmpd="sng" algn="ctr">
                      <a:solidFill>
                        <a:srgbClr val="D7D7D7"/>
                      </a:solidFill>
                      <a:prstDash val="solid"/>
                      <a:round/>
                      <a:headEnd type="none" w="med" len="med"/>
                      <a:tailEnd type="none" w="med" len="med"/>
                    </a:lnT>
                    <a:lnB w="9525" cap="flat" cmpd="sng" algn="ctr">
                      <a:solidFill>
                        <a:srgbClr val="D7D7D7"/>
                      </a:solidFill>
                      <a:prstDash val="solid"/>
                      <a:round/>
                      <a:headEnd type="none" w="med" len="med"/>
                      <a:tailEnd type="none" w="med" len="med"/>
                    </a:lnB>
                  </a:tcPr>
                </a:tc>
                <a:tc>
                  <a:txBody>
                    <a:bodyPr/>
                    <a:lstStyle/>
                    <a:p>
                      <a:pPr algn="ctr"/>
                      <a:r>
                        <a:rPr lang="pt-BR" sz="1700" u="none" strike="noStrike">
                          <a:solidFill>
                            <a:srgbClr val="555555"/>
                          </a:solidFill>
                          <a:effectLst/>
                        </a:rPr>
                        <a:t>90,21%</a:t>
                      </a:r>
                    </a:p>
                  </a:txBody>
                  <a:tcPr marL="45693" marR="45693" marT="91386" marB="91386" anchor="ctr">
                    <a:lnL>
                      <a:noFill/>
                    </a:lnL>
                    <a:lnR>
                      <a:noFill/>
                    </a:lnR>
                    <a:lnT w="9525" cap="flat" cmpd="sng" algn="ctr">
                      <a:solidFill>
                        <a:srgbClr val="D7D7D7"/>
                      </a:solidFill>
                      <a:prstDash val="solid"/>
                      <a:round/>
                      <a:headEnd type="none" w="med" len="med"/>
                      <a:tailEnd type="none" w="med" len="med"/>
                    </a:lnT>
                    <a:lnB w="9525" cap="flat" cmpd="sng" algn="ctr">
                      <a:solidFill>
                        <a:srgbClr val="D7D7D7"/>
                      </a:solidFill>
                      <a:prstDash val="solid"/>
                      <a:round/>
                      <a:headEnd type="none" w="med" len="med"/>
                      <a:tailEnd type="none" w="med" len="med"/>
                    </a:lnB>
                  </a:tcPr>
                </a:tc>
                <a:extLst>
                  <a:ext uri="{0D108BD9-81ED-4DB2-BD59-A6C34878D82A}">
                    <a16:rowId xmlns:a16="http://schemas.microsoft.com/office/drawing/2014/main" val="3336440742"/>
                  </a:ext>
                </a:extLst>
              </a:tr>
              <a:tr h="478428">
                <a:tc>
                  <a:txBody>
                    <a:bodyPr/>
                    <a:lstStyle/>
                    <a:p>
                      <a:r>
                        <a:rPr lang="pt-BR" sz="1700" u="none" strike="noStrike">
                          <a:solidFill>
                            <a:srgbClr val="555555"/>
                          </a:solidFill>
                          <a:effectLst/>
                        </a:rPr>
                        <a:t>Ações em Tesouraria</a:t>
                      </a:r>
                    </a:p>
                  </a:txBody>
                  <a:tcPr marL="45693" marR="45693" marT="91386" marB="91386" anchor="ctr">
                    <a:lnL>
                      <a:noFill/>
                    </a:lnL>
                    <a:lnR>
                      <a:noFill/>
                    </a:lnR>
                    <a:lnT w="9525" cap="flat" cmpd="sng" algn="ctr">
                      <a:solidFill>
                        <a:srgbClr val="D7D7D7"/>
                      </a:solidFill>
                      <a:prstDash val="solid"/>
                      <a:round/>
                      <a:headEnd type="none" w="med" len="med"/>
                      <a:tailEnd type="none" w="med" len="med"/>
                    </a:lnT>
                    <a:lnB w="9525" cap="flat" cmpd="sng" algn="ctr">
                      <a:solidFill>
                        <a:srgbClr val="D7D7D7"/>
                      </a:solidFill>
                      <a:prstDash val="solid"/>
                      <a:round/>
                      <a:headEnd type="none" w="med" len="med"/>
                      <a:tailEnd type="none" w="med" len="med"/>
                    </a:lnB>
                  </a:tcPr>
                </a:tc>
                <a:tc>
                  <a:txBody>
                    <a:bodyPr/>
                    <a:lstStyle/>
                    <a:p>
                      <a:pPr algn="ctr"/>
                      <a:r>
                        <a:rPr lang="pt-BR" sz="1700" u="none" strike="noStrike">
                          <a:solidFill>
                            <a:srgbClr val="555555"/>
                          </a:solidFill>
                          <a:effectLst/>
                        </a:rPr>
                        <a:t>2.920.425</a:t>
                      </a:r>
                    </a:p>
                  </a:txBody>
                  <a:tcPr marL="45693" marR="45693" marT="91386" marB="91386" anchor="ctr">
                    <a:lnL>
                      <a:noFill/>
                    </a:lnL>
                    <a:lnR>
                      <a:noFill/>
                    </a:lnR>
                    <a:lnT w="9525" cap="flat" cmpd="sng" algn="ctr">
                      <a:solidFill>
                        <a:srgbClr val="D7D7D7"/>
                      </a:solidFill>
                      <a:prstDash val="solid"/>
                      <a:round/>
                      <a:headEnd type="none" w="med" len="med"/>
                      <a:tailEnd type="none" w="med" len="med"/>
                    </a:lnT>
                    <a:lnB w="9525" cap="flat" cmpd="sng" algn="ctr">
                      <a:solidFill>
                        <a:srgbClr val="D7D7D7"/>
                      </a:solidFill>
                      <a:prstDash val="solid"/>
                      <a:round/>
                      <a:headEnd type="none" w="med" len="med"/>
                      <a:tailEnd type="none" w="med" len="med"/>
                    </a:lnB>
                  </a:tcPr>
                </a:tc>
                <a:tc>
                  <a:txBody>
                    <a:bodyPr/>
                    <a:lstStyle/>
                    <a:p>
                      <a:pPr algn="ctr"/>
                      <a:r>
                        <a:rPr lang="pt-BR" sz="1700" u="none" strike="noStrike">
                          <a:solidFill>
                            <a:srgbClr val="555555"/>
                          </a:solidFill>
                          <a:effectLst/>
                        </a:rPr>
                        <a:t>0,33%</a:t>
                      </a:r>
                    </a:p>
                  </a:txBody>
                  <a:tcPr marL="45693" marR="45693" marT="91386" marB="91386" anchor="ctr">
                    <a:lnL>
                      <a:noFill/>
                    </a:lnL>
                    <a:lnR>
                      <a:noFill/>
                    </a:lnR>
                    <a:lnT w="9525" cap="flat" cmpd="sng" algn="ctr">
                      <a:solidFill>
                        <a:srgbClr val="D7D7D7"/>
                      </a:solidFill>
                      <a:prstDash val="solid"/>
                      <a:round/>
                      <a:headEnd type="none" w="med" len="med"/>
                      <a:tailEnd type="none" w="med" len="med"/>
                    </a:lnT>
                    <a:lnB w="9525" cap="flat" cmpd="sng" algn="ctr">
                      <a:solidFill>
                        <a:srgbClr val="D7D7D7"/>
                      </a:solidFill>
                      <a:prstDash val="solid"/>
                      <a:round/>
                      <a:headEnd type="none" w="med" len="med"/>
                      <a:tailEnd type="none" w="med" len="med"/>
                    </a:lnB>
                  </a:tcPr>
                </a:tc>
                <a:extLst>
                  <a:ext uri="{0D108BD9-81ED-4DB2-BD59-A6C34878D82A}">
                    <a16:rowId xmlns:a16="http://schemas.microsoft.com/office/drawing/2014/main" val="35890854"/>
                  </a:ext>
                </a:extLst>
              </a:tr>
              <a:tr h="0">
                <a:tc>
                  <a:txBody>
                    <a:bodyPr/>
                    <a:lstStyle/>
                    <a:p>
                      <a:r>
                        <a:rPr lang="pt-BR" sz="1700" u="none" strike="noStrike">
                          <a:solidFill>
                            <a:srgbClr val="555555"/>
                          </a:solidFill>
                          <a:effectLst/>
                        </a:rPr>
                        <a:t>Total</a:t>
                      </a:r>
                    </a:p>
                  </a:txBody>
                  <a:tcPr marL="45693" marR="45693" marT="91386" marB="91386" anchor="ctr">
                    <a:lnL>
                      <a:noFill/>
                    </a:lnL>
                    <a:lnR>
                      <a:noFill/>
                    </a:lnR>
                    <a:lnT w="9525" cap="flat" cmpd="sng" algn="ctr">
                      <a:solidFill>
                        <a:srgbClr val="D7D7D7"/>
                      </a:solidFill>
                      <a:prstDash val="solid"/>
                      <a:round/>
                      <a:headEnd type="none" w="med" len="med"/>
                      <a:tailEnd type="none" w="med" len="med"/>
                    </a:lnT>
                    <a:lnB>
                      <a:noFill/>
                    </a:lnB>
                  </a:tcPr>
                </a:tc>
                <a:tc>
                  <a:txBody>
                    <a:bodyPr/>
                    <a:lstStyle/>
                    <a:p>
                      <a:endParaRPr lang="pt-BR" sz="1700"/>
                    </a:p>
                  </a:txBody>
                  <a:tcPr marL="87731" marR="87731" marT="43865" marB="43865">
                    <a:lnL>
                      <a:noFill/>
                    </a:lnL>
                    <a:lnT w="9525" cap="flat" cmpd="sng" algn="ctr">
                      <a:solidFill>
                        <a:srgbClr val="D7D7D7"/>
                      </a:solidFill>
                      <a:prstDash val="solid"/>
                      <a:round/>
                      <a:headEnd type="none" w="med" len="med"/>
                      <a:tailEnd type="none" w="med" len="med"/>
                    </a:lnT>
                  </a:tcPr>
                </a:tc>
                <a:tc>
                  <a:txBody>
                    <a:bodyPr/>
                    <a:lstStyle/>
                    <a:p>
                      <a:endParaRPr lang="pt-BR" sz="1700" dirty="0"/>
                    </a:p>
                  </a:txBody>
                  <a:tcPr marL="87731" marR="87731" marT="43865" marB="43865">
                    <a:lnT w="9525" cap="flat" cmpd="sng" algn="ctr">
                      <a:solidFill>
                        <a:srgbClr val="D7D7D7"/>
                      </a:solidFill>
                      <a:prstDash val="solid"/>
                      <a:round/>
                      <a:headEnd type="none" w="med" len="med"/>
                      <a:tailEnd type="none" w="med" len="med"/>
                    </a:lnT>
                  </a:tcPr>
                </a:tc>
                <a:extLst>
                  <a:ext uri="{0D108BD9-81ED-4DB2-BD59-A6C34878D82A}">
                    <a16:rowId xmlns:a16="http://schemas.microsoft.com/office/drawing/2014/main" val="1737571517"/>
                  </a:ext>
                </a:extLst>
              </a:tr>
            </a:tbl>
          </a:graphicData>
        </a:graphic>
      </p:graphicFrame>
    </p:spTree>
    <p:extLst>
      <p:ext uri="{BB962C8B-B14F-4D97-AF65-F5344CB8AC3E}">
        <p14:creationId xmlns:p14="http://schemas.microsoft.com/office/powerpoint/2010/main" val="2172107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53E702-9374-DB4F-9143-753BD0E6E193}"/>
              </a:ext>
            </a:extLst>
          </p:cNvPr>
          <p:cNvSpPr>
            <a:spLocks noGrp="1"/>
          </p:cNvSpPr>
          <p:nvPr>
            <p:ph type="title"/>
          </p:nvPr>
        </p:nvSpPr>
        <p:spPr/>
        <p:txBody>
          <a:bodyPr/>
          <a:lstStyle/>
          <a:p>
            <a:r>
              <a:rPr lang="pt-BR" dirty="0"/>
              <a:t>Ideias Básicas sobre o controle</a:t>
            </a:r>
          </a:p>
        </p:txBody>
      </p:sp>
      <p:graphicFrame>
        <p:nvGraphicFramePr>
          <p:cNvPr id="5" name="Espaço Reservado para Conteúdo 2">
            <a:extLst>
              <a:ext uri="{FF2B5EF4-FFF2-40B4-BE49-F238E27FC236}">
                <a16:creationId xmlns:a16="http://schemas.microsoft.com/office/drawing/2014/main" id="{1E3C9FE2-2860-478A-A1AE-20829CE5BC95}"/>
              </a:ext>
            </a:extLst>
          </p:cNvPr>
          <p:cNvGraphicFramePr>
            <a:graphicFrameLocks noGrp="1"/>
          </p:cNvGraphicFramePr>
          <p:nvPr>
            <p:ph idx="1"/>
            <p:extLst>
              <p:ext uri="{D42A27DB-BD31-4B8C-83A1-F6EECF244321}">
                <p14:modId xmlns:p14="http://schemas.microsoft.com/office/powerpoint/2010/main" val="3060411727"/>
              </p:ext>
            </p:extLst>
          </p:nvPr>
        </p:nvGraphicFramePr>
        <p:xfrm>
          <a:off x="728663" y="2143125"/>
          <a:ext cx="10548936" cy="3798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013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7407B4-CDAA-4F44-A3B9-94E61F04774E}"/>
              </a:ext>
            </a:extLst>
          </p:cNvPr>
          <p:cNvSpPr>
            <a:spLocks noGrp="1"/>
          </p:cNvSpPr>
          <p:nvPr>
            <p:ph type="title"/>
          </p:nvPr>
        </p:nvSpPr>
        <p:spPr/>
        <p:txBody>
          <a:bodyPr/>
          <a:lstStyle/>
          <a:p>
            <a:r>
              <a:rPr lang="pt-BR" dirty="0"/>
              <a:t>Adolf </a:t>
            </a:r>
            <a:r>
              <a:rPr lang="pt-BR" dirty="0" err="1"/>
              <a:t>Berle</a:t>
            </a:r>
            <a:r>
              <a:rPr lang="pt-BR" dirty="0"/>
              <a:t> e </a:t>
            </a:r>
            <a:r>
              <a:rPr lang="pt-BR" dirty="0" err="1"/>
              <a:t>Gardiner</a:t>
            </a:r>
            <a:r>
              <a:rPr lang="pt-BR" dirty="0"/>
              <a:t> </a:t>
            </a:r>
            <a:r>
              <a:rPr lang="pt-BR" dirty="0" err="1"/>
              <a:t>Means</a:t>
            </a:r>
            <a:r>
              <a:rPr lang="pt-BR" dirty="0"/>
              <a:t> (The </a:t>
            </a:r>
            <a:r>
              <a:rPr lang="pt-BR" dirty="0" err="1"/>
              <a:t>Modern</a:t>
            </a:r>
            <a:r>
              <a:rPr lang="pt-BR" dirty="0"/>
              <a:t> Corporation </a:t>
            </a:r>
            <a:r>
              <a:rPr lang="pt-BR" dirty="0" err="1"/>
              <a:t>and</a:t>
            </a:r>
            <a:r>
              <a:rPr lang="pt-BR" dirty="0"/>
              <a:t> Private </a:t>
            </a:r>
            <a:r>
              <a:rPr lang="pt-BR" dirty="0" err="1"/>
              <a:t>Property</a:t>
            </a:r>
            <a:r>
              <a:rPr lang="pt-BR" dirty="0"/>
              <a:t>)</a:t>
            </a:r>
          </a:p>
        </p:txBody>
      </p:sp>
      <p:sp>
        <p:nvSpPr>
          <p:cNvPr id="3" name="Espaço Reservado para Conteúdo 2">
            <a:extLst>
              <a:ext uri="{FF2B5EF4-FFF2-40B4-BE49-F238E27FC236}">
                <a16:creationId xmlns:a16="http://schemas.microsoft.com/office/drawing/2014/main" id="{248CBEDB-AE2D-CD4D-B511-938009DAD2BE}"/>
              </a:ext>
            </a:extLst>
          </p:cNvPr>
          <p:cNvSpPr>
            <a:spLocks noGrp="1"/>
          </p:cNvSpPr>
          <p:nvPr>
            <p:ph idx="1"/>
          </p:nvPr>
        </p:nvSpPr>
        <p:spPr/>
        <p:txBody>
          <a:bodyPr>
            <a:normAutofit fontScale="85000" lnSpcReduction="10000"/>
          </a:bodyPr>
          <a:lstStyle/>
          <a:p>
            <a:r>
              <a:rPr lang="pt-BR" sz="1800" dirty="0"/>
              <a:t>Nos EUA dos anos 30, a tendência à dispersão acionária na grande empresa levou a uma dissociação entre propriedade e poder</a:t>
            </a:r>
          </a:p>
          <a:p>
            <a:r>
              <a:rPr lang="pt-BR" sz="1800" dirty="0"/>
              <a:t>Há diferentes tipos de acionistas: empresários, rentistas, ou especuladores</a:t>
            </a:r>
          </a:p>
          <a:p>
            <a:r>
              <a:rPr lang="pt-BR" sz="1800" dirty="0"/>
              <a:t>Poder de controle é propriedade dinâmica, poder sobre bens alheios.</a:t>
            </a:r>
          </a:p>
          <a:p>
            <a:r>
              <a:rPr lang="pt-BR" sz="1800" dirty="0"/>
              <a:t>Preocupação  de </a:t>
            </a:r>
            <a:r>
              <a:rPr lang="pt-BR" sz="1800" dirty="0" err="1"/>
              <a:t>Berle</a:t>
            </a:r>
            <a:r>
              <a:rPr lang="pt-BR" sz="1800" dirty="0"/>
              <a:t> e </a:t>
            </a:r>
            <a:r>
              <a:rPr lang="pt-BR" sz="1800" dirty="0" err="1"/>
              <a:t>Means</a:t>
            </a:r>
            <a:r>
              <a:rPr lang="pt-BR" sz="1800" dirty="0"/>
              <a:t> era preservar o interesse dos acionistas contra abusos do poder de controle (burocracia privada). Nos anos 30, polêmica de </a:t>
            </a:r>
            <a:r>
              <a:rPr lang="pt-BR" sz="1800" dirty="0" err="1"/>
              <a:t>Berle</a:t>
            </a:r>
            <a:r>
              <a:rPr lang="pt-BR" sz="1800" dirty="0"/>
              <a:t> com </a:t>
            </a:r>
            <a:r>
              <a:rPr lang="pt-BR" sz="1800" dirty="0" err="1"/>
              <a:t>Merick</a:t>
            </a:r>
            <a:r>
              <a:rPr lang="pt-BR" sz="1800" dirty="0"/>
              <a:t> </a:t>
            </a:r>
            <a:r>
              <a:rPr lang="pt-BR" sz="1800" dirty="0" err="1"/>
              <a:t>Dodd</a:t>
            </a:r>
            <a:r>
              <a:rPr lang="pt-BR" sz="1800" dirty="0"/>
              <a:t> (com posição parecida com a de </a:t>
            </a:r>
            <a:r>
              <a:rPr lang="pt-BR" sz="1800" dirty="0" err="1"/>
              <a:t>Rathenau</a:t>
            </a:r>
            <a:r>
              <a:rPr lang="pt-BR" sz="1800" dirty="0"/>
              <a:t>)</a:t>
            </a:r>
          </a:p>
          <a:p>
            <a:r>
              <a:rPr lang="pt-BR" dirty="0"/>
              <a:t>Ainda nos anos 30, preocupação de </a:t>
            </a:r>
            <a:r>
              <a:rPr lang="pt-BR" dirty="0" err="1"/>
              <a:t>Schumpeter</a:t>
            </a:r>
            <a:r>
              <a:rPr lang="pt-BR" dirty="0"/>
              <a:t>: burocratização da grande empresa levaria ao socialismo</a:t>
            </a:r>
          </a:p>
          <a:p>
            <a:r>
              <a:rPr lang="pt-BR" dirty="0"/>
              <a:t>Hoje, porém, peso dos investidores institucionais e fundos de pensão  traz novos elementos para a discussão</a:t>
            </a:r>
          </a:p>
        </p:txBody>
      </p:sp>
    </p:spTree>
    <p:extLst>
      <p:ext uri="{BB962C8B-B14F-4D97-AF65-F5344CB8AC3E}">
        <p14:creationId xmlns:p14="http://schemas.microsoft.com/office/powerpoint/2010/main" val="3364223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A9C0A6-E147-7843-BF2F-65A9F8BC9C12}"/>
              </a:ext>
            </a:extLst>
          </p:cNvPr>
          <p:cNvSpPr>
            <a:spLocks noGrp="1"/>
          </p:cNvSpPr>
          <p:nvPr>
            <p:ph type="title"/>
          </p:nvPr>
        </p:nvSpPr>
        <p:spPr/>
        <p:txBody>
          <a:bodyPr/>
          <a:lstStyle/>
          <a:p>
            <a:r>
              <a:rPr lang="pt-BR" dirty="0"/>
              <a:t>Definição Legal de Controle</a:t>
            </a:r>
          </a:p>
        </p:txBody>
      </p:sp>
      <p:sp>
        <p:nvSpPr>
          <p:cNvPr id="3" name="Espaço Reservado para Conteúdo 2">
            <a:extLst>
              <a:ext uri="{FF2B5EF4-FFF2-40B4-BE49-F238E27FC236}">
                <a16:creationId xmlns:a16="http://schemas.microsoft.com/office/drawing/2014/main" id="{E9EF39BF-1E15-7541-8944-76E02687DBE8}"/>
              </a:ext>
            </a:extLst>
          </p:cNvPr>
          <p:cNvSpPr>
            <a:spLocks noGrp="1"/>
          </p:cNvSpPr>
          <p:nvPr>
            <p:ph idx="1"/>
          </p:nvPr>
        </p:nvSpPr>
        <p:spPr>
          <a:xfrm>
            <a:off x="427512" y="2434442"/>
            <a:ext cx="10850087" cy="3507387"/>
          </a:xfrm>
        </p:spPr>
        <p:txBody>
          <a:bodyPr/>
          <a:lstStyle/>
          <a:p>
            <a:r>
              <a:rPr lang="pt-BR" dirty="0"/>
              <a:t>Lei Brasileira, de modo inovador, identifica controlador como órgão da companhia, com direitos, deveres e responsabilidades próprias.</a:t>
            </a:r>
          </a:p>
        </p:txBody>
      </p:sp>
      <p:sp>
        <p:nvSpPr>
          <p:cNvPr id="4" name="CaixaDeTexto 3">
            <a:extLst>
              <a:ext uri="{FF2B5EF4-FFF2-40B4-BE49-F238E27FC236}">
                <a16:creationId xmlns:a16="http://schemas.microsoft.com/office/drawing/2014/main" id="{3111FF05-71ED-B941-93BE-EC7A084167F9}"/>
              </a:ext>
            </a:extLst>
          </p:cNvPr>
          <p:cNvSpPr txBox="1"/>
          <p:nvPr/>
        </p:nvSpPr>
        <p:spPr>
          <a:xfrm>
            <a:off x="427512" y="3538916"/>
            <a:ext cx="35711175" cy="3416320"/>
          </a:xfrm>
          <a:prstGeom prst="rect">
            <a:avLst/>
          </a:prstGeom>
          <a:noFill/>
        </p:spPr>
        <p:txBody>
          <a:bodyPr wrap="square" rtlCol="0">
            <a:spAutoFit/>
          </a:bodyPr>
          <a:lstStyle/>
          <a:p>
            <a:r>
              <a:rPr lang="pt-BR" dirty="0"/>
              <a:t>Art. 116. Entende-se por acionista controlador </a:t>
            </a:r>
            <a:r>
              <a:rPr lang="pt-BR" sz="2400" b="1" dirty="0"/>
              <a:t>a pessoa, natural ou jurídica, ou o grupo de pessoas</a:t>
            </a:r>
          </a:p>
          <a:p>
            <a:r>
              <a:rPr lang="pt-BR" sz="2400" b="1" dirty="0"/>
              <a:t> </a:t>
            </a:r>
            <a:r>
              <a:rPr lang="pt-BR" dirty="0"/>
              <a:t>vinculadas por acordo de voto, ou sob controle comum, que:</a:t>
            </a:r>
          </a:p>
          <a:p>
            <a:pPr marL="342900" indent="-342900">
              <a:buAutoNum type="alphaLcParenR"/>
            </a:pPr>
            <a:r>
              <a:rPr lang="pt-BR" dirty="0"/>
              <a:t>é titular de direitos de sócio que lhe assegurem, de </a:t>
            </a:r>
            <a:r>
              <a:rPr lang="pt-BR" b="1" dirty="0"/>
              <a:t>modo permanente</a:t>
            </a:r>
            <a:r>
              <a:rPr lang="pt-BR" dirty="0"/>
              <a:t>, a </a:t>
            </a:r>
            <a:r>
              <a:rPr lang="pt-BR" b="1" dirty="0"/>
              <a:t>maioria dos votos </a:t>
            </a:r>
            <a:r>
              <a:rPr lang="pt-BR" dirty="0"/>
              <a:t>nas deliberações</a:t>
            </a:r>
          </a:p>
          <a:p>
            <a:r>
              <a:rPr lang="pt-BR" dirty="0"/>
              <a:t> da </a:t>
            </a:r>
            <a:r>
              <a:rPr lang="pt-BR" dirty="0" err="1"/>
              <a:t>assembléia</a:t>
            </a:r>
            <a:r>
              <a:rPr lang="pt-BR" dirty="0"/>
              <a:t>-geral e o poder de eleger a </a:t>
            </a:r>
            <a:r>
              <a:rPr lang="pt-BR" b="1" dirty="0"/>
              <a:t>maioria dos administradores </a:t>
            </a:r>
            <a:r>
              <a:rPr lang="pt-BR" dirty="0"/>
              <a:t>da companhia; e</a:t>
            </a:r>
          </a:p>
          <a:p>
            <a:r>
              <a:rPr lang="pt-BR" dirty="0" err="1"/>
              <a:t>b</a:t>
            </a:r>
            <a:r>
              <a:rPr lang="pt-BR" dirty="0"/>
              <a:t>) </a:t>
            </a:r>
            <a:r>
              <a:rPr lang="pt-BR" sz="2400" b="1" dirty="0"/>
              <a:t>usa efetivamente</a:t>
            </a:r>
            <a:r>
              <a:rPr lang="pt-BR" b="1" dirty="0"/>
              <a:t> </a:t>
            </a:r>
            <a:r>
              <a:rPr lang="pt-BR" dirty="0"/>
              <a:t>seu poder para dirigir as atividades sociais e orientar o funcionamento dos órgãos da </a:t>
            </a:r>
          </a:p>
          <a:p>
            <a:r>
              <a:rPr lang="pt-BR" dirty="0"/>
              <a:t>companhia.</a:t>
            </a:r>
          </a:p>
          <a:p>
            <a:r>
              <a:rPr lang="pt-BR" dirty="0"/>
              <a:t>Parágrafo único. O acionista controlador deve usar o poder com o fim de fazer a companhia realizar o seu objeto</a:t>
            </a:r>
          </a:p>
          <a:p>
            <a:r>
              <a:rPr lang="pt-BR" dirty="0"/>
              <a:t> e cumprir sua função social, e tem deveres e responsabilidades para com os demais acionistas da empresa, os </a:t>
            </a:r>
          </a:p>
          <a:p>
            <a:r>
              <a:rPr lang="pt-BR" dirty="0"/>
              <a:t>que nela trabalham e para com a comunidade em que atua, cujos direitos e interesses deve lealmente respeitar e</a:t>
            </a:r>
          </a:p>
          <a:p>
            <a:r>
              <a:rPr lang="pt-BR" dirty="0"/>
              <a:t> atender.</a:t>
            </a:r>
          </a:p>
          <a:p>
            <a:endParaRPr lang="pt-BR" dirty="0"/>
          </a:p>
        </p:txBody>
      </p:sp>
    </p:spTree>
    <p:extLst>
      <p:ext uri="{BB962C8B-B14F-4D97-AF65-F5344CB8AC3E}">
        <p14:creationId xmlns:p14="http://schemas.microsoft.com/office/powerpoint/2010/main" val="207577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3F27BC-7079-4FF7-8F7C-ABC82FA3C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8D390F4-3FAA-3E44-910E-4D4F9DED5DF1}"/>
              </a:ext>
            </a:extLst>
          </p:cNvPr>
          <p:cNvSpPr>
            <a:spLocks noGrp="1"/>
          </p:cNvSpPr>
          <p:nvPr>
            <p:ph type="title"/>
          </p:nvPr>
        </p:nvSpPr>
        <p:spPr>
          <a:xfrm>
            <a:off x="914400" y="914400"/>
            <a:ext cx="4694904" cy="2881221"/>
          </a:xfrm>
        </p:spPr>
        <p:txBody>
          <a:bodyPr anchor="t">
            <a:normAutofit/>
          </a:bodyPr>
          <a:lstStyle/>
          <a:p>
            <a:r>
              <a:rPr lang="pt-BR" dirty="0"/>
              <a:t>Espécies de Controle</a:t>
            </a:r>
            <a:br>
              <a:rPr lang="pt-BR" dirty="0"/>
            </a:br>
            <a:endParaRPr lang="pt-BR" dirty="0"/>
          </a:p>
        </p:txBody>
      </p:sp>
      <p:sp>
        <p:nvSpPr>
          <p:cNvPr id="13" name="Espaço Reservado para Conteúdo 2">
            <a:extLst>
              <a:ext uri="{FF2B5EF4-FFF2-40B4-BE49-F238E27FC236}">
                <a16:creationId xmlns:a16="http://schemas.microsoft.com/office/drawing/2014/main" id="{B0A52654-C4E7-A34B-B85E-85CE8918848E}"/>
              </a:ext>
            </a:extLst>
          </p:cNvPr>
          <p:cNvSpPr>
            <a:spLocks noGrp="1"/>
          </p:cNvSpPr>
          <p:nvPr>
            <p:ph idx="1"/>
          </p:nvPr>
        </p:nvSpPr>
        <p:spPr>
          <a:xfrm>
            <a:off x="4166267" y="441654"/>
            <a:ext cx="7649496" cy="4935208"/>
          </a:xfrm>
        </p:spPr>
        <p:txBody>
          <a:bodyPr>
            <a:normAutofit fontScale="62500" lnSpcReduction="20000"/>
          </a:bodyPr>
          <a:lstStyle/>
          <a:p>
            <a:pPr marL="342900" indent="-342900">
              <a:lnSpc>
                <a:spcPct val="110000"/>
              </a:lnSpc>
              <a:buAutoNum type="arabicParenR"/>
            </a:pPr>
            <a:r>
              <a:rPr lang="pt-BR" sz="2200" b="1" dirty="0"/>
              <a:t>Direto ou Indireto (pirâmide de controle)</a:t>
            </a:r>
          </a:p>
          <a:p>
            <a:pPr marL="342900" indent="-342900">
              <a:lnSpc>
                <a:spcPct val="110000"/>
              </a:lnSpc>
              <a:buAutoNum type="arabicParenR"/>
            </a:pPr>
            <a:endParaRPr lang="pt-BR" sz="2200" b="1" dirty="0"/>
          </a:p>
          <a:p>
            <a:pPr marL="342900" indent="-342900">
              <a:lnSpc>
                <a:spcPct val="110000"/>
              </a:lnSpc>
              <a:buAutoNum type="arabicParenR"/>
            </a:pPr>
            <a:endParaRPr lang="pt-BR" sz="2200" b="1" dirty="0"/>
          </a:p>
          <a:p>
            <a:pPr marL="0" indent="0">
              <a:lnSpc>
                <a:spcPct val="110000"/>
              </a:lnSpc>
              <a:buNone/>
            </a:pPr>
            <a:r>
              <a:rPr lang="pt-BR" sz="2200" b="1" dirty="0"/>
              <a:t>2) Interno ou Externo</a:t>
            </a:r>
          </a:p>
          <a:p>
            <a:pPr marL="0" indent="0">
              <a:lnSpc>
                <a:spcPct val="110000"/>
              </a:lnSpc>
              <a:buNone/>
            </a:pPr>
            <a:endParaRPr lang="pt-BR" sz="2200" dirty="0"/>
          </a:p>
          <a:p>
            <a:pPr marL="2369820">
              <a:lnSpc>
                <a:spcPct val="110000"/>
              </a:lnSpc>
              <a:spcBef>
                <a:spcPts val="409"/>
              </a:spcBef>
            </a:pPr>
            <a:r>
              <a:rPr lang="pt-BR" sz="2200" spc="-10" dirty="0">
                <a:latin typeface="Arial"/>
                <a:cs typeface="Arial"/>
              </a:rPr>
              <a:t> totalitário </a:t>
            </a:r>
            <a:r>
              <a:rPr lang="pt-BR" sz="2200" spc="-15" dirty="0">
                <a:latin typeface="Arial"/>
                <a:cs typeface="Arial"/>
              </a:rPr>
              <a:t>(isolado </a:t>
            </a:r>
            <a:r>
              <a:rPr lang="pt-BR" sz="2200" spc="-10" dirty="0">
                <a:latin typeface="Arial"/>
                <a:cs typeface="Arial"/>
              </a:rPr>
              <a:t>ou</a:t>
            </a:r>
            <a:r>
              <a:rPr lang="pt-BR" sz="2200" spc="-45" dirty="0">
                <a:latin typeface="Arial"/>
                <a:cs typeface="Arial"/>
              </a:rPr>
              <a:t> </a:t>
            </a:r>
            <a:r>
              <a:rPr lang="pt-BR" sz="2200" spc="-15" dirty="0">
                <a:latin typeface="Arial"/>
                <a:cs typeface="Arial"/>
              </a:rPr>
              <a:t>conjunto)</a:t>
            </a:r>
            <a:endParaRPr lang="pt-BR" sz="2200" dirty="0">
              <a:latin typeface="Arial"/>
              <a:cs typeface="Arial"/>
            </a:endParaRPr>
          </a:p>
          <a:p>
            <a:pPr marL="935355" indent="0">
              <a:lnSpc>
                <a:spcPct val="110000"/>
              </a:lnSpc>
              <a:spcBef>
                <a:spcPts val="315"/>
              </a:spcBef>
              <a:buNone/>
            </a:pPr>
            <a:r>
              <a:rPr lang="pt-BR" sz="2200" b="1" spc="-15" dirty="0">
                <a:latin typeface="Arial"/>
                <a:cs typeface="Arial"/>
              </a:rPr>
              <a:t> interno</a:t>
            </a:r>
            <a:endParaRPr lang="pt-BR" sz="2200" dirty="0">
              <a:latin typeface="Arial"/>
              <a:cs typeface="Arial"/>
            </a:endParaRPr>
          </a:p>
          <a:p>
            <a:pPr marL="2369820">
              <a:lnSpc>
                <a:spcPct val="110000"/>
              </a:lnSpc>
              <a:spcBef>
                <a:spcPts val="335"/>
              </a:spcBef>
            </a:pPr>
            <a:r>
              <a:rPr lang="pt-BR" sz="2200" spc="-15" dirty="0">
                <a:latin typeface="Arial"/>
                <a:cs typeface="Arial"/>
              </a:rPr>
              <a:t>majoritário (isolado </a:t>
            </a:r>
            <a:r>
              <a:rPr lang="pt-BR" sz="2200" spc="-10" dirty="0">
                <a:latin typeface="Arial"/>
                <a:cs typeface="Arial"/>
              </a:rPr>
              <a:t>ou </a:t>
            </a:r>
            <a:r>
              <a:rPr lang="pt-BR" sz="2200" spc="-15" dirty="0">
                <a:latin typeface="Arial"/>
                <a:cs typeface="Arial"/>
              </a:rPr>
              <a:t>conjunto; simples </a:t>
            </a:r>
            <a:r>
              <a:rPr lang="pt-BR" sz="2200" spc="-10" dirty="0">
                <a:latin typeface="Arial"/>
                <a:cs typeface="Arial"/>
              </a:rPr>
              <a:t>ou</a:t>
            </a:r>
            <a:r>
              <a:rPr lang="pt-BR" sz="2200" spc="-40" dirty="0">
                <a:latin typeface="Arial"/>
                <a:cs typeface="Arial"/>
              </a:rPr>
              <a:t> </a:t>
            </a:r>
            <a:r>
              <a:rPr lang="pt-BR" sz="2200" spc="-20" dirty="0">
                <a:latin typeface="Arial"/>
                <a:cs typeface="Arial"/>
              </a:rPr>
              <a:t>absoluto)</a:t>
            </a:r>
            <a:endParaRPr lang="pt-BR" sz="2200" dirty="0">
              <a:latin typeface="Arial"/>
              <a:cs typeface="Arial"/>
            </a:endParaRPr>
          </a:p>
          <a:p>
            <a:pPr marL="0" indent="0">
              <a:lnSpc>
                <a:spcPct val="110000"/>
              </a:lnSpc>
              <a:spcBef>
                <a:spcPts val="215"/>
              </a:spcBef>
              <a:buNone/>
            </a:pPr>
            <a:endParaRPr lang="pt-BR" sz="2200" b="1" spc="-20" dirty="0">
              <a:latin typeface="Arial"/>
              <a:cs typeface="Arial"/>
            </a:endParaRPr>
          </a:p>
          <a:p>
            <a:pPr marL="0" indent="0">
              <a:lnSpc>
                <a:spcPct val="110000"/>
              </a:lnSpc>
              <a:spcBef>
                <a:spcPts val="215"/>
              </a:spcBef>
              <a:buNone/>
            </a:pPr>
            <a:endParaRPr lang="pt-BR" sz="2200" b="1" spc="-20" dirty="0">
              <a:latin typeface="Arial"/>
              <a:cs typeface="Arial"/>
            </a:endParaRPr>
          </a:p>
          <a:p>
            <a:pPr marL="2369820">
              <a:lnSpc>
                <a:spcPct val="110000"/>
              </a:lnSpc>
              <a:spcBef>
                <a:spcPts val="310"/>
              </a:spcBef>
            </a:pPr>
            <a:r>
              <a:rPr lang="pt-BR" sz="2200" spc="-15" dirty="0">
                <a:latin typeface="Arial"/>
                <a:cs typeface="Arial"/>
              </a:rPr>
              <a:t>minoritário (</a:t>
            </a:r>
            <a:r>
              <a:rPr lang="pt-BR" sz="2200" i="1" spc="-15" dirty="0" err="1">
                <a:latin typeface="Arial"/>
                <a:cs typeface="Arial"/>
              </a:rPr>
              <a:t>working</a:t>
            </a:r>
            <a:r>
              <a:rPr lang="pt-BR" sz="2200" i="1" spc="-30" dirty="0">
                <a:latin typeface="Arial"/>
                <a:cs typeface="Arial"/>
              </a:rPr>
              <a:t> </a:t>
            </a:r>
            <a:r>
              <a:rPr lang="pt-BR" sz="2200" i="1" spc="-15" dirty="0" err="1">
                <a:latin typeface="Arial"/>
                <a:cs typeface="Arial"/>
              </a:rPr>
              <a:t>control</a:t>
            </a:r>
            <a:r>
              <a:rPr lang="pt-BR" sz="2200" spc="-15" dirty="0">
                <a:latin typeface="Arial"/>
                <a:cs typeface="Arial"/>
              </a:rPr>
              <a:t>)</a:t>
            </a:r>
            <a:endParaRPr lang="pt-BR" sz="2200" dirty="0">
              <a:latin typeface="Arial"/>
              <a:cs typeface="Arial"/>
            </a:endParaRPr>
          </a:p>
          <a:p>
            <a:pPr>
              <a:lnSpc>
                <a:spcPct val="110000"/>
              </a:lnSpc>
              <a:spcBef>
                <a:spcPts val="30"/>
              </a:spcBef>
            </a:pPr>
            <a:endParaRPr lang="pt-BR" sz="2200" dirty="0">
              <a:latin typeface="Arial"/>
              <a:cs typeface="Arial"/>
            </a:endParaRPr>
          </a:p>
          <a:p>
            <a:pPr marL="2369820">
              <a:lnSpc>
                <a:spcPct val="110000"/>
              </a:lnSpc>
            </a:pPr>
            <a:r>
              <a:rPr lang="pt-BR" sz="2200" spc="-15" dirty="0">
                <a:latin typeface="Arial"/>
                <a:cs typeface="Arial"/>
              </a:rPr>
              <a:t>gerencial </a:t>
            </a:r>
            <a:r>
              <a:rPr lang="pt-BR" sz="2200" spc="-20" dirty="0">
                <a:latin typeface="Arial"/>
                <a:cs typeface="Arial"/>
              </a:rPr>
              <a:t>(</a:t>
            </a:r>
            <a:r>
              <a:rPr lang="pt-BR" sz="2200" i="1" spc="-20" dirty="0">
                <a:latin typeface="Arial"/>
                <a:cs typeface="Arial"/>
              </a:rPr>
              <a:t>management </a:t>
            </a:r>
            <a:r>
              <a:rPr lang="pt-BR" sz="2200" i="1" spc="-15" dirty="0" err="1">
                <a:latin typeface="Arial"/>
                <a:cs typeface="Arial"/>
              </a:rPr>
              <a:t>control</a:t>
            </a:r>
            <a:r>
              <a:rPr lang="pt-BR" sz="2200" i="1" spc="-15" dirty="0">
                <a:latin typeface="Arial"/>
                <a:cs typeface="Arial"/>
              </a:rPr>
              <a:t> </a:t>
            </a:r>
            <a:r>
              <a:rPr lang="pt-BR" sz="2200" spc="-10" dirty="0">
                <a:latin typeface="Arial"/>
                <a:cs typeface="Arial"/>
              </a:rPr>
              <a:t>ou</a:t>
            </a:r>
            <a:r>
              <a:rPr lang="pt-BR" sz="2200" dirty="0">
                <a:latin typeface="Arial"/>
                <a:cs typeface="Arial"/>
              </a:rPr>
              <a:t> </a:t>
            </a:r>
            <a:r>
              <a:rPr lang="pt-BR" sz="2200" spc="-20" dirty="0">
                <a:latin typeface="Arial"/>
                <a:cs typeface="Arial"/>
              </a:rPr>
              <a:t>administrativo). </a:t>
            </a:r>
          </a:p>
          <a:p>
            <a:pPr>
              <a:lnSpc>
                <a:spcPct val="110000"/>
              </a:lnSpc>
              <a:spcBef>
                <a:spcPts val="25"/>
              </a:spcBef>
            </a:pPr>
            <a:endParaRPr lang="pt-BR" sz="2200" dirty="0">
              <a:latin typeface="Arial"/>
              <a:cs typeface="Arial"/>
            </a:endParaRPr>
          </a:p>
          <a:p>
            <a:pPr marL="962660" indent="0">
              <a:lnSpc>
                <a:spcPct val="110000"/>
              </a:lnSpc>
              <a:spcBef>
                <a:spcPts val="5"/>
              </a:spcBef>
              <a:buNone/>
            </a:pPr>
            <a:endParaRPr lang="pt-BR" sz="2200" b="1" spc="-15" dirty="0">
              <a:latin typeface="Arial"/>
              <a:cs typeface="Arial"/>
            </a:endParaRPr>
          </a:p>
          <a:p>
            <a:pPr marL="962660" indent="0">
              <a:lnSpc>
                <a:spcPct val="110000"/>
              </a:lnSpc>
              <a:spcBef>
                <a:spcPts val="5"/>
              </a:spcBef>
              <a:buNone/>
            </a:pPr>
            <a:endParaRPr lang="pt-BR" sz="2200" b="1" spc="-15" dirty="0">
              <a:latin typeface="Arial"/>
              <a:cs typeface="Arial"/>
            </a:endParaRPr>
          </a:p>
          <a:p>
            <a:pPr marL="962660" indent="0">
              <a:lnSpc>
                <a:spcPct val="110000"/>
              </a:lnSpc>
              <a:spcBef>
                <a:spcPts val="5"/>
              </a:spcBef>
              <a:buNone/>
            </a:pPr>
            <a:r>
              <a:rPr lang="pt-BR" sz="2200" b="1" spc="-15" dirty="0">
                <a:latin typeface="Arial"/>
                <a:cs typeface="Arial"/>
              </a:rPr>
              <a:t>Externo  </a:t>
            </a:r>
            <a:r>
              <a:rPr lang="pt-BR" sz="2200" spc="-15" dirty="0">
                <a:latin typeface="Arial"/>
                <a:cs typeface="Arial"/>
              </a:rPr>
              <a:t>Exemplos: poder contratual (financiamento, integração empresarial, testa de ferro). Reconhecimento raro, em geral para fins de responsabilidade. Pode ser fundamento para desconsideração extensiva da personalidade </a:t>
            </a:r>
            <a:r>
              <a:rPr lang="pt-BR" sz="2200" spc="-15" dirty="0" err="1">
                <a:latin typeface="Arial"/>
                <a:cs typeface="Arial"/>
              </a:rPr>
              <a:t>juridica</a:t>
            </a:r>
            <a:endParaRPr lang="pt-BR" sz="2200" spc="-15" dirty="0">
              <a:latin typeface="Arial"/>
              <a:cs typeface="Arial"/>
            </a:endParaRPr>
          </a:p>
          <a:p>
            <a:pPr marL="962660" indent="0">
              <a:lnSpc>
                <a:spcPct val="110000"/>
              </a:lnSpc>
              <a:spcBef>
                <a:spcPts val="5"/>
              </a:spcBef>
              <a:buNone/>
            </a:pPr>
            <a:r>
              <a:rPr lang="pt-BR" sz="2200" spc="-15" dirty="0">
                <a:latin typeface="Arial"/>
                <a:cs typeface="Arial"/>
              </a:rPr>
              <a:t>NÃO É TRATADO NA LSA</a:t>
            </a:r>
            <a:endParaRPr lang="pt-BR" sz="2200" dirty="0">
              <a:latin typeface="Arial"/>
              <a:cs typeface="Arial"/>
            </a:endParaRPr>
          </a:p>
          <a:p>
            <a:pPr marL="0" indent="0">
              <a:lnSpc>
                <a:spcPct val="110000"/>
              </a:lnSpc>
              <a:buNone/>
            </a:pPr>
            <a:endParaRPr lang="pt-BR" sz="1400" dirty="0"/>
          </a:p>
        </p:txBody>
      </p:sp>
      <p:cxnSp>
        <p:nvCxnSpPr>
          <p:cNvPr id="10" name="Straight Connector 9">
            <a:extLst>
              <a:ext uri="{FF2B5EF4-FFF2-40B4-BE49-F238E27FC236}">
                <a16:creationId xmlns:a16="http://schemas.microsoft.com/office/drawing/2014/main" id="{61AF2F3F-06F0-42E3-8F72-36BEDCB694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2570" y="5821999"/>
            <a:ext cx="1020883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5638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19718A-CFB8-C641-8D57-EDBE4C7140BF}"/>
              </a:ext>
            </a:extLst>
          </p:cNvPr>
          <p:cNvSpPr>
            <a:spLocks noGrp="1"/>
          </p:cNvSpPr>
          <p:nvPr>
            <p:ph type="title"/>
          </p:nvPr>
        </p:nvSpPr>
        <p:spPr/>
        <p:txBody>
          <a:bodyPr/>
          <a:lstStyle/>
          <a:p>
            <a:r>
              <a:rPr lang="pt-BR" dirty="0"/>
              <a:t>Controle Minoritário e Gerencial</a:t>
            </a:r>
          </a:p>
        </p:txBody>
      </p:sp>
      <p:sp>
        <p:nvSpPr>
          <p:cNvPr id="3" name="Espaço Reservado para Conteúdo 2">
            <a:extLst>
              <a:ext uri="{FF2B5EF4-FFF2-40B4-BE49-F238E27FC236}">
                <a16:creationId xmlns:a16="http://schemas.microsoft.com/office/drawing/2014/main" id="{53AF4643-6217-0341-B842-794DE4CFA751}"/>
              </a:ext>
            </a:extLst>
          </p:cNvPr>
          <p:cNvSpPr>
            <a:spLocks noGrp="1"/>
          </p:cNvSpPr>
          <p:nvPr>
            <p:ph idx="1"/>
          </p:nvPr>
        </p:nvSpPr>
        <p:spPr/>
        <p:txBody>
          <a:bodyPr>
            <a:normAutofit lnSpcReduction="10000"/>
          </a:bodyPr>
          <a:lstStyle/>
          <a:p>
            <a:r>
              <a:rPr lang="pt-BR" dirty="0"/>
              <a:t>Permite o ¨Market for </a:t>
            </a:r>
            <a:r>
              <a:rPr lang="pt-BR" dirty="0" err="1"/>
              <a:t>control</a:t>
            </a:r>
            <a:r>
              <a:rPr lang="pt-BR" dirty="0"/>
              <a:t>¨, considerado elemento de garantia da eficiência da gestão das companhias. Para  proteger a gestão incumbente, estatuto pode prever </a:t>
            </a:r>
            <a:r>
              <a:rPr lang="pt-BR" dirty="0" err="1"/>
              <a:t>poison</a:t>
            </a:r>
            <a:r>
              <a:rPr lang="pt-BR" dirty="0"/>
              <a:t> </a:t>
            </a:r>
            <a:r>
              <a:rPr lang="pt-BR" dirty="0" err="1"/>
              <a:t>pills</a:t>
            </a:r>
            <a:r>
              <a:rPr lang="pt-BR" dirty="0"/>
              <a:t>. </a:t>
            </a:r>
          </a:p>
          <a:p>
            <a:endParaRPr lang="pt-BR" dirty="0"/>
          </a:p>
          <a:p>
            <a:r>
              <a:rPr lang="pt-BR" dirty="0"/>
              <a:t>Proxy </a:t>
            </a:r>
            <a:r>
              <a:rPr lang="pt-BR" dirty="0" err="1"/>
              <a:t>Fights</a:t>
            </a:r>
            <a:endParaRPr lang="pt-BR" dirty="0"/>
          </a:p>
          <a:p>
            <a:endParaRPr lang="pt-BR" dirty="0"/>
          </a:p>
          <a:p>
            <a:r>
              <a:rPr lang="pt-BR" dirty="0"/>
              <a:t>Medidas regulatórias para combater o absenteísmo </a:t>
            </a:r>
            <a:r>
              <a:rPr lang="pt-BR" dirty="0" err="1"/>
              <a:t>assemblear</a:t>
            </a:r>
            <a:r>
              <a:rPr lang="pt-BR" dirty="0"/>
              <a:t>. Assembleias parcial ou exclusivamente virtuais, com voto  à distância (nas cias abertas, IN CVM 622)</a:t>
            </a:r>
          </a:p>
        </p:txBody>
      </p:sp>
    </p:spTree>
    <p:extLst>
      <p:ext uri="{BB962C8B-B14F-4D97-AF65-F5344CB8AC3E}">
        <p14:creationId xmlns:p14="http://schemas.microsoft.com/office/powerpoint/2010/main" val="915013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63F27BC-7079-4FF7-8F7C-ABC82FA3C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11E3B4D-9AA2-B649-A3A7-6718AC904422}"/>
              </a:ext>
            </a:extLst>
          </p:cNvPr>
          <p:cNvSpPr>
            <a:spLocks noGrp="1"/>
          </p:cNvSpPr>
          <p:nvPr>
            <p:ph type="title"/>
          </p:nvPr>
        </p:nvSpPr>
        <p:spPr>
          <a:xfrm>
            <a:off x="914400" y="914400"/>
            <a:ext cx="4694904" cy="2881221"/>
          </a:xfrm>
        </p:spPr>
        <p:txBody>
          <a:bodyPr anchor="t">
            <a:normAutofit/>
          </a:bodyPr>
          <a:lstStyle/>
          <a:p>
            <a:r>
              <a:rPr lang="pt-BR" dirty="0"/>
              <a:t>Controle conjunto</a:t>
            </a:r>
            <a:br>
              <a:rPr lang="pt-BR" dirty="0"/>
            </a:br>
            <a:r>
              <a:rPr lang="pt-BR" dirty="0"/>
              <a:t>Controle simples ou absoluto</a:t>
            </a:r>
          </a:p>
        </p:txBody>
      </p:sp>
      <p:sp>
        <p:nvSpPr>
          <p:cNvPr id="3" name="Espaço Reservado para Conteúdo 2">
            <a:extLst>
              <a:ext uri="{FF2B5EF4-FFF2-40B4-BE49-F238E27FC236}">
                <a16:creationId xmlns:a16="http://schemas.microsoft.com/office/drawing/2014/main" id="{F24C78D0-09BB-8E4D-B296-C0C64B5EAA51}"/>
              </a:ext>
            </a:extLst>
          </p:cNvPr>
          <p:cNvSpPr>
            <a:spLocks noGrp="1"/>
          </p:cNvSpPr>
          <p:nvPr>
            <p:ph idx="1"/>
          </p:nvPr>
        </p:nvSpPr>
        <p:spPr>
          <a:xfrm>
            <a:off x="6400800" y="960120"/>
            <a:ext cx="4677696" cy="4335780"/>
          </a:xfrm>
        </p:spPr>
        <p:txBody>
          <a:bodyPr>
            <a:normAutofit/>
          </a:bodyPr>
          <a:lstStyle/>
          <a:p>
            <a:pPr marL="405130" marR="5080" algn="just">
              <a:lnSpc>
                <a:spcPct val="110000"/>
              </a:lnSpc>
            </a:pPr>
            <a:r>
              <a:rPr lang="pt-BR" sz="1400" dirty="0">
                <a:latin typeface="Arial"/>
                <a:cs typeface="Arial"/>
              </a:rPr>
              <a:t>Controle conjunto é aquele detido por um </a:t>
            </a:r>
            <a:r>
              <a:rPr lang="pt-BR" sz="1400" dirty="0">
                <a:latin typeface="Aegean"/>
                <a:cs typeface="Aegean"/>
              </a:rPr>
              <a:t>“</a:t>
            </a:r>
            <a:r>
              <a:rPr lang="pt-BR" sz="1400" dirty="0">
                <a:latin typeface="Arial"/>
                <a:cs typeface="Arial"/>
              </a:rPr>
              <a:t>grupo </a:t>
            </a:r>
            <a:r>
              <a:rPr lang="pt-BR" sz="1400" spc="-5" dirty="0">
                <a:latin typeface="Arial"/>
                <a:cs typeface="Arial"/>
              </a:rPr>
              <a:t>de </a:t>
            </a:r>
            <a:r>
              <a:rPr lang="pt-BR" sz="1400" spc="-10" dirty="0">
                <a:latin typeface="Arial"/>
                <a:cs typeface="Arial"/>
              </a:rPr>
              <a:t>pessoas </a:t>
            </a:r>
            <a:r>
              <a:rPr lang="pt-BR" sz="1400" spc="-5" dirty="0">
                <a:latin typeface="Arial"/>
                <a:cs typeface="Arial"/>
              </a:rPr>
              <a:t>vinculadas por acordo de </a:t>
            </a:r>
            <a:r>
              <a:rPr lang="pt-BR" sz="1400" spc="-10" dirty="0">
                <a:latin typeface="Arial"/>
                <a:cs typeface="Arial"/>
              </a:rPr>
              <a:t>voto, </a:t>
            </a:r>
            <a:r>
              <a:rPr lang="pt-BR" sz="1400" spc="-5" dirty="0">
                <a:latin typeface="Arial"/>
                <a:cs typeface="Arial"/>
              </a:rPr>
              <a:t>ou sob controle </a:t>
            </a:r>
            <a:r>
              <a:rPr lang="pt-BR" sz="1400" dirty="0">
                <a:latin typeface="Arial"/>
                <a:cs typeface="Arial"/>
              </a:rPr>
              <a:t>comum</a:t>
            </a:r>
            <a:r>
              <a:rPr lang="pt-BR" sz="1400" dirty="0">
                <a:latin typeface="Aegean"/>
                <a:cs typeface="Aegean"/>
              </a:rPr>
              <a:t>” (artigo 116 LSA):</a:t>
            </a:r>
            <a:r>
              <a:rPr lang="pt-BR" sz="1400" dirty="0">
                <a:latin typeface="Arial"/>
                <a:cs typeface="Arial"/>
              </a:rPr>
              <a:t> </a:t>
            </a:r>
            <a:r>
              <a:rPr lang="pt-BR" sz="1400" spc="-5" dirty="0">
                <a:latin typeface="Arial"/>
                <a:cs typeface="Arial"/>
              </a:rPr>
              <a:t>pode ser por acordo de acionistas arquivado, ou mero acordo tácito (segundo STJ)</a:t>
            </a:r>
            <a:endParaRPr lang="pt-BR" sz="1400" dirty="0">
              <a:latin typeface="Arial"/>
              <a:cs typeface="Arial"/>
            </a:endParaRPr>
          </a:p>
          <a:p>
            <a:pPr algn="just">
              <a:lnSpc>
                <a:spcPct val="110000"/>
              </a:lnSpc>
              <a:spcBef>
                <a:spcPts val="10"/>
              </a:spcBef>
            </a:pPr>
            <a:endParaRPr lang="pt-BR" sz="1400" dirty="0">
              <a:latin typeface="Arial"/>
              <a:cs typeface="Arial"/>
            </a:endParaRPr>
          </a:p>
          <a:p>
            <a:pPr marL="405130" marR="5080" algn="just">
              <a:lnSpc>
                <a:spcPct val="110000"/>
              </a:lnSpc>
            </a:pPr>
            <a:r>
              <a:rPr lang="pt-BR" sz="1400" spc="-5" dirty="0">
                <a:latin typeface="Arial"/>
                <a:cs typeface="Arial"/>
              </a:rPr>
              <a:t>Controle Simples: existe uma minoria qualificada com força para criar algumas barreiras ao poder de controle, como, por exemplo, eleger membro do conselho de administração (artigo 141) ou do conselho fiscal (artigo 161, par. 4, LSA). Não impede no entanto que o controlador defina os rumos da companhia. No controle absoluto, todos os administradores são designados pelo controlador.</a:t>
            </a:r>
          </a:p>
          <a:p>
            <a:pPr>
              <a:lnSpc>
                <a:spcPct val="110000"/>
              </a:lnSpc>
              <a:spcBef>
                <a:spcPts val="50"/>
              </a:spcBef>
            </a:pPr>
            <a:endParaRPr lang="pt-BR" sz="1400" dirty="0">
              <a:latin typeface="Arial"/>
              <a:cs typeface="Arial"/>
            </a:endParaRPr>
          </a:p>
          <a:p>
            <a:pPr>
              <a:lnSpc>
                <a:spcPct val="110000"/>
              </a:lnSpc>
            </a:pPr>
            <a:endParaRPr lang="pt-BR" sz="1400" dirty="0"/>
          </a:p>
        </p:txBody>
      </p:sp>
      <p:cxnSp>
        <p:nvCxnSpPr>
          <p:cNvPr id="26" name="Straight Connector 25">
            <a:extLst>
              <a:ext uri="{FF2B5EF4-FFF2-40B4-BE49-F238E27FC236}">
                <a16:creationId xmlns:a16="http://schemas.microsoft.com/office/drawing/2014/main" id="{61AF2F3F-06F0-42E3-8F72-36BEDCB694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2570" y="5821999"/>
            <a:ext cx="1020883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7359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C73BC2-3EA3-8F45-BE1F-AB24F7BE0A9F}"/>
              </a:ext>
            </a:extLst>
          </p:cNvPr>
          <p:cNvSpPr>
            <a:spLocks noGrp="1"/>
          </p:cNvSpPr>
          <p:nvPr>
            <p:ph type="title"/>
          </p:nvPr>
        </p:nvSpPr>
        <p:spPr/>
        <p:txBody>
          <a:bodyPr/>
          <a:lstStyle/>
          <a:p>
            <a:r>
              <a:rPr lang="pt-BR" dirty="0"/>
              <a:t>Técnicas de Organização do Controle ‘(Fabio Konder </a:t>
            </a:r>
            <a:r>
              <a:rPr lang="pt-BR" dirty="0" err="1"/>
              <a:t>Comparato</a:t>
            </a:r>
            <a:r>
              <a:rPr lang="pt-BR" dirty="0"/>
              <a:t>)</a:t>
            </a:r>
          </a:p>
        </p:txBody>
      </p:sp>
      <p:sp>
        <p:nvSpPr>
          <p:cNvPr id="3" name="Espaço Reservado para Conteúdo 2">
            <a:extLst>
              <a:ext uri="{FF2B5EF4-FFF2-40B4-BE49-F238E27FC236}">
                <a16:creationId xmlns:a16="http://schemas.microsoft.com/office/drawing/2014/main" id="{F24AFA6F-101E-5D4C-8C78-381455426B9A}"/>
              </a:ext>
            </a:extLst>
          </p:cNvPr>
          <p:cNvSpPr>
            <a:spLocks noGrp="1"/>
          </p:cNvSpPr>
          <p:nvPr>
            <p:ph idx="1"/>
          </p:nvPr>
        </p:nvSpPr>
        <p:spPr/>
        <p:txBody>
          <a:bodyPr/>
          <a:lstStyle/>
          <a:p>
            <a:pPr marL="405130">
              <a:lnSpc>
                <a:spcPct val="100000"/>
              </a:lnSpc>
            </a:pPr>
            <a:r>
              <a:rPr lang="pt-BR" spc="-20" dirty="0">
                <a:latin typeface="Arial"/>
                <a:cs typeface="Arial"/>
              </a:rPr>
              <a:t>Técnicas </a:t>
            </a:r>
            <a:r>
              <a:rPr lang="pt-BR" spc="-15" dirty="0">
                <a:latin typeface="Arial"/>
                <a:cs typeface="Arial"/>
              </a:rPr>
              <a:t>institucionais: </a:t>
            </a:r>
            <a:r>
              <a:rPr lang="pt-BR" i="1" spc="-20" dirty="0">
                <a:latin typeface="Arial"/>
                <a:cs typeface="Arial"/>
              </a:rPr>
              <a:t>holding </a:t>
            </a:r>
            <a:r>
              <a:rPr lang="pt-BR" spc="-15" dirty="0">
                <a:latin typeface="Arial"/>
                <a:cs typeface="Arial"/>
              </a:rPr>
              <a:t>pura </a:t>
            </a:r>
            <a:r>
              <a:rPr lang="pt-BR" spc="-10" dirty="0">
                <a:latin typeface="Arial"/>
                <a:cs typeface="Arial"/>
              </a:rPr>
              <a:t>ou</a:t>
            </a:r>
            <a:r>
              <a:rPr lang="pt-BR" spc="-25" dirty="0">
                <a:latin typeface="Arial"/>
                <a:cs typeface="Arial"/>
              </a:rPr>
              <a:t> </a:t>
            </a:r>
            <a:r>
              <a:rPr lang="pt-BR" spc="-15" dirty="0">
                <a:latin typeface="Arial"/>
                <a:cs typeface="Arial"/>
              </a:rPr>
              <a:t>mista, </a:t>
            </a:r>
            <a:r>
              <a:rPr lang="pt-BR" spc="170" dirty="0">
                <a:latin typeface="Arial"/>
                <a:cs typeface="Arial"/>
              </a:rPr>
              <a:t> </a:t>
            </a:r>
            <a:r>
              <a:rPr lang="pt-BR" spc="-20" dirty="0">
                <a:latin typeface="Arial"/>
                <a:cs typeface="Arial"/>
              </a:rPr>
              <a:t>comunhão</a:t>
            </a:r>
            <a:r>
              <a:rPr lang="pt-BR" spc="165" dirty="0">
                <a:latin typeface="Arial"/>
                <a:cs typeface="Arial"/>
              </a:rPr>
              <a:t> </a:t>
            </a:r>
            <a:r>
              <a:rPr lang="pt-BR" spc="-15" dirty="0">
                <a:latin typeface="Arial"/>
                <a:cs typeface="Arial"/>
              </a:rPr>
              <a:t>acionária</a:t>
            </a:r>
            <a:r>
              <a:rPr lang="pt-BR" spc="170" dirty="0">
                <a:latin typeface="Arial"/>
                <a:cs typeface="Arial"/>
              </a:rPr>
              <a:t> </a:t>
            </a:r>
            <a:r>
              <a:rPr lang="pt-BR" spc="-15" dirty="0">
                <a:latin typeface="Arial"/>
                <a:cs typeface="Arial"/>
              </a:rPr>
              <a:t>(condomínio),</a:t>
            </a:r>
            <a:r>
              <a:rPr lang="pt-BR" spc="180" dirty="0">
                <a:latin typeface="Arial"/>
                <a:cs typeface="Arial"/>
              </a:rPr>
              <a:t> </a:t>
            </a:r>
            <a:r>
              <a:rPr lang="pt-BR" i="1" spc="-15" dirty="0" err="1">
                <a:latin typeface="Arial"/>
                <a:cs typeface="Arial"/>
              </a:rPr>
              <a:t>voting</a:t>
            </a:r>
            <a:r>
              <a:rPr lang="pt-BR" i="1" spc="165" dirty="0">
                <a:latin typeface="Arial"/>
                <a:cs typeface="Arial"/>
              </a:rPr>
              <a:t> </a:t>
            </a:r>
            <a:r>
              <a:rPr lang="pt-BR" i="1" spc="-10" dirty="0" err="1">
                <a:latin typeface="Arial"/>
                <a:cs typeface="Arial"/>
              </a:rPr>
              <a:t>trust</a:t>
            </a:r>
            <a:r>
              <a:rPr lang="pt-BR" i="1" spc="180" dirty="0">
                <a:latin typeface="Arial"/>
                <a:cs typeface="Arial"/>
              </a:rPr>
              <a:t> </a:t>
            </a:r>
            <a:r>
              <a:rPr lang="pt-BR" spc="-10" dirty="0">
                <a:latin typeface="Arial"/>
                <a:cs typeface="Arial"/>
              </a:rPr>
              <a:t>(</a:t>
            </a:r>
            <a:r>
              <a:rPr lang="pt-BR" i="1" spc="-10" dirty="0" err="1">
                <a:latin typeface="Arial"/>
                <a:cs typeface="Arial"/>
              </a:rPr>
              <a:t>trust</a:t>
            </a:r>
            <a:r>
              <a:rPr lang="pt-BR" i="1" spc="180" dirty="0">
                <a:latin typeface="Arial"/>
                <a:cs typeface="Arial"/>
              </a:rPr>
              <a:t> </a:t>
            </a:r>
            <a:r>
              <a:rPr lang="pt-BR" spc="-10" dirty="0">
                <a:latin typeface="Arial"/>
                <a:cs typeface="Arial"/>
              </a:rPr>
              <a:t>do</a:t>
            </a:r>
            <a:r>
              <a:rPr lang="pt-BR" spc="170" dirty="0">
                <a:latin typeface="Arial"/>
                <a:cs typeface="Arial"/>
              </a:rPr>
              <a:t> </a:t>
            </a:r>
            <a:r>
              <a:rPr lang="pt-BR" spc="-15" dirty="0">
                <a:latin typeface="Arial"/>
                <a:cs typeface="Arial"/>
              </a:rPr>
              <a:t>direito</a:t>
            </a:r>
            <a:r>
              <a:rPr lang="pt-BR" spc="170" dirty="0">
                <a:latin typeface="Arial"/>
                <a:cs typeface="Arial"/>
              </a:rPr>
              <a:t> </a:t>
            </a:r>
            <a:r>
              <a:rPr lang="pt-BR" spc="-15" dirty="0">
                <a:latin typeface="Arial"/>
                <a:cs typeface="Arial"/>
              </a:rPr>
              <a:t>anglo</a:t>
            </a:r>
            <a:r>
              <a:rPr lang="pt-BR" spc="170" dirty="0">
                <a:latin typeface="Arial"/>
                <a:cs typeface="Arial"/>
              </a:rPr>
              <a:t> </a:t>
            </a:r>
            <a:r>
              <a:rPr lang="pt-BR" spc="-15" dirty="0">
                <a:latin typeface="Arial"/>
                <a:cs typeface="Arial"/>
              </a:rPr>
              <a:t>saxônico)</a:t>
            </a:r>
            <a:r>
              <a:rPr lang="pt-BR" spc="175" dirty="0">
                <a:latin typeface="Arial"/>
                <a:cs typeface="Arial"/>
              </a:rPr>
              <a:t> </a:t>
            </a:r>
          </a:p>
          <a:p>
            <a:pPr marL="405130">
              <a:lnSpc>
                <a:spcPct val="100000"/>
              </a:lnSpc>
            </a:pPr>
            <a:endParaRPr lang="pt-BR" spc="175" dirty="0">
              <a:latin typeface="Arial"/>
              <a:cs typeface="Arial"/>
            </a:endParaRPr>
          </a:p>
          <a:p>
            <a:pPr marL="405130">
              <a:lnSpc>
                <a:spcPct val="100000"/>
              </a:lnSpc>
            </a:pPr>
            <a:r>
              <a:rPr lang="pt-BR" spc="-20" dirty="0">
                <a:latin typeface="Arial"/>
                <a:cs typeface="Arial"/>
              </a:rPr>
              <a:t>Técnicas </a:t>
            </a:r>
            <a:r>
              <a:rPr lang="pt-BR" spc="-15" dirty="0">
                <a:latin typeface="Arial"/>
                <a:cs typeface="Arial"/>
              </a:rPr>
              <a:t>estatutárias: preferenciais sem voto; classes </a:t>
            </a:r>
            <a:r>
              <a:rPr lang="pt-BR" spc="-10" dirty="0">
                <a:latin typeface="Arial"/>
                <a:cs typeface="Arial"/>
              </a:rPr>
              <a:t>de</a:t>
            </a:r>
            <a:r>
              <a:rPr lang="pt-BR" spc="-20" dirty="0">
                <a:latin typeface="Arial"/>
                <a:cs typeface="Arial"/>
              </a:rPr>
              <a:t> </a:t>
            </a:r>
            <a:r>
              <a:rPr lang="pt-BR" spc="-15" dirty="0">
                <a:latin typeface="Arial"/>
                <a:cs typeface="Arial"/>
              </a:rPr>
              <a:t>ações.</a:t>
            </a:r>
            <a:endParaRPr lang="pt-BR" dirty="0">
              <a:latin typeface="Arial"/>
              <a:cs typeface="Arial"/>
            </a:endParaRPr>
          </a:p>
          <a:p>
            <a:pPr marL="405130">
              <a:lnSpc>
                <a:spcPct val="100000"/>
              </a:lnSpc>
            </a:pPr>
            <a:endParaRPr lang="pt-BR" dirty="0">
              <a:latin typeface="Arial"/>
              <a:cs typeface="Arial"/>
            </a:endParaRPr>
          </a:p>
          <a:p>
            <a:pPr marL="405130">
              <a:lnSpc>
                <a:spcPct val="100000"/>
              </a:lnSpc>
            </a:pPr>
            <a:r>
              <a:rPr lang="pt-BR" spc="-20" dirty="0">
                <a:latin typeface="Arial"/>
                <a:cs typeface="Arial"/>
              </a:rPr>
              <a:t>Técnicas </a:t>
            </a:r>
            <a:r>
              <a:rPr lang="pt-BR" spc="-15" dirty="0">
                <a:latin typeface="Arial"/>
                <a:cs typeface="Arial"/>
              </a:rPr>
              <a:t>contratuais: acordos </a:t>
            </a:r>
            <a:r>
              <a:rPr lang="pt-BR" spc="-10" dirty="0">
                <a:latin typeface="Arial"/>
                <a:cs typeface="Arial"/>
              </a:rPr>
              <a:t>de </a:t>
            </a:r>
            <a:r>
              <a:rPr lang="pt-BR" spc="-15" dirty="0">
                <a:latin typeface="Arial"/>
                <a:cs typeface="Arial"/>
              </a:rPr>
              <a:t>voto; </a:t>
            </a:r>
            <a:r>
              <a:rPr lang="pt-BR" i="1" spc="-15" dirty="0">
                <a:latin typeface="Arial"/>
                <a:cs typeface="Arial"/>
              </a:rPr>
              <a:t>proxy </a:t>
            </a:r>
            <a:r>
              <a:rPr lang="pt-BR" i="1" spc="-15" dirty="0" err="1">
                <a:latin typeface="Arial"/>
                <a:cs typeface="Arial"/>
              </a:rPr>
              <a:t>machinery</a:t>
            </a:r>
            <a:r>
              <a:rPr lang="pt-BR" spc="-15" dirty="0">
                <a:latin typeface="Arial"/>
                <a:cs typeface="Arial"/>
              </a:rPr>
              <a:t>.</a:t>
            </a:r>
            <a:endParaRPr lang="pt-BR" dirty="0">
              <a:latin typeface="Arial"/>
              <a:cs typeface="Arial"/>
            </a:endParaRPr>
          </a:p>
          <a:p>
            <a:pPr marL="176530" indent="0">
              <a:lnSpc>
                <a:spcPct val="100000"/>
              </a:lnSpc>
              <a:buNone/>
            </a:pPr>
            <a:endParaRPr lang="pt-BR" dirty="0">
              <a:latin typeface="Arial"/>
              <a:cs typeface="Arial"/>
            </a:endParaRPr>
          </a:p>
          <a:p>
            <a:pPr marL="0" indent="0">
              <a:lnSpc>
                <a:spcPct val="100000"/>
              </a:lnSpc>
              <a:spcBef>
                <a:spcPts val="35"/>
              </a:spcBef>
              <a:buNone/>
            </a:pPr>
            <a:endParaRPr lang="pt-BR" dirty="0">
              <a:latin typeface="Arial"/>
              <a:cs typeface="Arial"/>
            </a:endParaRPr>
          </a:p>
          <a:p>
            <a:endParaRPr lang="pt-BR" dirty="0"/>
          </a:p>
        </p:txBody>
      </p:sp>
    </p:spTree>
    <p:extLst>
      <p:ext uri="{BB962C8B-B14F-4D97-AF65-F5344CB8AC3E}">
        <p14:creationId xmlns:p14="http://schemas.microsoft.com/office/powerpoint/2010/main" val="1887859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8D944D-E45F-BC48-B9A6-035972B1FD07}"/>
              </a:ext>
            </a:extLst>
          </p:cNvPr>
          <p:cNvSpPr>
            <a:spLocks noGrp="1"/>
          </p:cNvSpPr>
          <p:nvPr>
            <p:ph type="title"/>
          </p:nvPr>
        </p:nvSpPr>
        <p:spPr/>
        <p:txBody>
          <a:bodyPr/>
          <a:lstStyle/>
          <a:p>
            <a:r>
              <a:rPr lang="pt-BR" dirty="0"/>
              <a:t>Como se define o interesse social?</a:t>
            </a:r>
          </a:p>
        </p:txBody>
      </p:sp>
      <p:sp>
        <p:nvSpPr>
          <p:cNvPr id="3" name="Espaço Reservado para Conteúdo 2">
            <a:extLst>
              <a:ext uri="{FF2B5EF4-FFF2-40B4-BE49-F238E27FC236}">
                <a16:creationId xmlns:a16="http://schemas.microsoft.com/office/drawing/2014/main" id="{1CC9E0A1-B2D4-BC4D-BFA1-4226C69F0177}"/>
              </a:ext>
            </a:extLst>
          </p:cNvPr>
          <p:cNvSpPr>
            <a:spLocks noGrp="1"/>
          </p:cNvSpPr>
          <p:nvPr>
            <p:ph idx="1"/>
          </p:nvPr>
        </p:nvSpPr>
        <p:spPr>
          <a:xfrm>
            <a:off x="914399" y="2314937"/>
            <a:ext cx="10363200" cy="3626892"/>
          </a:xfrm>
        </p:spPr>
        <p:txBody>
          <a:bodyPr>
            <a:noAutofit/>
          </a:bodyPr>
          <a:lstStyle/>
          <a:p>
            <a:pPr marL="0" indent="0" algn="ctr">
              <a:buNone/>
            </a:pPr>
            <a:r>
              <a:rPr lang="pt-BR" sz="1600" dirty="0" err="1"/>
              <a:t>Institucionalismo</a:t>
            </a:r>
            <a:r>
              <a:rPr lang="pt-BR" sz="1600" dirty="0"/>
              <a:t> </a:t>
            </a:r>
            <a:r>
              <a:rPr lang="pt-BR" sz="1600" dirty="0" err="1"/>
              <a:t>x</a:t>
            </a:r>
            <a:r>
              <a:rPr lang="pt-BR" sz="1600" dirty="0"/>
              <a:t> </a:t>
            </a:r>
            <a:r>
              <a:rPr lang="pt-BR" sz="1600" dirty="0" err="1"/>
              <a:t>Contratualismo</a:t>
            </a:r>
            <a:endParaRPr lang="pt-BR" sz="1600" dirty="0"/>
          </a:p>
          <a:p>
            <a:pPr marL="0" indent="0" algn="just">
              <a:buNone/>
            </a:pPr>
            <a:r>
              <a:rPr lang="pt-BR" sz="1600" dirty="0" err="1"/>
              <a:t>Institucionalismo</a:t>
            </a:r>
            <a:r>
              <a:rPr lang="pt-BR" sz="1600" dirty="0"/>
              <a:t> (</a:t>
            </a:r>
            <a:r>
              <a:rPr lang="pt-BR" sz="1600" dirty="0" err="1"/>
              <a:t>Rathenau</a:t>
            </a:r>
            <a:r>
              <a:rPr lang="pt-BR" sz="1600" dirty="0"/>
              <a:t>): Deve prevalecer o interesse público e o da economia nacional, na gestão das companhia. ¨Nosso negócio é fazer os barcos navegarem no Reno¨. Defende autofinanciamento, e estabilidade da diretoria. Posteriormente, reforçado pela teoria dos </a:t>
            </a:r>
            <a:r>
              <a:rPr lang="pt-BR" sz="1600" dirty="0" err="1"/>
              <a:t>Stakeholders</a:t>
            </a:r>
            <a:r>
              <a:rPr lang="pt-BR" sz="1600" dirty="0"/>
              <a:t> (pessoas afetadas pela companhia devem ter seu interesse considerado, como trabalhadores, comunidade vizinha, etc..). Debate se repetiu nos EUA com a polêmica nos anos 30 entre </a:t>
            </a:r>
            <a:r>
              <a:rPr lang="pt-BR" sz="1600" dirty="0" err="1"/>
              <a:t>Merrick</a:t>
            </a:r>
            <a:r>
              <a:rPr lang="pt-BR" sz="1600" dirty="0"/>
              <a:t> </a:t>
            </a:r>
            <a:r>
              <a:rPr lang="pt-BR" sz="1600" dirty="0" err="1"/>
              <a:t>Dodd</a:t>
            </a:r>
            <a:r>
              <a:rPr lang="pt-BR" sz="1600" dirty="0"/>
              <a:t> e Alfred </a:t>
            </a:r>
            <a:r>
              <a:rPr lang="pt-BR" sz="1600" dirty="0" err="1"/>
              <a:t>Berle</a:t>
            </a:r>
            <a:r>
              <a:rPr lang="pt-BR" sz="1600" dirty="0"/>
              <a:t>.</a:t>
            </a:r>
          </a:p>
          <a:p>
            <a:pPr marL="0" indent="0" algn="just">
              <a:buNone/>
            </a:pPr>
            <a:r>
              <a:rPr lang="pt-BR" sz="1600" dirty="0" err="1"/>
              <a:t>Contratualismo</a:t>
            </a:r>
            <a:r>
              <a:rPr lang="pt-BR" sz="1600" dirty="0"/>
              <a:t> (Jaeger): interesse da sociedade é o dos sócios (lucros)</a:t>
            </a:r>
          </a:p>
          <a:p>
            <a:pPr marL="0" indent="0" algn="just">
              <a:buNone/>
            </a:pPr>
            <a:r>
              <a:rPr lang="pt-BR" sz="1600" dirty="0"/>
              <a:t>Há uma certa convergência quando se considera que: 1)  o interesse social é o dos acionistas no longo prazo, o que implica sustentabilidade da atividade da companhia, com investimentos, preocupação </a:t>
            </a:r>
            <a:r>
              <a:rPr lang="pt-BR" sz="1600" dirty="0" err="1"/>
              <a:t>reputacional</a:t>
            </a:r>
            <a:r>
              <a:rPr lang="pt-BR" sz="1600" dirty="0"/>
              <a:t>, etc..; 2) o que deve ser preservado é o interesse do acionista enquanto sócio, e não o interesse externo que possa ter, como, por exemplo, o de outra sociedade que integre </a:t>
            </a:r>
          </a:p>
        </p:txBody>
      </p:sp>
    </p:spTree>
    <p:extLst>
      <p:ext uri="{BB962C8B-B14F-4D97-AF65-F5344CB8AC3E}">
        <p14:creationId xmlns:p14="http://schemas.microsoft.com/office/powerpoint/2010/main" val="1603336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D3EED9-9E51-8844-BE0D-1E2A05E04C38}"/>
              </a:ext>
            </a:extLst>
          </p:cNvPr>
          <p:cNvSpPr>
            <a:spLocks noGrp="1"/>
          </p:cNvSpPr>
          <p:nvPr>
            <p:ph type="title"/>
          </p:nvPr>
        </p:nvSpPr>
        <p:spPr>
          <a:xfrm>
            <a:off x="914399" y="1371601"/>
            <a:ext cx="10363201" cy="494269"/>
          </a:xfrm>
        </p:spPr>
        <p:txBody>
          <a:bodyPr>
            <a:normAutofit/>
          </a:bodyPr>
          <a:lstStyle/>
          <a:p>
            <a:r>
              <a:rPr lang="pt-BR" sz="2400" dirty="0"/>
              <a:t>Atualidade do debate. Declaração da Business </a:t>
            </a:r>
            <a:r>
              <a:rPr lang="pt-BR" sz="2400" dirty="0" err="1"/>
              <a:t>Roundtable</a:t>
            </a:r>
            <a:r>
              <a:rPr lang="pt-BR" sz="2400" dirty="0"/>
              <a:t> de 2019</a:t>
            </a:r>
          </a:p>
        </p:txBody>
      </p:sp>
      <p:sp>
        <p:nvSpPr>
          <p:cNvPr id="3" name="Espaço Reservado para Conteúdo 2">
            <a:extLst>
              <a:ext uri="{FF2B5EF4-FFF2-40B4-BE49-F238E27FC236}">
                <a16:creationId xmlns:a16="http://schemas.microsoft.com/office/drawing/2014/main" id="{F28DDFE9-5C0B-FA4A-9C6B-C300062B7A56}"/>
              </a:ext>
            </a:extLst>
          </p:cNvPr>
          <p:cNvSpPr>
            <a:spLocks noGrp="1"/>
          </p:cNvSpPr>
          <p:nvPr>
            <p:ph idx="1"/>
          </p:nvPr>
        </p:nvSpPr>
        <p:spPr>
          <a:xfrm>
            <a:off x="704336" y="1865870"/>
            <a:ext cx="10573264" cy="4423719"/>
          </a:xfrm>
        </p:spPr>
        <p:txBody>
          <a:bodyPr>
            <a:normAutofit fontScale="25000" lnSpcReduction="20000"/>
          </a:bodyPr>
          <a:lstStyle/>
          <a:p>
            <a:pPr marL="0" indent="0">
              <a:buNone/>
            </a:pPr>
            <a:endParaRPr lang="pt-BR" b="1" dirty="0"/>
          </a:p>
          <a:p>
            <a:pPr marL="0" indent="0" algn="just">
              <a:buNone/>
            </a:pPr>
            <a:r>
              <a:rPr lang="pt-BR" sz="4800" b="1" dirty="0" err="1"/>
              <a:t>Statement</a:t>
            </a:r>
            <a:r>
              <a:rPr lang="pt-BR" sz="4800" b="1" dirty="0"/>
              <a:t> </a:t>
            </a:r>
            <a:r>
              <a:rPr lang="pt-BR" sz="4800" b="1" dirty="0" err="1"/>
              <a:t>on</a:t>
            </a:r>
            <a:r>
              <a:rPr lang="pt-BR" sz="4800" b="1" dirty="0"/>
              <a:t> </a:t>
            </a:r>
            <a:r>
              <a:rPr lang="pt-BR" sz="4800" b="1" dirty="0" err="1"/>
              <a:t>the</a:t>
            </a:r>
            <a:r>
              <a:rPr lang="pt-BR" sz="4800" b="1" dirty="0"/>
              <a:t> </a:t>
            </a:r>
            <a:r>
              <a:rPr lang="pt-BR" sz="4800" b="1" dirty="0" err="1"/>
              <a:t>Purpose</a:t>
            </a:r>
            <a:r>
              <a:rPr lang="pt-BR" sz="4800" b="1" dirty="0"/>
              <a:t> </a:t>
            </a:r>
            <a:r>
              <a:rPr lang="pt-BR" sz="4800" b="1" dirty="0" err="1"/>
              <a:t>of</a:t>
            </a:r>
            <a:r>
              <a:rPr lang="pt-BR" sz="4800" b="1" dirty="0"/>
              <a:t> a Corporation</a:t>
            </a:r>
            <a:endParaRPr lang="pt-BR" sz="4800" dirty="0"/>
          </a:p>
          <a:p>
            <a:pPr marL="0" indent="0" algn="just">
              <a:buNone/>
            </a:pPr>
            <a:r>
              <a:rPr lang="pt-BR" sz="4800" dirty="0" err="1"/>
              <a:t>Americans</a:t>
            </a:r>
            <a:r>
              <a:rPr lang="pt-BR" sz="4800" dirty="0"/>
              <a:t> </a:t>
            </a:r>
            <a:r>
              <a:rPr lang="pt-BR" sz="4800" dirty="0" err="1"/>
              <a:t>deserve</a:t>
            </a:r>
            <a:r>
              <a:rPr lang="pt-BR" sz="4800" dirty="0"/>
              <a:t> </a:t>
            </a:r>
            <a:r>
              <a:rPr lang="pt-BR" sz="4800" dirty="0" err="1"/>
              <a:t>an</a:t>
            </a:r>
            <a:r>
              <a:rPr lang="pt-BR" sz="4800" dirty="0"/>
              <a:t> </a:t>
            </a:r>
            <a:r>
              <a:rPr lang="pt-BR" sz="4800" dirty="0" err="1"/>
              <a:t>economy</a:t>
            </a:r>
            <a:r>
              <a:rPr lang="pt-BR" sz="4800" dirty="0"/>
              <a:t> </a:t>
            </a:r>
            <a:r>
              <a:rPr lang="pt-BR" sz="4800" dirty="0" err="1"/>
              <a:t>that</a:t>
            </a:r>
            <a:r>
              <a:rPr lang="pt-BR" sz="4800" dirty="0"/>
              <a:t> </a:t>
            </a:r>
            <a:r>
              <a:rPr lang="pt-BR" sz="4800" dirty="0" err="1"/>
              <a:t>allows</a:t>
            </a:r>
            <a:r>
              <a:rPr lang="pt-BR" sz="4800" dirty="0"/>
              <a:t> </a:t>
            </a:r>
            <a:r>
              <a:rPr lang="pt-BR" sz="4800" dirty="0" err="1"/>
              <a:t>each</a:t>
            </a:r>
            <a:r>
              <a:rPr lang="pt-BR" sz="4800" dirty="0"/>
              <a:t> </a:t>
            </a:r>
            <a:r>
              <a:rPr lang="pt-BR" sz="4800" dirty="0" err="1"/>
              <a:t>person</a:t>
            </a:r>
            <a:r>
              <a:rPr lang="pt-BR" sz="4800" dirty="0"/>
              <a:t> </a:t>
            </a:r>
            <a:r>
              <a:rPr lang="pt-BR" sz="4800" dirty="0" err="1"/>
              <a:t>to</a:t>
            </a:r>
            <a:r>
              <a:rPr lang="pt-BR" sz="4800" dirty="0"/>
              <a:t> </a:t>
            </a:r>
            <a:r>
              <a:rPr lang="pt-BR" sz="4800" dirty="0" err="1"/>
              <a:t>succeed</a:t>
            </a:r>
            <a:r>
              <a:rPr lang="pt-BR" sz="4800" dirty="0"/>
              <a:t> </a:t>
            </a:r>
            <a:r>
              <a:rPr lang="pt-BR" sz="4800" dirty="0" err="1"/>
              <a:t>through</a:t>
            </a:r>
            <a:r>
              <a:rPr lang="pt-BR" sz="4800" dirty="0"/>
              <a:t> hard </a:t>
            </a:r>
            <a:r>
              <a:rPr lang="pt-BR" sz="4800" dirty="0" err="1"/>
              <a:t>work</a:t>
            </a:r>
            <a:r>
              <a:rPr lang="pt-BR" sz="4800" dirty="0"/>
              <a:t> </a:t>
            </a:r>
            <a:r>
              <a:rPr lang="pt-BR" sz="4800" dirty="0" err="1"/>
              <a:t>and</a:t>
            </a:r>
            <a:r>
              <a:rPr lang="pt-BR" sz="4800" dirty="0"/>
              <a:t> </a:t>
            </a:r>
            <a:r>
              <a:rPr lang="pt-BR" sz="4800" dirty="0" err="1"/>
              <a:t>creativity</a:t>
            </a:r>
            <a:r>
              <a:rPr lang="pt-BR" sz="4800" dirty="0"/>
              <a:t> </a:t>
            </a:r>
            <a:r>
              <a:rPr lang="pt-BR" sz="4800" dirty="0" err="1"/>
              <a:t>and</a:t>
            </a:r>
            <a:r>
              <a:rPr lang="pt-BR" sz="4800" dirty="0"/>
              <a:t> </a:t>
            </a:r>
            <a:r>
              <a:rPr lang="pt-BR" sz="4800" dirty="0" err="1"/>
              <a:t>to</a:t>
            </a:r>
            <a:r>
              <a:rPr lang="pt-BR" sz="4800" dirty="0"/>
              <a:t> lead a </a:t>
            </a:r>
            <a:r>
              <a:rPr lang="pt-BR" sz="4800" dirty="0" err="1"/>
              <a:t>life</a:t>
            </a:r>
            <a:r>
              <a:rPr lang="pt-BR" sz="4800" dirty="0"/>
              <a:t> </a:t>
            </a:r>
            <a:r>
              <a:rPr lang="pt-BR" sz="4800" dirty="0" err="1"/>
              <a:t>of</a:t>
            </a:r>
            <a:r>
              <a:rPr lang="pt-BR" sz="4800" dirty="0"/>
              <a:t> </a:t>
            </a:r>
            <a:r>
              <a:rPr lang="pt-BR" sz="4800" dirty="0" err="1"/>
              <a:t>meaning</a:t>
            </a:r>
            <a:r>
              <a:rPr lang="pt-BR" sz="4800" dirty="0"/>
              <a:t> </a:t>
            </a:r>
            <a:r>
              <a:rPr lang="pt-BR" sz="4800" dirty="0" err="1"/>
              <a:t>and</a:t>
            </a:r>
            <a:r>
              <a:rPr lang="pt-BR" sz="4800" dirty="0"/>
              <a:t> </a:t>
            </a:r>
            <a:r>
              <a:rPr lang="pt-BR" sz="4800" dirty="0" err="1"/>
              <a:t>dignity</a:t>
            </a:r>
            <a:r>
              <a:rPr lang="pt-BR" sz="4800" dirty="0"/>
              <a:t>. </a:t>
            </a:r>
            <a:r>
              <a:rPr lang="pt-BR" sz="4800" dirty="0" err="1"/>
              <a:t>We</a:t>
            </a:r>
            <a:r>
              <a:rPr lang="pt-BR" sz="4800" dirty="0"/>
              <a:t> </a:t>
            </a:r>
            <a:r>
              <a:rPr lang="pt-BR" sz="4800" dirty="0" err="1"/>
              <a:t>believe</a:t>
            </a:r>
            <a:r>
              <a:rPr lang="pt-BR" sz="4800" dirty="0"/>
              <a:t> </a:t>
            </a:r>
            <a:r>
              <a:rPr lang="pt-BR" sz="4800" dirty="0" err="1"/>
              <a:t>the</a:t>
            </a:r>
            <a:r>
              <a:rPr lang="pt-BR" sz="4800" dirty="0"/>
              <a:t> </a:t>
            </a:r>
            <a:r>
              <a:rPr lang="pt-BR" sz="4800" dirty="0" err="1"/>
              <a:t>free-market</a:t>
            </a:r>
            <a:r>
              <a:rPr lang="pt-BR" sz="4800" dirty="0"/>
              <a:t> system </a:t>
            </a:r>
            <a:r>
              <a:rPr lang="pt-BR" sz="4800" dirty="0" err="1"/>
              <a:t>is</a:t>
            </a:r>
            <a:r>
              <a:rPr lang="pt-BR" sz="4800" dirty="0"/>
              <a:t> </a:t>
            </a:r>
            <a:r>
              <a:rPr lang="pt-BR" sz="4800" dirty="0" err="1"/>
              <a:t>the</a:t>
            </a:r>
            <a:r>
              <a:rPr lang="pt-BR" sz="4800" dirty="0"/>
              <a:t> </a:t>
            </a:r>
            <a:r>
              <a:rPr lang="pt-BR" sz="4800" dirty="0" err="1"/>
              <a:t>best</a:t>
            </a:r>
            <a:r>
              <a:rPr lang="pt-BR" sz="4800" dirty="0"/>
              <a:t> </a:t>
            </a:r>
            <a:r>
              <a:rPr lang="pt-BR" sz="4800" dirty="0" err="1"/>
              <a:t>means</a:t>
            </a:r>
            <a:r>
              <a:rPr lang="pt-BR" sz="4800" dirty="0"/>
              <a:t> </a:t>
            </a:r>
            <a:r>
              <a:rPr lang="pt-BR" sz="4800" dirty="0" err="1"/>
              <a:t>of</a:t>
            </a:r>
            <a:r>
              <a:rPr lang="pt-BR" sz="4800" dirty="0"/>
              <a:t> </a:t>
            </a:r>
            <a:r>
              <a:rPr lang="pt-BR" sz="4800" dirty="0" err="1"/>
              <a:t>generating</a:t>
            </a:r>
            <a:r>
              <a:rPr lang="pt-BR" sz="4800" dirty="0"/>
              <a:t> </a:t>
            </a:r>
            <a:r>
              <a:rPr lang="pt-BR" sz="4800" dirty="0" err="1"/>
              <a:t>good</a:t>
            </a:r>
            <a:r>
              <a:rPr lang="pt-BR" sz="4800" dirty="0"/>
              <a:t> </a:t>
            </a:r>
            <a:r>
              <a:rPr lang="pt-BR" sz="4800" dirty="0" err="1"/>
              <a:t>jobs</a:t>
            </a:r>
            <a:r>
              <a:rPr lang="pt-BR" sz="4800" dirty="0"/>
              <a:t>, a </a:t>
            </a:r>
            <a:r>
              <a:rPr lang="pt-BR" sz="4800" dirty="0" err="1"/>
              <a:t>strong</a:t>
            </a:r>
            <a:r>
              <a:rPr lang="pt-BR" sz="4800" dirty="0"/>
              <a:t> </a:t>
            </a:r>
            <a:r>
              <a:rPr lang="pt-BR" sz="4800" dirty="0" err="1"/>
              <a:t>and</a:t>
            </a:r>
            <a:r>
              <a:rPr lang="pt-BR" sz="4800" dirty="0"/>
              <a:t> </a:t>
            </a:r>
            <a:r>
              <a:rPr lang="pt-BR" sz="4800" dirty="0" err="1"/>
              <a:t>sustainable</a:t>
            </a:r>
            <a:r>
              <a:rPr lang="pt-BR" sz="4800" dirty="0"/>
              <a:t> </a:t>
            </a:r>
            <a:r>
              <a:rPr lang="pt-BR" sz="4800" dirty="0" err="1"/>
              <a:t>economy</a:t>
            </a:r>
            <a:r>
              <a:rPr lang="pt-BR" sz="4800" dirty="0"/>
              <a:t>, </a:t>
            </a:r>
            <a:r>
              <a:rPr lang="pt-BR" sz="4800" dirty="0" err="1"/>
              <a:t>innovation</a:t>
            </a:r>
            <a:r>
              <a:rPr lang="pt-BR" sz="4800" dirty="0"/>
              <a:t>, a </a:t>
            </a:r>
            <a:r>
              <a:rPr lang="pt-BR" sz="4800" dirty="0" err="1"/>
              <a:t>healthy</a:t>
            </a:r>
            <a:r>
              <a:rPr lang="pt-BR" sz="4800" dirty="0"/>
              <a:t> </a:t>
            </a:r>
            <a:r>
              <a:rPr lang="pt-BR" sz="4800" dirty="0" err="1"/>
              <a:t>environment</a:t>
            </a:r>
            <a:r>
              <a:rPr lang="pt-BR" sz="4800" dirty="0"/>
              <a:t> </a:t>
            </a:r>
            <a:r>
              <a:rPr lang="pt-BR" sz="4800" dirty="0" err="1"/>
              <a:t>and</a:t>
            </a:r>
            <a:r>
              <a:rPr lang="pt-BR" sz="4800" dirty="0"/>
              <a:t> </a:t>
            </a:r>
            <a:r>
              <a:rPr lang="pt-BR" sz="4800" dirty="0" err="1"/>
              <a:t>economic</a:t>
            </a:r>
            <a:r>
              <a:rPr lang="pt-BR" sz="4800" dirty="0"/>
              <a:t> </a:t>
            </a:r>
            <a:r>
              <a:rPr lang="pt-BR" sz="4800" dirty="0" err="1"/>
              <a:t>opportunity</a:t>
            </a:r>
            <a:r>
              <a:rPr lang="pt-BR" sz="4800" dirty="0"/>
              <a:t> for </a:t>
            </a:r>
            <a:r>
              <a:rPr lang="pt-BR" sz="4800" dirty="0" err="1"/>
              <a:t>all</a:t>
            </a:r>
            <a:r>
              <a:rPr lang="pt-BR" sz="4800" dirty="0"/>
              <a:t>.</a:t>
            </a:r>
          </a:p>
          <a:p>
            <a:pPr marL="0" indent="0" algn="just">
              <a:buNone/>
            </a:pPr>
            <a:r>
              <a:rPr lang="pt-BR" sz="4800" dirty="0"/>
              <a:t>Businesses play a vital role in </a:t>
            </a:r>
            <a:r>
              <a:rPr lang="pt-BR" sz="4800" dirty="0" err="1"/>
              <a:t>the</a:t>
            </a:r>
            <a:r>
              <a:rPr lang="pt-BR" sz="4800" dirty="0"/>
              <a:t> </a:t>
            </a:r>
            <a:r>
              <a:rPr lang="pt-BR" sz="4800" dirty="0" err="1"/>
              <a:t>economy</a:t>
            </a:r>
            <a:r>
              <a:rPr lang="pt-BR" sz="4800" dirty="0"/>
              <a:t> </a:t>
            </a:r>
            <a:r>
              <a:rPr lang="pt-BR" sz="4800" dirty="0" err="1"/>
              <a:t>by</a:t>
            </a:r>
            <a:r>
              <a:rPr lang="pt-BR" sz="4800" dirty="0"/>
              <a:t> </a:t>
            </a:r>
            <a:r>
              <a:rPr lang="pt-BR" sz="4800" dirty="0" err="1"/>
              <a:t>creating</a:t>
            </a:r>
            <a:r>
              <a:rPr lang="pt-BR" sz="4800" dirty="0"/>
              <a:t> </a:t>
            </a:r>
            <a:r>
              <a:rPr lang="pt-BR" sz="4800" dirty="0" err="1"/>
              <a:t>jobs</a:t>
            </a:r>
            <a:r>
              <a:rPr lang="pt-BR" sz="4800" dirty="0"/>
              <a:t>, </a:t>
            </a:r>
            <a:r>
              <a:rPr lang="pt-BR" sz="4800" dirty="0" err="1"/>
              <a:t>fostering</a:t>
            </a:r>
            <a:r>
              <a:rPr lang="pt-BR" sz="4800" dirty="0"/>
              <a:t> </a:t>
            </a:r>
            <a:r>
              <a:rPr lang="pt-BR" sz="4800" dirty="0" err="1"/>
              <a:t>innovation</a:t>
            </a:r>
            <a:r>
              <a:rPr lang="pt-BR" sz="4800" dirty="0"/>
              <a:t> </a:t>
            </a:r>
            <a:r>
              <a:rPr lang="pt-BR" sz="4800" dirty="0" err="1"/>
              <a:t>and</a:t>
            </a:r>
            <a:r>
              <a:rPr lang="pt-BR" sz="4800" dirty="0"/>
              <a:t> </a:t>
            </a:r>
            <a:r>
              <a:rPr lang="pt-BR" sz="4800" dirty="0" err="1"/>
              <a:t>providing</a:t>
            </a:r>
            <a:r>
              <a:rPr lang="pt-BR" sz="4800" dirty="0"/>
              <a:t> </a:t>
            </a:r>
            <a:r>
              <a:rPr lang="pt-BR" sz="4800" dirty="0" err="1"/>
              <a:t>essential</a:t>
            </a:r>
            <a:r>
              <a:rPr lang="pt-BR" sz="4800" dirty="0"/>
              <a:t> </a:t>
            </a:r>
            <a:r>
              <a:rPr lang="pt-BR" sz="4800" dirty="0" err="1"/>
              <a:t>goods</a:t>
            </a:r>
            <a:r>
              <a:rPr lang="pt-BR" sz="4800" dirty="0"/>
              <a:t> </a:t>
            </a:r>
            <a:r>
              <a:rPr lang="pt-BR" sz="4800" dirty="0" err="1"/>
              <a:t>and</a:t>
            </a:r>
            <a:r>
              <a:rPr lang="pt-BR" sz="4800" dirty="0"/>
              <a:t> </a:t>
            </a:r>
            <a:r>
              <a:rPr lang="pt-BR" sz="4800" dirty="0" err="1"/>
              <a:t>services</a:t>
            </a:r>
            <a:r>
              <a:rPr lang="pt-BR" sz="4800" dirty="0"/>
              <a:t>. Businesses </a:t>
            </a:r>
            <a:r>
              <a:rPr lang="pt-BR" sz="4800" dirty="0" err="1"/>
              <a:t>make</a:t>
            </a:r>
            <a:r>
              <a:rPr lang="pt-BR" sz="4800" dirty="0"/>
              <a:t> </a:t>
            </a:r>
            <a:r>
              <a:rPr lang="pt-BR" sz="4800" dirty="0" err="1"/>
              <a:t>and</a:t>
            </a:r>
            <a:r>
              <a:rPr lang="pt-BR" sz="4800" dirty="0"/>
              <a:t> </a:t>
            </a:r>
            <a:r>
              <a:rPr lang="pt-BR" sz="4800" dirty="0" err="1"/>
              <a:t>sell</a:t>
            </a:r>
            <a:r>
              <a:rPr lang="pt-BR" sz="4800" dirty="0"/>
              <a:t> </a:t>
            </a:r>
            <a:r>
              <a:rPr lang="pt-BR" sz="4800" dirty="0" err="1"/>
              <a:t>consumer</a:t>
            </a:r>
            <a:r>
              <a:rPr lang="pt-BR" sz="4800" dirty="0"/>
              <a:t> </a:t>
            </a:r>
            <a:r>
              <a:rPr lang="pt-BR" sz="4800" dirty="0" err="1"/>
              <a:t>products</a:t>
            </a:r>
            <a:r>
              <a:rPr lang="pt-BR" sz="4800" dirty="0"/>
              <a:t>; </a:t>
            </a:r>
            <a:r>
              <a:rPr lang="pt-BR" sz="4800" dirty="0" err="1"/>
              <a:t>manufacture</a:t>
            </a:r>
            <a:r>
              <a:rPr lang="pt-BR" sz="4800" dirty="0"/>
              <a:t> </a:t>
            </a:r>
            <a:r>
              <a:rPr lang="pt-BR" sz="4800" dirty="0" err="1"/>
              <a:t>equipment</a:t>
            </a:r>
            <a:r>
              <a:rPr lang="pt-BR" sz="4800" dirty="0"/>
              <a:t> </a:t>
            </a:r>
            <a:r>
              <a:rPr lang="pt-BR" sz="4800" dirty="0" err="1"/>
              <a:t>and</a:t>
            </a:r>
            <a:r>
              <a:rPr lang="pt-BR" sz="4800" dirty="0"/>
              <a:t> </a:t>
            </a:r>
            <a:r>
              <a:rPr lang="pt-BR" sz="4800" dirty="0" err="1"/>
              <a:t>vehicles</a:t>
            </a:r>
            <a:r>
              <a:rPr lang="pt-BR" sz="4800" dirty="0"/>
              <a:t>; </a:t>
            </a:r>
            <a:r>
              <a:rPr lang="pt-BR" sz="4800" dirty="0" err="1"/>
              <a:t>support</a:t>
            </a:r>
            <a:r>
              <a:rPr lang="pt-BR" sz="4800" dirty="0"/>
              <a:t> </a:t>
            </a:r>
            <a:r>
              <a:rPr lang="pt-BR" sz="4800" dirty="0" err="1"/>
              <a:t>the</a:t>
            </a:r>
            <a:r>
              <a:rPr lang="pt-BR" sz="4800" dirty="0"/>
              <a:t> </a:t>
            </a:r>
            <a:r>
              <a:rPr lang="pt-BR" sz="4800" dirty="0" err="1"/>
              <a:t>national</a:t>
            </a:r>
            <a:r>
              <a:rPr lang="pt-BR" sz="4800" dirty="0"/>
              <a:t> </a:t>
            </a:r>
            <a:r>
              <a:rPr lang="pt-BR" sz="4800" dirty="0" err="1"/>
              <a:t>defense</a:t>
            </a:r>
            <a:r>
              <a:rPr lang="pt-BR" sz="4800" dirty="0"/>
              <a:t>; </a:t>
            </a:r>
            <a:r>
              <a:rPr lang="pt-BR" sz="4800" dirty="0" err="1"/>
              <a:t>grow</a:t>
            </a:r>
            <a:r>
              <a:rPr lang="pt-BR" sz="4800" dirty="0"/>
              <a:t> </a:t>
            </a:r>
            <a:r>
              <a:rPr lang="pt-BR" sz="4800" dirty="0" err="1"/>
              <a:t>and</a:t>
            </a:r>
            <a:r>
              <a:rPr lang="pt-BR" sz="4800" dirty="0"/>
              <a:t> </a:t>
            </a:r>
            <a:r>
              <a:rPr lang="pt-BR" sz="4800" dirty="0" err="1"/>
              <a:t>produce</a:t>
            </a:r>
            <a:r>
              <a:rPr lang="pt-BR" sz="4800" dirty="0"/>
              <a:t> </a:t>
            </a:r>
            <a:r>
              <a:rPr lang="pt-BR" sz="4800" dirty="0" err="1"/>
              <a:t>food</a:t>
            </a:r>
            <a:r>
              <a:rPr lang="pt-BR" sz="4800" dirty="0"/>
              <a:t>; </a:t>
            </a:r>
            <a:r>
              <a:rPr lang="pt-BR" sz="4800" dirty="0" err="1"/>
              <a:t>provide</a:t>
            </a:r>
            <a:r>
              <a:rPr lang="pt-BR" sz="4800" dirty="0"/>
              <a:t> </a:t>
            </a:r>
            <a:r>
              <a:rPr lang="pt-BR" sz="4800" dirty="0" err="1"/>
              <a:t>health</a:t>
            </a:r>
            <a:r>
              <a:rPr lang="pt-BR" sz="4800" dirty="0"/>
              <a:t> </a:t>
            </a:r>
            <a:r>
              <a:rPr lang="pt-BR" sz="4800" dirty="0" err="1"/>
              <a:t>care</a:t>
            </a:r>
            <a:r>
              <a:rPr lang="pt-BR" sz="4800" dirty="0"/>
              <a:t>; </a:t>
            </a:r>
            <a:r>
              <a:rPr lang="pt-BR" sz="4800" dirty="0" err="1"/>
              <a:t>generate</a:t>
            </a:r>
            <a:r>
              <a:rPr lang="pt-BR" sz="4800" dirty="0"/>
              <a:t> </a:t>
            </a:r>
            <a:r>
              <a:rPr lang="pt-BR" sz="4800" dirty="0" err="1"/>
              <a:t>and</a:t>
            </a:r>
            <a:r>
              <a:rPr lang="pt-BR" sz="4800" dirty="0"/>
              <a:t> </a:t>
            </a:r>
            <a:r>
              <a:rPr lang="pt-BR" sz="4800" dirty="0" err="1"/>
              <a:t>deliver</a:t>
            </a:r>
            <a:r>
              <a:rPr lang="pt-BR" sz="4800" dirty="0"/>
              <a:t> </a:t>
            </a:r>
            <a:r>
              <a:rPr lang="pt-BR" sz="4800" dirty="0" err="1"/>
              <a:t>energy</a:t>
            </a:r>
            <a:r>
              <a:rPr lang="pt-BR" sz="4800" dirty="0"/>
              <a:t>; </a:t>
            </a:r>
            <a:r>
              <a:rPr lang="pt-BR" sz="4800" dirty="0" err="1"/>
              <a:t>and</a:t>
            </a:r>
            <a:r>
              <a:rPr lang="pt-BR" sz="4800" dirty="0"/>
              <a:t> </a:t>
            </a:r>
            <a:r>
              <a:rPr lang="pt-BR" sz="4800" dirty="0" err="1"/>
              <a:t>offer</a:t>
            </a:r>
            <a:r>
              <a:rPr lang="pt-BR" sz="4800" dirty="0"/>
              <a:t> financial, communications </a:t>
            </a:r>
            <a:r>
              <a:rPr lang="pt-BR" sz="4800" dirty="0" err="1"/>
              <a:t>and</a:t>
            </a:r>
            <a:r>
              <a:rPr lang="pt-BR" sz="4800" dirty="0"/>
              <a:t> </a:t>
            </a:r>
            <a:r>
              <a:rPr lang="pt-BR" sz="4800" dirty="0" err="1"/>
              <a:t>other</a:t>
            </a:r>
            <a:r>
              <a:rPr lang="pt-BR" sz="4800" dirty="0"/>
              <a:t> </a:t>
            </a:r>
            <a:r>
              <a:rPr lang="pt-BR" sz="4800" dirty="0" err="1"/>
              <a:t>services</a:t>
            </a:r>
            <a:r>
              <a:rPr lang="pt-BR" sz="4800" dirty="0"/>
              <a:t> </a:t>
            </a:r>
            <a:r>
              <a:rPr lang="pt-BR" sz="4800" dirty="0" err="1"/>
              <a:t>that</a:t>
            </a:r>
            <a:r>
              <a:rPr lang="pt-BR" sz="4800" dirty="0"/>
              <a:t> </a:t>
            </a:r>
            <a:r>
              <a:rPr lang="pt-BR" sz="4800" dirty="0" err="1"/>
              <a:t>underpin</a:t>
            </a:r>
            <a:r>
              <a:rPr lang="pt-BR" sz="4800" dirty="0"/>
              <a:t> </a:t>
            </a:r>
            <a:r>
              <a:rPr lang="pt-BR" sz="4800" dirty="0" err="1"/>
              <a:t>economic</a:t>
            </a:r>
            <a:r>
              <a:rPr lang="pt-BR" sz="4800" dirty="0"/>
              <a:t> </a:t>
            </a:r>
            <a:r>
              <a:rPr lang="pt-BR" sz="4800" dirty="0" err="1"/>
              <a:t>growth</a:t>
            </a:r>
            <a:r>
              <a:rPr lang="pt-BR" sz="4800" dirty="0"/>
              <a:t>.</a:t>
            </a:r>
          </a:p>
          <a:p>
            <a:pPr marL="0" indent="0" algn="just">
              <a:buNone/>
            </a:pPr>
            <a:r>
              <a:rPr lang="pt-BR" sz="4800" dirty="0" err="1"/>
              <a:t>While</a:t>
            </a:r>
            <a:r>
              <a:rPr lang="pt-BR" sz="4800" dirty="0"/>
              <a:t> </a:t>
            </a:r>
            <a:r>
              <a:rPr lang="pt-BR" sz="4800" dirty="0" err="1"/>
              <a:t>each</a:t>
            </a:r>
            <a:r>
              <a:rPr lang="pt-BR" sz="4800" dirty="0"/>
              <a:t> </a:t>
            </a:r>
            <a:r>
              <a:rPr lang="pt-BR" sz="4800" dirty="0" err="1"/>
              <a:t>of</a:t>
            </a:r>
            <a:r>
              <a:rPr lang="pt-BR" sz="4800" dirty="0"/>
              <a:t> </a:t>
            </a:r>
            <a:r>
              <a:rPr lang="pt-BR" sz="4800" dirty="0" err="1"/>
              <a:t>our</a:t>
            </a:r>
            <a:r>
              <a:rPr lang="pt-BR" sz="4800" dirty="0"/>
              <a:t> individual </a:t>
            </a:r>
            <a:r>
              <a:rPr lang="pt-BR" sz="4800" dirty="0" err="1"/>
              <a:t>companies</a:t>
            </a:r>
            <a:r>
              <a:rPr lang="pt-BR" sz="4800" dirty="0"/>
              <a:t> serves its </a:t>
            </a:r>
            <a:r>
              <a:rPr lang="pt-BR" sz="4800" dirty="0" err="1"/>
              <a:t>own</a:t>
            </a:r>
            <a:r>
              <a:rPr lang="pt-BR" sz="4800" dirty="0"/>
              <a:t> </a:t>
            </a:r>
            <a:r>
              <a:rPr lang="pt-BR" sz="4800" dirty="0" err="1"/>
              <a:t>corporate</a:t>
            </a:r>
            <a:r>
              <a:rPr lang="pt-BR" sz="4800" dirty="0"/>
              <a:t> </a:t>
            </a:r>
            <a:r>
              <a:rPr lang="pt-BR" sz="4800" dirty="0" err="1"/>
              <a:t>purpose</a:t>
            </a:r>
            <a:r>
              <a:rPr lang="pt-BR" sz="4800" dirty="0"/>
              <a:t>, </a:t>
            </a:r>
            <a:r>
              <a:rPr lang="pt-BR" sz="4800" dirty="0" err="1"/>
              <a:t>we</a:t>
            </a:r>
            <a:r>
              <a:rPr lang="pt-BR" sz="4800" dirty="0"/>
              <a:t> </a:t>
            </a:r>
            <a:r>
              <a:rPr lang="pt-BR" sz="4800" dirty="0" err="1"/>
              <a:t>share</a:t>
            </a:r>
            <a:r>
              <a:rPr lang="pt-BR" sz="4800" dirty="0"/>
              <a:t> a fundamental </a:t>
            </a:r>
            <a:r>
              <a:rPr lang="pt-BR" sz="4800" dirty="0" err="1"/>
              <a:t>commitment</a:t>
            </a:r>
            <a:r>
              <a:rPr lang="pt-BR" sz="4800" dirty="0"/>
              <a:t> </a:t>
            </a:r>
            <a:r>
              <a:rPr lang="pt-BR" sz="4800" dirty="0" err="1"/>
              <a:t>to</a:t>
            </a:r>
            <a:r>
              <a:rPr lang="pt-BR" sz="4800" dirty="0"/>
              <a:t> </a:t>
            </a:r>
            <a:r>
              <a:rPr lang="pt-BR" sz="4800" dirty="0" err="1"/>
              <a:t>all</a:t>
            </a:r>
            <a:r>
              <a:rPr lang="pt-BR" sz="4800" dirty="0"/>
              <a:t> </a:t>
            </a:r>
            <a:r>
              <a:rPr lang="pt-BR" sz="4800" dirty="0" err="1"/>
              <a:t>of</a:t>
            </a:r>
            <a:r>
              <a:rPr lang="pt-BR" sz="4800" dirty="0"/>
              <a:t> </a:t>
            </a:r>
            <a:r>
              <a:rPr lang="pt-BR" sz="4800" dirty="0" err="1"/>
              <a:t>our</a:t>
            </a:r>
            <a:r>
              <a:rPr lang="pt-BR" sz="4800" dirty="0"/>
              <a:t> </a:t>
            </a:r>
            <a:r>
              <a:rPr lang="pt-BR" sz="4800" dirty="0" err="1"/>
              <a:t>stakeholders</a:t>
            </a:r>
            <a:r>
              <a:rPr lang="pt-BR" sz="4800" dirty="0"/>
              <a:t>. </a:t>
            </a:r>
            <a:r>
              <a:rPr lang="pt-BR" sz="4800" dirty="0" err="1"/>
              <a:t>We</a:t>
            </a:r>
            <a:r>
              <a:rPr lang="pt-BR" sz="4800" dirty="0"/>
              <a:t> </a:t>
            </a:r>
            <a:r>
              <a:rPr lang="pt-BR" sz="4800" dirty="0" err="1"/>
              <a:t>commit</a:t>
            </a:r>
            <a:r>
              <a:rPr lang="pt-BR" sz="4800" dirty="0"/>
              <a:t> </a:t>
            </a:r>
            <a:r>
              <a:rPr lang="pt-BR" sz="4800" dirty="0" err="1"/>
              <a:t>to</a:t>
            </a:r>
            <a:r>
              <a:rPr lang="pt-BR" sz="4800" dirty="0"/>
              <a:t>:</a:t>
            </a:r>
          </a:p>
          <a:p>
            <a:pPr marL="0" indent="0" algn="just">
              <a:buNone/>
            </a:pPr>
            <a:r>
              <a:rPr lang="pt-BR" sz="4800" dirty="0" err="1"/>
              <a:t>Delivering</a:t>
            </a:r>
            <a:r>
              <a:rPr lang="pt-BR" sz="4800" dirty="0"/>
              <a:t> </a:t>
            </a:r>
            <a:r>
              <a:rPr lang="pt-BR" sz="4800" dirty="0" err="1"/>
              <a:t>value</a:t>
            </a:r>
            <a:r>
              <a:rPr lang="pt-BR" sz="4800" dirty="0"/>
              <a:t> </a:t>
            </a:r>
            <a:r>
              <a:rPr lang="pt-BR" sz="4800" dirty="0" err="1"/>
              <a:t>to</a:t>
            </a:r>
            <a:r>
              <a:rPr lang="pt-BR" sz="4800" dirty="0"/>
              <a:t> </a:t>
            </a:r>
            <a:r>
              <a:rPr lang="pt-BR" sz="4800" dirty="0" err="1"/>
              <a:t>our</a:t>
            </a:r>
            <a:r>
              <a:rPr lang="pt-BR" sz="4800" dirty="0"/>
              <a:t> </a:t>
            </a:r>
            <a:r>
              <a:rPr lang="pt-BR" sz="4800" dirty="0" err="1"/>
              <a:t>customers</a:t>
            </a:r>
            <a:r>
              <a:rPr lang="pt-BR" sz="4800" dirty="0"/>
              <a:t>. </a:t>
            </a:r>
            <a:r>
              <a:rPr lang="pt-BR" sz="4800" dirty="0" err="1"/>
              <a:t>We</a:t>
            </a:r>
            <a:r>
              <a:rPr lang="pt-BR" sz="4800" dirty="0"/>
              <a:t> </a:t>
            </a:r>
            <a:r>
              <a:rPr lang="pt-BR" sz="4800" dirty="0" err="1"/>
              <a:t>will</a:t>
            </a:r>
            <a:r>
              <a:rPr lang="pt-BR" sz="4800" dirty="0"/>
              <a:t> </a:t>
            </a:r>
            <a:r>
              <a:rPr lang="pt-BR" sz="4800" dirty="0" err="1"/>
              <a:t>further</a:t>
            </a:r>
            <a:r>
              <a:rPr lang="pt-BR" sz="4800" dirty="0"/>
              <a:t> </a:t>
            </a:r>
            <a:r>
              <a:rPr lang="pt-BR" sz="4800" dirty="0" err="1"/>
              <a:t>the</a:t>
            </a:r>
            <a:r>
              <a:rPr lang="pt-BR" sz="4800" dirty="0"/>
              <a:t> </a:t>
            </a:r>
            <a:r>
              <a:rPr lang="pt-BR" sz="4800" dirty="0" err="1"/>
              <a:t>tradition</a:t>
            </a:r>
            <a:r>
              <a:rPr lang="pt-BR" sz="4800" dirty="0"/>
              <a:t> </a:t>
            </a:r>
            <a:r>
              <a:rPr lang="pt-BR" sz="4800" dirty="0" err="1"/>
              <a:t>of</a:t>
            </a:r>
            <a:r>
              <a:rPr lang="pt-BR" sz="4800" dirty="0"/>
              <a:t> American </a:t>
            </a:r>
            <a:r>
              <a:rPr lang="pt-BR" sz="4800" dirty="0" err="1"/>
              <a:t>companies</a:t>
            </a:r>
            <a:r>
              <a:rPr lang="pt-BR" sz="4800" dirty="0"/>
              <a:t> </a:t>
            </a:r>
            <a:r>
              <a:rPr lang="pt-BR" sz="4800" dirty="0" err="1"/>
              <a:t>leading</a:t>
            </a:r>
            <a:r>
              <a:rPr lang="pt-BR" sz="4800" dirty="0"/>
              <a:t> </a:t>
            </a:r>
            <a:r>
              <a:rPr lang="pt-BR" sz="4800" dirty="0" err="1"/>
              <a:t>the</a:t>
            </a:r>
            <a:r>
              <a:rPr lang="pt-BR" sz="4800" dirty="0"/>
              <a:t> </a:t>
            </a:r>
            <a:r>
              <a:rPr lang="pt-BR" sz="4800" dirty="0" err="1"/>
              <a:t>way</a:t>
            </a:r>
            <a:r>
              <a:rPr lang="pt-BR" sz="4800" dirty="0"/>
              <a:t> in meeting </a:t>
            </a:r>
            <a:r>
              <a:rPr lang="pt-BR" sz="4800" dirty="0" err="1"/>
              <a:t>or</a:t>
            </a:r>
            <a:r>
              <a:rPr lang="pt-BR" sz="4800" dirty="0"/>
              <a:t> </a:t>
            </a:r>
            <a:r>
              <a:rPr lang="pt-BR" sz="4800" dirty="0" err="1"/>
              <a:t>exceeding</a:t>
            </a:r>
            <a:r>
              <a:rPr lang="pt-BR" sz="4800" dirty="0"/>
              <a:t> </a:t>
            </a:r>
            <a:r>
              <a:rPr lang="pt-BR" sz="4800" dirty="0" err="1"/>
              <a:t>customer</a:t>
            </a:r>
            <a:r>
              <a:rPr lang="pt-BR" sz="4800" dirty="0"/>
              <a:t> </a:t>
            </a:r>
            <a:r>
              <a:rPr lang="pt-BR" sz="4800" dirty="0" err="1"/>
              <a:t>expectations</a:t>
            </a:r>
            <a:r>
              <a:rPr lang="pt-BR" sz="4800" dirty="0"/>
              <a:t>.</a:t>
            </a:r>
          </a:p>
          <a:p>
            <a:pPr marL="0" indent="0" algn="just">
              <a:buNone/>
            </a:pPr>
            <a:r>
              <a:rPr lang="pt-BR" sz="4800" dirty="0" err="1"/>
              <a:t>Investing</a:t>
            </a:r>
            <a:r>
              <a:rPr lang="pt-BR" sz="4800" dirty="0"/>
              <a:t> in </a:t>
            </a:r>
            <a:r>
              <a:rPr lang="pt-BR" sz="4800" dirty="0" err="1"/>
              <a:t>our</a:t>
            </a:r>
            <a:r>
              <a:rPr lang="pt-BR" sz="4800" dirty="0"/>
              <a:t> </a:t>
            </a:r>
            <a:r>
              <a:rPr lang="pt-BR" sz="4800" dirty="0" err="1"/>
              <a:t>employees</a:t>
            </a:r>
            <a:r>
              <a:rPr lang="pt-BR" sz="4800" dirty="0"/>
              <a:t>. </a:t>
            </a:r>
            <a:r>
              <a:rPr lang="pt-BR" sz="4800" dirty="0" err="1"/>
              <a:t>This</a:t>
            </a:r>
            <a:r>
              <a:rPr lang="pt-BR" sz="4800" dirty="0"/>
              <a:t> starts </a:t>
            </a:r>
            <a:r>
              <a:rPr lang="pt-BR" sz="4800" dirty="0" err="1"/>
              <a:t>with</a:t>
            </a:r>
            <a:r>
              <a:rPr lang="pt-BR" sz="4800" dirty="0"/>
              <a:t> </a:t>
            </a:r>
            <a:r>
              <a:rPr lang="pt-BR" sz="4800" dirty="0" err="1"/>
              <a:t>compensating</a:t>
            </a:r>
            <a:r>
              <a:rPr lang="pt-BR" sz="4800" dirty="0"/>
              <a:t> </a:t>
            </a:r>
            <a:r>
              <a:rPr lang="pt-BR" sz="4800" dirty="0" err="1"/>
              <a:t>them</a:t>
            </a:r>
            <a:r>
              <a:rPr lang="pt-BR" sz="4800" dirty="0"/>
              <a:t> </a:t>
            </a:r>
            <a:r>
              <a:rPr lang="pt-BR" sz="4800" dirty="0" err="1"/>
              <a:t>fairly</a:t>
            </a:r>
            <a:r>
              <a:rPr lang="pt-BR" sz="4800" dirty="0"/>
              <a:t> </a:t>
            </a:r>
            <a:r>
              <a:rPr lang="pt-BR" sz="4800" dirty="0" err="1"/>
              <a:t>and</a:t>
            </a:r>
            <a:r>
              <a:rPr lang="pt-BR" sz="4800" dirty="0"/>
              <a:t> </a:t>
            </a:r>
            <a:r>
              <a:rPr lang="pt-BR" sz="4800" dirty="0" err="1"/>
              <a:t>providing</a:t>
            </a:r>
            <a:r>
              <a:rPr lang="pt-BR" sz="4800" dirty="0"/>
              <a:t> </a:t>
            </a:r>
            <a:r>
              <a:rPr lang="pt-BR" sz="4800" dirty="0" err="1"/>
              <a:t>important</a:t>
            </a:r>
            <a:r>
              <a:rPr lang="pt-BR" sz="4800" dirty="0"/>
              <a:t> </a:t>
            </a:r>
            <a:r>
              <a:rPr lang="pt-BR" sz="4800" dirty="0" err="1"/>
              <a:t>benefits</a:t>
            </a:r>
            <a:r>
              <a:rPr lang="pt-BR" sz="4800" dirty="0"/>
              <a:t>. It </a:t>
            </a:r>
            <a:r>
              <a:rPr lang="pt-BR" sz="4800" dirty="0" err="1"/>
              <a:t>also</a:t>
            </a:r>
            <a:r>
              <a:rPr lang="pt-BR" sz="4800" dirty="0"/>
              <a:t> includes </a:t>
            </a:r>
            <a:r>
              <a:rPr lang="pt-BR" sz="4800" dirty="0" err="1"/>
              <a:t>supporting</a:t>
            </a:r>
            <a:r>
              <a:rPr lang="pt-BR" sz="4800" dirty="0"/>
              <a:t> </a:t>
            </a:r>
            <a:r>
              <a:rPr lang="pt-BR" sz="4800" dirty="0" err="1"/>
              <a:t>them</a:t>
            </a:r>
            <a:r>
              <a:rPr lang="pt-BR" sz="4800" dirty="0"/>
              <a:t> </a:t>
            </a:r>
            <a:r>
              <a:rPr lang="pt-BR" sz="4800" dirty="0" err="1"/>
              <a:t>through</a:t>
            </a:r>
            <a:r>
              <a:rPr lang="pt-BR" sz="4800" dirty="0"/>
              <a:t> training </a:t>
            </a:r>
            <a:r>
              <a:rPr lang="pt-BR" sz="4800" dirty="0" err="1"/>
              <a:t>and</a:t>
            </a:r>
            <a:r>
              <a:rPr lang="pt-BR" sz="4800" dirty="0"/>
              <a:t> </a:t>
            </a:r>
            <a:r>
              <a:rPr lang="pt-BR" sz="4800" dirty="0" err="1"/>
              <a:t>education</a:t>
            </a:r>
            <a:r>
              <a:rPr lang="pt-BR" sz="4800" dirty="0"/>
              <a:t> </a:t>
            </a:r>
            <a:r>
              <a:rPr lang="pt-BR" sz="4800" dirty="0" err="1"/>
              <a:t>that</a:t>
            </a:r>
            <a:r>
              <a:rPr lang="pt-BR" sz="4800" dirty="0"/>
              <a:t> help </a:t>
            </a:r>
            <a:r>
              <a:rPr lang="pt-BR" sz="4800" dirty="0" err="1"/>
              <a:t>develop</a:t>
            </a:r>
            <a:r>
              <a:rPr lang="pt-BR" sz="4800" dirty="0"/>
              <a:t> new </a:t>
            </a:r>
            <a:r>
              <a:rPr lang="pt-BR" sz="4800" dirty="0" err="1"/>
              <a:t>skills</a:t>
            </a:r>
            <a:r>
              <a:rPr lang="pt-BR" sz="4800" dirty="0"/>
              <a:t> for a </a:t>
            </a:r>
            <a:r>
              <a:rPr lang="pt-BR" sz="4800" dirty="0" err="1"/>
              <a:t>rapidly</a:t>
            </a:r>
            <a:r>
              <a:rPr lang="pt-BR" sz="4800" dirty="0"/>
              <a:t> </a:t>
            </a:r>
            <a:r>
              <a:rPr lang="pt-BR" sz="4800" dirty="0" err="1"/>
              <a:t>changing</a:t>
            </a:r>
            <a:r>
              <a:rPr lang="pt-BR" sz="4800" dirty="0"/>
              <a:t> world. </a:t>
            </a:r>
            <a:r>
              <a:rPr lang="pt-BR" sz="4800" dirty="0" err="1"/>
              <a:t>We</a:t>
            </a:r>
            <a:r>
              <a:rPr lang="pt-BR" sz="4800" dirty="0"/>
              <a:t> </a:t>
            </a:r>
            <a:r>
              <a:rPr lang="pt-BR" sz="4800" dirty="0" err="1"/>
              <a:t>foster</a:t>
            </a:r>
            <a:r>
              <a:rPr lang="pt-BR" sz="4800" dirty="0"/>
              <a:t> </a:t>
            </a:r>
            <a:r>
              <a:rPr lang="pt-BR" sz="4800" dirty="0" err="1"/>
              <a:t>diversity</a:t>
            </a:r>
            <a:r>
              <a:rPr lang="pt-BR" sz="4800" dirty="0"/>
              <a:t> </a:t>
            </a:r>
            <a:r>
              <a:rPr lang="pt-BR" sz="4800" dirty="0" err="1"/>
              <a:t>and</a:t>
            </a:r>
            <a:r>
              <a:rPr lang="pt-BR" sz="4800" dirty="0"/>
              <a:t> </a:t>
            </a:r>
            <a:r>
              <a:rPr lang="pt-BR" sz="4800" dirty="0" err="1"/>
              <a:t>inclusion</a:t>
            </a:r>
            <a:r>
              <a:rPr lang="pt-BR" sz="4800" dirty="0"/>
              <a:t>, </a:t>
            </a:r>
            <a:r>
              <a:rPr lang="pt-BR" sz="4800" dirty="0" err="1"/>
              <a:t>dignity</a:t>
            </a:r>
            <a:r>
              <a:rPr lang="pt-BR" sz="4800" dirty="0"/>
              <a:t> </a:t>
            </a:r>
            <a:r>
              <a:rPr lang="pt-BR" sz="4800" dirty="0" err="1"/>
              <a:t>and</a:t>
            </a:r>
            <a:r>
              <a:rPr lang="pt-BR" sz="4800" dirty="0"/>
              <a:t> </a:t>
            </a:r>
            <a:r>
              <a:rPr lang="pt-BR" sz="4800" dirty="0" err="1"/>
              <a:t>respect</a:t>
            </a:r>
            <a:r>
              <a:rPr lang="pt-BR" sz="4800" dirty="0"/>
              <a:t>.</a:t>
            </a:r>
          </a:p>
          <a:p>
            <a:pPr marL="0" indent="0" algn="just">
              <a:buNone/>
            </a:pPr>
            <a:r>
              <a:rPr lang="pt-BR" sz="4800" dirty="0" err="1"/>
              <a:t>Dealing</a:t>
            </a:r>
            <a:r>
              <a:rPr lang="pt-BR" sz="4800" dirty="0"/>
              <a:t> </a:t>
            </a:r>
            <a:r>
              <a:rPr lang="pt-BR" sz="4800" dirty="0" err="1"/>
              <a:t>fairly</a:t>
            </a:r>
            <a:r>
              <a:rPr lang="pt-BR" sz="4800" dirty="0"/>
              <a:t> </a:t>
            </a:r>
            <a:r>
              <a:rPr lang="pt-BR" sz="4800" dirty="0" err="1"/>
              <a:t>and</a:t>
            </a:r>
            <a:r>
              <a:rPr lang="pt-BR" sz="4800" dirty="0"/>
              <a:t> </a:t>
            </a:r>
            <a:r>
              <a:rPr lang="pt-BR" sz="4800" dirty="0" err="1"/>
              <a:t>ethically</a:t>
            </a:r>
            <a:r>
              <a:rPr lang="pt-BR" sz="4800" dirty="0"/>
              <a:t> </a:t>
            </a:r>
            <a:r>
              <a:rPr lang="pt-BR" sz="4800" dirty="0" err="1"/>
              <a:t>with</a:t>
            </a:r>
            <a:r>
              <a:rPr lang="pt-BR" sz="4800" dirty="0"/>
              <a:t> </a:t>
            </a:r>
            <a:r>
              <a:rPr lang="pt-BR" sz="4800" dirty="0" err="1"/>
              <a:t>our</a:t>
            </a:r>
            <a:r>
              <a:rPr lang="pt-BR" sz="4800" dirty="0"/>
              <a:t> </a:t>
            </a:r>
            <a:r>
              <a:rPr lang="pt-BR" sz="4800" dirty="0" err="1"/>
              <a:t>suppliers</a:t>
            </a:r>
            <a:r>
              <a:rPr lang="pt-BR" sz="4800" dirty="0"/>
              <a:t>. </a:t>
            </a:r>
            <a:r>
              <a:rPr lang="pt-BR" sz="4800" dirty="0" err="1"/>
              <a:t>We</a:t>
            </a:r>
            <a:r>
              <a:rPr lang="pt-BR" sz="4800" dirty="0"/>
              <a:t> are </a:t>
            </a:r>
            <a:r>
              <a:rPr lang="pt-BR" sz="4800" dirty="0" err="1"/>
              <a:t>dedicated</a:t>
            </a:r>
            <a:r>
              <a:rPr lang="pt-BR" sz="4800" dirty="0"/>
              <a:t> </a:t>
            </a:r>
            <a:r>
              <a:rPr lang="pt-BR" sz="4800" dirty="0" err="1"/>
              <a:t>to</a:t>
            </a:r>
            <a:r>
              <a:rPr lang="pt-BR" sz="4800" dirty="0"/>
              <a:t> </a:t>
            </a:r>
            <a:r>
              <a:rPr lang="pt-BR" sz="4800" dirty="0" err="1"/>
              <a:t>serving</a:t>
            </a:r>
            <a:r>
              <a:rPr lang="pt-BR" sz="4800" dirty="0"/>
              <a:t> as </a:t>
            </a:r>
            <a:r>
              <a:rPr lang="pt-BR" sz="4800" dirty="0" err="1"/>
              <a:t>good</a:t>
            </a:r>
            <a:r>
              <a:rPr lang="pt-BR" sz="4800" dirty="0"/>
              <a:t> </a:t>
            </a:r>
            <a:r>
              <a:rPr lang="pt-BR" sz="4800" dirty="0" err="1"/>
              <a:t>partners</a:t>
            </a:r>
            <a:r>
              <a:rPr lang="pt-BR" sz="4800" dirty="0"/>
              <a:t> </a:t>
            </a:r>
            <a:r>
              <a:rPr lang="pt-BR" sz="4800" dirty="0" err="1"/>
              <a:t>to</a:t>
            </a:r>
            <a:r>
              <a:rPr lang="pt-BR" sz="4800" dirty="0"/>
              <a:t> </a:t>
            </a:r>
            <a:r>
              <a:rPr lang="pt-BR" sz="4800" dirty="0" err="1"/>
              <a:t>the</a:t>
            </a:r>
            <a:r>
              <a:rPr lang="pt-BR" sz="4800" dirty="0"/>
              <a:t> </a:t>
            </a:r>
            <a:r>
              <a:rPr lang="pt-BR" sz="4800" dirty="0" err="1"/>
              <a:t>other</a:t>
            </a:r>
            <a:r>
              <a:rPr lang="pt-BR" sz="4800" dirty="0"/>
              <a:t> </a:t>
            </a:r>
            <a:r>
              <a:rPr lang="pt-BR" sz="4800" dirty="0" err="1"/>
              <a:t>companies</a:t>
            </a:r>
            <a:r>
              <a:rPr lang="pt-BR" sz="4800" dirty="0"/>
              <a:t>, </a:t>
            </a:r>
            <a:r>
              <a:rPr lang="pt-BR" sz="4800" dirty="0" err="1"/>
              <a:t>large</a:t>
            </a:r>
            <a:r>
              <a:rPr lang="pt-BR" sz="4800" dirty="0"/>
              <a:t> </a:t>
            </a:r>
            <a:r>
              <a:rPr lang="pt-BR" sz="4800" dirty="0" err="1"/>
              <a:t>and</a:t>
            </a:r>
            <a:r>
              <a:rPr lang="pt-BR" sz="4800" dirty="0"/>
              <a:t> </a:t>
            </a:r>
            <a:r>
              <a:rPr lang="pt-BR" sz="4800" dirty="0" err="1"/>
              <a:t>small</a:t>
            </a:r>
            <a:r>
              <a:rPr lang="pt-BR" sz="4800" dirty="0"/>
              <a:t>, </a:t>
            </a:r>
            <a:r>
              <a:rPr lang="pt-BR" sz="4800" dirty="0" err="1"/>
              <a:t>that</a:t>
            </a:r>
            <a:r>
              <a:rPr lang="pt-BR" sz="4800" dirty="0"/>
              <a:t> help </a:t>
            </a:r>
            <a:r>
              <a:rPr lang="pt-BR" sz="4800" dirty="0" err="1"/>
              <a:t>us</a:t>
            </a:r>
            <a:r>
              <a:rPr lang="pt-BR" sz="4800" dirty="0"/>
              <a:t> </a:t>
            </a:r>
            <a:r>
              <a:rPr lang="pt-BR" sz="4800" dirty="0" err="1"/>
              <a:t>meet</a:t>
            </a:r>
            <a:r>
              <a:rPr lang="pt-BR" sz="4800" dirty="0"/>
              <a:t> </a:t>
            </a:r>
            <a:r>
              <a:rPr lang="pt-BR" sz="4800" dirty="0" err="1"/>
              <a:t>our</a:t>
            </a:r>
            <a:r>
              <a:rPr lang="pt-BR" sz="4800" dirty="0"/>
              <a:t> </a:t>
            </a:r>
            <a:r>
              <a:rPr lang="pt-BR" sz="4800" dirty="0" err="1"/>
              <a:t>missions</a:t>
            </a:r>
            <a:r>
              <a:rPr lang="pt-BR" sz="4800" dirty="0"/>
              <a:t>.</a:t>
            </a:r>
          </a:p>
          <a:p>
            <a:pPr marL="0" indent="0" algn="just">
              <a:buNone/>
            </a:pPr>
            <a:r>
              <a:rPr lang="pt-BR" sz="4800" dirty="0" err="1"/>
              <a:t>Supporting</a:t>
            </a:r>
            <a:r>
              <a:rPr lang="pt-BR" sz="4800" dirty="0"/>
              <a:t> </a:t>
            </a:r>
            <a:r>
              <a:rPr lang="pt-BR" sz="4800" dirty="0" err="1"/>
              <a:t>the</a:t>
            </a:r>
            <a:r>
              <a:rPr lang="pt-BR" sz="4800" dirty="0"/>
              <a:t> </a:t>
            </a:r>
            <a:r>
              <a:rPr lang="pt-BR" sz="4800" dirty="0" err="1"/>
              <a:t>communities</a:t>
            </a:r>
            <a:r>
              <a:rPr lang="pt-BR" sz="4800" dirty="0"/>
              <a:t> in </a:t>
            </a:r>
            <a:r>
              <a:rPr lang="pt-BR" sz="4800" dirty="0" err="1"/>
              <a:t>which</a:t>
            </a:r>
            <a:r>
              <a:rPr lang="pt-BR" sz="4800" dirty="0"/>
              <a:t> </a:t>
            </a:r>
            <a:r>
              <a:rPr lang="pt-BR" sz="4800" dirty="0" err="1"/>
              <a:t>we</a:t>
            </a:r>
            <a:r>
              <a:rPr lang="pt-BR" sz="4800" dirty="0"/>
              <a:t> </a:t>
            </a:r>
            <a:r>
              <a:rPr lang="pt-BR" sz="4800" dirty="0" err="1"/>
              <a:t>work</a:t>
            </a:r>
            <a:r>
              <a:rPr lang="pt-BR" sz="4800" dirty="0"/>
              <a:t>. </a:t>
            </a:r>
            <a:r>
              <a:rPr lang="pt-BR" sz="4800" dirty="0" err="1"/>
              <a:t>We</a:t>
            </a:r>
            <a:r>
              <a:rPr lang="pt-BR" sz="4800" dirty="0"/>
              <a:t> </a:t>
            </a:r>
            <a:r>
              <a:rPr lang="pt-BR" sz="4800" dirty="0" err="1"/>
              <a:t>respect</a:t>
            </a:r>
            <a:r>
              <a:rPr lang="pt-BR" sz="4800" dirty="0"/>
              <a:t> </a:t>
            </a:r>
            <a:r>
              <a:rPr lang="pt-BR" sz="4800" dirty="0" err="1"/>
              <a:t>the</a:t>
            </a:r>
            <a:r>
              <a:rPr lang="pt-BR" sz="4800" dirty="0"/>
              <a:t> </a:t>
            </a:r>
            <a:r>
              <a:rPr lang="pt-BR" sz="4800" dirty="0" err="1"/>
              <a:t>people</a:t>
            </a:r>
            <a:r>
              <a:rPr lang="pt-BR" sz="4800" dirty="0"/>
              <a:t> in </a:t>
            </a:r>
            <a:r>
              <a:rPr lang="pt-BR" sz="4800" dirty="0" err="1"/>
              <a:t>our</a:t>
            </a:r>
            <a:r>
              <a:rPr lang="pt-BR" sz="4800" dirty="0"/>
              <a:t> </a:t>
            </a:r>
            <a:r>
              <a:rPr lang="pt-BR" sz="4800" dirty="0" err="1"/>
              <a:t>communities</a:t>
            </a:r>
            <a:r>
              <a:rPr lang="pt-BR" sz="4800" dirty="0"/>
              <a:t> </a:t>
            </a:r>
            <a:r>
              <a:rPr lang="pt-BR" sz="4800" dirty="0" err="1"/>
              <a:t>and</a:t>
            </a:r>
            <a:r>
              <a:rPr lang="pt-BR" sz="4800" dirty="0"/>
              <a:t> </a:t>
            </a:r>
            <a:r>
              <a:rPr lang="pt-BR" sz="4800" dirty="0" err="1"/>
              <a:t>protect</a:t>
            </a:r>
            <a:r>
              <a:rPr lang="pt-BR" sz="4800" dirty="0"/>
              <a:t> </a:t>
            </a:r>
            <a:r>
              <a:rPr lang="pt-BR" sz="4800" dirty="0" err="1"/>
              <a:t>the</a:t>
            </a:r>
            <a:r>
              <a:rPr lang="pt-BR" sz="4800" dirty="0"/>
              <a:t> </a:t>
            </a:r>
            <a:r>
              <a:rPr lang="pt-BR" sz="4800" dirty="0" err="1"/>
              <a:t>environment</a:t>
            </a:r>
            <a:r>
              <a:rPr lang="pt-BR" sz="4800" dirty="0"/>
              <a:t> </a:t>
            </a:r>
            <a:r>
              <a:rPr lang="pt-BR" sz="4800" dirty="0" err="1"/>
              <a:t>by</a:t>
            </a:r>
            <a:r>
              <a:rPr lang="pt-BR" sz="4800" dirty="0"/>
              <a:t> </a:t>
            </a:r>
            <a:r>
              <a:rPr lang="pt-BR" sz="4800" dirty="0" err="1"/>
              <a:t>embracing</a:t>
            </a:r>
            <a:r>
              <a:rPr lang="pt-BR" sz="4800" dirty="0"/>
              <a:t> </a:t>
            </a:r>
            <a:r>
              <a:rPr lang="pt-BR" sz="4800" dirty="0" err="1"/>
              <a:t>sustainable</a:t>
            </a:r>
            <a:r>
              <a:rPr lang="pt-BR" sz="4800" dirty="0"/>
              <a:t> </a:t>
            </a:r>
            <a:r>
              <a:rPr lang="pt-BR" sz="4800" dirty="0" err="1"/>
              <a:t>practices</a:t>
            </a:r>
            <a:r>
              <a:rPr lang="pt-BR" sz="4800" dirty="0"/>
              <a:t> </a:t>
            </a:r>
            <a:r>
              <a:rPr lang="pt-BR" sz="4800" dirty="0" err="1"/>
              <a:t>across</a:t>
            </a:r>
            <a:r>
              <a:rPr lang="pt-BR" sz="4800" dirty="0"/>
              <a:t> </a:t>
            </a:r>
            <a:r>
              <a:rPr lang="pt-BR" sz="4800" dirty="0" err="1"/>
              <a:t>our</a:t>
            </a:r>
            <a:r>
              <a:rPr lang="pt-BR" sz="4800" dirty="0"/>
              <a:t> businesses.</a:t>
            </a:r>
          </a:p>
          <a:p>
            <a:pPr marL="0" indent="0" algn="just">
              <a:buNone/>
            </a:pPr>
            <a:r>
              <a:rPr lang="pt-BR" sz="4800" dirty="0" err="1"/>
              <a:t>Generating</a:t>
            </a:r>
            <a:r>
              <a:rPr lang="pt-BR" sz="4800" dirty="0"/>
              <a:t> </a:t>
            </a:r>
            <a:r>
              <a:rPr lang="pt-BR" sz="4800" dirty="0" err="1"/>
              <a:t>long-term</a:t>
            </a:r>
            <a:r>
              <a:rPr lang="pt-BR" sz="4800" dirty="0"/>
              <a:t> </a:t>
            </a:r>
            <a:r>
              <a:rPr lang="pt-BR" sz="4800" dirty="0" err="1"/>
              <a:t>value</a:t>
            </a:r>
            <a:r>
              <a:rPr lang="pt-BR" sz="4800" dirty="0"/>
              <a:t> for </a:t>
            </a:r>
            <a:r>
              <a:rPr lang="pt-BR" sz="4800" dirty="0" err="1"/>
              <a:t>shareholders</a:t>
            </a:r>
            <a:r>
              <a:rPr lang="pt-BR" sz="4800" dirty="0"/>
              <a:t>, </a:t>
            </a:r>
            <a:r>
              <a:rPr lang="pt-BR" sz="4800" dirty="0" err="1"/>
              <a:t>who</a:t>
            </a:r>
            <a:r>
              <a:rPr lang="pt-BR" sz="4800" dirty="0"/>
              <a:t> </a:t>
            </a:r>
            <a:r>
              <a:rPr lang="pt-BR" sz="4800" dirty="0" err="1"/>
              <a:t>provide</a:t>
            </a:r>
            <a:r>
              <a:rPr lang="pt-BR" sz="4800" dirty="0"/>
              <a:t> </a:t>
            </a:r>
            <a:r>
              <a:rPr lang="pt-BR" sz="4800" dirty="0" err="1"/>
              <a:t>the</a:t>
            </a:r>
            <a:r>
              <a:rPr lang="pt-BR" sz="4800" dirty="0"/>
              <a:t> capital </a:t>
            </a:r>
            <a:r>
              <a:rPr lang="pt-BR" sz="4800" dirty="0" err="1"/>
              <a:t>that</a:t>
            </a:r>
            <a:r>
              <a:rPr lang="pt-BR" sz="4800" dirty="0"/>
              <a:t> </a:t>
            </a:r>
            <a:r>
              <a:rPr lang="pt-BR" sz="4800" dirty="0" err="1"/>
              <a:t>allows</a:t>
            </a:r>
            <a:r>
              <a:rPr lang="pt-BR" sz="4800" dirty="0"/>
              <a:t> </a:t>
            </a:r>
            <a:r>
              <a:rPr lang="pt-BR" sz="4800" dirty="0" err="1"/>
              <a:t>companies</a:t>
            </a:r>
            <a:r>
              <a:rPr lang="pt-BR" sz="4800" dirty="0"/>
              <a:t> </a:t>
            </a:r>
            <a:r>
              <a:rPr lang="pt-BR" sz="4800" dirty="0" err="1"/>
              <a:t>to</a:t>
            </a:r>
            <a:r>
              <a:rPr lang="pt-BR" sz="4800" dirty="0"/>
              <a:t> </a:t>
            </a:r>
            <a:r>
              <a:rPr lang="pt-BR" sz="4800" dirty="0" err="1"/>
              <a:t>invest</a:t>
            </a:r>
            <a:r>
              <a:rPr lang="pt-BR" sz="4800" dirty="0"/>
              <a:t>, </a:t>
            </a:r>
            <a:r>
              <a:rPr lang="pt-BR" sz="4800" dirty="0" err="1"/>
              <a:t>grow</a:t>
            </a:r>
            <a:r>
              <a:rPr lang="pt-BR" sz="4800" dirty="0"/>
              <a:t> </a:t>
            </a:r>
            <a:r>
              <a:rPr lang="pt-BR" sz="4800" dirty="0" err="1"/>
              <a:t>and</a:t>
            </a:r>
            <a:r>
              <a:rPr lang="pt-BR" sz="4800" dirty="0"/>
              <a:t> </a:t>
            </a:r>
            <a:r>
              <a:rPr lang="pt-BR" sz="4800" dirty="0" err="1"/>
              <a:t>innovate</a:t>
            </a:r>
            <a:r>
              <a:rPr lang="pt-BR" sz="4800" dirty="0"/>
              <a:t>. </a:t>
            </a:r>
            <a:r>
              <a:rPr lang="pt-BR" sz="4800" dirty="0" err="1"/>
              <a:t>We</a:t>
            </a:r>
            <a:r>
              <a:rPr lang="pt-BR" sz="4800" dirty="0"/>
              <a:t> are </a:t>
            </a:r>
            <a:r>
              <a:rPr lang="pt-BR" sz="4800" dirty="0" err="1"/>
              <a:t>committed</a:t>
            </a:r>
            <a:r>
              <a:rPr lang="pt-BR" sz="4800" dirty="0"/>
              <a:t> </a:t>
            </a:r>
            <a:r>
              <a:rPr lang="pt-BR" sz="4800" dirty="0" err="1"/>
              <a:t>to</a:t>
            </a:r>
            <a:r>
              <a:rPr lang="pt-BR" sz="4800" dirty="0"/>
              <a:t> </a:t>
            </a:r>
            <a:r>
              <a:rPr lang="pt-BR" sz="4800" dirty="0" err="1"/>
              <a:t>transparency</a:t>
            </a:r>
            <a:r>
              <a:rPr lang="pt-BR" sz="4800" dirty="0"/>
              <a:t> </a:t>
            </a:r>
            <a:r>
              <a:rPr lang="pt-BR" sz="4800" dirty="0" err="1"/>
              <a:t>and</a:t>
            </a:r>
            <a:r>
              <a:rPr lang="pt-BR" sz="4800" dirty="0"/>
              <a:t> </a:t>
            </a:r>
            <a:r>
              <a:rPr lang="pt-BR" sz="4800" dirty="0" err="1"/>
              <a:t>effective</a:t>
            </a:r>
            <a:r>
              <a:rPr lang="pt-BR" sz="4800" dirty="0"/>
              <a:t> </a:t>
            </a:r>
            <a:r>
              <a:rPr lang="pt-BR" sz="4800" dirty="0" err="1"/>
              <a:t>engagement</a:t>
            </a:r>
            <a:r>
              <a:rPr lang="pt-BR" sz="4800" dirty="0"/>
              <a:t> </a:t>
            </a:r>
            <a:r>
              <a:rPr lang="pt-BR" sz="4800" dirty="0" err="1"/>
              <a:t>with</a:t>
            </a:r>
            <a:r>
              <a:rPr lang="pt-BR" sz="4800" dirty="0"/>
              <a:t> </a:t>
            </a:r>
            <a:r>
              <a:rPr lang="pt-BR" sz="4800" dirty="0" err="1"/>
              <a:t>shareholders</a:t>
            </a:r>
            <a:r>
              <a:rPr lang="pt-BR" sz="4800" dirty="0"/>
              <a:t>.</a:t>
            </a:r>
          </a:p>
          <a:p>
            <a:pPr marL="0" indent="0" algn="just">
              <a:buNone/>
            </a:pPr>
            <a:r>
              <a:rPr lang="pt-BR" sz="4800" dirty="0" err="1"/>
              <a:t>Each</a:t>
            </a:r>
            <a:r>
              <a:rPr lang="pt-BR" sz="4800" dirty="0"/>
              <a:t> </a:t>
            </a:r>
            <a:r>
              <a:rPr lang="pt-BR" sz="4800" dirty="0" err="1"/>
              <a:t>of</a:t>
            </a:r>
            <a:r>
              <a:rPr lang="pt-BR" sz="4800" dirty="0"/>
              <a:t> </a:t>
            </a:r>
            <a:r>
              <a:rPr lang="pt-BR" sz="4800" dirty="0" err="1"/>
              <a:t>our</a:t>
            </a:r>
            <a:r>
              <a:rPr lang="pt-BR" sz="4800" dirty="0"/>
              <a:t> </a:t>
            </a:r>
            <a:r>
              <a:rPr lang="pt-BR" sz="4800" dirty="0" err="1"/>
              <a:t>stakeholders</a:t>
            </a:r>
            <a:r>
              <a:rPr lang="pt-BR" sz="4800" dirty="0"/>
              <a:t> </a:t>
            </a:r>
            <a:r>
              <a:rPr lang="pt-BR" sz="4800" dirty="0" err="1"/>
              <a:t>is</a:t>
            </a:r>
            <a:r>
              <a:rPr lang="pt-BR" sz="4800" dirty="0"/>
              <a:t> </a:t>
            </a:r>
            <a:r>
              <a:rPr lang="pt-BR" sz="4800" dirty="0" err="1"/>
              <a:t>essential</a:t>
            </a:r>
            <a:r>
              <a:rPr lang="pt-BR" sz="4800" dirty="0"/>
              <a:t>. </a:t>
            </a:r>
            <a:r>
              <a:rPr lang="pt-BR" sz="4800" dirty="0" err="1"/>
              <a:t>We</a:t>
            </a:r>
            <a:r>
              <a:rPr lang="pt-BR" sz="4800" dirty="0"/>
              <a:t> </a:t>
            </a:r>
            <a:r>
              <a:rPr lang="pt-BR" sz="4800" dirty="0" err="1"/>
              <a:t>commit</a:t>
            </a:r>
            <a:r>
              <a:rPr lang="pt-BR" sz="4800" dirty="0"/>
              <a:t> </a:t>
            </a:r>
            <a:r>
              <a:rPr lang="pt-BR" sz="4800" dirty="0" err="1"/>
              <a:t>to</a:t>
            </a:r>
            <a:r>
              <a:rPr lang="pt-BR" sz="4800" dirty="0"/>
              <a:t> </a:t>
            </a:r>
            <a:r>
              <a:rPr lang="pt-BR" sz="4800" dirty="0" err="1"/>
              <a:t>deliver</a:t>
            </a:r>
            <a:r>
              <a:rPr lang="pt-BR" sz="4800" dirty="0"/>
              <a:t> </a:t>
            </a:r>
            <a:r>
              <a:rPr lang="pt-BR" sz="4800" dirty="0" err="1"/>
              <a:t>value</a:t>
            </a:r>
            <a:r>
              <a:rPr lang="pt-BR" sz="4800" dirty="0"/>
              <a:t> </a:t>
            </a:r>
            <a:r>
              <a:rPr lang="pt-BR" sz="4800" dirty="0" err="1"/>
              <a:t>to</a:t>
            </a:r>
            <a:r>
              <a:rPr lang="pt-BR" sz="4800" dirty="0"/>
              <a:t> </a:t>
            </a:r>
            <a:r>
              <a:rPr lang="pt-BR" sz="4800" dirty="0" err="1"/>
              <a:t>all</a:t>
            </a:r>
            <a:r>
              <a:rPr lang="pt-BR" sz="4800" dirty="0"/>
              <a:t> </a:t>
            </a:r>
            <a:r>
              <a:rPr lang="pt-BR" sz="4800" dirty="0" err="1"/>
              <a:t>of</a:t>
            </a:r>
            <a:r>
              <a:rPr lang="pt-BR" sz="4800" dirty="0"/>
              <a:t> </a:t>
            </a:r>
            <a:r>
              <a:rPr lang="pt-BR" sz="4800" dirty="0" err="1"/>
              <a:t>them</a:t>
            </a:r>
            <a:r>
              <a:rPr lang="pt-BR" sz="4800" dirty="0"/>
              <a:t>, for </a:t>
            </a:r>
            <a:r>
              <a:rPr lang="pt-BR" sz="4800" dirty="0" err="1"/>
              <a:t>the</a:t>
            </a:r>
            <a:r>
              <a:rPr lang="pt-BR" sz="4800" dirty="0"/>
              <a:t> future </a:t>
            </a:r>
            <a:r>
              <a:rPr lang="pt-BR" sz="4800" dirty="0" err="1"/>
              <a:t>success</a:t>
            </a:r>
            <a:r>
              <a:rPr lang="pt-BR" sz="4800" dirty="0"/>
              <a:t> </a:t>
            </a:r>
            <a:r>
              <a:rPr lang="pt-BR" sz="4800" dirty="0" err="1"/>
              <a:t>of</a:t>
            </a:r>
            <a:r>
              <a:rPr lang="pt-BR" sz="4800" dirty="0"/>
              <a:t> </a:t>
            </a:r>
            <a:r>
              <a:rPr lang="pt-BR" sz="4800" dirty="0" err="1"/>
              <a:t>our</a:t>
            </a:r>
            <a:r>
              <a:rPr lang="pt-BR" sz="4800" dirty="0"/>
              <a:t> </a:t>
            </a:r>
            <a:r>
              <a:rPr lang="pt-BR" sz="4800" dirty="0" err="1"/>
              <a:t>companies</a:t>
            </a:r>
            <a:r>
              <a:rPr lang="pt-BR" sz="4800" dirty="0"/>
              <a:t>, </a:t>
            </a:r>
            <a:r>
              <a:rPr lang="pt-BR" sz="4800" dirty="0" err="1"/>
              <a:t>our</a:t>
            </a:r>
            <a:r>
              <a:rPr lang="pt-BR" sz="4800" dirty="0"/>
              <a:t> </a:t>
            </a:r>
            <a:r>
              <a:rPr lang="pt-BR" sz="4800" dirty="0" err="1"/>
              <a:t>communities</a:t>
            </a:r>
            <a:r>
              <a:rPr lang="pt-BR" sz="4800" dirty="0"/>
              <a:t> </a:t>
            </a:r>
            <a:r>
              <a:rPr lang="pt-BR" sz="4800" dirty="0" err="1"/>
              <a:t>and</a:t>
            </a:r>
            <a:r>
              <a:rPr lang="pt-BR" sz="4800" dirty="0"/>
              <a:t> </a:t>
            </a:r>
            <a:r>
              <a:rPr lang="pt-BR" sz="4800" dirty="0" err="1"/>
              <a:t>our</a:t>
            </a:r>
            <a:r>
              <a:rPr lang="pt-BR" sz="4800" dirty="0"/>
              <a:t> country.</a:t>
            </a:r>
          </a:p>
          <a:p>
            <a:pPr marL="0" indent="0">
              <a:buNone/>
            </a:pPr>
            <a:endParaRPr lang="pt-BR" sz="3000" dirty="0"/>
          </a:p>
        </p:txBody>
      </p:sp>
    </p:spTree>
    <p:extLst>
      <p:ext uri="{BB962C8B-B14F-4D97-AF65-F5344CB8AC3E}">
        <p14:creationId xmlns:p14="http://schemas.microsoft.com/office/powerpoint/2010/main" val="474058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824683-5740-8348-A0C3-C9274E221677}"/>
              </a:ext>
            </a:extLst>
          </p:cNvPr>
          <p:cNvSpPr>
            <a:spLocks noGrp="1"/>
          </p:cNvSpPr>
          <p:nvPr>
            <p:ph type="title"/>
          </p:nvPr>
        </p:nvSpPr>
        <p:spPr/>
        <p:txBody>
          <a:bodyPr>
            <a:normAutofit/>
          </a:bodyPr>
          <a:lstStyle/>
          <a:p>
            <a:r>
              <a:rPr lang="pt-BR" sz="2400" dirty="0"/>
              <a:t>Acionistas. Direito </a:t>
            </a:r>
            <a:r>
              <a:rPr lang="pt-BR" sz="2400" dirty="0" err="1"/>
              <a:t>Politicos</a:t>
            </a:r>
            <a:r>
              <a:rPr lang="pt-BR" sz="2400" dirty="0"/>
              <a:t>. Direito de voto: </a:t>
            </a:r>
            <a:r>
              <a:rPr lang="pt-BR" sz="2400" dirty="0" err="1"/>
              <a:t>one</a:t>
            </a:r>
            <a:r>
              <a:rPr lang="pt-BR" sz="2400" dirty="0"/>
              <a:t> </a:t>
            </a:r>
            <a:r>
              <a:rPr lang="pt-BR" sz="2400" dirty="0" err="1"/>
              <a:t>person</a:t>
            </a:r>
            <a:r>
              <a:rPr lang="pt-BR" sz="2400" dirty="0"/>
              <a:t>, </a:t>
            </a:r>
            <a:r>
              <a:rPr lang="pt-BR" sz="2400" dirty="0" err="1"/>
              <a:t>one</a:t>
            </a:r>
            <a:r>
              <a:rPr lang="pt-BR" sz="2400" dirty="0"/>
              <a:t> vote, mas Lei 11.195 alterou a LSA para criar a possibilidade de classes com voto plural.</a:t>
            </a:r>
          </a:p>
        </p:txBody>
      </p:sp>
      <p:sp>
        <p:nvSpPr>
          <p:cNvPr id="3" name="Espaço Reservado para Conteúdo 2">
            <a:extLst>
              <a:ext uri="{FF2B5EF4-FFF2-40B4-BE49-F238E27FC236}">
                <a16:creationId xmlns:a16="http://schemas.microsoft.com/office/drawing/2014/main" id="{55057F78-D0E6-FE45-AA28-92D9431BCB4C}"/>
              </a:ext>
            </a:extLst>
          </p:cNvPr>
          <p:cNvSpPr>
            <a:spLocks noGrp="1"/>
          </p:cNvSpPr>
          <p:nvPr>
            <p:ph idx="1"/>
          </p:nvPr>
        </p:nvSpPr>
        <p:spPr>
          <a:xfrm>
            <a:off x="914399" y="2268187"/>
            <a:ext cx="10363200" cy="3673642"/>
          </a:xfrm>
        </p:spPr>
        <p:txBody>
          <a:bodyPr>
            <a:normAutofit fontScale="25000" lnSpcReduction="20000"/>
          </a:bodyPr>
          <a:lstStyle/>
          <a:p>
            <a:pPr marL="0" indent="0">
              <a:buNone/>
            </a:pPr>
            <a:r>
              <a:rPr lang="pt-BR" sz="4800" dirty="0"/>
              <a:t>“</a:t>
            </a:r>
            <a:r>
              <a:rPr lang="pt-BR" sz="5600" dirty="0">
                <a:hlinkClick r:id="rId2"/>
              </a:rPr>
              <a:t>Art. 110-A</a:t>
            </a:r>
            <a:r>
              <a:rPr lang="pt-BR" sz="5600" dirty="0"/>
              <a:t>. É admitida a criação de uma ou mais classes de ações ordinárias com atribuição de voto plural, não superior a 10 (dez) votos por ação ordinária:</a:t>
            </a:r>
          </a:p>
          <a:p>
            <a:pPr marL="0" indent="0">
              <a:buNone/>
            </a:pPr>
            <a:r>
              <a:rPr lang="pt-BR" sz="5600" dirty="0" err="1"/>
              <a:t>I</a:t>
            </a:r>
            <a:r>
              <a:rPr lang="pt-BR" sz="5600" dirty="0"/>
              <a:t> - na companhia fechada; e</a:t>
            </a:r>
          </a:p>
          <a:p>
            <a:pPr marL="0" indent="0">
              <a:buNone/>
            </a:pPr>
            <a:r>
              <a:rPr lang="pt-BR" sz="5600" dirty="0"/>
              <a:t>II - na companhia aberta, desde que a criação da classe ocorra previamente à negociação de quaisquer ações ou valores mobiliários conversíveis em ações de sua emissão em mercados organizados de valores mobiliários.</a:t>
            </a:r>
          </a:p>
          <a:p>
            <a:pPr marL="0" indent="0">
              <a:buNone/>
            </a:pPr>
            <a:r>
              <a:rPr lang="pt-BR" sz="5600" dirty="0"/>
              <a:t>§ 6º É facultado aos acionistas estipular no estatuto social o fim da vigência do voto plural condicionado a um evento ou a termo, observado o disposto nos §§ 7º e 8º deste artigo.</a:t>
            </a:r>
          </a:p>
          <a:p>
            <a:pPr marL="0" indent="0">
              <a:buNone/>
            </a:pPr>
            <a:r>
              <a:rPr lang="pt-BR" sz="5600" dirty="0"/>
              <a:t>§ 7º O voto plural atribuído às ações ordinárias terá prazo de vigência inicial de até 7 (sete) anos, prorrogável por qualquer prazo, desde que:</a:t>
            </a:r>
          </a:p>
          <a:p>
            <a:pPr marL="0" indent="0">
              <a:buNone/>
            </a:pPr>
            <a:r>
              <a:rPr lang="pt-BR" sz="5600" dirty="0" err="1"/>
              <a:t>I</a:t>
            </a:r>
            <a:r>
              <a:rPr lang="pt-BR" sz="5600" dirty="0"/>
              <a:t> - seja observado o disposto nos §§ 1º e 3º deste artigo para a aprovação da prorrogação;</a:t>
            </a:r>
          </a:p>
          <a:p>
            <a:pPr marL="0" indent="0">
              <a:buNone/>
            </a:pPr>
            <a:r>
              <a:rPr lang="pt-BR" sz="5600" dirty="0"/>
              <a:t>II - sejam excluídos das votações os titulares de ações da classe cujo voto plural se pretende prorrogar; e</a:t>
            </a:r>
          </a:p>
          <a:p>
            <a:pPr marL="0" indent="0">
              <a:buNone/>
            </a:pPr>
            <a:r>
              <a:rPr lang="pt-BR" sz="5600" dirty="0"/>
              <a:t>III - seja assegurado aos acionistas dissidentes, nas hipóteses de prorrogação, o direito previsto no § 2º deste artigo.</a:t>
            </a:r>
          </a:p>
          <a:p>
            <a:pPr marL="0" indent="0">
              <a:buNone/>
            </a:pPr>
            <a:endParaRPr lang="pt-BR" sz="4800" dirty="0"/>
          </a:p>
          <a:p>
            <a:pPr marL="0" indent="0">
              <a:buNone/>
            </a:pPr>
            <a:endParaRPr lang="pt-BR" sz="4800" dirty="0" err="1"/>
          </a:p>
        </p:txBody>
      </p:sp>
    </p:spTree>
    <p:extLst>
      <p:ext uri="{BB962C8B-B14F-4D97-AF65-F5344CB8AC3E}">
        <p14:creationId xmlns:p14="http://schemas.microsoft.com/office/powerpoint/2010/main" val="226078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3709CB-68B9-414B-928C-E38371BB555B}"/>
              </a:ext>
            </a:extLst>
          </p:cNvPr>
          <p:cNvSpPr>
            <a:spLocks noGrp="1"/>
          </p:cNvSpPr>
          <p:nvPr>
            <p:ph type="title"/>
          </p:nvPr>
        </p:nvSpPr>
        <p:spPr/>
        <p:txBody>
          <a:bodyPr/>
          <a:lstStyle/>
          <a:p>
            <a:r>
              <a:rPr lang="pt-BR" dirty="0"/>
              <a:t>Algumas temas do regime jurídico do controle</a:t>
            </a:r>
          </a:p>
        </p:txBody>
      </p:sp>
      <p:sp>
        <p:nvSpPr>
          <p:cNvPr id="3" name="Espaço Reservado para Conteúdo 2">
            <a:extLst>
              <a:ext uri="{FF2B5EF4-FFF2-40B4-BE49-F238E27FC236}">
                <a16:creationId xmlns:a16="http://schemas.microsoft.com/office/drawing/2014/main" id="{2EDA91E5-9C8E-1A4F-9D78-A2381AF35484}"/>
              </a:ext>
            </a:extLst>
          </p:cNvPr>
          <p:cNvSpPr>
            <a:spLocks noGrp="1"/>
          </p:cNvSpPr>
          <p:nvPr>
            <p:ph idx="1"/>
          </p:nvPr>
        </p:nvSpPr>
        <p:spPr/>
        <p:txBody>
          <a:bodyPr>
            <a:normAutofit lnSpcReduction="10000"/>
          </a:bodyPr>
          <a:lstStyle/>
          <a:p>
            <a:r>
              <a:rPr lang="pt-BR" sz="2800" dirty="0"/>
              <a:t>Conflito de Interesse</a:t>
            </a:r>
          </a:p>
          <a:p>
            <a:pPr marL="0" indent="0">
              <a:buNone/>
            </a:pPr>
            <a:endParaRPr lang="pt-BR" sz="2800" dirty="0"/>
          </a:p>
          <a:p>
            <a:r>
              <a:rPr lang="pt-BR" sz="2800" dirty="0"/>
              <a:t>Responsabilidade</a:t>
            </a:r>
          </a:p>
          <a:p>
            <a:pPr marL="0" indent="0">
              <a:buNone/>
            </a:pPr>
            <a:endParaRPr lang="pt-BR" sz="2800" dirty="0"/>
          </a:p>
          <a:p>
            <a:r>
              <a:rPr lang="pt-BR" sz="2800" dirty="0" err="1"/>
              <a:t>Tag</a:t>
            </a:r>
            <a:r>
              <a:rPr lang="pt-BR" sz="2800" dirty="0"/>
              <a:t> </a:t>
            </a:r>
            <a:r>
              <a:rPr lang="pt-BR" sz="2800" dirty="0" err="1"/>
              <a:t>Along</a:t>
            </a:r>
            <a:endParaRPr lang="pt-BR" sz="2800" dirty="0"/>
          </a:p>
        </p:txBody>
      </p:sp>
    </p:spTree>
    <p:extLst>
      <p:ext uri="{BB962C8B-B14F-4D97-AF65-F5344CB8AC3E}">
        <p14:creationId xmlns:p14="http://schemas.microsoft.com/office/powerpoint/2010/main" val="3986465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A8E262-6F9B-A246-8F15-3783C058667A}"/>
              </a:ext>
            </a:extLst>
          </p:cNvPr>
          <p:cNvSpPr>
            <a:spLocks noGrp="1"/>
          </p:cNvSpPr>
          <p:nvPr>
            <p:ph type="title"/>
          </p:nvPr>
        </p:nvSpPr>
        <p:spPr/>
        <p:txBody>
          <a:bodyPr>
            <a:normAutofit/>
          </a:bodyPr>
          <a:lstStyle/>
          <a:p>
            <a:r>
              <a:rPr lang="pt-BR" sz="2800" dirty="0"/>
              <a:t>Conflito Material ou Formal de Interesses entre Controlador e Companhia? </a:t>
            </a:r>
            <a:r>
              <a:rPr lang="pt-BR" sz="2800" dirty="0" err="1"/>
              <a:t>Probição</a:t>
            </a:r>
            <a:r>
              <a:rPr lang="pt-BR" sz="2800" dirty="0"/>
              <a:t> de Voto ou Anulação Posterior?</a:t>
            </a:r>
          </a:p>
        </p:txBody>
      </p:sp>
      <p:sp>
        <p:nvSpPr>
          <p:cNvPr id="3" name="Espaço Reservado para Conteúdo 2">
            <a:extLst>
              <a:ext uri="{FF2B5EF4-FFF2-40B4-BE49-F238E27FC236}">
                <a16:creationId xmlns:a16="http://schemas.microsoft.com/office/drawing/2014/main" id="{5175AA58-A103-A04B-B631-6FBA138CE8F2}"/>
              </a:ext>
            </a:extLst>
          </p:cNvPr>
          <p:cNvSpPr>
            <a:spLocks noGrp="1"/>
          </p:cNvSpPr>
          <p:nvPr>
            <p:ph idx="1"/>
          </p:nvPr>
        </p:nvSpPr>
        <p:spPr>
          <a:xfrm>
            <a:off x="914399" y="2338086"/>
            <a:ext cx="10363200" cy="3603743"/>
          </a:xfrm>
        </p:spPr>
        <p:txBody>
          <a:bodyPr>
            <a:normAutofit fontScale="25000" lnSpcReduction="20000"/>
          </a:bodyPr>
          <a:lstStyle/>
          <a:p>
            <a:pPr marL="0" indent="0">
              <a:buNone/>
            </a:pPr>
            <a:r>
              <a:rPr lang="pt-BR" sz="4800" dirty="0">
                <a:latin typeface="Arial" panose="020B0604020202020204" pitchFamily="34" charset="0"/>
                <a:cs typeface="Arial" panose="020B0604020202020204" pitchFamily="34" charset="0"/>
              </a:rPr>
              <a:t>Art. 115. O acionista deve exercer o direito a voto no interesse da companhia; </a:t>
            </a:r>
            <a:r>
              <a:rPr lang="pt-BR" sz="4800" b="1" dirty="0">
                <a:latin typeface="Arial" panose="020B0604020202020204" pitchFamily="34" charset="0"/>
                <a:cs typeface="Arial" panose="020B0604020202020204" pitchFamily="34" charset="0"/>
              </a:rPr>
              <a:t>considerar-se-á abusivo o voto exercido com o fim de causar dano à companhia ou a outros acionistas, ou de obter, para si ou para outrem, vantagem a que não faz jus e de que resulte, ou possa resultar, prejuízo para a companhia ou para outros acionistas.   (VOTO EMULATIVO)                      </a:t>
            </a:r>
          </a:p>
          <a:p>
            <a:pPr marL="0" indent="0">
              <a:buNone/>
            </a:pPr>
            <a:r>
              <a:rPr lang="pt-BR" sz="4800" dirty="0">
                <a:latin typeface="Arial" panose="020B0604020202020204" pitchFamily="34" charset="0"/>
                <a:cs typeface="Arial" panose="020B0604020202020204" pitchFamily="34" charset="0"/>
              </a:rPr>
              <a:t>§ 1º o acionista não poderá votar nas deliberações da </a:t>
            </a:r>
            <a:r>
              <a:rPr lang="pt-BR" sz="4800" dirty="0" err="1">
                <a:latin typeface="Arial" panose="020B0604020202020204" pitchFamily="34" charset="0"/>
                <a:cs typeface="Arial" panose="020B0604020202020204" pitchFamily="34" charset="0"/>
              </a:rPr>
              <a:t>assembléia</a:t>
            </a:r>
            <a:r>
              <a:rPr lang="pt-BR" sz="4800" dirty="0">
                <a:latin typeface="Arial" panose="020B0604020202020204" pitchFamily="34" charset="0"/>
                <a:cs typeface="Arial" panose="020B0604020202020204" pitchFamily="34" charset="0"/>
              </a:rPr>
              <a:t>-geral relativas ao </a:t>
            </a:r>
            <a:r>
              <a:rPr lang="pt-BR" sz="4800" b="1" dirty="0">
                <a:latin typeface="Arial" panose="020B0604020202020204" pitchFamily="34" charset="0"/>
                <a:cs typeface="Arial" panose="020B0604020202020204" pitchFamily="34" charset="0"/>
              </a:rPr>
              <a:t>laudo de avaliação de bens com que concorrer para a formação do capital social e à aprovação de suas contas como administrador</a:t>
            </a:r>
            <a:r>
              <a:rPr lang="pt-BR" sz="4800" dirty="0">
                <a:latin typeface="Arial" panose="020B0604020202020204" pitchFamily="34" charset="0"/>
                <a:cs typeface="Arial" panose="020B0604020202020204" pitchFamily="34" charset="0"/>
              </a:rPr>
              <a:t>, nem em quaisquer outras que puderem beneficiá-lo de modo particular, ou em que tiver interesse conflitante com o da companhia.</a:t>
            </a:r>
            <a:r>
              <a:rPr lang="pt-BR" sz="4800" b="1" dirty="0">
                <a:latin typeface="Arial" panose="020B0604020202020204" pitchFamily="34" charset="0"/>
                <a:cs typeface="Arial" panose="020B0604020202020204" pitchFamily="34" charset="0"/>
              </a:rPr>
              <a:t> (PROIBIÇAO DE VOTO ABSOLUTA, MESMO QUE POR MEIO DE CONTROLADA. NO CONFLITO FORMAL). </a:t>
            </a:r>
            <a:endParaRPr lang="pt-BR" sz="4800" dirty="0">
              <a:latin typeface="Arial" panose="020B0604020202020204" pitchFamily="34" charset="0"/>
              <a:cs typeface="Arial" panose="020B0604020202020204" pitchFamily="34" charset="0"/>
            </a:endParaRPr>
          </a:p>
          <a:p>
            <a:pPr marL="0" indent="0">
              <a:buNone/>
            </a:pPr>
            <a:r>
              <a:rPr lang="pt-BR" sz="4800" dirty="0">
                <a:latin typeface="Arial" panose="020B0604020202020204" pitchFamily="34" charset="0"/>
                <a:cs typeface="Arial" panose="020B0604020202020204" pitchFamily="34" charset="0"/>
              </a:rPr>
              <a:t>§ 2º Se todos os subscritores forem condôminos de bem com que concorreram para a formação do capital social, poderão aprovar o laudo, sem prejuízo da responsabilidade de que trata o § 6º do artigo 8º.</a:t>
            </a:r>
          </a:p>
          <a:p>
            <a:pPr marL="0" indent="0">
              <a:buNone/>
            </a:pPr>
            <a:r>
              <a:rPr lang="pt-BR" sz="4800" dirty="0">
                <a:latin typeface="Arial" panose="020B0604020202020204" pitchFamily="34" charset="0"/>
                <a:cs typeface="Arial" panose="020B0604020202020204" pitchFamily="34" charset="0"/>
              </a:rPr>
              <a:t>§ 3º o acionista responde pelos danos causados pelo exercício abusivo do direito de voto, </a:t>
            </a:r>
            <a:r>
              <a:rPr lang="pt-BR" sz="4800" b="1" dirty="0">
                <a:latin typeface="Arial" panose="020B0604020202020204" pitchFamily="34" charset="0"/>
                <a:cs typeface="Arial" panose="020B0604020202020204" pitchFamily="34" charset="0"/>
              </a:rPr>
              <a:t>ainda que seu voto não haja prevalecido</a:t>
            </a:r>
            <a:r>
              <a:rPr lang="pt-BR" sz="4800" dirty="0">
                <a:latin typeface="Arial" panose="020B0604020202020204" pitchFamily="34" charset="0"/>
                <a:cs typeface="Arial" panose="020B0604020202020204" pitchFamily="34" charset="0"/>
              </a:rPr>
              <a:t>.</a:t>
            </a:r>
          </a:p>
          <a:p>
            <a:pPr marL="0" indent="0">
              <a:buNone/>
            </a:pPr>
            <a:r>
              <a:rPr lang="pt-BR" sz="4800" dirty="0">
                <a:latin typeface="Arial" panose="020B0604020202020204" pitchFamily="34" charset="0"/>
                <a:cs typeface="Arial" panose="020B0604020202020204" pitchFamily="34" charset="0"/>
              </a:rPr>
              <a:t>§ 4º </a:t>
            </a:r>
            <a:r>
              <a:rPr lang="pt-BR" sz="4800" b="1" dirty="0">
                <a:latin typeface="Arial" panose="020B0604020202020204" pitchFamily="34" charset="0"/>
                <a:cs typeface="Arial" panose="020B0604020202020204" pitchFamily="34" charset="0"/>
              </a:rPr>
              <a:t>A deliberação tomada em decorrência do voto de acionista que tem interesse conflitante com o da companhia é anulável</a:t>
            </a:r>
            <a:r>
              <a:rPr lang="pt-BR" sz="4800" dirty="0">
                <a:latin typeface="Arial" panose="020B0604020202020204" pitchFamily="34" charset="0"/>
                <a:cs typeface="Arial" panose="020B0604020202020204" pitchFamily="34" charset="0"/>
              </a:rPr>
              <a:t>; o acionista responderá pelos danos causados e será obrigado a transferir para a companhia as vantagens que tiver auferido.</a:t>
            </a:r>
          </a:p>
          <a:p>
            <a:pPr marL="0" indent="0">
              <a:buNone/>
            </a:pPr>
            <a:r>
              <a:rPr lang="pt-BR" sz="4800" dirty="0">
                <a:latin typeface="Arial" panose="020B0604020202020204" pitchFamily="34" charset="0"/>
                <a:cs typeface="Arial" panose="020B0604020202020204" pitchFamily="34" charset="0"/>
              </a:rPr>
              <a:t>Artigo 117.</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f</a:t>
            </a:r>
            <a:endParaRPr lang="pt-BR" sz="4800" dirty="0">
              <a:latin typeface="Arial" panose="020B0604020202020204" pitchFamily="34" charset="0"/>
              <a:cs typeface="Arial" panose="020B0604020202020204" pitchFamily="34" charset="0"/>
            </a:endParaRPr>
          </a:p>
          <a:p>
            <a:pPr marL="0" indent="0">
              <a:buNone/>
            </a:pPr>
            <a:r>
              <a:rPr lang="pt-BR" sz="4800" dirty="0">
                <a:latin typeface="Arial" panose="020B0604020202020204" pitchFamily="34" charset="0"/>
                <a:cs typeface="Arial" panose="020B0604020202020204" pitchFamily="34" charset="0"/>
              </a:rPr>
              <a:t>§ 1º São modalidades de exercício abusivo de poder:</a:t>
            </a:r>
          </a:p>
          <a:p>
            <a:pPr marL="0" indent="0">
              <a:buNone/>
            </a:pPr>
            <a:r>
              <a:rPr lang="pt-BR" sz="5600" dirty="0">
                <a:latin typeface="Arial" panose="020B0604020202020204" pitchFamily="34" charset="0"/>
                <a:cs typeface="Arial" panose="020B0604020202020204" pitchFamily="34" charset="0"/>
              </a:rPr>
              <a:t> </a:t>
            </a:r>
            <a:r>
              <a:rPr lang="pt-BR" sz="5600" dirty="0" err="1">
                <a:latin typeface="Arial" panose="020B0604020202020204" pitchFamily="34" charset="0"/>
                <a:cs typeface="Arial" panose="020B0604020202020204" pitchFamily="34" charset="0"/>
              </a:rPr>
              <a:t>f</a:t>
            </a:r>
            <a:r>
              <a:rPr lang="pt-BR" sz="5600" dirty="0">
                <a:latin typeface="Arial" panose="020B0604020202020204" pitchFamily="34" charset="0"/>
                <a:cs typeface="Arial" panose="020B0604020202020204" pitchFamily="34" charset="0"/>
              </a:rPr>
              <a:t>) contratar com a companhia, diretamente ou através de outrem, ou de sociedade na qual tenha interesse, </a:t>
            </a:r>
            <a:r>
              <a:rPr lang="pt-BR" sz="6400" b="1" dirty="0">
                <a:latin typeface="Arial" panose="020B0604020202020204" pitchFamily="34" charset="0"/>
                <a:cs typeface="Arial" panose="020B0604020202020204" pitchFamily="34" charset="0"/>
              </a:rPr>
              <a:t>em condições de favorecimento ou não equitativas</a:t>
            </a:r>
            <a:r>
              <a:rPr lang="pt-BR" sz="5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5751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687620C0-60B9-3E44-9EF4-F2DF0119E97B}"/>
              </a:ext>
            </a:extLst>
          </p:cNvPr>
          <p:cNvSpPr>
            <a:spLocks noGrp="1"/>
          </p:cNvSpPr>
          <p:nvPr>
            <p:ph type="title"/>
          </p:nvPr>
        </p:nvSpPr>
        <p:spPr/>
        <p:txBody>
          <a:bodyPr>
            <a:normAutofit/>
          </a:bodyPr>
          <a:lstStyle/>
          <a:p>
            <a:r>
              <a:rPr lang="pt-BR" sz="2400" b="1" dirty="0"/>
              <a:t>Pode o controlador (ou outro acionista)  votar em decisões sobre negócios da companhia com uma parte a ele relacionada?</a:t>
            </a:r>
            <a:endParaRPr lang="pt-BR" sz="2400" dirty="0"/>
          </a:p>
        </p:txBody>
      </p:sp>
      <p:sp>
        <p:nvSpPr>
          <p:cNvPr id="6" name="Espaço Reservado para Conteúdo 5">
            <a:extLst>
              <a:ext uri="{FF2B5EF4-FFF2-40B4-BE49-F238E27FC236}">
                <a16:creationId xmlns:a16="http://schemas.microsoft.com/office/drawing/2014/main" id="{B44DEA2C-1029-7440-A367-97B026C11D24}"/>
              </a:ext>
            </a:extLst>
          </p:cNvPr>
          <p:cNvSpPr>
            <a:spLocks noGrp="1"/>
          </p:cNvSpPr>
          <p:nvPr>
            <p:ph idx="1"/>
          </p:nvPr>
        </p:nvSpPr>
        <p:spPr>
          <a:xfrm>
            <a:off x="914399" y="2310714"/>
            <a:ext cx="10363200" cy="3631115"/>
          </a:xfrm>
        </p:spPr>
        <p:txBody>
          <a:bodyPr>
            <a:normAutofit fontScale="62500" lnSpcReduction="20000"/>
          </a:bodyPr>
          <a:lstStyle/>
          <a:p>
            <a:pPr marL="0" indent="0">
              <a:buNone/>
            </a:pPr>
            <a:endParaRPr lang="pt-BR" sz="2300" b="1" dirty="0">
              <a:latin typeface="Times New Roman" panose="02020603050405020304" pitchFamily="18" charset="0"/>
              <a:cs typeface="Times New Roman" panose="02020603050405020304" pitchFamily="18" charset="0"/>
            </a:endParaRPr>
          </a:p>
          <a:p>
            <a:pPr marL="0" indent="0">
              <a:buNone/>
            </a:pPr>
            <a:r>
              <a:rPr lang="pt-BR" sz="2300" b="1" dirty="0">
                <a:latin typeface="Times New Roman" panose="02020603050405020304" pitchFamily="18" charset="0"/>
                <a:cs typeface="Times New Roman" panose="02020603050405020304" pitchFamily="18" charset="0"/>
              </a:rPr>
              <a:t>COMO CONCILIAR O PARÁGRAFO PRIMEIRO COM O 4º., NA  QUESTAO DO BENEFÍCIO PARTICULAR E DO INTERESSE CONFLITANTE?</a:t>
            </a:r>
          </a:p>
          <a:p>
            <a:pPr marL="0" indent="0">
              <a:buNone/>
            </a:pPr>
            <a:r>
              <a:rPr lang="pt-BR" sz="2300" b="1" dirty="0">
                <a:latin typeface="Times New Roman" panose="02020603050405020304" pitchFamily="18" charset="0"/>
                <a:cs typeface="Times New Roman" panose="02020603050405020304" pitchFamily="18" charset="0"/>
              </a:rPr>
              <a:t>Erasmo </a:t>
            </a:r>
            <a:r>
              <a:rPr lang="pt-BR" sz="2300" b="1" dirty="0" err="1">
                <a:latin typeface="Times New Roman" panose="02020603050405020304" pitchFamily="18" charset="0"/>
                <a:cs typeface="Times New Roman" panose="02020603050405020304" pitchFamily="18" charset="0"/>
              </a:rPr>
              <a:t>Valladão</a:t>
            </a:r>
            <a:r>
              <a:rPr lang="pt-BR" sz="2300" b="1" dirty="0">
                <a:latin typeface="Times New Roman" panose="02020603050405020304" pitchFamily="18" charset="0"/>
                <a:cs typeface="Times New Roman" panose="02020603050405020304" pitchFamily="18" charset="0"/>
              </a:rPr>
              <a:t> defende  que é só conflito material, podendo votar mas com a anulação posterior se houver prejuízo (condições não equitativas). Não se sabe de antemão se há dano.</a:t>
            </a:r>
          </a:p>
          <a:p>
            <a:pPr marL="0" indent="0">
              <a:buNone/>
            </a:pPr>
            <a:r>
              <a:rPr lang="pt-BR" sz="2300" b="1" dirty="0">
                <a:latin typeface="Times New Roman" panose="02020603050405020304" pitchFamily="18" charset="0"/>
                <a:cs typeface="Times New Roman" panose="02020603050405020304" pitchFamily="18" charset="0"/>
              </a:rPr>
              <a:t>Modesto Carvalhosa entende que não pode votar (o que implica um enfraquecimento significativo do poder de controle)</a:t>
            </a:r>
          </a:p>
          <a:p>
            <a:pPr marL="0" indent="0">
              <a:buNone/>
            </a:pPr>
            <a:r>
              <a:rPr lang="pt-BR" sz="2300" b="1" dirty="0">
                <a:latin typeface="Times New Roman" panose="02020603050405020304" pitchFamily="18" charset="0"/>
                <a:cs typeface="Times New Roman" panose="02020603050405020304" pitchFamily="18" charset="0"/>
              </a:rPr>
              <a:t>Após oscilações, CVM adotou abordagem </a:t>
            </a:r>
            <a:r>
              <a:rPr lang="pt-BR" sz="2300" b="1" dirty="0" err="1">
                <a:latin typeface="Times New Roman" panose="02020603050405020304" pitchFamily="18" charset="0"/>
                <a:cs typeface="Times New Roman" panose="02020603050405020304" pitchFamily="18" charset="0"/>
              </a:rPr>
              <a:t>procedimentalista</a:t>
            </a:r>
            <a:r>
              <a:rPr lang="pt-BR" sz="2300" b="1" dirty="0">
                <a:latin typeface="Times New Roman" panose="02020603050405020304" pitchFamily="18" charset="0"/>
                <a:cs typeface="Times New Roman" panose="02020603050405020304" pitchFamily="18" charset="0"/>
              </a:rPr>
              <a:t>, nas companhias abertas. Segundo o parecer de orientação 35, de 2008, para definir relação de trocas de </a:t>
            </a:r>
            <a:r>
              <a:rPr lang="pt-BR" sz="2300" b="1" dirty="0" err="1">
                <a:latin typeface="Times New Roman" panose="02020603050405020304" pitchFamily="18" charset="0"/>
                <a:cs typeface="Times New Roman" panose="02020603050405020304" pitchFamily="18" charset="0"/>
              </a:rPr>
              <a:t>acoes</a:t>
            </a:r>
            <a:r>
              <a:rPr lang="pt-BR" sz="2300" b="1" dirty="0">
                <a:latin typeface="Times New Roman" panose="02020603050405020304" pitchFamily="18" charset="0"/>
                <a:cs typeface="Times New Roman" panose="02020603050405020304" pitchFamily="18" charset="0"/>
              </a:rPr>
              <a:t> em empresas com controle comum, companhia têm duas alternativas: controlador não vota, ou pode votar, desde que haja um comitê especial independente para a negociação.</a:t>
            </a:r>
          </a:p>
          <a:p>
            <a:pPr marL="0" indent="0">
              <a:buNone/>
            </a:pPr>
            <a:r>
              <a:rPr lang="pt-BR" sz="2300" b="1" dirty="0">
                <a:latin typeface="Times New Roman" panose="02020603050405020304" pitchFamily="18" charset="0"/>
                <a:cs typeface="Times New Roman" panose="02020603050405020304" pitchFamily="18" charset="0"/>
              </a:rPr>
              <a:t>Posição majoritária, nas companhias fechadas: mesa não pode proibir o voto nas hipóteses de conflito material, mas há aferição  a posteriori da ocorrência ou não de dano. Se houve, indenização por abuso de controle (conforme artigo 117, </a:t>
            </a:r>
            <a:r>
              <a:rPr lang="pt-BR" sz="2300" b="1" dirty="0" err="1">
                <a:latin typeface="Times New Roman" panose="02020603050405020304" pitchFamily="18" charset="0"/>
                <a:cs typeface="Times New Roman" panose="02020603050405020304" pitchFamily="18" charset="0"/>
              </a:rPr>
              <a:t>f</a:t>
            </a:r>
            <a:r>
              <a:rPr lang="pt-BR" sz="2300" b="1" dirty="0">
                <a:latin typeface="Times New Roman" panose="02020603050405020304" pitchFamily="18" charset="0"/>
                <a:cs typeface="Times New Roman" panose="02020603050405020304" pitchFamily="18" charset="0"/>
              </a:rPr>
              <a:t>)]</a:t>
            </a:r>
          </a:p>
          <a:p>
            <a:pPr marL="0" indent="0">
              <a:buNone/>
            </a:pPr>
            <a:r>
              <a:rPr lang="pt-BR" sz="2300" b="1" dirty="0">
                <a:latin typeface="Times New Roman" panose="02020603050405020304" pitchFamily="18" charset="0"/>
                <a:cs typeface="Times New Roman" panose="02020603050405020304" pitchFamily="18" charset="0"/>
              </a:rPr>
              <a:t>Mera anulação posterior, nas hipóteses de contratos não equitativos ou com favorecimento, é a posição também no direito alemão e italiano.</a:t>
            </a:r>
          </a:p>
          <a:p>
            <a:endParaRPr lang="pt-BR" dirty="0"/>
          </a:p>
        </p:txBody>
      </p:sp>
    </p:spTree>
    <p:extLst>
      <p:ext uri="{BB962C8B-B14F-4D97-AF65-F5344CB8AC3E}">
        <p14:creationId xmlns:p14="http://schemas.microsoft.com/office/powerpoint/2010/main" val="939467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B38A85-F36A-A741-A6EC-F6312D39859B}"/>
              </a:ext>
            </a:extLst>
          </p:cNvPr>
          <p:cNvSpPr>
            <a:spLocks noGrp="1"/>
          </p:cNvSpPr>
          <p:nvPr>
            <p:ph type="title"/>
          </p:nvPr>
        </p:nvSpPr>
        <p:spPr/>
        <p:txBody>
          <a:bodyPr/>
          <a:lstStyle/>
          <a:p>
            <a:r>
              <a:rPr lang="pt-BR" dirty="0"/>
              <a:t>Acionista pode votar em si mesmo para administrador, ou isso é benefício particular?</a:t>
            </a:r>
          </a:p>
        </p:txBody>
      </p:sp>
      <p:sp>
        <p:nvSpPr>
          <p:cNvPr id="3" name="Espaço Reservado para Conteúdo 2">
            <a:extLst>
              <a:ext uri="{FF2B5EF4-FFF2-40B4-BE49-F238E27FC236}">
                <a16:creationId xmlns:a16="http://schemas.microsoft.com/office/drawing/2014/main" id="{0ED659EB-442F-0248-8A03-2FA28E03F29B}"/>
              </a:ext>
            </a:extLst>
          </p:cNvPr>
          <p:cNvSpPr>
            <a:spLocks noGrp="1"/>
          </p:cNvSpPr>
          <p:nvPr>
            <p:ph idx="1"/>
          </p:nvPr>
        </p:nvSpPr>
        <p:spPr/>
        <p:txBody>
          <a:bodyPr>
            <a:normAutofit/>
          </a:bodyPr>
          <a:lstStyle/>
          <a:p>
            <a:pPr marL="0" indent="0">
              <a:buNone/>
            </a:pPr>
            <a:r>
              <a:rPr lang="pt-BR" sz="2400" dirty="0"/>
              <a:t>Sim, pois não há conflito de interesse (o que implicaria um  choque entre um interesse da companhia e um interesse externo do sócio)</a:t>
            </a:r>
          </a:p>
          <a:p>
            <a:pPr marL="0" indent="0">
              <a:buNone/>
            </a:pPr>
            <a:endParaRPr lang="pt-BR" sz="2400" dirty="0"/>
          </a:p>
          <a:p>
            <a:pPr marL="0" indent="0">
              <a:buNone/>
            </a:pPr>
            <a:r>
              <a:rPr lang="pt-BR" sz="2400" dirty="0"/>
              <a:t>Vejam a diferença entre poder votar em si, e votar em suas próprias contas (o que é proibido em termos absolutos)</a:t>
            </a:r>
          </a:p>
        </p:txBody>
      </p:sp>
    </p:spTree>
    <p:extLst>
      <p:ext uri="{BB962C8B-B14F-4D97-AF65-F5344CB8AC3E}">
        <p14:creationId xmlns:p14="http://schemas.microsoft.com/office/powerpoint/2010/main" val="481560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B4CFF0BF-CDD3-3C4F-AD5E-9A0BE7294B29}"/>
              </a:ext>
            </a:extLst>
          </p:cNvPr>
          <p:cNvSpPr txBox="1"/>
          <p:nvPr/>
        </p:nvSpPr>
        <p:spPr>
          <a:xfrm>
            <a:off x="902043" y="1210962"/>
            <a:ext cx="11210120" cy="6124754"/>
          </a:xfrm>
          <a:prstGeom prst="rect">
            <a:avLst/>
          </a:prstGeom>
          <a:noFill/>
        </p:spPr>
        <p:txBody>
          <a:bodyPr wrap="none" rtlCol="0">
            <a:spAutoFit/>
          </a:bodyPr>
          <a:lstStyle/>
          <a:p>
            <a:r>
              <a:rPr lang="pt-BR" sz="1600" dirty="0"/>
              <a:t>Art. 117. </a:t>
            </a:r>
            <a:r>
              <a:rPr lang="pt-BR" sz="2000" b="1" dirty="0"/>
              <a:t>O acionista controlador responde pelos danos </a:t>
            </a:r>
            <a:r>
              <a:rPr lang="pt-BR" sz="1600" dirty="0"/>
              <a:t>causados por atos praticados com abuso de poder.</a:t>
            </a:r>
          </a:p>
          <a:p>
            <a:r>
              <a:rPr lang="pt-BR" sz="1600" dirty="0"/>
              <a:t>§ 1º São modalidades de exercício abusivo de poder:</a:t>
            </a:r>
          </a:p>
          <a:p>
            <a:pPr marL="342900" indent="-342900">
              <a:buAutoNum type="alphaLcParenR"/>
            </a:pPr>
            <a:r>
              <a:rPr lang="pt-BR" b="1" dirty="0"/>
              <a:t>orientar</a:t>
            </a:r>
            <a:r>
              <a:rPr lang="pt-BR" sz="1600" dirty="0"/>
              <a:t> a companhia para </a:t>
            </a:r>
            <a:r>
              <a:rPr lang="pt-BR" sz="1600" b="1" dirty="0"/>
              <a:t>fim estranho ao objeto social </a:t>
            </a:r>
            <a:r>
              <a:rPr lang="pt-BR" sz="1600" dirty="0"/>
              <a:t>ou lesivo ao interesse nacional, ou levá-la a favorecer</a:t>
            </a:r>
          </a:p>
          <a:p>
            <a:r>
              <a:rPr lang="pt-BR" sz="1600" dirty="0"/>
              <a:t> outra sociedade, brasileira ou estrangeira, em prejuízo da participação dos acionistas </a:t>
            </a:r>
            <a:r>
              <a:rPr lang="pt-BR" sz="1600" dirty="0" err="1"/>
              <a:t>minoritáriosnos</a:t>
            </a:r>
            <a:r>
              <a:rPr lang="pt-BR" sz="1600" dirty="0"/>
              <a:t> lucros ou no acervo </a:t>
            </a:r>
          </a:p>
          <a:p>
            <a:r>
              <a:rPr lang="pt-BR" sz="1600" dirty="0"/>
              <a:t>da companhia, ou da economia nacional;</a:t>
            </a:r>
          </a:p>
          <a:p>
            <a:r>
              <a:rPr lang="pt-BR" sz="1600" dirty="0" err="1"/>
              <a:t>b</a:t>
            </a:r>
            <a:r>
              <a:rPr lang="pt-BR" sz="1600" dirty="0"/>
              <a:t>) promover a liquidação de companhia próspera, ou a </a:t>
            </a:r>
            <a:r>
              <a:rPr lang="pt-BR" sz="1600" b="1" dirty="0"/>
              <a:t>transformação, incorporação, fusão ou cisão da</a:t>
            </a:r>
          </a:p>
          <a:p>
            <a:r>
              <a:rPr lang="pt-BR" sz="1600" b="1" dirty="0"/>
              <a:t> companhia, com o fim de obter, para si ou para outrem, vantagem indevida, em prejuízo dos demais acionistas</a:t>
            </a:r>
            <a:r>
              <a:rPr lang="pt-BR" sz="1600" dirty="0"/>
              <a:t>,</a:t>
            </a:r>
          </a:p>
          <a:p>
            <a:r>
              <a:rPr lang="pt-BR" sz="1600" dirty="0"/>
              <a:t> dos que trabalham na empresa ou dos investidores em valores mobiliários emitidos pela companhia;</a:t>
            </a:r>
          </a:p>
          <a:p>
            <a:r>
              <a:rPr lang="pt-BR" sz="1600" dirty="0" err="1"/>
              <a:t>c</a:t>
            </a:r>
            <a:r>
              <a:rPr lang="pt-BR" sz="1600" dirty="0"/>
              <a:t>) promover alteração estatutária, emissão de valores mobiliários ou adoção de políticas ou decisões que não </a:t>
            </a:r>
          </a:p>
          <a:p>
            <a:r>
              <a:rPr lang="pt-BR" sz="1600" dirty="0"/>
              <a:t>tenham por fim o interesse da companhia e visem a </a:t>
            </a:r>
            <a:r>
              <a:rPr lang="pt-BR" sz="1600" b="1" dirty="0"/>
              <a:t>causar prejuízo a acionistas minoritários</a:t>
            </a:r>
            <a:r>
              <a:rPr lang="pt-BR" sz="1600" dirty="0"/>
              <a:t>, aos que</a:t>
            </a:r>
          </a:p>
          <a:p>
            <a:r>
              <a:rPr lang="pt-BR" sz="1600" dirty="0"/>
              <a:t> trabalham na empresa ou aos investidores em valores mobiliários emitidos pela companhia;</a:t>
            </a:r>
          </a:p>
          <a:p>
            <a:r>
              <a:rPr lang="pt-BR" sz="1600" dirty="0" err="1"/>
              <a:t>d</a:t>
            </a:r>
            <a:r>
              <a:rPr lang="pt-BR" sz="1600" dirty="0"/>
              <a:t>) eleger </a:t>
            </a:r>
            <a:r>
              <a:rPr lang="pt-BR" sz="1600" b="1" dirty="0"/>
              <a:t>administrador ou fiscal que sabe inapto, moral ou tecnicamente</a:t>
            </a:r>
            <a:r>
              <a:rPr lang="pt-BR" sz="1600" dirty="0"/>
              <a:t>;</a:t>
            </a:r>
          </a:p>
          <a:p>
            <a:r>
              <a:rPr lang="pt-BR" sz="1600" dirty="0"/>
              <a:t>e) induzir, ou tentar </a:t>
            </a:r>
            <a:r>
              <a:rPr lang="pt-BR" sz="1600" b="1" dirty="0"/>
              <a:t>induzir, administrador ou fiscal a praticar ato ilegal</a:t>
            </a:r>
            <a:r>
              <a:rPr lang="pt-BR" sz="1600" dirty="0"/>
              <a:t>, ou, descumprindo seus deveres </a:t>
            </a:r>
          </a:p>
          <a:p>
            <a:r>
              <a:rPr lang="pt-BR" sz="1600" dirty="0"/>
              <a:t>definidos nesta Lei e no estatuto, promover, contra o interesse da companhia, </a:t>
            </a:r>
            <a:r>
              <a:rPr lang="pt-BR" sz="1600" b="1" dirty="0"/>
              <a:t>sua ratificação pela </a:t>
            </a:r>
          </a:p>
          <a:p>
            <a:r>
              <a:rPr lang="pt-BR" sz="1600" b="1" dirty="0" err="1"/>
              <a:t>assembléia</a:t>
            </a:r>
            <a:r>
              <a:rPr lang="pt-BR" sz="1600" b="1" dirty="0"/>
              <a:t>-geral;</a:t>
            </a:r>
          </a:p>
          <a:p>
            <a:r>
              <a:rPr lang="pt-BR" sz="1600" dirty="0" err="1"/>
              <a:t>f</a:t>
            </a:r>
            <a:r>
              <a:rPr lang="pt-BR" sz="1600" dirty="0"/>
              <a:t>) </a:t>
            </a:r>
            <a:r>
              <a:rPr lang="pt-BR" sz="1600" b="1" dirty="0"/>
              <a:t>contratar com a companhia, diretamente ou através de outrem, ou de sociedade na qual tenha interesse, </a:t>
            </a:r>
          </a:p>
          <a:p>
            <a:r>
              <a:rPr lang="pt-BR" sz="1600" b="1" dirty="0"/>
              <a:t>em condições de favorecimento ou não equitativas</a:t>
            </a:r>
            <a:r>
              <a:rPr lang="pt-BR" sz="1600" dirty="0"/>
              <a:t>;</a:t>
            </a:r>
          </a:p>
          <a:p>
            <a:r>
              <a:rPr lang="pt-BR" sz="1600" dirty="0" err="1"/>
              <a:t>g</a:t>
            </a:r>
            <a:r>
              <a:rPr lang="pt-BR" sz="1600" dirty="0"/>
              <a:t>) </a:t>
            </a:r>
            <a:r>
              <a:rPr lang="pt-BR" sz="1600" b="1" dirty="0"/>
              <a:t>aprovar ou fazer aprovar contas irregulares de administradores</a:t>
            </a:r>
            <a:r>
              <a:rPr lang="pt-BR" sz="1600" dirty="0"/>
              <a:t>, por favorecimento pessoal, ou deixar de </a:t>
            </a:r>
          </a:p>
          <a:p>
            <a:r>
              <a:rPr lang="pt-BR" sz="1600" dirty="0"/>
              <a:t>apurar denúncia que saiba ou devesse saber procedente, ou que justifique fundada suspeita de irregularidade.</a:t>
            </a:r>
          </a:p>
          <a:p>
            <a:r>
              <a:rPr lang="pt-BR" sz="1600" dirty="0" err="1"/>
              <a:t>h</a:t>
            </a:r>
            <a:r>
              <a:rPr lang="pt-BR" sz="1600" dirty="0"/>
              <a:t>) subscrever ações, para os fins do disposto no art. 170, com a realização em </a:t>
            </a:r>
            <a:r>
              <a:rPr lang="pt-BR" sz="1600" b="1" dirty="0"/>
              <a:t>bens estranhos ao objeto social </a:t>
            </a:r>
          </a:p>
          <a:p>
            <a:r>
              <a:rPr lang="pt-BR" sz="1600" b="1" dirty="0"/>
              <a:t>da companhia.                            </a:t>
            </a:r>
            <a:endParaRPr lang="pt-BR" sz="1600" b="1" dirty="0">
              <a:effectLst/>
            </a:endParaRPr>
          </a:p>
          <a:p>
            <a:endParaRPr lang="pt-BR" sz="1600" b="1" dirty="0"/>
          </a:p>
          <a:p>
            <a:br>
              <a:rPr lang="pt-BR" dirty="0"/>
            </a:br>
            <a:endParaRPr lang="pt-BR" dirty="0"/>
          </a:p>
        </p:txBody>
      </p:sp>
    </p:spTree>
    <p:extLst>
      <p:ext uri="{BB962C8B-B14F-4D97-AF65-F5344CB8AC3E}">
        <p14:creationId xmlns:p14="http://schemas.microsoft.com/office/powerpoint/2010/main" val="953579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2" name="Straight Connector 91">
            <a:extLst>
              <a:ext uri="{FF2B5EF4-FFF2-40B4-BE49-F238E27FC236}">
                <a16:creationId xmlns:a16="http://schemas.microsoft.com/office/drawing/2014/main" id="{F209B62C-3402-4623-9A7C-AA048B56F8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94" name="Rectangle 93">
            <a:extLst>
              <a:ext uri="{FF2B5EF4-FFF2-40B4-BE49-F238E27FC236}">
                <a16:creationId xmlns:a16="http://schemas.microsoft.com/office/drawing/2014/main" id="{063F27BC-7079-4FF7-8F7C-ABC82FA3C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aixaDeTexto 3">
            <a:extLst>
              <a:ext uri="{FF2B5EF4-FFF2-40B4-BE49-F238E27FC236}">
                <a16:creationId xmlns:a16="http://schemas.microsoft.com/office/drawing/2014/main" id="{11A0ADFA-6D8B-7E4B-9AFF-AADFF85EB5ED}"/>
              </a:ext>
            </a:extLst>
          </p:cNvPr>
          <p:cNvSpPr txBox="1"/>
          <p:nvPr/>
        </p:nvSpPr>
        <p:spPr>
          <a:xfrm>
            <a:off x="2681416" y="1668163"/>
            <a:ext cx="7253416" cy="5387544"/>
          </a:xfrm>
          <a:prstGeom prst="rect">
            <a:avLst/>
          </a:prstGeom>
        </p:spPr>
        <p:txBody>
          <a:bodyPr vert="horz" lIns="91440" tIns="45720" rIns="91440" bIns="45720" rtlCol="0">
            <a:normAutofit/>
          </a:bodyPr>
          <a:lstStyle/>
          <a:p>
            <a:pPr algn="ctr">
              <a:lnSpc>
                <a:spcPct val="120000"/>
              </a:lnSpc>
              <a:spcAft>
                <a:spcPts val="600"/>
              </a:spcAft>
              <a:buSzPct val="87000"/>
            </a:pPr>
            <a:r>
              <a:rPr lang="en-US" sz="3600" dirty="0"/>
              <a:t>As </a:t>
            </a:r>
            <a:r>
              <a:rPr lang="en-US" sz="3600" dirty="0" err="1"/>
              <a:t>ações</a:t>
            </a:r>
            <a:r>
              <a:rPr lang="en-US" sz="3600" dirty="0"/>
              <a:t> de </a:t>
            </a:r>
            <a:r>
              <a:rPr lang="en-US" sz="3600" dirty="0" err="1"/>
              <a:t>controle</a:t>
            </a:r>
            <a:r>
              <a:rPr lang="en-US" sz="3600" dirty="0"/>
              <a:t>, </a:t>
            </a:r>
            <a:r>
              <a:rPr lang="en-US" sz="3600" dirty="0" err="1"/>
              <a:t>quando</a:t>
            </a:r>
            <a:r>
              <a:rPr lang="en-US" sz="3600" dirty="0"/>
              <a:t> </a:t>
            </a:r>
            <a:r>
              <a:rPr lang="en-US" sz="3600" dirty="0" err="1"/>
              <a:t>vendidas</a:t>
            </a:r>
            <a:r>
              <a:rPr lang="en-US" sz="3600" dirty="0"/>
              <a:t> </a:t>
            </a:r>
            <a:r>
              <a:rPr lang="en-US" sz="3600" dirty="0" err="1"/>
              <a:t>em</a:t>
            </a:r>
            <a:r>
              <a:rPr lang="en-US" sz="3600" dirty="0"/>
              <a:t> </a:t>
            </a:r>
            <a:r>
              <a:rPr lang="en-US" sz="3600" dirty="0" err="1"/>
              <a:t>bloco</a:t>
            </a:r>
            <a:r>
              <a:rPr lang="en-US" sz="3600" dirty="0"/>
              <a:t>, </a:t>
            </a:r>
            <a:r>
              <a:rPr lang="en-US" sz="3600" dirty="0" err="1"/>
              <a:t>têm</a:t>
            </a:r>
            <a:r>
              <a:rPr lang="en-US" sz="3600" dirty="0"/>
              <a:t> </a:t>
            </a:r>
            <a:r>
              <a:rPr lang="en-US" sz="3600" dirty="0" err="1"/>
              <a:t>preço</a:t>
            </a:r>
            <a:r>
              <a:rPr lang="en-US" sz="3600" dirty="0"/>
              <a:t> </a:t>
            </a:r>
            <a:r>
              <a:rPr lang="en-US" sz="3600" dirty="0" err="1"/>
              <a:t>unitário</a:t>
            </a:r>
            <a:r>
              <a:rPr lang="en-US" sz="3600" dirty="0"/>
              <a:t> </a:t>
            </a:r>
            <a:r>
              <a:rPr lang="en-US" sz="3600" dirty="0" err="1"/>
              <a:t>maior</a:t>
            </a:r>
            <a:r>
              <a:rPr lang="en-US" sz="3600" dirty="0"/>
              <a:t> do que as </a:t>
            </a:r>
            <a:r>
              <a:rPr lang="en-US" sz="3600" dirty="0" err="1"/>
              <a:t>outras</a:t>
            </a:r>
            <a:r>
              <a:rPr lang="en-US" sz="3600" dirty="0"/>
              <a:t> </a:t>
            </a:r>
            <a:r>
              <a:rPr lang="en-US" sz="3600" dirty="0" err="1"/>
              <a:t>ações</a:t>
            </a:r>
            <a:r>
              <a:rPr lang="en-US" sz="3600" dirty="0"/>
              <a:t>? </a:t>
            </a:r>
            <a:r>
              <a:rPr lang="en-US" sz="3600" dirty="0" err="1"/>
              <a:t>Há</a:t>
            </a:r>
            <a:r>
              <a:rPr lang="en-US" sz="3600" dirty="0"/>
              <a:t> </a:t>
            </a:r>
            <a:r>
              <a:rPr lang="en-US" sz="3600" dirty="0" err="1"/>
              <a:t>prêmio</a:t>
            </a:r>
            <a:r>
              <a:rPr lang="en-US" sz="3600" dirty="0"/>
              <a:t> de </a:t>
            </a:r>
            <a:r>
              <a:rPr lang="en-US" sz="3600" dirty="0" err="1"/>
              <a:t>controle</a:t>
            </a:r>
            <a:r>
              <a:rPr lang="en-US" sz="3600" dirty="0"/>
              <a:t>?</a:t>
            </a:r>
          </a:p>
        </p:txBody>
      </p:sp>
      <p:cxnSp>
        <p:nvCxnSpPr>
          <p:cNvPr id="96" name="Straight Connector 95">
            <a:extLst>
              <a:ext uri="{FF2B5EF4-FFF2-40B4-BE49-F238E27FC236}">
                <a16:creationId xmlns:a16="http://schemas.microsoft.com/office/drawing/2014/main" id="{61AF2F3F-06F0-42E3-8F72-36BEDCB694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2570" y="5821999"/>
            <a:ext cx="1020883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5016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554489B-1D2B-9A4C-8AF7-7335FBF169C1}"/>
              </a:ext>
            </a:extLst>
          </p:cNvPr>
          <p:cNvSpPr>
            <a:spLocks noGrp="1"/>
          </p:cNvSpPr>
          <p:nvPr>
            <p:ph type="title"/>
          </p:nvPr>
        </p:nvSpPr>
        <p:spPr/>
        <p:txBody>
          <a:bodyPr/>
          <a:lstStyle/>
          <a:p>
            <a:r>
              <a:rPr lang="pt-BR" dirty="0"/>
              <a:t>O preço do controle</a:t>
            </a:r>
          </a:p>
        </p:txBody>
      </p:sp>
      <p:sp>
        <p:nvSpPr>
          <p:cNvPr id="6" name="Espaço Reservado para Conteúdo 5">
            <a:extLst>
              <a:ext uri="{FF2B5EF4-FFF2-40B4-BE49-F238E27FC236}">
                <a16:creationId xmlns:a16="http://schemas.microsoft.com/office/drawing/2014/main" id="{CDDCE9A5-E627-1E41-9EA9-00331D601925}"/>
              </a:ext>
            </a:extLst>
          </p:cNvPr>
          <p:cNvSpPr>
            <a:spLocks noGrp="1"/>
          </p:cNvSpPr>
          <p:nvPr>
            <p:ph idx="1"/>
          </p:nvPr>
        </p:nvSpPr>
        <p:spPr>
          <a:xfrm>
            <a:off x="914399" y="2257425"/>
            <a:ext cx="10363200" cy="4114800"/>
          </a:xfrm>
        </p:spPr>
        <p:txBody>
          <a:bodyPr>
            <a:normAutofit fontScale="55000" lnSpcReduction="20000"/>
          </a:bodyPr>
          <a:lstStyle/>
          <a:p>
            <a:r>
              <a:rPr lang="pt-BR" sz="2900" dirty="0"/>
              <a:t>Ligação direta entre o tamanho do prêmio de controle e a possibilidade da obtenção de benefícios privados do controle.</a:t>
            </a:r>
            <a:r>
              <a:rPr lang="pt-BR" sz="3200" dirty="0"/>
              <a:t> (La Porta, Rafael, </a:t>
            </a:r>
            <a:r>
              <a:rPr lang="pt-BR" sz="3200" dirty="0" err="1"/>
              <a:t>Florencio</a:t>
            </a:r>
            <a:r>
              <a:rPr lang="pt-BR" sz="3200" dirty="0"/>
              <a:t> Lopez-de-</a:t>
            </a:r>
            <a:r>
              <a:rPr lang="pt-BR" sz="3200" dirty="0" err="1"/>
              <a:t>Silanes</a:t>
            </a:r>
            <a:r>
              <a:rPr lang="pt-BR" sz="3200" dirty="0"/>
              <a:t>, Andrei </a:t>
            </a:r>
            <a:r>
              <a:rPr lang="pt-BR" sz="3200" dirty="0" err="1"/>
              <a:t>Shleifer</a:t>
            </a:r>
            <a:r>
              <a:rPr lang="pt-BR" sz="3200" dirty="0"/>
              <a:t>, </a:t>
            </a:r>
            <a:r>
              <a:rPr lang="pt-BR" sz="3200" dirty="0" err="1"/>
              <a:t>and</a:t>
            </a:r>
            <a:r>
              <a:rPr lang="pt-BR" sz="3200" dirty="0"/>
              <a:t> Robert </a:t>
            </a:r>
            <a:r>
              <a:rPr lang="pt-BR" sz="3200" dirty="0" err="1"/>
              <a:t>Vishny</a:t>
            </a:r>
            <a:r>
              <a:rPr lang="pt-BR" sz="3200" dirty="0"/>
              <a:t>, 1997, Legal </a:t>
            </a:r>
            <a:r>
              <a:rPr lang="pt-BR" sz="3200" dirty="0" err="1"/>
              <a:t>determinants</a:t>
            </a:r>
            <a:r>
              <a:rPr lang="pt-BR" sz="3200" dirty="0"/>
              <a:t> </a:t>
            </a:r>
            <a:r>
              <a:rPr lang="pt-BR" sz="3200" dirty="0" err="1"/>
              <a:t>of</a:t>
            </a:r>
            <a:r>
              <a:rPr lang="pt-BR" sz="3200" dirty="0"/>
              <a:t> </a:t>
            </a:r>
            <a:r>
              <a:rPr lang="pt-BR" sz="3200" dirty="0" err="1"/>
              <a:t>external</a:t>
            </a:r>
            <a:r>
              <a:rPr lang="pt-BR" sz="3200" dirty="0"/>
              <a:t> </a:t>
            </a:r>
            <a:r>
              <a:rPr lang="pt-BR" sz="3200" dirty="0" err="1"/>
              <a:t>finance</a:t>
            </a:r>
            <a:r>
              <a:rPr lang="pt-BR" sz="3200" dirty="0"/>
              <a:t>, </a:t>
            </a:r>
            <a:r>
              <a:rPr lang="pt-BR" sz="3200" i="1" dirty="0" err="1"/>
              <a:t>Journal</a:t>
            </a:r>
            <a:r>
              <a:rPr lang="pt-BR" sz="3200" i="1" dirty="0"/>
              <a:t> </a:t>
            </a:r>
            <a:r>
              <a:rPr lang="pt-BR" sz="3200" i="1" dirty="0" err="1"/>
              <a:t>of</a:t>
            </a:r>
            <a:r>
              <a:rPr lang="pt-BR" sz="3200" i="1" dirty="0"/>
              <a:t> </a:t>
            </a:r>
            <a:r>
              <a:rPr lang="pt-BR" sz="3200" i="1" dirty="0" err="1"/>
              <a:t>Finance</a:t>
            </a:r>
            <a:r>
              <a:rPr lang="pt-BR" sz="3200" dirty="0"/>
              <a:t> </a:t>
            </a:r>
            <a:r>
              <a:rPr lang="pt-BR" sz="3200" b="1" dirty="0"/>
              <a:t>52</a:t>
            </a:r>
            <a:r>
              <a:rPr lang="pt-BR" sz="3200" dirty="0"/>
              <a:t>, 1131–1150).</a:t>
            </a:r>
            <a:endParaRPr lang="pt-BR" sz="2900" dirty="0"/>
          </a:p>
          <a:p>
            <a:r>
              <a:rPr lang="pt-BR" sz="2900" dirty="0"/>
              <a:t>Justificativas do </a:t>
            </a:r>
            <a:r>
              <a:rPr lang="pt-BR" sz="2900" dirty="0" err="1"/>
              <a:t>Tag</a:t>
            </a:r>
            <a:r>
              <a:rPr lang="pt-BR" sz="2900" dirty="0"/>
              <a:t> </a:t>
            </a:r>
            <a:r>
              <a:rPr lang="pt-BR" sz="2900" dirty="0" err="1"/>
              <a:t>Along</a:t>
            </a:r>
            <a:r>
              <a:rPr lang="pt-BR" sz="2900" dirty="0"/>
              <a:t> nas companhias abertas . Sua supressão durante as privatizações. O retorno  minorado na Lei 10.303 </a:t>
            </a:r>
            <a:br>
              <a:rPr lang="pt-BR" sz="2900" dirty="0"/>
            </a:br>
            <a:r>
              <a:rPr lang="pt-BR" sz="2900" dirty="0"/>
              <a:t>Art. 254-A. A alienação, direta ou indireta, do controle de companhia aberta somente poderá ser contratada sob a condição, suspensiva ou resolutiva, de que o adquirente se obrigue a fazer oferta pública de aquisição das ações com direito a voto de propriedade dos demais acionistas da companhia, de modo a lhes assegurar o preço no mínimo igual a 80% (oitenta por cento) do valor pago por ação com direito a voto, integrante do bloco de controle.                          </a:t>
            </a:r>
            <a:r>
              <a:rPr lang="pt-BR" sz="2900" dirty="0">
                <a:hlinkClick r:id="rId2"/>
              </a:rPr>
              <a:t>(Incluído pela Lei nº 10.303, de 2001)</a:t>
            </a:r>
            <a:endParaRPr lang="pt-BR" sz="2900" dirty="0"/>
          </a:p>
          <a:p>
            <a:r>
              <a:rPr lang="pt-BR" sz="2900" dirty="0"/>
              <a:t>Dualismo regulatório: Segmentos diferenciados de Governança: Nível II : 100% para ON e PN, Novo Mercado : 100% para ON </a:t>
            </a:r>
          </a:p>
          <a:p>
            <a:r>
              <a:rPr lang="pt-BR" sz="2900" dirty="0"/>
              <a:t>Nas companhias privadas pode ser objeto de acordo de acionista </a:t>
            </a:r>
            <a:r>
              <a:rPr lang="pt-BR" sz="2900" dirty="0" err="1"/>
              <a:t>tag</a:t>
            </a:r>
            <a:r>
              <a:rPr lang="pt-BR" sz="2900" dirty="0"/>
              <a:t> </a:t>
            </a:r>
            <a:r>
              <a:rPr lang="pt-BR" sz="2900" dirty="0" err="1"/>
              <a:t>along</a:t>
            </a:r>
            <a:r>
              <a:rPr lang="pt-BR" sz="2900" dirty="0"/>
              <a:t> e </a:t>
            </a:r>
            <a:r>
              <a:rPr lang="pt-BR" sz="2900" dirty="0" err="1"/>
              <a:t>drag</a:t>
            </a:r>
            <a:r>
              <a:rPr lang="pt-BR" sz="2900" dirty="0"/>
              <a:t> </a:t>
            </a:r>
            <a:r>
              <a:rPr lang="pt-BR" sz="2900" dirty="0" err="1"/>
              <a:t>along</a:t>
            </a:r>
            <a:r>
              <a:rPr lang="pt-BR" sz="2900" dirty="0"/>
              <a:t>.</a:t>
            </a:r>
            <a:br>
              <a:rPr lang="pt-BR" dirty="0"/>
            </a:br>
            <a:endParaRPr lang="pt-BR" dirty="0"/>
          </a:p>
          <a:p>
            <a:endParaRPr lang="pt-BR" dirty="0"/>
          </a:p>
        </p:txBody>
      </p:sp>
    </p:spTree>
    <p:extLst>
      <p:ext uri="{BB962C8B-B14F-4D97-AF65-F5344CB8AC3E}">
        <p14:creationId xmlns:p14="http://schemas.microsoft.com/office/powerpoint/2010/main" val="3581543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118B79-016A-2B48-8B39-76F1450A9689}"/>
              </a:ext>
            </a:extLst>
          </p:cNvPr>
          <p:cNvSpPr>
            <a:spLocks noGrp="1"/>
          </p:cNvSpPr>
          <p:nvPr>
            <p:ph type="title"/>
          </p:nvPr>
        </p:nvSpPr>
        <p:spPr/>
        <p:txBody>
          <a:bodyPr/>
          <a:lstStyle/>
          <a:p>
            <a:r>
              <a:rPr lang="pt-BR" dirty="0"/>
              <a:t>Acordo de Acionistas</a:t>
            </a:r>
          </a:p>
        </p:txBody>
      </p:sp>
      <p:sp>
        <p:nvSpPr>
          <p:cNvPr id="3" name="Espaço Reservado para Conteúdo 2">
            <a:extLst>
              <a:ext uri="{FF2B5EF4-FFF2-40B4-BE49-F238E27FC236}">
                <a16:creationId xmlns:a16="http://schemas.microsoft.com/office/drawing/2014/main" id="{D839189D-0D79-EE4F-AEEF-6AAD461003E4}"/>
              </a:ext>
            </a:extLst>
          </p:cNvPr>
          <p:cNvSpPr>
            <a:spLocks noGrp="1"/>
          </p:cNvSpPr>
          <p:nvPr>
            <p:ph idx="1"/>
          </p:nvPr>
        </p:nvSpPr>
        <p:spPr>
          <a:xfrm>
            <a:off x="914399" y="2199503"/>
            <a:ext cx="10363200" cy="3742326"/>
          </a:xfrm>
        </p:spPr>
        <p:txBody>
          <a:bodyPr>
            <a:normAutofit fontScale="55000" lnSpcReduction="20000"/>
          </a:bodyPr>
          <a:lstStyle/>
          <a:p>
            <a:r>
              <a:rPr lang="pt-BR" sz="2300" dirty="0"/>
              <a:t>É acordo ¨</a:t>
            </a:r>
            <a:r>
              <a:rPr lang="pt-BR" sz="2300" dirty="0" err="1"/>
              <a:t>parassocial</a:t>
            </a:r>
            <a:r>
              <a:rPr lang="pt-BR" sz="2300" dirty="0"/>
              <a:t>¨. Vincula apenas acionistas que o firmarem (ou seus sucessores)</a:t>
            </a:r>
          </a:p>
          <a:p>
            <a:r>
              <a:rPr lang="pt-BR" sz="2300" dirty="0"/>
              <a:t>Permite a prévia constituição de bloco, com estabilidade. Pode ser acordo de comando (para exercer controle) ou para defesa da minoria.</a:t>
            </a:r>
          </a:p>
          <a:p>
            <a:r>
              <a:rPr lang="pt-BR" sz="2300" dirty="0"/>
              <a:t>Para tanto, prevê voto conjunto, no sentido que tiver sido definido em reunião prévia, por maioria entre os convenentes</a:t>
            </a:r>
          </a:p>
          <a:p>
            <a:r>
              <a:rPr lang="pt-BR" sz="2300" dirty="0"/>
              <a:t>Pode também tratar da alienação das ações (com fixação de direito de preferência – FIRST OFFER ou FIRST REFUSAL - , opções, TAG ALONG, DRAG ALONG, etc...)</a:t>
            </a:r>
          </a:p>
          <a:p>
            <a:r>
              <a:rPr lang="pt-BR" sz="2300" dirty="0"/>
              <a:t>Cláusula de permanência (</a:t>
            </a:r>
            <a:r>
              <a:rPr lang="pt-BR" sz="2300" dirty="0" err="1"/>
              <a:t>lock</a:t>
            </a:r>
            <a:r>
              <a:rPr lang="pt-BR" sz="2300" dirty="0"/>
              <a:t>-in). Não pode vender por certo tempo.</a:t>
            </a:r>
          </a:p>
          <a:p>
            <a:r>
              <a:rPr lang="pt-BR" sz="2300" dirty="0" err="1"/>
              <a:t>Buy</a:t>
            </a:r>
            <a:r>
              <a:rPr lang="pt-BR" sz="2300" dirty="0"/>
              <a:t> </a:t>
            </a:r>
            <a:r>
              <a:rPr lang="pt-BR" sz="2300" dirty="0" err="1"/>
              <a:t>or</a:t>
            </a:r>
            <a:r>
              <a:rPr lang="pt-BR" sz="2300" dirty="0"/>
              <a:t> </a:t>
            </a:r>
            <a:r>
              <a:rPr lang="pt-BR" sz="2300" dirty="0" err="1"/>
              <a:t>sell</a:t>
            </a:r>
            <a:r>
              <a:rPr lang="pt-BR" sz="2300" dirty="0"/>
              <a:t>: clausula em que quem recebe oferta de compra tem de vender, ou comprar nos mesmos termos.</a:t>
            </a:r>
          </a:p>
          <a:p>
            <a:r>
              <a:rPr lang="pt-BR" sz="2300" dirty="0"/>
              <a:t>Uma vez arquivado na sede da Companhia, </a:t>
            </a:r>
            <a:r>
              <a:rPr lang="pt-BR" sz="2300" dirty="0" err="1"/>
              <a:t>autoexecutável</a:t>
            </a:r>
            <a:r>
              <a:rPr lang="pt-BR" sz="2300" dirty="0"/>
              <a:t>. Não será registrada transferência de ações que o viole, e nem computado voto em sentido contrário ao estipulado (e igualmente computado como proferido voto na abstenção ou ausência)</a:t>
            </a:r>
          </a:p>
          <a:p>
            <a:r>
              <a:rPr lang="pt-BR" sz="2300" dirty="0"/>
              <a:t>Entendimento doutrinário de que não pode incluir ¨voto de verdade¨, como, por exemplo, aprovação das contas.</a:t>
            </a:r>
          </a:p>
          <a:p>
            <a:r>
              <a:rPr lang="pt-BR" sz="2300" dirty="0"/>
              <a:t>Abarca e inclui os membros do conselho de administração eleitos pelos convenentes</a:t>
            </a:r>
          </a:p>
          <a:p>
            <a:r>
              <a:rPr lang="pt-BR" sz="2300" dirty="0"/>
              <a:t>Cuidado: se por prazo indeterminado, pode ser defendida a possibilidade de resolução a qualquer </a:t>
            </a:r>
            <a:r>
              <a:rPr lang="pt-BR" dirty="0"/>
              <a:t>tempo (polêmica)</a:t>
            </a:r>
          </a:p>
        </p:txBody>
      </p:sp>
    </p:spTree>
    <p:extLst>
      <p:ext uri="{BB962C8B-B14F-4D97-AF65-F5344CB8AC3E}">
        <p14:creationId xmlns:p14="http://schemas.microsoft.com/office/powerpoint/2010/main" val="1164814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162E4D39-3721-B94D-9EE6-57C33D8A5335}"/>
              </a:ext>
            </a:extLst>
          </p:cNvPr>
          <p:cNvPicPr>
            <a:picLocks noChangeAspect="1"/>
          </p:cNvPicPr>
          <p:nvPr/>
        </p:nvPicPr>
        <p:blipFill>
          <a:blip r:embed="rId2"/>
          <a:stretch>
            <a:fillRect/>
          </a:stretch>
        </p:blipFill>
        <p:spPr>
          <a:xfrm>
            <a:off x="3677794" y="1299629"/>
            <a:ext cx="6599681" cy="4843997"/>
          </a:xfrm>
          <a:prstGeom prst="rect">
            <a:avLst/>
          </a:prstGeom>
        </p:spPr>
      </p:pic>
      <p:sp>
        <p:nvSpPr>
          <p:cNvPr id="5" name="CaixaDeTexto 4">
            <a:extLst>
              <a:ext uri="{FF2B5EF4-FFF2-40B4-BE49-F238E27FC236}">
                <a16:creationId xmlns:a16="http://schemas.microsoft.com/office/drawing/2014/main" id="{28A5E2B3-1F41-9D42-8E81-0FE4D7955368}"/>
              </a:ext>
            </a:extLst>
          </p:cNvPr>
          <p:cNvSpPr txBox="1"/>
          <p:nvPr/>
        </p:nvSpPr>
        <p:spPr>
          <a:xfrm>
            <a:off x="2257425" y="814388"/>
            <a:ext cx="6457217" cy="369332"/>
          </a:xfrm>
          <a:prstGeom prst="rect">
            <a:avLst/>
          </a:prstGeom>
          <a:noFill/>
        </p:spPr>
        <p:txBody>
          <a:bodyPr wrap="none" rtlCol="0">
            <a:spAutoFit/>
          </a:bodyPr>
          <a:lstStyle/>
          <a:p>
            <a:r>
              <a:rPr lang="pt-BR" dirty="0"/>
              <a:t>ATÉ ACAMPAMENTO HIPPIE PRECISA DE ADMINISTRAÇÃO....</a:t>
            </a:r>
          </a:p>
        </p:txBody>
      </p:sp>
    </p:spTree>
    <p:extLst>
      <p:ext uri="{BB962C8B-B14F-4D97-AF65-F5344CB8AC3E}">
        <p14:creationId xmlns:p14="http://schemas.microsoft.com/office/powerpoint/2010/main" val="3465362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EE87BC4A-F15C-DC47-92A2-DB0FFED8B62C}"/>
              </a:ext>
            </a:extLst>
          </p:cNvPr>
          <p:cNvPicPr>
            <a:picLocks noChangeAspect="1"/>
          </p:cNvPicPr>
          <p:nvPr/>
        </p:nvPicPr>
        <p:blipFill>
          <a:blip r:embed="rId2"/>
          <a:stretch>
            <a:fillRect/>
          </a:stretch>
        </p:blipFill>
        <p:spPr>
          <a:xfrm>
            <a:off x="3960991" y="92060"/>
            <a:ext cx="4270017" cy="6673879"/>
          </a:xfrm>
          <a:prstGeom prst="rect">
            <a:avLst/>
          </a:prstGeom>
        </p:spPr>
      </p:pic>
      <p:sp>
        <p:nvSpPr>
          <p:cNvPr id="6" name="CaixaDeTexto 5">
            <a:extLst>
              <a:ext uri="{FF2B5EF4-FFF2-40B4-BE49-F238E27FC236}">
                <a16:creationId xmlns:a16="http://schemas.microsoft.com/office/drawing/2014/main" id="{ECEDA784-7F8D-AC4A-8C54-C58D542D1F03}"/>
              </a:ext>
            </a:extLst>
          </p:cNvPr>
          <p:cNvSpPr txBox="1"/>
          <p:nvPr/>
        </p:nvSpPr>
        <p:spPr>
          <a:xfrm>
            <a:off x="661737" y="1515979"/>
            <a:ext cx="2364750" cy="369332"/>
          </a:xfrm>
          <a:prstGeom prst="rect">
            <a:avLst/>
          </a:prstGeom>
          <a:noFill/>
        </p:spPr>
        <p:txBody>
          <a:bodyPr wrap="none" rtlCol="0">
            <a:spAutoFit/>
          </a:bodyPr>
          <a:lstStyle/>
          <a:p>
            <a:r>
              <a:rPr lang="pt-BR" dirty="0"/>
              <a:t>ADMINISTRAÇÃO 1.1.</a:t>
            </a:r>
          </a:p>
        </p:txBody>
      </p:sp>
    </p:spTree>
    <p:extLst>
      <p:ext uri="{BB962C8B-B14F-4D97-AF65-F5344CB8AC3E}">
        <p14:creationId xmlns:p14="http://schemas.microsoft.com/office/powerpoint/2010/main" val="4164358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70167E-EB65-BF41-8C8A-43E30A8DE3FD}"/>
              </a:ext>
            </a:extLst>
          </p:cNvPr>
          <p:cNvSpPr>
            <a:spLocks noGrp="1"/>
          </p:cNvSpPr>
          <p:nvPr>
            <p:ph type="title"/>
          </p:nvPr>
        </p:nvSpPr>
        <p:spPr/>
        <p:txBody>
          <a:bodyPr/>
          <a:lstStyle/>
          <a:p>
            <a:r>
              <a:rPr lang="pt-BR" dirty="0"/>
              <a:t>Direitos dos Acionistas: Direitos Políticos</a:t>
            </a:r>
          </a:p>
        </p:txBody>
      </p:sp>
      <p:sp>
        <p:nvSpPr>
          <p:cNvPr id="3" name="Espaço Reservado para Conteúdo 2">
            <a:extLst>
              <a:ext uri="{FF2B5EF4-FFF2-40B4-BE49-F238E27FC236}">
                <a16:creationId xmlns:a16="http://schemas.microsoft.com/office/drawing/2014/main" id="{76746DA0-C0B8-6548-B3A4-513E42DF3AEE}"/>
              </a:ext>
            </a:extLst>
          </p:cNvPr>
          <p:cNvSpPr>
            <a:spLocks noGrp="1"/>
          </p:cNvSpPr>
          <p:nvPr>
            <p:ph idx="1"/>
          </p:nvPr>
        </p:nvSpPr>
        <p:spPr>
          <a:xfrm>
            <a:off x="914399" y="2201779"/>
            <a:ext cx="10363200" cy="4271210"/>
          </a:xfrm>
        </p:spPr>
        <p:txBody>
          <a:bodyPr>
            <a:normAutofit/>
          </a:bodyPr>
          <a:lstStyle/>
          <a:p>
            <a:r>
              <a:rPr lang="pt-BR" b="1"/>
              <a:t>Direito </a:t>
            </a:r>
            <a:r>
              <a:rPr lang="pt-BR" b="1" dirty="0"/>
              <a:t>à informação</a:t>
            </a:r>
            <a:r>
              <a:rPr lang="pt-BR" dirty="0"/>
              <a:t>: ampla em relação a atos societários, livros de ações, demonstrações contábeis; limitada em relação à escrituração completa (pelo menos 5% do capital social, e diante de graves irregularidades). Sigilo do processo arbitral.</a:t>
            </a:r>
          </a:p>
          <a:p>
            <a:r>
              <a:rPr lang="pt-BR" b="1" dirty="0"/>
              <a:t>Direito de Assistência</a:t>
            </a:r>
            <a:r>
              <a:rPr lang="pt-BR" dirty="0"/>
              <a:t>: estar presente na assembleia geral, direito de voz (mesmo quem não tenha direito de voto). Exemplo, em 2008, Warren Buffett compareceu em assembleia da Berkshire Hathaway com 35 mil acionistas, e respondeu, com os demais executivos, a mais de  50 perguntas.</a:t>
            </a:r>
          </a:p>
          <a:p>
            <a:r>
              <a:rPr lang="pt-BR" b="1" dirty="0"/>
              <a:t>Direito de Fiscalizar</a:t>
            </a:r>
            <a:r>
              <a:rPr lang="pt-BR" dirty="0"/>
              <a:t>: diretamente, pelo exame dos documentos disponibilizados para a Assembleia; indiretamente, pelo Conselho Fiscal</a:t>
            </a:r>
          </a:p>
          <a:p>
            <a:r>
              <a:rPr lang="pt-BR" b="1" dirty="0"/>
              <a:t>Golden </a:t>
            </a:r>
            <a:r>
              <a:rPr lang="pt-BR" b="1" dirty="0" err="1"/>
              <a:t>Share</a:t>
            </a:r>
            <a:endParaRPr lang="pt-BR" b="1" dirty="0"/>
          </a:p>
          <a:p>
            <a:pPr marL="0" indent="0">
              <a:buNone/>
            </a:pPr>
            <a:endParaRPr lang="pt-BR" dirty="0"/>
          </a:p>
          <a:p>
            <a:endParaRPr lang="pt-BR" dirty="0"/>
          </a:p>
          <a:p>
            <a:endParaRPr lang="pt-BR" dirty="0"/>
          </a:p>
        </p:txBody>
      </p:sp>
    </p:spTree>
    <p:extLst>
      <p:ext uri="{BB962C8B-B14F-4D97-AF65-F5344CB8AC3E}">
        <p14:creationId xmlns:p14="http://schemas.microsoft.com/office/powerpoint/2010/main" val="1307745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F40A41-9D94-B540-9BA2-39F6AC023B6E}"/>
              </a:ext>
            </a:extLst>
          </p:cNvPr>
          <p:cNvSpPr>
            <a:spLocks noGrp="1"/>
          </p:cNvSpPr>
          <p:nvPr>
            <p:ph type="title"/>
          </p:nvPr>
        </p:nvSpPr>
        <p:spPr/>
        <p:txBody>
          <a:bodyPr/>
          <a:lstStyle/>
          <a:p>
            <a:r>
              <a:rPr lang="pt-BR" dirty="0"/>
              <a:t>Administração e Teoria Orgânica</a:t>
            </a:r>
          </a:p>
        </p:txBody>
      </p:sp>
      <p:sp>
        <p:nvSpPr>
          <p:cNvPr id="3" name="Espaço Reservado para Conteúdo 2">
            <a:extLst>
              <a:ext uri="{FF2B5EF4-FFF2-40B4-BE49-F238E27FC236}">
                <a16:creationId xmlns:a16="http://schemas.microsoft.com/office/drawing/2014/main" id="{72D0A645-A0C1-A54E-97A0-560C2BF5B6D9}"/>
              </a:ext>
            </a:extLst>
          </p:cNvPr>
          <p:cNvSpPr>
            <a:spLocks noGrp="1"/>
          </p:cNvSpPr>
          <p:nvPr>
            <p:ph idx="1"/>
          </p:nvPr>
        </p:nvSpPr>
        <p:spPr>
          <a:xfrm>
            <a:off x="914399" y="2125362"/>
            <a:ext cx="10363200" cy="3816467"/>
          </a:xfrm>
        </p:spPr>
        <p:txBody>
          <a:bodyPr>
            <a:normAutofit fontScale="92500" lnSpcReduction="10000"/>
          </a:bodyPr>
          <a:lstStyle/>
          <a:p>
            <a:pPr marR="5080">
              <a:lnSpc>
                <a:spcPts val="1300"/>
              </a:lnSpc>
            </a:pPr>
            <a:r>
              <a:rPr lang="pt-BR" sz="1800" spc="-10" dirty="0">
                <a:latin typeface="Times New Roman" panose="02020603050405020304" pitchFamily="18" charset="0"/>
                <a:cs typeface="Times New Roman" panose="02020603050405020304" pitchFamily="18" charset="0"/>
              </a:rPr>
              <a:t>Companhia é sistema de ação coletiva.</a:t>
            </a:r>
          </a:p>
          <a:p>
            <a:pPr marR="5080">
              <a:lnSpc>
                <a:spcPts val="1300"/>
              </a:lnSpc>
            </a:pPr>
            <a:r>
              <a:rPr lang="pt-BR" sz="1800" spc="-10" dirty="0">
                <a:latin typeface="Times New Roman" panose="02020603050405020304" pitchFamily="18" charset="0"/>
                <a:cs typeface="Times New Roman" panose="02020603050405020304" pitchFamily="18" charset="0"/>
              </a:rPr>
              <a:t>Órgão: centro de imputação  </a:t>
            </a:r>
            <a:r>
              <a:rPr lang="pt-BR" sz="1800" spc="-5" dirty="0">
                <a:latin typeface="Times New Roman" panose="02020603050405020304" pitchFamily="18" charset="0"/>
                <a:cs typeface="Times New Roman" panose="02020603050405020304" pitchFamily="18" charset="0"/>
              </a:rPr>
              <a:t>de poderes funcionais </a:t>
            </a:r>
            <a:r>
              <a:rPr lang="pt-BR" sz="1800" spc="-10" dirty="0">
                <a:latin typeface="Times New Roman" panose="02020603050405020304" pitchFamily="18" charset="0"/>
                <a:cs typeface="Times New Roman" panose="02020603050405020304" pitchFamily="18" charset="0"/>
              </a:rPr>
              <a:t>exercidos, </a:t>
            </a:r>
            <a:r>
              <a:rPr lang="pt-BR" sz="1800" spc="-5" dirty="0">
                <a:latin typeface="Times New Roman" panose="02020603050405020304" pitchFamily="18" charset="0"/>
                <a:cs typeface="Times New Roman" panose="02020603050405020304" pitchFamily="18" charset="0"/>
              </a:rPr>
              <a:t>por um ou mais indivíduos que nele estejam </a:t>
            </a:r>
            <a:r>
              <a:rPr lang="pt-BR" sz="1800" spc="-10" dirty="0">
                <a:latin typeface="Times New Roman" panose="02020603050405020304" pitchFamily="18" charset="0"/>
                <a:cs typeface="Times New Roman" panose="02020603050405020304" pitchFamily="18" charset="0"/>
              </a:rPr>
              <a:t>investidos,  </a:t>
            </a:r>
            <a:r>
              <a:rPr lang="pt-BR" sz="1800" spc="-5" dirty="0">
                <a:latin typeface="Times New Roman" panose="02020603050405020304" pitchFamily="18" charset="0"/>
                <a:cs typeface="Times New Roman" panose="02020603050405020304" pitchFamily="18" charset="0"/>
              </a:rPr>
              <a:t>para </a:t>
            </a:r>
            <a:r>
              <a:rPr lang="pt-BR" sz="1800" spc="-10" dirty="0">
                <a:latin typeface="Times New Roman" panose="02020603050405020304" pitchFamily="18" charset="0"/>
                <a:cs typeface="Times New Roman" panose="02020603050405020304" pitchFamily="18" charset="0"/>
              </a:rPr>
              <a:t>formar </a:t>
            </a:r>
            <a:r>
              <a:rPr lang="pt-BR" sz="1800" dirty="0">
                <a:latin typeface="Times New Roman" panose="02020603050405020304" pitchFamily="18" charset="0"/>
                <a:cs typeface="Times New Roman" panose="02020603050405020304" pitchFamily="18" charset="0"/>
              </a:rPr>
              <a:t>e </a:t>
            </a:r>
            <a:r>
              <a:rPr lang="pt-BR" sz="1800" spc="-10" dirty="0">
                <a:latin typeface="Times New Roman" panose="02020603050405020304" pitchFamily="18" charset="0"/>
                <a:cs typeface="Times New Roman" panose="02020603050405020304" pitchFamily="18" charset="0"/>
              </a:rPr>
              <a:t>manifestar </a:t>
            </a:r>
            <a:r>
              <a:rPr lang="pt-BR" sz="1800" dirty="0">
                <a:latin typeface="Times New Roman" panose="02020603050405020304" pitchFamily="18" charset="0"/>
                <a:cs typeface="Times New Roman" panose="02020603050405020304" pitchFamily="18" charset="0"/>
              </a:rPr>
              <a:t>a </a:t>
            </a:r>
            <a:r>
              <a:rPr lang="pt-BR" sz="1800" spc="-10" dirty="0">
                <a:latin typeface="Times New Roman" panose="02020603050405020304" pitchFamily="18" charset="0"/>
                <a:cs typeface="Times New Roman" panose="02020603050405020304" pitchFamily="18" charset="0"/>
              </a:rPr>
              <a:t>vontade </a:t>
            </a:r>
            <a:r>
              <a:rPr lang="pt-BR" sz="1800" spc="-5" dirty="0">
                <a:latin typeface="Times New Roman" panose="02020603050405020304" pitchFamily="18" charset="0"/>
                <a:cs typeface="Times New Roman" panose="02020603050405020304" pitchFamily="18" charset="0"/>
              </a:rPr>
              <a:t>juridicamente </a:t>
            </a:r>
            <a:r>
              <a:rPr lang="pt-BR" sz="1800" spc="-10" dirty="0">
                <a:latin typeface="Times New Roman" panose="02020603050405020304" pitchFamily="18" charset="0"/>
                <a:cs typeface="Times New Roman" panose="02020603050405020304" pitchFamily="18" charset="0"/>
              </a:rPr>
              <a:t>imputável </a:t>
            </a:r>
            <a:r>
              <a:rPr lang="pt-BR" sz="1800" dirty="0">
                <a:latin typeface="Times New Roman" panose="02020603050405020304" pitchFamily="18" charset="0"/>
                <a:cs typeface="Times New Roman" panose="02020603050405020304" pitchFamily="18" charset="0"/>
              </a:rPr>
              <a:t>à </a:t>
            </a:r>
            <a:r>
              <a:rPr lang="pt-BR" sz="1800" spc="-10" dirty="0">
                <a:latin typeface="Times New Roman" panose="02020603050405020304" pitchFamily="18" charset="0"/>
                <a:cs typeface="Times New Roman" panose="02020603050405020304" pitchFamily="18" charset="0"/>
              </a:rPr>
              <a:t>pessoa</a:t>
            </a:r>
            <a:r>
              <a:rPr lang="pt-BR" sz="1800" spc="-50" dirty="0">
                <a:latin typeface="Times New Roman" panose="02020603050405020304" pitchFamily="18" charset="0"/>
                <a:cs typeface="Times New Roman" panose="02020603050405020304" pitchFamily="18" charset="0"/>
              </a:rPr>
              <a:t> </a:t>
            </a:r>
            <a:r>
              <a:rPr lang="pt-BR" sz="1800" spc="-5" dirty="0">
                <a:latin typeface="Times New Roman" panose="02020603050405020304" pitchFamily="18" charset="0"/>
                <a:cs typeface="Times New Roman" panose="02020603050405020304" pitchFamily="18" charset="0"/>
              </a:rPr>
              <a:t>jurídica</a:t>
            </a:r>
          </a:p>
          <a:p>
            <a:pPr marR="5080">
              <a:lnSpc>
                <a:spcPts val="1300"/>
              </a:lnSpc>
            </a:pPr>
            <a:r>
              <a:rPr lang="pt-BR" sz="1800" spc="-5" dirty="0">
                <a:latin typeface="Times New Roman" panose="02020603050405020304" pitchFamily="18" charset="0"/>
                <a:cs typeface="Times New Roman" panose="02020603050405020304" pitchFamily="18" charset="0"/>
              </a:rPr>
              <a:t>Função é  poder-dever voltado a um objetivo: o  interesse social</a:t>
            </a:r>
          </a:p>
          <a:p>
            <a:pPr marR="5080">
              <a:lnSpc>
                <a:spcPts val="1300"/>
              </a:lnSpc>
            </a:pPr>
            <a:r>
              <a:rPr lang="pt-BR" sz="1800" spc="-5" dirty="0">
                <a:latin typeface="Times New Roman" panose="02020603050405020304" pitchFamily="18" charset="0"/>
                <a:cs typeface="Times New Roman" panose="02020603050405020304" pitchFamily="18" charset="0"/>
              </a:rPr>
              <a:t>Órgãos podem ser externos ou representativos (expressam a vontade social), ou internos (participam da formação da vontade social, ou de sua implementação).</a:t>
            </a:r>
          </a:p>
          <a:p>
            <a:pPr marL="0" marR="5080" indent="0">
              <a:lnSpc>
                <a:spcPts val="1300"/>
              </a:lnSpc>
              <a:buNone/>
            </a:pPr>
            <a:endParaRPr lang="pt-BR" sz="1800" spc="-5" dirty="0">
              <a:latin typeface="Times New Roman" panose="02020603050405020304" pitchFamily="18" charset="0"/>
              <a:cs typeface="Times New Roman" panose="02020603050405020304" pitchFamily="18" charset="0"/>
            </a:endParaRPr>
          </a:p>
          <a:p>
            <a:pPr marL="208915" marR="5080">
              <a:lnSpc>
                <a:spcPts val="1300"/>
              </a:lnSpc>
            </a:pPr>
            <a:r>
              <a:rPr lang="pt-BR" sz="1800" spc="-5" dirty="0">
                <a:latin typeface="Times New Roman" panose="02020603050405020304" pitchFamily="18" charset="0"/>
                <a:cs typeface="Times New Roman" panose="02020603050405020304" pitchFamily="18" charset="0"/>
              </a:rPr>
              <a:t>Há relação contratual entre a pessoa investida no cargo e a companhia: contrato de administração, não </a:t>
            </a:r>
            <a:r>
              <a:rPr lang="pt-BR" sz="1800" spc="-5" dirty="0" err="1">
                <a:latin typeface="Times New Roman" panose="02020603050405020304" pitchFamily="18" charset="0"/>
                <a:cs typeface="Times New Roman" panose="02020603050405020304" pitchFamily="18" charset="0"/>
              </a:rPr>
              <a:t>conrato</a:t>
            </a:r>
            <a:r>
              <a:rPr lang="pt-BR" sz="1800" spc="-5" dirty="0">
                <a:latin typeface="Times New Roman" panose="02020603050405020304" pitchFamily="18" charset="0"/>
                <a:cs typeface="Times New Roman" panose="02020603050405020304" pitchFamily="18" charset="0"/>
              </a:rPr>
              <a:t> de emprego (que fica suspenso, se eleito for celetista, pois não há subordinação)</a:t>
            </a:r>
          </a:p>
          <a:p>
            <a:pPr marL="0" marR="5080" indent="0">
              <a:lnSpc>
                <a:spcPts val="1300"/>
              </a:lnSpc>
              <a:buNone/>
            </a:pPr>
            <a:endParaRPr lang="pt-BR" sz="1800" spc="-5" dirty="0">
              <a:latin typeface="Times New Roman" panose="02020603050405020304" pitchFamily="18" charset="0"/>
              <a:cs typeface="Times New Roman" panose="02020603050405020304" pitchFamily="18" charset="0"/>
            </a:endParaRPr>
          </a:p>
          <a:p>
            <a:pPr marL="208915" marR="5080">
              <a:lnSpc>
                <a:spcPts val="1300"/>
              </a:lnSpc>
            </a:pPr>
            <a:r>
              <a:rPr lang="pt-BR" sz="1800" spc="-15" dirty="0" err="1">
                <a:latin typeface="Times New Roman" panose="02020603050405020304" pitchFamily="18" charset="0"/>
                <a:cs typeface="Times New Roman" panose="02020603050405020304" pitchFamily="18" charset="0"/>
              </a:rPr>
              <a:t>Indelegabilidade</a:t>
            </a:r>
            <a:r>
              <a:rPr lang="pt-BR" sz="1800" spc="-15" dirty="0">
                <a:latin typeface="Times New Roman" panose="02020603050405020304" pitchFamily="18" charset="0"/>
                <a:cs typeface="Times New Roman" panose="02020603050405020304" pitchFamily="18" charset="0"/>
              </a:rPr>
              <a:t> dos poderes (LSA, </a:t>
            </a:r>
            <a:r>
              <a:rPr lang="pt-BR" sz="1800" spc="-10" dirty="0" err="1">
                <a:latin typeface="Times New Roman" panose="02020603050405020304" pitchFamily="18" charset="0"/>
                <a:cs typeface="Times New Roman" panose="02020603050405020304" pitchFamily="18" charset="0"/>
              </a:rPr>
              <a:t>arts</a:t>
            </a:r>
            <a:r>
              <a:rPr lang="pt-BR" sz="1800" spc="-10" dirty="0">
                <a:latin typeface="Times New Roman" panose="02020603050405020304" pitchFamily="18" charset="0"/>
                <a:cs typeface="Times New Roman" panose="02020603050405020304" pitchFamily="18" charset="0"/>
              </a:rPr>
              <a:t>. </a:t>
            </a:r>
            <a:r>
              <a:rPr lang="pt-BR" sz="1800" spc="-15" dirty="0">
                <a:latin typeface="Times New Roman" panose="02020603050405020304" pitchFamily="18" charset="0"/>
                <a:cs typeface="Times New Roman" panose="02020603050405020304" pitchFamily="18" charset="0"/>
              </a:rPr>
              <a:t>122, 139 </a:t>
            </a:r>
            <a:r>
              <a:rPr lang="pt-BR" sz="1800" dirty="0">
                <a:latin typeface="Times New Roman" panose="02020603050405020304" pitchFamily="18" charset="0"/>
                <a:cs typeface="Times New Roman" panose="02020603050405020304" pitchFamily="18" charset="0"/>
              </a:rPr>
              <a:t>e </a:t>
            </a:r>
            <a:r>
              <a:rPr lang="pt-BR" sz="1800" spc="-15" dirty="0">
                <a:latin typeface="Times New Roman" panose="02020603050405020304" pitchFamily="18" charset="0"/>
                <a:cs typeface="Times New Roman" panose="02020603050405020304" pitchFamily="18" charset="0"/>
              </a:rPr>
              <a:t>163, </a:t>
            </a:r>
            <a:r>
              <a:rPr lang="pt-BR" sz="1800" dirty="0">
                <a:latin typeface="Times New Roman" panose="02020603050405020304" pitchFamily="18" charset="0"/>
                <a:cs typeface="Times New Roman" panose="02020603050405020304" pitchFamily="18" charset="0"/>
              </a:rPr>
              <a:t>§</a:t>
            </a:r>
            <a:r>
              <a:rPr lang="pt-BR" sz="1800" spc="-55" dirty="0">
                <a:latin typeface="Times New Roman" panose="02020603050405020304" pitchFamily="18" charset="0"/>
                <a:cs typeface="Times New Roman" panose="02020603050405020304" pitchFamily="18" charset="0"/>
              </a:rPr>
              <a:t> </a:t>
            </a:r>
            <a:r>
              <a:rPr lang="pt-BR" sz="1800" spc="-15" dirty="0">
                <a:latin typeface="Times New Roman" panose="02020603050405020304" pitchFamily="18" charset="0"/>
                <a:cs typeface="Times New Roman" panose="02020603050405020304" pitchFamily="18" charset="0"/>
              </a:rPr>
              <a:t>7°). Estrutura rígida</a:t>
            </a:r>
          </a:p>
          <a:p>
            <a:pPr marL="297815" lvl="2" indent="-285750">
              <a:lnSpc>
                <a:spcPct val="100000"/>
              </a:lnSpc>
              <a:spcBef>
                <a:spcPts val="100"/>
              </a:spcBef>
              <a:tabLst>
                <a:tab pos="596900" algn="l"/>
              </a:tabLst>
            </a:pPr>
            <a:endParaRPr lang="pt-BR" sz="1800" spc="-15" dirty="0">
              <a:latin typeface="Times New Roman" panose="02020603050405020304" pitchFamily="18" charset="0"/>
              <a:cs typeface="Times New Roman" panose="02020603050405020304" pitchFamily="18" charset="0"/>
            </a:endParaRPr>
          </a:p>
          <a:p>
            <a:pPr marL="297815" lvl="2" indent="-285750">
              <a:lnSpc>
                <a:spcPct val="100000"/>
              </a:lnSpc>
              <a:spcBef>
                <a:spcPts val="100"/>
              </a:spcBef>
              <a:tabLst>
                <a:tab pos="596900" algn="l"/>
              </a:tabLst>
            </a:pPr>
            <a:r>
              <a:rPr lang="pt-BR" sz="1800" spc="-15" dirty="0">
                <a:latin typeface="Times New Roman" panose="02020603050405020304" pitchFamily="18" charset="0"/>
                <a:cs typeface="Times New Roman" panose="02020603050405020304" pitchFamily="18" charset="0"/>
              </a:rPr>
              <a:t>Estruturação</a:t>
            </a:r>
            <a:r>
              <a:rPr lang="pt-BR" sz="1800" spc="-60" dirty="0">
                <a:latin typeface="Times New Roman" panose="02020603050405020304" pitchFamily="18" charset="0"/>
                <a:cs typeface="Times New Roman" panose="02020603050405020304" pitchFamily="18" charset="0"/>
              </a:rPr>
              <a:t> </a:t>
            </a:r>
            <a:r>
              <a:rPr lang="pt-BR" sz="1800" spc="-15" dirty="0">
                <a:latin typeface="Times New Roman" panose="02020603050405020304" pitchFamily="18" charset="0"/>
                <a:cs typeface="Times New Roman" panose="02020603050405020304" pitchFamily="18" charset="0"/>
              </a:rPr>
              <a:t>hierárquica: Todo órgão </a:t>
            </a:r>
            <a:r>
              <a:rPr lang="pt-BR" sz="1800" dirty="0">
                <a:latin typeface="Times New Roman" panose="02020603050405020304" pitchFamily="18" charset="0"/>
                <a:cs typeface="Times New Roman" panose="02020603050405020304" pitchFamily="18" charset="0"/>
              </a:rPr>
              <a:t>é </a:t>
            </a:r>
            <a:r>
              <a:rPr lang="pt-BR" sz="1800" spc="-15" dirty="0">
                <a:latin typeface="Times New Roman" panose="02020603050405020304" pitchFamily="18" charset="0"/>
                <a:cs typeface="Times New Roman" panose="02020603050405020304" pitchFamily="18" charset="0"/>
              </a:rPr>
              <a:t>soberano </a:t>
            </a:r>
            <a:r>
              <a:rPr lang="pt-BR" sz="1800" spc="-10" dirty="0">
                <a:latin typeface="Times New Roman" panose="02020603050405020304" pitchFamily="18" charset="0"/>
                <a:cs typeface="Times New Roman" panose="02020603050405020304" pitchFamily="18" charset="0"/>
              </a:rPr>
              <a:t>no </a:t>
            </a:r>
            <a:r>
              <a:rPr lang="pt-BR" sz="1800" spc="-15" dirty="0">
                <a:latin typeface="Times New Roman" panose="02020603050405020304" pitchFamily="18" charset="0"/>
                <a:cs typeface="Times New Roman" panose="02020603050405020304" pitchFamily="18" charset="0"/>
              </a:rPr>
              <a:t>âmbito </a:t>
            </a:r>
            <a:r>
              <a:rPr lang="pt-BR" sz="1800" spc="-10" dirty="0">
                <a:latin typeface="Times New Roman" panose="02020603050405020304" pitchFamily="18" charset="0"/>
                <a:cs typeface="Times New Roman" panose="02020603050405020304" pitchFamily="18" charset="0"/>
              </a:rPr>
              <a:t>de </a:t>
            </a:r>
            <a:r>
              <a:rPr lang="pt-BR" sz="1800" spc="-15" dirty="0">
                <a:latin typeface="Times New Roman" panose="02020603050405020304" pitchFamily="18" charset="0"/>
                <a:cs typeface="Times New Roman" panose="02020603050405020304" pitchFamily="18" charset="0"/>
              </a:rPr>
              <a:t>sua </a:t>
            </a:r>
            <a:r>
              <a:rPr lang="pt-BR" sz="1800" spc="-20" dirty="0">
                <a:latin typeface="Times New Roman" panose="02020603050405020304" pitchFamily="18" charset="0"/>
                <a:cs typeface="Times New Roman" panose="02020603050405020304" pitchFamily="18" charset="0"/>
              </a:rPr>
              <a:t>competência</a:t>
            </a:r>
            <a:r>
              <a:rPr lang="pt-BR" sz="1800" spc="-80" dirty="0">
                <a:latin typeface="Times New Roman" panose="02020603050405020304" pitchFamily="18" charset="0"/>
                <a:cs typeface="Times New Roman" panose="02020603050405020304" pitchFamily="18" charset="0"/>
              </a:rPr>
              <a:t> </a:t>
            </a:r>
            <a:r>
              <a:rPr lang="pt-BR" sz="1800" spc="-15" dirty="0">
                <a:latin typeface="Times New Roman" panose="02020603050405020304" pitchFamily="18" charset="0"/>
                <a:cs typeface="Times New Roman" panose="02020603050405020304" pitchFamily="18" charset="0"/>
              </a:rPr>
              <a:t>privativa, mas há hierarquia pela forma de preenchimento (um órgão elege o outro) e pelo seu papel na formação </a:t>
            </a:r>
            <a:r>
              <a:rPr lang="pt-BR" sz="1800" spc="-10" dirty="0">
                <a:latin typeface="Times New Roman" panose="02020603050405020304" pitchFamily="18" charset="0"/>
                <a:cs typeface="Times New Roman" panose="02020603050405020304" pitchFamily="18" charset="0"/>
              </a:rPr>
              <a:t>da </a:t>
            </a:r>
            <a:r>
              <a:rPr lang="pt-BR" sz="1800" spc="-15" dirty="0">
                <a:latin typeface="Times New Roman" panose="02020603050405020304" pitchFamily="18" charset="0"/>
                <a:cs typeface="Times New Roman" panose="02020603050405020304" pitchFamily="18" charset="0"/>
              </a:rPr>
              <a:t>vontade</a:t>
            </a:r>
            <a:r>
              <a:rPr lang="pt-BR" sz="1800" spc="-75" dirty="0">
                <a:latin typeface="Times New Roman" panose="02020603050405020304" pitchFamily="18" charset="0"/>
                <a:cs typeface="Times New Roman" panose="02020603050405020304" pitchFamily="18" charset="0"/>
              </a:rPr>
              <a:t> </a:t>
            </a:r>
            <a:r>
              <a:rPr lang="pt-BR" sz="1800" spc="-15" dirty="0">
                <a:latin typeface="Times New Roman" panose="02020603050405020304" pitchFamily="18" charset="0"/>
                <a:cs typeface="Times New Roman" panose="02020603050405020304" pitchFamily="18" charset="0"/>
              </a:rPr>
              <a:t>coletiva. Hierarquia implica imposição de decisões da AG para o CA, e do CA para a diretoria, mas respeitando a autonomia de cada um.</a:t>
            </a:r>
            <a:endParaRPr lang="pt-BR" sz="1800" dirty="0">
              <a:latin typeface="Times New Roman" panose="02020603050405020304" pitchFamily="18" charset="0"/>
              <a:cs typeface="Times New Roman" panose="02020603050405020304" pitchFamily="18" charset="0"/>
            </a:endParaRPr>
          </a:p>
          <a:p>
            <a:pPr marL="208915" marR="5080">
              <a:lnSpc>
                <a:spcPts val="1300"/>
              </a:lnSpc>
            </a:pPr>
            <a:endParaRPr lang="pt-BR" sz="1800" dirty="0"/>
          </a:p>
          <a:p>
            <a:pPr marL="208915" marR="5080">
              <a:lnSpc>
                <a:spcPts val="1300"/>
              </a:lnSpc>
            </a:pPr>
            <a:endParaRPr lang="pt-BR" sz="1800" spc="-5" dirty="0">
              <a:latin typeface="Times New Roman" panose="02020603050405020304" pitchFamily="18" charset="0"/>
              <a:cs typeface="Times New Roman" panose="02020603050405020304" pitchFamily="18" charset="0"/>
            </a:endParaRPr>
          </a:p>
          <a:p>
            <a:pPr marL="208915" marR="5080">
              <a:lnSpc>
                <a:spcPts val="1300"/>
              </a:lnSpc>
            </a:pPr>
            <a:endParaRPr lang="pt-BR" sz="1800" spc="-5" dirty="0">
              <a:latin typeface="Times New Roman" panose="02020603050405020304" pitchFamily="18" charset="0"/>
              <a:cs typeface="Times New Roman" panose="02020603050405020304" pitchFamily="18" charset="0"/>
            </a:endParaRPr>
          </a:p>
          <a:p>
            <a:pPr marL="208915" marR="5080">
              <a:lnSpc>
                <a:spcPts val="1300"/>
              </a:lnSpc>
            </a:pPr>
            <a:endParaRPr lang="pt-BR" sz="1800" spc="-5" dirty="0">
              <a:latin typeface="Times New Roman" panose="02020603050405020304" pitchFamily="18" charset="0"/>
              <a:cs typeface="Times New Roman" panose="02020603050405020304" pitchFamily="18" charset="0"/>
            </a:endParaRPr>
          </a:p>
          <a:p>
            <a:pPr marL="208915" marR="5080">
              <a:lnSpc>
                <a:spcPts val="1300"/>
              </a:lnSpc>
            </a:pPr>
            <a:endParaRPr lang="pt-BR" sz="1800" spc="-5" dirty="0">
              <a:latin typeface="Times New Roman" panose="02020603050405020304" pitchFamily="18" charset="0"/>
              <a:cs typeface="Times New Roman" panose="02020603050405020304" pitchFamily="18" charset="0"/>
            </a:endParaRPr>
          </a:p>
          <a:p>
            <a:pPr marL="208915" marR="5080">
              <a:lnSpc>
                <a:spcPts val="1300"/>
              </a:lnSpc>
            </a:pPr>
            <a:endParaRPr lang="pt-BR" sz="1800" spc="-5" dirty="0">
              <a:latin typeface="Times New Roman" panose="02020603050405020304" pitchFamily="18" charset="0"/>
              <a:cs typeface="Times New Roman" panose="02020603050405020304" pitchFamily="18" charset="0"/>
            </a:endParaRPr>
          </a:p>
          <a:p>
            <a:pPr marL="208915" marR="5080">
              <a:lnSpc>
                <a:spcPts val="1300"/>
              </a:lnSpc>
            </a:pPr>
            <a:endParaRPr lang="pt-BR" sz="1800" spc="-5" dirty="0">
              <a:latin typeface="Times New Roman" panose="02020603050405020304" pitchFamily="18" charset="0"/>
              <a:cs typeface="Times New Roman" panose="02020603050405020304" pitchFamily="18" charset="0"/>
            </a:endParaRPr>
          </a:p>
          <a:p>
            <a:pPr marL="208915" marR="5080">
              <a:lnSpc>
                <a:spcPts val="1300"/>
              </a:lnSpc>
            </a:pPr>
            <a:endParaRPr lang="pt-BR" sz="1800" spc="-5" dirty="0">
              <a:latin typeface="Times New Roman" panose="02020603050405020304" pitchFamily="18" charset="0"/>
              <a:cs typeface="Times New Roman" panose="02020603050405020304" pitchFamily="18" charset="0"/>
            </a:endParaRPr>
          </a:p>
          <a:p>
            <a:pPr marL="208915" marR="5080">
              <a:lnSpc>
                <a:spcPts val="1300"/>
              </a:lnSpc>
            </a:pPr>
            <a:endParaRPr lang="pt-BR" sz="1800" spc="-5" dirty="0">
              <a:latin typeface="Times New Roman" panose="02020603050405020304" pitchFamily="18" charset="0"/>
              <a:cs typeface="Times New Roman" panose="02020603050405020304" pitchFamily="18" charset="0"/>
            </a:endParaRPr>
          </a:p>
          <a:p>
            <a:pPr marL="208915" marR="5080">
              <a:lnSpc>
                <a:spcPts val="1300"/>
              </a:lnSpc>
            </a:pPr>
            <a:endParaRPr lang="pt-BR" sz="1800" spc="-5" dirty="0">
              <a:latin typeface="Times New Roman" panose="02020603050405020304" pitchFamily="18" charset="0"/>
              <a:cs typeface="Times New Roman" panose="02020603050405020304" pitchFamily="18" charset="0"/>
            </a:endParaRPr>
          </a:p>
          <a:p>
            <a:pPr marL="208915" marR="5080">
              <a:lnSpc>
                <a:spcPts val="1300"/>
              </a:lnSpc>
            </a:pPr>
            <a:endParaRPr lang="pt-BR"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9930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811327-BEF8-3C45-A577-9735612C2F34}"/>
              </a:ext>
            </a:extLst>
          </p:cNvPr>
          <p:cNvSpPr>
            <a:spLocks noGrp="1"/>
          </p:cNvSpPr>
          <p:nvPr>
            <p:ph type="title"/>
          </p:nvPr>
        </p:nvSpPr>
        <p:spPr/>
        <p:txBody>
          <a:bodyPr/>
          <a:lstStyle/>
          <a:p>
            <a:r>
              <a:rPr lang="pt-BR" dirty="0"/>
              <a:t>Órgãos na Lei das SA</a:t>
            </a:r>
          </a:p>
        </p:txBody>
      </p:sp>
      <p:sp>
        <p:nvSpPr>
          <p:cNvPr id="3" name="Espaço Reservado para Conteúdo 2">
            <a:extLst>
              <a:ext uri="{FF2B5EF4-FFF2-40B4-BE49-F238E27FC236}">
                <a16:creationId xmlns:a16="http://schemas.microsoft.com/office/drawing/2014/main" id="{8AA03A4A-AA9F-744E-8184-9C81361F3A37}"/>
              </a:ext>
            </a:extLst>
          </p:cNvPr>
          <p:cNvSpPr>
            <a:spLocks noGrp="1"/>
          </p:cNvSpPr>
          <p:nvPr>
            <p:ph idx="1"/>
          </p:nvPr>
        </p:nvSpPr>
        <p:spPr>
          <a:xfrm>
            <a:off x="914398" y="2063578"/>
            <a:ext cx="10363201" cy="3878251"/>
          </a:xfrm>
        </p:spPr>
        <p:txBody>
          <a:bodyPr>
            <a:normAutofit lnSpcReduction="10000"/>
          </a:bodyPr>
          <a:lstStyle/>
          <a:p>
            <a:pPr marL="0" indent="0">
              <a:lnSpc>
                <a:spcPct val="100000"/>
              </a:lnSpc>
              <a:spcBef>
                <a:spcPts val="10"/>
              </a:spcBef>
              <a:buNone/>
            </a:pPr>
            <a:r>
              <a:rPr lang="pt-BR" sz="2400" dirty="0">
                <a:latin typeface="Arial"/>
                <a:cs typeface="Arial"/>
              </a:rPr>
              <a:t>ASSEMBLÉIA GERAL: órgão deliberativo</a:t>
            </a:r>
          </a:p>
          <a:p>
            <a:pPr marL="0" indent="0">
              <a:lnSpc>
                <a:spcPct val="100000"/>
              </a:lnSpc>
              <a:spcBef>
                <a:spcPts val="10"/>
              </a:spcBef>
              <a:buNone/>
            </a:pPr>
            <a:endParaRPr lang="pt-BR" dirty="0">
              <a:latin typeface="Arial"/>
              <a:cs typeface="Arial"/>
            </a:endParaRPr>
          </a:p>
          <a:p>
            <a:pPr marL="0" indent="0">
              <a:lnSpc>
                <a:spcPct val="100000"/>
              </a:lnSpc>
              <a:spcBef>
                <a:spcPts val="10"/>
              </a:spcBef>
              <a:buNone/>
            </a:pPr>
            <a:endParaRPr lang="pt-BR" sz="2400" dirty="0">
              <a:latin typeface="Arial"/>
              <a:cs typeface="Arial"/>
            </a:endParaRPr>
          </a:p>
          <a:p>
            <a:pPr marL="0" indent="0">
              <a:lnSpc>
                <a:spcPct val="100000"/>
              </a:lnSpc>
              <a:spcBef>
                <a:spcPts val="10"/>
              </a:spcBef>
              <a:buNone/>
            </a:pPr>
            <a:r>
              <a:rPr lang="pt-BR" sz="2400" dirty="0">
                <a:latin typeface="Arial"/>
                <a:cs typeface="Arial"/>
              </a:rPr>
              <a:t>CONSELHO DE ADMINISTRAÇAO E OU DIRETORIA:  Órgãos Administrativos, respectivamente, colegiado e individual (primordialmente)</a:t>
            </a:r>
          </a:p>
          <a:p>
            <a:pPr marL="0" indent="0">
              <a:lnSpc>
                <a:spcPct val="100000"/>
              </a:lnSpc>
              <a:spcBef>
                <a:spcPts val="10"/>
              </a:spcBef>
              <a:buNone/>
            </a:pPr>
            <a:endParaRPr lang="pt-BR" sz="2400" dirty="0">
              <a:latin typeface="Arial"/>
              <a:cs typeface="Arial"/>
            </a:endParaRPr>
          </a:p>
          <a:p>
            <a:pPr marL="0" indent="0">
              <a:lnSpc>
                <a:spcPct val="100000"/>
              </a:lnSpc>
              <a:spcBef>
                <a:spcPts val="10"/>
              </a:spcBef>
              <a:buNone/>
            </a:pPr>
            <a:r>
              <a:rPr lang="pt-BR" sz="2400" dirty="0">
                <a:latin typeface="Arial"/>
                <a:cs typeface="Arial"/>
              </a:rPr>
              <a:t>CONSELHO FISCAL: Órgãos Sindicante</a:t>
            </a:r>
          </a:p>
          <a:p>
            <a:pPr marL="0" indent="0">
              <a:lnSpc>
                <a:spcPct val="100000"/>
              </a:lnSpc>
              <a:spcBef>
                <a:spcPts val="10"/>
              </a:spcBef>
              <a:buNone/>
            </a:pPr>
            <a:endParaRPr lang="pt-BR" sz="2400" dirty="0">
              <a:latin typeface="Arial"/>
              <a:cs typeface="Arial"/>
            </a:endParaRPr>
          </a:p>
          <a:p>
            <a:pPr marL="0" indent="0">
              <a:lnSpc>
                <a:spcPct val="100000"/>
              </a:lnSpc>
              <a:spcBef>
                <a:spcPts val="10"/>
              </a:spcBef>
              <a:buNone/>
            </a:pPr>
            <a:r>
              <a:rPr lang="pt-BR" sz="2400" dirty="0">
                <a:latin typeface="Arial"/>
                <a:cs typeface="Arial"/>
              </a:rPr>
              <a:t>Só a diretoria tem funcionamento permanente. Assembleia em geral uma vez por ano; conselho de administração mensal. Conselho fiscal em geral não funciona, nas companhias fechadas</a:t>
            </a:r>
          </a:p>
        </p:txBody>
      </p:sp>
    </p:spTree>
    <p:extLst>
      <p:ext uri="{BB962C8B-B14F-4D97-AF65-F5344CB8AC3E}">
        <p14:creationId xmlns:p14="http://schemas.microsoft.com/office/powerpoint/2010/main" val="1473476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08CA8B-309C-8A49-920F-9D94212BC15D}"/>
              </a:ext>
            </a:extLst>
          </p:cNvPr>
          <p:cNvSpPr>
            <a:spLocks noGrp="1"/>
          </p:cNvSpPr>
          <p:nvPr>
            <p:ph type="title"/>
          </p:nvPr>
        </p:nvSpPr>
        <p:spPr/>
        <p:txBody>
          <a:bodyPr/>
          <a:lstStyle/>
          <a:p>
            <a:r>
              <a:rPr lang="pt-BR" dirty="0"/>
              <a:t>Direito Comercial e Filosofia Política</a:t>
            </a:r>
          </a:p>
        </p:txBody>
      </p:sp>
      <p:sp>
        <p:nvSpPr>
          <p:cNvPr id="3" name="Espaço Reservado para Conteúdo 2">
            <a:extLst>
              <a:ext uri="{FF2B5EF4-FFF2-40B4-BE49-F238E27FC236}">
                <a16:creationId xmlns:a16="http://schemas.microsoft.com/office/drawing/2014/main" id="{7F7B61BE-CBCD-8B4B-ACE7-4C4E2E89C6EE}"/>
              </a:ext>
            </a:extLst>
          </p:cNvPr>
          <p:cNvSpPr>
            <a:spLocks noGrp="1"/>
          </p:cNvSpPr>
          <p:nvPr>
            <p:ph idx="1"/>
          </p:nvPr>
        </p:nvSpPr>
        <p:spPr/>
        <p:txBody>
          <a:bodyPr/>
          <a:lstStyle/>
          <a:p>
            <a:r>
              <a:rPr lang="pt-BR" dirty="0"/>
              <a:t>Analogia com o Estado? Paralelismo com a Filosofia Política do Momento? Século XIX, ideia francesa de ¨democracia acionária¨. Isso justificava limitações estatutárias quanto ao numero máximo de votos (influencia no Brasil da época)</a:t>
            </a:r>
          </a:p>
          <a:p>
            <a:r>
              <a:rPr lang="pt-BR" dirty="0" err="1"/>
              <a:t>Führerprinzip</a:t>
            </a:r>
            <a:r>
              <a:rPr lang="pt-BR" dirty="0"/>
              <a:t> na Lei Alemã de 1937</a:t>
            </a:r>
          </a:p>
          <a:p>
            <a:r>
              <a:rPr lang="pt-BR" dirty="0"/>
              <a:t>No pós-guerra, Lei Alemã de </a:t>
            </a:r>
            <a:r>
              <a:rPr lang="pt-BR" dirty="0" err="1"/>
              <a:t>Codeterminação</a:t>
            </a:r>
            <a:endParaRPr lang="pt-BR" dirty="0"/>
          </a:p>
          <a:p>
            <a:r>
              <a:rPr lang="pt-BR" dirty="0"/>
              <a:t>Lei 6404: Ideal tecnocrático?</a:t>
            </a:r>
          </a:p>
          <a:p>
            <a:pPr marL="0" indent="0">
              <a:buNone/>
            </a:pPr>
            <a:endParaRPr lang="pt-BR" dirty="0"/>
          </a:p>
        </p:txBody>
      </p:sp>
    </p:spTree>
    <p:extLst>
      <p:ext uri="{BB962C8B-B14F-4D97-AF65-F5344CB8AC3E}">
        <p14:creationId xmlns:p14="http://schemas.microsoft.com/office/powerpoint/2010/main" val="430138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063F27BC-7079-4FF7-8F7C-ABC82FA3C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37C894B-7734-3048-AB5C-8061210AE883}"/>
              </a:ext>
            </a:extLst>
          </p:cNvPr>
          <p:cNvSpPr>
            <a:spLocks noGrp="1"/>
          </p:cNvSpPr>
          <p:nvPr>
            <p:ph type="title"/>
          </p:nvPr>
        </p:nvSpPr>
        <p:spPr>
          <a:xfrm>
            <a:off x="914400" y="914400"/>
            <a:ext cx="4694904" cy="2881221"/>
          </a:xfrm>
        </p:spPr>
        <p:txBody>
          <a:bodyPr anchor="t">
            <a:normAutofit/>
          </a:bodyPr>
          <a:lstStyle/>
          <a:p>
            <a:r>
              <a:rPr lang="pt-BR" dirty="0"/>
              <a:t>Outros órgãos</a:t>
            </a:r>
          </a:p>
        </p:txBody>
      </p:sp>
      <p:sp>
        <p:nvSpPr>
          <p:cNvPr id="16" name="Espaço Reservado para Conteúdo 2">
            <a:extLst>
              <a:ext uri="{FF2B5EF4-FFF2-40B4-BE49-F238E27FC236}">
                <a16:creationId xmlns:a16="http://schemas.microsoft.com/office/drawing/2014/main" id="{2DB0B5AF-9C32-0945-AA10-EBA57D02BE33}"/>
              </a:ext>
            </a:extLst>
          </p:cNvPr>
          <p:cNvSpPr>
            <a:spLocks noGrp="1"/>
          </p:cNvSpPr>
          <p:nvPr>
            <p:ph idx="1"/>
          </p:nvPr>
        </p:nvSpPr>
        <p:spPr>
          <a:xfrm>
            <a:off x="5029200" y="827911"/>
            <a:ext cx="6049296" cy="4467989"/>
          </a:xfrm>
        </p:spPr>
        <p:txBody>
          <a:bodyPr>
            <a:normAutofit fontScale="62500" lnSpcReduction="20000"/>
          </a:bodyPr>
          <a:lstStyle/>
          <a:p>
            <a:pPr marL="519430" indent="-342900">
              <a:lnSpc>
                <a:spcPct val="110000"/>
              </a:lnSpc>
              <a:spcBef>
                <a:spcPts val="840"/>
              </a:spcBef>
            </a:pPr>
            <a:r>
              <a:rPr lang="pt-BR" sz="1800" spc="-5" dirty="0">
                <a:latin typeface="Arial" panose="020B0604020202020204" pitchFamily="34" charset="0"/>
                <a:cs typeface="Arial" panose="020B0604020202020204" pitchFamily="34" charset="0"/>
              </a:rPr>
              <a:t>Acionista Controlador. Inovação da Lei Brasileira (LSA, artigo 116). Lei não apenas reconhece sua existência, mas o estrutura, organiza, impõe-lhe deveres e limites, sob pena de responsabilidade</a:t>
            </a:r>
          </a:p>
          <a:p>
            <a:pPr marL="176530" indent="0">
              <a:lnSpc>
                <a:spcPct val="110000"/>
              </a:lnSpc>
              <a:spcBef>
                <a:spcPts val="840"/>
              </a:spcBef>
              <a:buNone/>
            </a:pPr>
            <a:endParaRPr lang="pt-BR" sz="1800" spc="-5" dirty="0">
              <a:latin typeface="Arial" panose="020B0604020202020204" pitchFamily="34" charset="0"/>
              <a:cs typeface="Arial" panose="020B0604020202020204" pitchFamily="34" charset="0"/>
            </a:endParaRPr>
          </a:p>
          <a:p>
            <a:pPr marL="519430" indent="-342900">
              <a:lnSpc>
                <a:spcPct val="110000"/>
              </a:lnSpc>
              <a:spcBef>
                <a:spcPts val="840"/>
              </a:spcBef>
            </a:pPr>
            <a:r>
              <a:rPr lang="pt-BR" sz="1800" dirty="0">
                <a:latin typeface="Arial" panose="020B0604020202020204" pitchFamily="34" charset="0"/>
                <a:cs typeface="Arial" panose="020B0604020202020204" pitchFamily="34" charset="0"/>
              </a:rPr>
              <a:t>Órgãos Técnicos e Consultivos</a:t>
            </a:r>
          </a:p>
          <a:p>
            <a:pPr marL="0" indent="0">
              <a:lnSpc>
                <a:spcPct val="110000"/>
              </a:lnSpc>
              <a:buNone/>
            </a:pPr>
            <a:r>
              <a:rPr lang="pt-BR" sz="1800" dirty="0"/>
              <a:t>Art. 160. As normas desta Seção aplicam-se aos membros de quaisquer órgãos, criados pelo estatuto, com funções técnicas ou destinados a aconselhar os administradores.</a:t>
            </a:r>
          </a:p>
          <a:p>
            <a:pPr marL="0" indent="0">
              <a:lnSpc>
                <a:spcPct val="110000"/>
              </a:lnSpc>
              <a:buNone/>
            </a:pPr>
            <a:r>
              <a:rPr lang="pt-BR" sz="1800" b="1" dirty="0"/>
              <a:t>Exemplos de órgãos facultativos defendidos pelos teóricos da Governança Corporativa</a:t>
            </a:r>
          </a:p>
          <a:p>
            <a:pPr marL="0" indent="0" fontAlgn="base">
              <a:lnSpc>
                <a:spcPct val="110000"/>
              </a:lnSpc>
              <a:buNone/>
            </a:pPr>
            <a:r>
              <a:rPr lang="pt-BR" sz="1800" dirty="0"/>
              <a:t>Comitê de Auditoria</a:t>
            </a:r>
          </a:p>
          <a:p>
            <a:pPr marL="0" indent="0" fontAlgn="base">
              <a:lnSpc>
                <a:spcPct val="110000"/>
              </a:lnSpc>
              <a:buNone/>
            </a:pPr>
            <a:r>
              <a:rPr lang="pt-BR" sz="1800" dirty="0"/>
              <a:t>Comitê de Riscos</a:t>
            </a:r>
          </a:p>
          <a:p>
            <a:pPr marL="0" indent="0" fontAlgn="base">
              <a:lnSpc>
                <a:spcPct val="110000"/>
              </a:lnSpc>
              <a:buNone/>
            </a:pPr>
            <a:r>
              <a:rPr lang="pt-BR" sz="1800" dirty="0"/>
              <a:t>Comitê de Recrutamento</a:t>
            </a:r>
          </a:p>
          <a:p>
            <a:pPr marL="0" indent="0" fontAlgn="base">
              <a:lnSpc>
                <a:spcPct val="110000"/>
              </a:lnSpc>
              <a:buNone/>
            </a:pPr>
            <a:r>
              <a:rPr lang="pt-BR" sz="1800" dirty="0"/>
              <a:t>Comitê de Responsabilidade Social Corporativa</a:t>
            </a:r>
          </a:p>
          <a:p>
            <a:pPr marL="0" indent="0" fontAlgn="base">
              <a:lnSpc>
                <a:spcPct val="110000"/>
              </a:lnSpc>
              <a:buNone/>
            </a:pPr>
            <a:r>
              <a:rPr lang="pt-BR" sz="1800" dirty="0"/>
              <a:t>Comitê de Inovação</a:t>
            </a:r>
          </a:p>
          <a:p>
            <a:pPr marL="0" indent="0" fontAlgn="base">
              <a:lnSpc>
                <a:spcPct val="110000"/>
              </a:lnSpc>
              <a:buNone/>
            </a:pPr>
            <a:r>
              <a:rPr lang="pt-BR" sz="1800" dirty="0"/>
              <a:t>Comitê de Estratégia</a:t>
            </a:r>
          </a:p>
          <a:p>
            <a:pPr marL="0" indent="0" fontAlgn="base">
              <a:lnSpc>
                <a:spcPct val="110000"/>
              </a:lnSpc>
              <a:buNone/>
            </a:pPr>
            <a:r>
              <a:rPr lang="pt-BR" sz="1800" dirty="0"/>
              <a:t>Comitê de Sucessão</a:t>
            </a:r>
          </a:p>
          <a:p>
            <a:pPr marL="0" indent="0" fontAlgn="base">
              <a:lnSpc>
                <a:spcPct val="110000"/>
              </a:lnSpc>
              <a:buNone/>
            </a:pPr>
            <a:r>
              <a:rPr lang="pt-BR" sz="1800" dirty="0"/>
              <a:t>Comitê de Remuneração</a:t>
            </a:r>
          </a:p>
          <a:p>
            <a:pPr marL="0" indent="0" fontAlgn="base">
              <a:lnSpc>
                <a:spcPct val="110000"/>
              </a:lnSpc>
              <a:buNone/>
            </a:pPr>
            <a:r>
              <a:rPr lang="pt-BR" sz="1800" dirty="0"/>
              <a:t>Etc....</a:t>
            </a:r>
          </a:p>
          <a:p>
            <a:pPr marL="176530" indent="0">
              <a:lnSpc>
                <a:spcPct val="110000"/>
              </a:lnSpc>
              <a:spcBef>
                <a:spcPts val="935"/>
              </a:spcBef>
              <a:buNone/>
            </a:pPr>
            <a:endParaRPr lang="pt-BR" sz="800" spc="-5" dirty="0">
              <a:latin typeface="Arial"/>
              <a:cs typeface="Arial"/>
            </a:endParaRPr>
          </a:p>
        </p:txBody>
      </p:sp>
      <p:cxnSp>
        <p:nvCxnSpPr>
          <p:cNvPr id="17" name="Straight Connector 9">
            <a:extLst>
              <a:ext uri="{FF2B5EF4-FFF2-40B4-BE49-F238E27FC236}">
                <a16:creationId xmlns:a16="http://schemas.microsoft.com/office/drawing/2014/main" id="{61AF2F3F-06F0-42E3-8F72-36BEDCB694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2570" y="5821999"/>
            <a:ext cx="1020883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894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01B4BE-72A9-FA41-837E-856B3BF18E02}"/>
              </a:ext>
            </a:extLst>
          </p:cNvPr>
          <p:cNvSpPr>
            <a:spLocks noGrp="1"/>
          </p:cNvSpPr>
          <p:nvPr>
            <p:ph type="title"/>
          </p:nvPr>
        </p:nvSpPr>
        <p:spPr>
          <a:xfrm>
            <a:off x="395416" y="1050324"/>
            <a:ext cx="10882184" cy="1635719"/>
          </a:xfrm>
        </p:spPr>
        <p:txBody>
          <a:bodyPr/>
          <a:lstStyle/>
          <a:p>
            <a:r>
              <a:rPr lang="pt-BR" dirty="0"/>
              <a:t>assembleia</a:t>
            </a:r>
          </a:p>
        </p:txBody>
      </p:sp>
      <p:sp>
        <p:nvSpPr>
          <p:cNvPr id="3" name="Espaço Reservado para Conteúdo 2">
            <a:extLst>
              <a:ext uri="{FF2B5EF4-FFF2-40B4-BE49-F238E27FC236}">
                <a16:creationId xmlns:a16="http://schemas.microsoft.com/office/drawing/2014/main" id="{DD32B23D-E1CA-984A-A93B-7E7D8458DCF1}"/>
              </a:ext>
            </a:extLst>
          </p:cNvPr>
          <p:cNvSpPr>
            <a:spLocks noGrp="1"/>
          </p:cNvSpPr>
          <p:nvPr>
            <p:ph idx="1"/>
          </p:nvPr>
        </p:nvSpPr>
        <p:spPr>
          <a:xfrm>
            <a:off x="308919" y="1816443"/>
            <a:ext cx="10622691" cy="3445764"/>
          </a:xfrm>
        </p:spPr>
        <p:txBody>
          <a:bodyPr>
            <a:normAutofit fontScale="85000" lnSpcReduction="20000"/>
          </a:bodyPr>
          <a:lstStyle/>
          <a:p>
            <a:r>
              <a:rPr lang="pt-BR" dirty="0"/>
              <a:t>Termo tem mesma raiz de símiles: reunião de iguais</a:t>
            </a:r>
          </a:p>
          <a:p>
            <a:r>
              <a:rPr lang="pt-BR" dirty="0" err="1"/>
              <a:t>Orgão</a:t>
            </a:r>
            <a:r>
              <a:rPr lang="pt-BR" dirty="0"/>
              <a:t> definidor da vontade social (soberano). Artigo 121: ¨poderes para decidir todos os negócios relativos ao objeto da companhia¨, dando o sentido da atuação dos gestores</a:t>
            </a:r>
          </a:p>
          <a:p>
            <a:r>
              <a:rPr lang="pt-BR" dirty="0"/>
              <a:t>Com controle consolidado, pode ter caráter protocolar.</a:t>
            </a:r>
          </a:p>
          <a:p>
            <a:r>
              <a:rPr lang="pt-BR" dirty="0"/>
              <a:t>Órgão deliberativo, e não administrativo. Não pode ser a Convenção da Revolução Francesa.... Presidente da Assembleia não pode assinar um contrato pela CIA.</a:t>
            </a:r>
          </a:p>
          <a:p>
            <a:r>
              <a:rPr lang="pt-BR" dirty="0"/>
              <a:t>Modifica o estatuto; fonte primeira para definição da composição dos demais órgãos (embora não eleja diretamente a diretoria, se houver CA)</a:t>
            </a:r>
          </a:p>
          <a:p>
            <a:r>
              <a:rPr lang="pt-BR" dirty="0"/>
              <a:t>Espécies: Geral ou Especial</a:t>
            </a:r>
          </a:p>
          <a:p>
            <a:pPr marL="0" indent="0">
              <a:buNone/>
            </a:pPr>
            <a:r>
              <a:rPr lang="pt-BR" dirty="0"/>
              <a:t>                    Ordinária ou Extraordinária</a:t>
            </a:r>
          </a:p>
          <a:p>
            <a:endParaRPr lang="pt-BR" dirty="0"/>
          </a:p>
        </p:txBody>
      </p:sp>
    </p:spTree>
    <p:extLst>
      <p:ext uri="{BB962C8B-B14F-4D97-AF65-F5344CB8AC3E}">
        <p14:creationId xmlns:p14="http://schemas.microsoft.com/office/powerpoint/2010/main" val="3172391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B78AAC-FC92-1F43-AC46-F8055F5E6903}"/>
              </a:ext>
            </a:extLst>
          </p:cNvPr>
          <p:cNvSpPr>
            <a:spLocks noGrp="1"/>
          </p:cNvSpPr>
          <p:nvPr>
            <p:ph type="title"/>
          </p:nvPr>
        </p:nvSpPr>
        <p:spPr/>
        <p:txBody>
          <a:bodyPr/>
          <a:lstStyle/>
          <a:p>
            <a:r>
              <a:rPr lang="pt-BR" dirty="0"/>
              <a:t>Assembleia</a:t>
            </a:r>
          </a:p>
        </p:txBody>
      </p:sp>
      <p:sp>
        <p:nvSpPr>
          <p:cNvPr id="3" name="Espaço Reservado para Conteúdo 2">
            <a:extLst>
              <a:ext uri="{FF2B5EF4-FFF2-40B4-BE49-F238E27FC236}">
                <a16:creationId xmlns:a16="http://schemas.microsoft.com/office/drawing/2014/main" id="{BDB03B12-52F5-8D44-AD3A-22B1F8844D64}"/>
              </a:ext>
            </a:extLst>
          </p:cNvPr>
          <p:cNvSpPr>
            <a:spLocks noGrp="1"/>
          </p:cNvSpPr>
          <p:nvPr>
            <p:ph idx="1"/>
          </p:nvPr>
        </p:nvSpPr>
        <p:spPr>
          <a:xfrm>
            <a:off x="568411" y="2014151"/>
            <a:ext cx="10709188" cy="3927678"/>
          </a:xfrm>
        </p:spPr>
        <p:txBody>
          <a:bodyPr>
            <a:normAutofit fontScale="70000" lnSpcReduction="20000"/>
          </a:bodyPr>
          <a:lstStyle/>
          <a:p>
            <a:r>
              <a:rPr lang="pt-BR" dirty="0"/>
              <a:t>Não é qualquer reunião espontânea. Tem formalidades e procedimentos.</a:t>
            </a:r>
          </a:p>
          <a:p>
            <a:r>
              <a:rPr lang="pt-BR" dirty="0"/>
              <a:t>Respeitar prazo de convocação.</a:t>
            </a:r>
          </a:p>
          <a:p>
            <a:r>
              <a:rPr lang="pt-BR" dirty="0"/>
              <a:t>Ordem do dia tem de ser clara e precisa, sob pena de invalidade. Não basta colocar mudança do estatuto, ou autorização para celebração de contrato. Tem de especificar. </a:t>
            </a:r>
            <a:r>
              <a:rPr lang="pt-BR" dirty="0" err="1"/>
              <a:t>Proteçao</a:t>
            </a:r>
            <a:r>
              <a:rPr lang="pt-BR" dirty="0"/>
              <a:t> dos ausentes, ou possibilidade de preparação prévia para os presentes</a:t>
            </a:r>
          </a:p>
          <a:p>
            <a:r>
              <a:rPr lang="pt-BR" dirty="0" err="1"/>
              <a:t>Quoruns</a:t>
            </a:r>
            <a:r>
              <a:rPr lang="pt-BR" dirty="0"/>
              <a:t> de instalação e de deliberação. </a:t>
            </a:r>
            <a:r>
              <a:rPr lang="pt-BR" dirty="0" err="1"/>
              <a:t>Instalacao</a:t>
            </a:r>
            <a:r>
              <a:rPr lang="pt-BR" dirty="0"/>
              <a:t> (1 quarto do </a:t>
            </a:r>
            <a:r>
              <a:rPr lang="pt-BR" dirty="0" err="1"/>
              <a:t>K</a:t>
            </a:r>
            <a:r>
              <a:rPr lang="pt-BR" dirty="0"/>
              <a:t> com direito a voto na primeira convocação)</a:t>
            </a:r>
          </a:p>
          <a:p>
            <a:r>
              <a:rPr lang="pt-BR" dirty="0"/>
              <a:t>Assembleias eletrônicas e votos a distância. Esforço para reduzir o absenteísmo</a:t>
            </a:r>
          </a:p>
          <a:p>
            <a:r>
              <a:rPr lang="pt-BR" dirty="0"/>
              <a:t>Ata sintética ou extensa, lançada no livro de atas. </a:t>
            </a:r>
            <a:r>
              <a:rPr lang="pt-BR" dirty="0" err="1"/>
              <a:t>Presunçao</a:t>
            </a:r>
            <a:r>
              <a:rPr lang="pt-BR" dirty="0"/>
              <a:t> relativa de veracidade. Recomenda-se gravar.</a:t>
            </a:r>
          </a:p>
          <a:p>
            <a:r>
              <a:rPr lang="pt-BR" dirty="0"/>
              <a:t>Poderes do presidente da AG: limitar tempo de manifestação, inverter pauta, expulsar acionista do recinto. Recomenda-se que consulte a assembleia. Se não o fizer, qualquer um pode suscitar questão de ordem</a:t>
            </a:r>
          </a:p>
          <a:p>
            <a:r>
              <a:rPr lang="pt-BR" dirty="0"/>
              <a:t>As controvérsias sobre o processo de anulação da AG, sobretudo quando há clausula arbitral</a:t>
            </a:r>
          </a:p>
          <a:p>
            <a:r>
              <a:rPr lang="pt-BR" dirty="0"/>
              <a:t>Prazo longo para anulação: 2 anos.</a:t>
            </a:r>
          </a:p>
          <a:p>
            <a:pPr marL="0" indent="0">
              <a:buNone/>
            </a:pPr>
            <a:r>
              <a:rPr lang="pt-BR" dirty="0" err="1"/>
              <a:t>Invalidacao</a:t>
            </a:r>
            <a:r>
              <a:rPr lang="pt-BR" dirty="0"/>
              <a:t> pelo conteúdo (violação da ordem pública),   por vício formal, </a:t>
            </a:r>
            <a:r>
              <a:rPr lang="pt-BR"/>
              <a:t>por vícios de voto</a:t>
            </a:r>
            <a:endParaRPr lang="pt-BR" dirty="0"/>
          </a:p>
          <a:p>
            <a:pPr marL="0" indent="0">
              <a:buNone/>
            </a:pPr>
            <a:endParaRPr lang="pt-BR" dirty="0"/>
          </a:p>
        </p:txBody>
      </p:sp>
    </p:spTree>
    <p:extLst>
      <p:ext uri="{BB962C8B-B14F-4D97-AF65-F5344CB8AC3E}">
        <p14:creationId xmlns:p14="http://schemas.microsoft.com/office/powerpoint/2010/main" val="11792330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103AFE-E5A0-3C48-A50D-27F35A087FF5}"/>
              </a:ext>
            </a:extLst>
          </p:cNvPr>
          <p:cNvSpPr>
            <a:spLocks noGrp="1"/>
          </p:cNvSpPr>
          <p:nvPr>
            <p:ph type="title"/>
          </p:nvPr>
        </p:nvSpPr>
        <p:spPr/>
        <p:txBody>
          <a:bodyPr/>
          <a:lstStyle/>
          <a:p>
            <a:r>
              <a:rPr lang="pt-BR" dirty="0"/>
              <a:t>Sistemas Monistas e Dualistas</a:t>
            </a:r>
          </a:p>
        </p:txBody>
      </p:sp>
      <p:sp>
        <p:nvSpPr>
          <p:cNvPr id="3" name="Espaço Reservado para Conteúdo 2">
            <a:extLst>
              <a:ext uri="{FF2B5EF4-FFF2-40B4-BE49-F238E27FC236}">
                <a16:creationId xmlns:a16="http://schemas.microsoft.com/office/drawing/2014/main" id="{74BB720E-D837-4449-B4D1-DA05F6B4EF8D}"/>
              </a:ext>
            </a:extLst>
          </p:cNvPr>
          <p:cNvSpPr>
            <a:spLocks noGrp="1"/>
          </p:cNvSpPr>
          <p:nvPr>
            <p:ph idx="1"/>
          </p:nvPr>
        </p:nvSpPr>
        <p:spPr>
          <a:xfrm>
            <a:off x="815546" y="2211859"/>
            <a:ext cx="10462053" cy="3729970"/>
          </a:xfrm>
        </p:spPr>
        <p:txBody>
          <a:bodyPr>
            <a:normAutofit fontScale="70000" lnSpcReduction="20000"/>
          </a:bodyPr>
          <a:lstStyle/>
          <a:p>
            <a:pPr marL="0" indent="0">
              <a:buNone/>
            </a:pPr>
            <a:r>
              <a:rPr lang="pt-BR" dirty="0">
                <a:latin typeface="Arial"/>
                <a:cs typeface="Arial"/>
              </a:rPr>
              <a:t>França: diretoria </a:t>
            </a:r>
          </a:p>
          <a:p>
            <a:pPr marL="0" indent="0">
              <a:buNone/>
            </a:pPr>
            <a:r>
              <a:rPr lang="pt-BR" dirty="0">
                <a:latin typeface="Arial"/>
                <a:cs typeface="Arial"/>
              </a:rPr>
              <a:t>Alemanha: Diretoria e Conselho</a:t>
            </a:r>
          </a:p>
          <a:p>
            <a:pPr marL="0" indent="0">
              <a:buNone/>
            </a:pPr>
            <a:r>
              <a:rPr lang="pt-BR" dirty="0" err="1">
                <a:latin typeface="Arial"/>
                <a:cs typeface="Arial"/>
              </a:rPr>
              <a:t>Italia</a:t>
            </a:r>
            <a:r>
              <a:rPr lang="pt-BR" dirty="0">
                <a:latin typeface="Arial"/>
                <a:cs typeface="Arial"/>
              </a:rPr>
              <a:t> também admitiu dicotomia após 2001 (dissemina-se pela Europa)</a:t>
            </a:r>
          </a:p>
          <a:p>
            <a:pPr marL="0" indent="0">
              <a:buNone/>
            </a:pPr>
            <a:r>
              <a:rPr lang="pt-BR" dirty="0">
                <a:latin typeface="Arial"/>
                <a:cs typeface="Arial"/>
              </a:rPr>
              <a:t>Lei de 1953 que criou a Petrobras estabeleceu CA e Diretoria</a:t>
            </a:r>
          </a:p>
          <a:p>
            <a:pPr marL="0" indent="0">
              <a:buNone/>
            </a:pPr>
            <a:r>
              <a:rPr lang="pt-BR" dirty="0">
                <a:latin typeface="Arial"/>
                <a:cs typeface="Arial"/>
              </a:rPr>
              <a:t>LSA de 1976 estabeleceu facultatividade (flexível). Legislador visava estruturas orgânicas mais complexas, para gerir grandes empresas em projetos de longo prazo, com captação de capital de risco</a:t>
            </a:r>
          </a:p>
          <a:p>
            <a:pPr>
              <a:lnSpc>
                <a:spcPct val="100000"/>
              </a:lnSpc>
            </a:pPr>
            <a:endParaRPr lang="pt-BR" sz="2400" dirty="0">
              <a:latin typeface="Times New Roman"/>
              <a:cs typeface="Times New Roman"/>
            </a:endParaRPr>
          </a:p>
          <a:p>
            <a:pPr marL="394970" indent="0">
              <a:lnSpc>
                <a:spcPct val="100000"/>
              </a:lnSpc>
              <a:spcBef>
                <a:spcPts val="1295"/>
              </a:spcBef>
              <a:buNone/>
            </a:pPr>
            <a:r>
              <a:rPr lang="pt-BR" b="1" spc="-15" dirty="0">
                <a:latin typeface="Times New Roman"/>
                <a:cs typeface="Times New Roman"/>
              </a:rPr>
              <a:t>Administração </a:t>
            </a:r>
            <a:r>
              <a:rPr lang="pt-BR" b="1" spc="-10" dirty="0">
                <a:latin typeface="Times New Roman"/>
                <a:cs typeface="Times New Roman"/>
              </a:rPr>
              <a:t>da</a:t>
            </a:r>
            <a:r>
              <a:rPr lang="pt-BR" b="1" spc="-30" dirty="0">
                <a:latin typeface="Times New Roman"/>
                <a:cs typeface="Times New Roman"/>
              </a:rPr>
              <a:t> </a:t>
            </a:r>
            <a:r>
              <a:rPr lang="pt-BR" b="1" spc="-20" dirty="0">
                <a:latin typeface="Times New Roman"/>
                <a:cs typeface="Times New Roman"/>
              </a:rPr>
              <a:t>Companhia</a:t>
            </a:r>
            <a:endParaRPr lang="pt-BR" dirty="0">
              <a:latin typeface="Times New Roman"/>
              <a:cs typeface="Times New Roman"/>
            </a:endParaRPr>
          </a:p>
          <a:p>
            <a:pPr marL="394970" marR="5080" indent="0">
              <a:lnSpc>
                <a:spcPts val="1490"/>
              </a:lnSpc>
              <a:spcBef>
                <a:spcPts val="835"/>
              </a:spcBef>
              <a:buNone/>
            </a:pPr>
            <a:r>
              <a:rPr lang="pt-BR" b="1" spc="-10" dirty="0">
                <a:latin typeface="Times New Roman"/>
                <a:cs typeface="Times New Roman"/>
              </a:rPr>
              <a:t>Art</a:t>
            </a:r>
            <a:r>
              <a:rPr lang="pt-BR" spc="-10" dirty="0">
                <a:latin typeface="Times New Roman"/>
                <a:cs typeface="Times New Roman"/>
              </a:rPr>
              <a:t>. </a:t>
            </a:r>
            <a:r>
              <a:rPr lang="pt-BR" b="1" spc="-15" dirty="0">
                <a:latin typeface="Times New Roman"/>
                <a:cs typeface="Times New Roman"/>
              </a:rPr>
              <a:t>138</a:t>
            </a:r>
            <a:r>
              <a:rPr lang="pt-BR" spc="-15" dirty="0">
                <a:latin typeface="Times New Roman"/>
                <a:cs typeface="Times New Roman"/>
              </a:rPr>
              <a:t>. </a:t>
            </a:r>
            <a:r>
              <a:rPr lang="pt-BR" dirty="0">
                <a:latin typeface="Times New Roman"/>
                <a:cs typeface="Times New Roman"/>
              </a:rPr>
              <a:t>A </a:t>
            </a:r>
            <a:r>
              <a:rPr lang="pt-BR" spc="-10" dirty="0">
                <a:latin typeface="Times New Roman"/>
                <a:cs typeface="Times New Roman"/>
              </a:rPr>
              <a:t>administração da </a:t>
            </a:r>
            <a:r>
              <a:rPr lang="pt-BR" spc="-15" dirty="0">
                <a:latin typeface="Times New Roman"/>
                <a:cs typeface="Times New Roman"/>
              </a:rPr>
              <a:t>companhia </a:t>
            </a:r>
            <a:r>
              <a:rPr lang="pt-BR" spc="-10" dirty="0">
                <a:latin typeface="Times New Roman"/>
                <a:cs typeface="Times New Roman"/>
              </a:rPr>
              <a:t>competirá, </a:t>
            </a:r>
            <a:r>
              <a:rPr lang="pt-BR" spc="-15" dirty="0">
                <a:latin typeface="Times New Roman"/>
                <a:cs typeface="Times New Roman"/>
              </a:rPr>
              <a:t>conforme </a:t>
            </a:r>
            <a:r>
              <a:rPr lang="pt-BR" spc="-10" dirty="0">
                <a:latin typeface="Times New Roman"/>
                <a:cs typeface="Times New Roman"/>
              </a:rPr>
              <a:t>dispuser </a:t>
            </a:r>
            <a:r>
              <a:rPr lang="pt-BR" dirty="0">
                <a:latin typeface="Times New Roman"/>
                <a:cs typeface="Times New Roman"/>
              </a:rPr>
              <a:t>o </a:t>
            </a:r>
            <a:r>
              <a:rPr lang="pt-BR" spc="-10" dirty="0">
                <a:latin typeface="Times New Roman"/>
                <a:cs typeface="Times New Roman"/>
              </a:rPr>
              <a:t>estatuto, </a:t>
            </a:r>
            <a:r>
              <a:rPr lang="pt-BR" spc="-5" dirty="0">
                <a:latin typeface="Times New Roman"/>
                <a:cs typeface="Times New Roman"/>
              </a:rPr>
              <a:t>ao </a:t>
            </a:r>
            <a:r>
              <a:rPr lang="pt-BR" spc="-10" dirty="0">
                <a:latin typeface="Times New Roman"/>
                <a:cs typeface="Times New Roman"/>
              </a:rPr>
              <a:t>conselho de administração </a:t>
            </a:r>
            <a:r>
              <a:rPr lang="pt-BR" dirty="0">
                <a:latin typeface="Times New Roman"/>
                <a:cs typeface="Times New Roman"/>
              </a:rPr>
              <a:t>e à  </a:t>
            </a:r>
            <a:r>
              <a:rPr lang="pt-BR" spc="-10" dirty="0">
                <a:latin typeface="Times New Roman"/>
                <a:cs typeface="Times New Roman"/>
              </a:rPr>
              <a:t>diretoria, ou somente </a:t>
            </a:r>
            <a:r>
              <a:rPr lang="pt-BR" dirty="0">
                <a:latin typeface="Times New Roman"/>
                <a:cs typeface="Times New Roman"/>
              </a:rPr>
              <a:t>à</a:t>
            </a:r>
            <a:r>
              <a:rPr lang="pt-BR" spc="-45" dirty="0">
                <a:latin typeface="Times New Roman"/>
                <a:cs typeface="Times New Roman"/>
              </a:rPr>
              <a:t> </a:t>
            </a:r>
            <a:r>
              <a:rPr lang="pt-BR" spc="-10" dirty="0">
                <a:latin typeface="Times New Roman"/>
                <a:cs typeface="Times New Roman"/>
              </a:rPr>
              <a:t>diretoria.</a:t>
            </a:r>
            <a:endParaRPr lang="pt-BR" dirty="0">
              <a:latin typeface="Times New Roman"/>
              <a:cs typeface="Times New Roman"/>
            </a:endParaRPr>
          </a:p>
          <a:p>
            <a:pPr marL="394970" marR="6350" indent="0">
              <a:lnSpc>
                <a:spcPts val="1510"/>
              </a:lnSpc>
              <a:spcBef>
                <a:spcPts val="795"/>
              </a:spcBef>
              <a:buNone/>
            </a:pPr>
            <a:r>
              <a:rPr lang="pt-BR" b="1" dirty="0">
                <a:latin typeface="Times New Roman"/>
                <a:cs typeface="Times New Roman"/>
              </a:rPr>
              <a:t>§ </a:t>
            </a:r>
            <a:r>
              <a:rPr lang="pt-BR" b="1" spc="-10" dirty="0">
                <a:latin typeface="Times New Roman"/>
                <a:cs typeface="Times New Roman"/>
              </a:rPr>
              <a:t>1</a:t>
            </a:r>
            <a:r>
              <a:rPr lang="pt-BR" spc="-10" dirty="0">
                <a:latin typeface="Times New Roman"/>
                <a:cs typeface="Times New Roman"/>
              </a:rPr>
              <a:t>º </a:t>
            </a:r>
            <a:r>
              <a:rPr lang="pt-BR" dirty="0">
                <a:latin typeface="Times New Roman"/>
                <a:cs typeface="Times New Roman"/>
              </a:rPr>
              <a:t>O </a:t>
            </a:r>
            <a:r>
              <a:rPr lang="pt-BR" spc="-10" dirty="0">
                <a:latin typeface="Times New Roman"/>
                <a:cs typeface="Times New Roman"/>
              </a:rPr>
              <a:t>conselho de administração </a:t>
            </a:r>
            <a:r>
              <a:rPr lang="pt-BR" dirty="0">
                <a:latin typeface="Times New Roman"/>
                <a:cs typeface="Times New Roman"/>
              </a:rPr>
              <a:t>é </a:t>
            </a:r>
            <a:r>
              <a:rPr lang="pt-BR" spc="-15" dirty="0">
                <a:latin typeface="Times New Roman"/>
                <a:cs typeface="Times New Roman"/>
              </a:rPr>
              <a:t>órgão </a:t>
            </a:r>
            <a:r>
              <a:rPr lang="pt-BR" spc="-10" dirty="0">
                <a:latin typeface="Times New Roman"/>
                <a:cs typeface="Times New Roman"/>
              </a:rPr>
              <a:t>de deliberação colegiada, sendo </a:t>
            </a:r>
            <a:r>
              <a:rPr lang="pt-BR" dirty="0">
                <a:latin typeface="Times New Roman"/>
                <a:cs typeface="Times New Roman"/>
              </a:rPr>
              <a:t>a </a:t>
            </a:r>
            <a:r>
              <a:rPr lang="pt-BR" spc="-10" dirty="0">
                <a:latin typeface="Times New Roman"/>
                <a:cs typeface="Times New Roman"/>
              </a:rPr>
              <a:t>representação da </a:t>
            </a:r>
            <a:r>
              <a:rPr lang="pt-BR" spc="-15" dirty="0">
                <a:latin typeface="Times New Roman"/>
                <a:cs typeface="Times New Roman"/>
              </a:rPr>
              <a:t>companhia </a:t>
            </a:r>
            <a:r>
              <a:rPr lang="pt-BR" spc="-10" dirty="0">
                <a:latin typeface="Times New Roman"/>
                <a:cs typeface="Times New Roman"/>
              </a:rPr>
              <a:t>privativa </a:t>
            </a:r>
            <a:r>
              <a:rPr lang="pt-BR" spc="-15" dirty="0">
                <a:latin typeface="Times New Roman"/>
                <a:cs typeface="Times New Roman"/>
              </a:rPr>
              <a:t>dos  </a:t>
            </a:r>
            <a:r>
              <a:rPr lang="pt-BR" spc="-10" dirty="0">
                <a:latin typeface="Times New Roman"/>
                <a:cs typeface="Times New Roman"/>
              </a:rPr>
              <a:t>diretores.</a:t>
            </a:r>
            <a:endParaRPr lang="pt-BR" dirty="0">
              <a:latin typeface="Times New Roman"/>
              <a:cs typeface="Times New Roman"/>
            </a:endParaRPr>
          </a:p>
          <a:p>
            <a:pPr marL="394970" indent="0">
              <a:lnSpc>
                <a:spcPct val="100000"/>
              </a:lnSpc>
              <a:spcBef>
                <a:spcPts val="700"/>
              </a:spcBef>
              <a:buNone/>
            </a:pPr>
            <a:r>
              <a:rPr lang="pt-BR" b="1" dirty="0">
                <a:latin typeface="Times New Roman"/>
                <a:cs typeface="Times New Roman"/>
              </a:rPr>
              <a:t>§ </a:t>
            </a:r>
            <a:r>
              <a:rPr lang="pt-BR" b="1" spc="-10" dirty="0">
                <a:latin typeface="Times New Roman"/>
                <a:cs typeface="Times New Roman"/>
              </a:rPr>
              <a:t>2</a:t>
            </a:r>
            <a:r>
              <a:rPr lang="pt-BR" spc="-10" dirty="0">
                <a:latin typeface="Times New Roman"/>
                <a:cs typeface="Times New Roman"/>
              </a:rPr>
              <a:t>º </a:t>
            </a:r>
            <a:r>
              <a:rPr lang="pt-BR" spc="-15" dirty="0">
                <a:latin typeface="Times New Roman"/>
                <a:cs typeface="Times New Roman"/>
              </a:rPr>
              <a:t>As companhias </a:t>
            </a:r>
            <a:r>
              <a:rPr lang="pt-BR" spc="-10" dirty="0">
                <a:latin typeface="Times New Roman"/>
                <a:cs typeface="Times New Roman"/>
              </a:rPr>
              <a:t>abertas </a:t>
            </a:r>
            <a:r>
              <a:rPr lang="pt-BR" dirty="0">
                <a:latin typeface="Times New Roman"/>
                <a:cs typeface="Times New Roman"/>
              </a:rPr>
              <a:t>e </a:t>
            </a:r>
            <a:r>
              <a:rPr lang="pt-BR" spc="-5" dirty="0">
                <a:latin typeface="Times New Roman"/>
                <a:cs typeface="Times New Roman"/>
              </a:rPr>
              <a:t>as </a:t>
            </a:r>
            <a:r>
              <a:rPr lang="pt-BR" spc="-10" dirty="0">
                <a:latin typeface="Times New Roman"/>
                <a:cs typeface="Times New Roman"/>
              </a:rPr>
              <a:t>de capital autorizado terão, obrigatoriamente, conselho de</a:t>
            </a:r>
            <a:r>
              <a:rPr lang="pt-BR" spc="-204" dirty="0">
                <a:latin typeface="Times New Roman"/>
                <a:cs typeface="Times New Roman"/>
              </a:rPr>
              <a:t> </a:t>
            </a:r>
            <a:r>
              <a:rPr lang="pt-BR" spc="-10" dirty="0">
                <a:latin typeface="Times New Roman"/>
                <a:cs typeface="Times New Roman"/>
              </a:rPr>
              <a:t>administração.</a:t>
            </a:r>
            <a:endParaRPr lang="pt-BR" dirty="0">
              <a:latin typeface="Times New Roman"/>
              <a:cs typeface="Times New Roman"/>
            </a:endParaRPr>
          </a:p>
          <a:p>
            <a:pPr marL="0" indent="0">
              <a:buNone/>
            </a:pPr>
            <a:endParaRPr lang="pt-BR" dirty="0">
              <a:latin typeface="Arial"/>
              <a:cs typeface="Arial"/>
            </a:endParaRPr>
          </a:p>
          <a:p>
            <a:endParaRPr lang="pt-BR" dirty="0"/>
          </a:p>
        </p:txBody>
      </p:sp>
    </p:spTree>
    <p:extLst>
      <p:ext uri="{BB962C8B-B14F-4D97-AF65-F5344CB8AC3E}">
        <p14:creationId xmlns:p14="http://schemas.microsoft.com/office/powerpoint/2010/main" val="2985332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FBD90FC0-23DD-4D43-8BAF-51DFD99EB326}"/>
              </a:ext>
            </a:extLst>
          </p:cNvPr>
          <p:cNvSpPr txBox="1"/>
          <p:nvPr/>
        </p:nvSpPr>
        <p:spPr>
          <a:xfrm>
            <a:off x="200025" y="1128713"/>
            <a:ext cx="13468855" cy="5616922"/>
          </a:xfrm>
          <a:prstGeom prst="rect">
            <a:avLst/>
          </a:prstGeom>
          <a:noFill/>
        </p:spPr>
        <p:txBody>
          <a:bodyPr wrap="square" rtlCol="0">
            <a:spAutoFit/>
          </a:bodyPr>
          <a:lstStyle/>
          <a:p>
            <a:pPr marL="12700">
              <a:lnSpc>
                <a:spcPct val="100000"/>
              </a:lnSpc>
              <a:spcBef>
                <a:spcPts val="100"/>
              </a:spcBef>
            </a:pPr>
            <a:r>
              <a:rPr lang="pt-BR" dirty="0">
                <a:latin typeface="Times New Roman"/>
                <a:cs typeface="Times New Roman"/>
              </a:rPr>
              <a:t> </a:t>
            </a:r>
            <a:r>
              <a:rPr lang="pt-BR" b="1" spc="-15" dirty="0">
                <a:latin typeface="Times New Roman"/>
                <a:cs typeface="Times New Roman"/>
              </a:rPr>
              <a:t>Conselho </a:t>
            </a:r>
            <a:r>
              <a:rPr lang="pt-BR" b="1" spc="-10" dirty="0">
                <a:latin typeface="Times New Roman"/>
                <a:cs typeface="Times New Roman"/>
              </a:rPr>
              <a:t>de</a:t>
            </a:r>
            <a:r>
              <a:rPr lang="pt-BR" b="1" spc="-150" dirty="0">
                <a:latin typeface="Times New Roman"/>
                <a:cs typeface="Times New Roman"/>
              </a:rPr>
              <a:t> </a:t>
            </a:r>
            <a:r>
              <a:rPr lang="pt-BR" b="1" spc="-15" dirty="0">
                <a:latin typeface="Times New Roman"/>
                <a:cs typeface="Times New Roman"/>
              </a:rPr>
              <a:t>Administração</a:t>
            </a:r>
            <a:r>
              <a:rPr lang="pt-BR" spc="-15" dirty="0">
                <a:latin typeface="Times New Roman"/>
                <a:cs typeface="Times New Roman"/>
              </a:rPr>
              <a:t>.</a:t>
            </a:r>
            <a:endParaRPr lang="pt-BR" dirty="0">
              <a:latin typeface="Times New Roman"/>
              <a:cs typeface="Times New Roman"/>
            </a:endParaRPr>
          </a:p>
          <a:p>
            <a:pPr>
              <a:lnSpc>
                <a:spcPct val="100000"/>
              </a:lnSpc>
            </a:pPr>
            <a:endParaRPr lang="pt-BR" sz="2400" dirty="0">
              <a:latin typeface="Times New Roman"/>
              <a:cs typeface="Times New Roman"/>
            </a:endParaRPr>
          </a:p>
          <a:p>
            <a:pPr marL="12065">
              <a:lnSpc>
                <a:spcPct val="100000"/>
              </a:lnSpc>
              <a:spcBef>
                <a:spcPts val="1045"/>
              </a:spcBef>
              <a:tabLst>
                <a:tab pos="168275" algn="l"/>
              </a:tabLst>
            </a:pPr>
            <a:r>
              <a:rPr lang="pt-BR" spc="-10" dirty="0">
                <a:latin typeface="Times New Roman"/>
                <a:cs typeface="Times New Roman"/>
              </a:rPr>
              <a:t>Ó</a:t>
            </a:r>
            <a:r>
              <a:rPr lang="pt-BR" spc="-15" dirty="0">
                <a:latin typeface="Times New Roman"/>
                <a:cs typeface="Times New Roman"/>
              </a:rPr>
              <a:t>rgão </a:t>
            </a:r>
            <a:r>
              <a:rPr lang="pt-BR" i="1" spc="-10" dirty="0">
                <a:latin typeface="Times New Roman"/>
                <a:cs typeface="Times New Roman"/>
              </a:rPr>
              <a:t>colegiado </a:t>
            </a:r>
            <a:r>
              <a:rPr lang="pt-BR" spc="-10" dirty="0">
                <a:latin typeface="Times New Roman"/>
                <a:cs typeface="Times New Roman"/>
              </a:rPr>
              <a:t>de administração </a:t>
            </a:r>
            <a:r>
              <a:rPr lang="pt-BR" spc="-15" dirty="0">
                <a:latin typeface="Times New Roman"/>
                <a:cs typeface="Times New Roman"/>
              </a:rPr>
              <a:t>(LSA, </a:t>
            </a:r>
            <a:r>
              <a:rPr lang="pt-BR" spc="-5" dirty="0">
                <a:latin typeface="Times New Roman"/>
                <a:cs typeface="Times New Roman"/>
              </a:rPr>
              <a:t>art. </a:t>
            </a:r>
            <a:r>
              <a:rPr lang="pt-BR" spc="-15" dirty="0">
                <a:latin typeface="Times New Roman"/>
                <a:cs typeface="Times New Roman"/>
              </a:rPr>
              <a:t>138, </a:t>
            </a:r>
            <a:r>
              <a:rPr lang="pt-BR" dirty="0">
                <a:latin typeface="Times New Roman"/>
                <a:cs typeface="Times New Roman"/>
              </a:rPr>
              <a:t>§</a:t>
            </a:r>
            <a:r>
              <a:rPr lang="pt-BR" spc="-75" dirty="0">
                <a:latin typeface="Times New Roman"/>
                <a:cs typeface="Times New Roman"/>
              </a:rPr>
              <a:t> </a:t>
            </a:r>
            <a:r>
              <a:rPr lang="pt-BR" spc="-10" dirty="0">
                <a:latin typeface="Times New Roman"/>
                <a:cs typeface="Times New Roman"/>
              </a:rPr>
              <a:t>1°).</a:t>
            </a:r>
          </a:p>
          <a:p>
            <a:pPr marL="12065">
              <a:lnSpc>
                <a:spcPct val="100000"/>
              </a:lnSpc>
              <a:spcBef>
                <a:spcPts val="1045"/>
              </a:spcBef>
              <a:tabLst>
                <a:tab pos="168275" algn="l"/>
              </a:tabLst>
            </a:pPr>
            <a:endParaRPr lang="pt-BR" spc="-10" dirty="0">
              <a:latin typeface="Times New Roman"/>
              <a:cs typeface="Times New Roman"/>
            </a:endParaRPr>
          </a:p>
          <a:p>
            <a:pPr marL="12065">
              <a:lnSpc>
                <a:spcPct val="100000"/>
              </a:lnSpc>
              <a:spcBef>
                <a:spcPts val="1045"/>
              </a:spcBef>
              <a:tabLst>
                <a:tab pos="168275" algn="l"/>
              </a:tabLst>
            </a:pPr>
            <a:r>
              <a:rPr lang="pt-BR" spc="-20" dirty="0">
                <a:latin typeface="Times New Roman"/>
                <a:cs typeface="Times New Roman"/>
              </a:rPr>
              <a:t>Órgão </a:t>
            </a:r>
            <a:r>
              <a:rPr lang="pt-BR" spc="-10" dirty="0">
                <a:latin typeface="Times New Roman"/>
                <a:cs typeface="Times New Roman"/>
              </a:rPr>
              <a:t>obrigatório nas </a:t>
            </a:r>
            <a:r>
              <a:rPr lang="pt-BR" spc="-15" dirty="0">
                <a:latin typeface="Times New Roman"/>
                <a:cs typeface="Times New Roman"/>
              </a:rPr>
              <a:t>companhias </a:t>
            </a:r>
            <a:r>
              <a:rPr lang="pt-BR" spc="-10" dirty="0">
                <a:latin typeface="Times New Roman"/>
                <a:cs typeface="Times New Roman"/>
              </a:rPr>
              <a:t>abertas, de capital autorizado </a:t>
            </a:r>
            <a:r>
              <a:rPr lang="pt-BR" dirty="0">
                <a:latin typeface="Times New Roman"/>
                <a:cs typeface="Times New Roman"/>
              </a:rPr>
              <a:t>e </a:t>
            </a:r>
            <a:r>
              <a:rPr lang="pt-BR" spc="-10" dirty="0">
                <a:latin typeface="Times New Roman"/>
                <a:cs typeface="Times New Roman"/>
              </a:rPr>
              <a:t>sociedades de </a:t>
            </a:r>
            <a:r>
              <a:rPr lang="pt-BR" spc="-15" dirty="0">
                <a:latin typeface="Times New Roman"/>
                <a:cs typeface="Times New Roman"/>
              </a:rPr>
              <a:t>economia </a:t>
            </a:r>
            <a:r>
              <a:rPr lang="pt-BR" spc="-10" dirty="0">
                <a:latin typeface="Times New Roman"/>
                <a:cs typeface="Times New Roman"/>
              </a:rPr>
              <a:t>mista </a:t>
            </a:r>
          </a:p>
          <a:p>
            <a:pPr marR="5715">
              <a:lnSpc>
                <a:spcPts val="1490"/>
              </a:lnSpc>
              <a:spcBef>
                <a:spcPts val="5"/>
              </a:spcBef>
              <a:tabLst>
                <a:tab pos="246379" algn="l"/>
              </a:tabLst>
            </a:pPr>
            <a:r>
              <a:rPr lang="pt-BR" spc="-15" dirty="0">
                <a:latin typeface="Times New Roman"/>
                <a:cs typeface="Times New Roman"/>
              </a:rPr>
              <a:t>(LSA, </a:t>
            </a:r>
            <a:r>
              <a:rPr lang="pt-BR" spc="-10" dirty="0" err="1">
                <a:latin typeface="Times New Roman"/>
                <a:cs typeface="Times New Roman"/>
              </a:rPr>
              <a:t>arts</a:t>
            </a:r>
            <a:r>
              <a:rPr lang="pt-BR" spc="-10" dirty="0">
                <a:latin typeface="Times New Roman"/>
                <a:cs typeface="Times New Roman"/>
              </a:rPr>
              <a:t>. </a:t>
            </a:r>
            <a:r>
              <a:rPr lang="pt-BR" spc="-15" dirty="0">
                <a:latin typeface="Times New Roman"/>
                <a:cs typeface="Times New Roman"/>
              </a:rPr>
              <a:t>138, </a:t>
            </a:r>
            <a:r>
              <a:rPr lang="pt-BR" dirty="0">
                <a:latin typeface="Times New Roman"/>
                <a:cs typeface="Times New Roman"/>
              </a:rPr>
              <a:t>§ </a:t>
            </a:r>
            <a:r>
              <a:rPr lang="pt-BR" spc="-10" dirty="0">
                <a:latin typeface="Times New Roman"/>
                <a:cs typeface="Times New Roman"/>
              </a:rPr>
              <a:t>2°, </a:t>
            </a:r>
            <a:r>
              <a:rPr lang="pt-BR" dirty="0">
                <a:latin typeface="Times New Roman"/>
                <a:cs typeface="Times New Roman"/>
              </a:rPr>
              <a:t>e </a:t>
            </a:r>
            <a:r>
              <a:rPr lang="pt-BR" spc="-10" dirty="0">
                <a:latin typeface="Times New Roman"/>
                <a:cs typeface="Times New Roman"/>
              </a:rPr>
              <a:t>239);  nas demais, </a:t>
            </a:r>
            <a:r>
              <a:rPr lang="pt-BR" dirty="0">
                <a:latin typeface="Times New Roman"/>
                <a:cs typeface="Times New Roman"/>
              </a:rPr>
              <a:t>o </a:t>
            </a:r>
            <a:r>
              <a:rPr lang="pt-BR" spc="-10" dirty="0">
                <a:latin typeface="Times New Roman"/>
                <a:cs typeface="Times New Roman"/>
              </a:rPr>
              <a:t>sistema dual de administração </a:t>
            </a:r>
            <a:r>
              <a:rPr lang="pt-BR" dirty="0">
                <a:latin typeface="Times New Roman"/>
                <a:cs typeface="Times New Roman"/>
              </a:rPr>
              <a:t>é</a:t>
            </a:r>
            <a:r>
              <a:rPr lang="pt-BR" spc="-85" dirty="0">
                <a:latin typeface="Times New Roman"/>
                <a:cs typeface="Times New Roman"/>
              </a:rPr>
              <a:t> </a:t>
            </a:r>
            <a:r>
              <a:rPr lang="pt-BR" spc="-10" dirty="0">
                <a:latin typeface="Times New Roman"/>
                <a:cs typeface="Times New Roman"/>
              </a:rPr>
              <a:t>facultativo.</a:t>
            </a:r>
            <a:endParaRPr lang="pt-BR" dirty="0">
              <a:latin typeface="Times New Roman"/>
              <a:cs typeface="Times New Roman"/>
            </a:endParaRPr>
          </a:p>
          <a:p>
            <a:pPr>
              <a:lnSpc>
                <a:spcPct val="100000"/>
              </a:lnSpc>
              <a:buFont typeface="Times New Roman"/>
              <a:buAutoNum type="romanUcPeriod" startAt="2"/>
            </a:pPr>
            <a:endParaRPr lang="pt-BR" sz="2000" dirty="0">
              <a:latin typeface="Times New Roman"/>
              <a:cs typeface="Times New Roman"/>
            </a:endParaRPr>
          </a:p>
          <a:p>
            <a:pPr marR="6350">
              <a:lnSpc>
                <a:spcPts val="1490"/>
              </a:lnSpc>
              <a:spcBef>
                <a:spcPts val="5"/>
              </a:spcBef>
              <a:tabLst>
                <a:tab pos="330200" algn="l"/>
              </a:tabLst>
            </a:pPr>
            <a:endParaRPr lang="pt-BR" dirty="0">
              <a:latin typeface="Times New Roman"/>
              <a:cs typeface="Times New Roman"/>
            </a:endParaRPr>
          </a:p>
          <a:p>
            <a:pPr marR="6350">
              <a:lnSpc>
                <a:spcPts val="1490"/>
              </a:lnSpc>
              <a:spcBef>
                <a:spcPts val="5"/>
              </a:spcBef>
              <a:tabLst>
                <a:tab pos="330200" algn="l"/>
              </a:tabLst>
            </a:pPr>
            <a:r>
              <a:rPr lang="pt-BR" spc="-15" dirty="0">
                <a:latin typeface="Times New Roman"/>
                <a:cs typeface="Times New Roman"/>
              </a:rPr>
              <a:t>Funções: </a:t>
            </a:r>
          </a:p>
          <a:p>
            <a:pPr marR="6350">
              <a:lnSpc>
                <a:spcPts val="1490"/>
              </a:lnSpc>
              <a:spcBef>
                <a:spcPts val="5"/>
              </a:spcBef>
              <a:tabLst>
                <a:tab pos="330200" algn="l"/>
              </a:tabLst>
            </a:pPr>
            <a:endParaRPr lang="pt-BR" spc="-15" dirty="0">
              <a:latin typeface="Times New Roman"/>
              <a:cs typeface="Times New Roman"/>
            </a:endParaRPr>
          </a:p>
          <a:p>
            <a:pPr marR="6350">
              <a:lnSpc>
                <a:spcPts val="1490"/>
              </a:lnSpc>
              <a:spcBef>
                <a:spcPts val="5"/>
              </a:spcBef>
              <a:tabLst>
                <a:tab pos="330200" algn="l"/>
              </a:tabLst>
            </a:pPr>
            <a:r>
              <a:rPr lang="pt-BR" spc="-5" dirty="0">
                <a:latin typeface="Times New Roman"/>
                <a:cs typeface="Times New Roman"/>
              </a:rPr>
              <a:t>Assento do controlador  (ou em geral do grupo de controle)</a:t>
            </a:r>
          </a:p>
          <a:p>
            <a:pPr marR="6350">
              <a:lnSpc>
                <a:spcPts val="1490"/>
              </a:lnSpc>
              <a:spcBef>
                <a:spcPts val="5"/>
              </a:spcBef>
              <a:tabLst>
                <a:tab pos="330200" algn="l"/>
              </a:tabLst>
            </a:pPr>
            <a:r>
              <a:rPr lang="pt-BR" spc="-5" dirty="0">
                <a:latin typeface="Times New Roman"/>
                <a:cs typeface="Times New Roman"/>
              </a:rPr>
              <a:t>Composição dos interesses dos diversos grupos de acionistas (e até não acionistas). Isso se reflete na forma de sua</a:t>
            </a:r>
          </a:p>
          <a:p>
            <a:pPr marR="6350">
              <a:lnSpc>
                <a:spcPts val="1490"/>
              </a:lnSpc>
              <a:spcBef>
                <a:spcPts val="5"/>
              </a:spcBef>
              <a:tabLst>
                <a:tab pos="330200" algn="l"/>
              </a:tabLst>
            </a:pPr>
            <a:r>
              <a:rPr lang="pt-BR" spc="-5" dirty="0">
                <a:latin typeface="Times New Roman"/>
                <a:cs typeface="Times New Roman"/>
              </a:rPr>
              <a:t>Formação</a:t>
            </a:r>
          </a:p>
          <a:p>
            <a:pPr marR="6350">
              <a:lnSpc>
                <a:spcPts val="1490"/>
              </a:lnSpc>
              <a:spcBef>
                <a:spcPts val="5"/>
              </a:spcBef>
              <a:tabLst>
                <a:tab pos="330200" algn="l"/>
              </a:tabLst>
            </a:pPr>
            <a:r>
              <a:rPr lang="pt-BR" spc="-5" dirty="0">
                <a:latin typeface="Times New Roman"/>
                <a:cs typeface="Times New Roman"/>
              </a:rPr>
              <a:t>Planejamento de longo prazo da companhia</a:t>
            </a:r>
          </a:p>
          <a:p>
            <a:pPr marR="6350">
              <a:lnSpc>
                <a:spcPts val="1490"/>
              </a:lnSpc>
              <a:spcBef>
                <a:spcPts val="5"/>
              </a:spcBef>
              <a:tabLst>
                <a:tab pos="330200" algn="l"/>
              </a:tabLst>
            </a:pPr>
            <a:r>
              <a:rPr lang="pt-BR" spc="-5" dirty="0">
                <a:latin typeface="Times New Roman"/>
                <a:cs typeface="Times New Roman"/>
              </a:rPr>
              <a:t>Decisões estratégicas</a:t>
            </a:r>
          </a:p>
          <a:p>
            <a:pPr marR="6350">
              <a:lnSpc>
                <a:spcPts val="1490"/>
              </a:lnSpc>
              <a:spcBef>
                <a:spcPts val="5"/>
              </a:spcBef>
              <a:tabLst>
                <a:tab pos="330200" algn="l"/>
              </a:tabLst>
            </a:pPr>
            <a:endParaRPr lang="pt-BR" spc="-5" dirty="0">
              <a:latin typeface="Times New Roman"/>
              <a:cs typeface="Times New Roman"/>
            </a:endParaRPr>
          </a:p>
          <a:p>
            <a:pPr marR="6350">
              <a:lnSpc>
                <a:spcPts val="1490"/>
              </a:lnSpc>
              <a:spcBef>
                <a:spcPts val="5"/>
              </a:spcBef>
              <a:tabLst>
                <a:tab pos="330200" algn="l"/>
              </a:tabLst>
            </a:pPr>
            <a:endParaRPr lang="pt-BR" spc="-5" dirty="0">
              <a:latin typeface="Times New Roman"/>
              <a:cs typeface="Times New Roman"/>
            </a:endParaRPr>
          </a:p>
          <a:p>
            <a:pPr marR="6350">
              <a:lnSpc>
                <a:spcPts val="1490"/>
              </a:lnSpc>
              <a:spcBef>
                <a:spcPts val="5"/>
              </a:spcBef>
              <a:tabLst>
                <a:tab pos="330200" algn="l"/>
              </a:tabLst>
            </a:pPr>
            <a:r>
              <a:rPr lang="pt-BR" spc="-5" dirty="0">
                <a:latin typeface="Times New Roman"/>
                <a:cs typeface="Times New Roman"/>
              </a:rPr>
              <a:t>Ponto central da governança corporativa: importância de conselheiros profissionais, independentes, distinção entre Presidente </a:t>
            </a:r>
          </a:p>
          <a:p>
            <a:pPr marR="6350">
              <a:lnSpc>
                <a:spcPts val="1490"/>
              </a:lnSpc>
              <a:spcBef>
                <a:spcPts val="5"/>
              </a:spcBef>
              <a:tabLst>
                <a:tab pos="330200" algn="l"/>
              </a:tabLst>
            </a:pPr>
            <a:r>
              <a:rPr lang="pt-BR" spc="-5" dirty="0">
                <a:latin typeface="Times New Roman"/>
                <a:cs typeface="Times New Roman"/>
              </a:rPr>
              <a:t>do Conselho e Diretor Presidente, etc...</a:t>
            </a:r>
          </a:p>
          <a:p>
            <a:pPr marR="6350">
              <a:lnSpc>
                <a:spcPts val="1490"/>
              </a:lnSpc>
              <a:spcBef>
                <a:spcPts val="5"/>
              </a:spcBef>
              <a:tabLst>
                <a:tab pos="330200" algn="l"/>
              </a:tabLst>
            </a:pPr>
            <a:endParaRPr lang="pt-BR" spc="-5" dirty="0">
              <a:latin typeface="Times New Roman"/>
              <a:cs typeface="Times New Roman"/>
            </a:endParaRPr>
          </a:p>
          <a:p>
            <a:pPr marR="6350">
              <a:lnSpc>
                <a:spcPts val="1490"/>
              </a:lnSpc>
              <a:spcBef>
                <a:spcPts val="5"/>
              </a:spcBef>
              <a:tabLst>
                <a:tab pos="330200" algn="l"/>
              </a:tabLst>
            </a:pPr>
            <a:endParaRPr lang="pt-BR" spc="-5" dirty="0">
              <a:latin typeface="Times New Roman"/>
              <a:cs typeface="Times New Roman"/>
            </a:endParaRPr>
          </a:p>
          <a:p>
            <a:endParaRPr lang="pt-BR" dirty="0"/>
          </a:p>
        </p:txBody>
      </p:sp>
    </p:spTree>
    <p:extLst>
      <p:ext uri="{BB962C8B-B14F-4D97-AF65-F5344CB8AC3E}">
        <p14:creationId xmlns:p14="http://schemas.microsoft.com/office/powerpoint/2010/main" val="39740579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74AE05CE-1AF3-9A46-8FFA-85309F9D7AB5}"/>
              </a:ext>
            </a:extLst>
          </p:cNvPr>
          <p:cNvSpPr txBox="1"/>
          <p:nvPr/>
        </p:nvSpPr>
        <p:spPr>
          <a:xfrm>
            <a:off x="210065" y="1322173"/>
            <a:ext cx="13613175" cy="4351897"/>
          </a:xfrm>
          <a:prstGeom prst="rect">
            <a:avLst/>
          </a:prstGeom>
          <a:noFill/>
        </p:spPr>
        <p:txBody>
          <a:bodyPr wrap="square" rtlCol="0">
            <a:spAutoFit/>
          </a:bodyPr>
          <a:lstStyle/>
          <a:p>
            <a:pPr marL="623570">
              <a:lnSpc>
                <a:spcPct val="100000"/>
              </a:lnSpc>
              <a:spcBef>
                <a:spcPts val="1010"/>
              </a:spcBef>
            </a:pPr>
            <a:r>
              <a:rPr lang="pt-BR" b="1" spc="-15" dirty="0">
                <a:latin typeface="Times New Roman"/>
                <a:cs typeface="Times New Roman"/>
              </a:rPr>
              <a:t>Competência</a:t>
            </a:r>
            <a:endParaRPr lang="pt-BR" dirty="0">
              <a:latin typeface="Times New Roman"/>
              <a:cs typeface="Times New Roman"/>
            </a:endParaRPr>
          </a:p>
          <a:p>
            <a:pPr marL="623570">
              <a:lnSpc>
                <a:spcPct val="100000"/>
              </a:lnSpc>
              <a:spcBef>
                <a:spcPts val="505"/>
              </a:spcBef>
            </a:pPr>
            <a:r>
              <a:rPr lang="pt-BR" sz="1400" b="1" spc="-10" dirty="0">
                <a:latin typeface="Times New Roman"/>
                <a:cs typeface="Times New Roman"/>
              </a:rPr>
              <a:t>Art</a:t>
            </a:r>
            <a:r>
              <a:rPr lang="pt-BR" sz="1400" spc="-10" dirty="0">
                <a:latin typeface="Times New Roman"/>
                <a:cs typeface="Times New Roman"/>
              </a:rPr>
              <a:t>. </a:t>
            </a:r>
            <a:r>
              <a:rPr lang="pt-BR" sz="1400" b="1" spc="-15" dirty="0">
                <a:latin typeface="Times New Roman"/>
                <a:cs typeface="Times New Roman"/>
              </a:rPr>
              <a:t>142</a:t>
            </a:r>
            <a:r>
              <a:rPr lang="pt-BR" sz="1400" spc="-15" dirty="0">
                <a:latin typeface="Times New Roman"/>
                <a:cs typeface="Times New Roman"/>
              </a:rPr>
              <a:t>. Compete </a:t>
            </a:r>
            <a:r>
              <a:rPr lang="pt-BR" sz="1400" spc="-5" dirty="0">
                <a:latin typeface="Times New Roman"/>
                <a:cs typeface="Times New Roman"/>
              </a:rPr>
              <a:t>ao </a:t>
            </a:r>
            <a:r>
              <a:rPr lang="pt-BR" sz="1400" spc="-10" dirty="0">
                <a:latin typeface="Times New Roman"/>
                <a:cs typeface="Times New Roman"/>
              </a:rPr>
              <a:t>conselho de</a:t>
            </a:r>
            <a:r>
              <a:rPr lang="pt-BR" sz="1400" spc="-60" dirty="0">
                <a:latin typeface="Times New Roman"/>
                <a:cs typeface="Times New Roman"/>
              </a:rPr>
              <a:t> </a:t>
            </a:r>
            <a:r>
              <a:rPr lang="pt-BR" sz="1400" spc="-10" dirty="0">
                <a:latin typeface="Times New Roman"/>
                <a:cs typeface="Times New Roman"/>
              </a:rPr>
              <a:t>administração:</a:t>
            </a:r>
            <a:endParaRPr lang="pt-BR" sz="1400" dirty="0">
              <a:latin typeface="Times New Roman"/>
              <a:cs typeface="Times New Roman"/>
            </a:endParaRPr>
          </a:p>
          <a:p>
            <a:pPr marL="735330" lvl="1" indent="-112395">
              <a:lnSpc>
                <a:spcPct val="100000"/>
              </a:lnSpc>
              <a:spcBef>
                <a:spcPts val="430"/>
              </a:spcBef>
              <a:buFont typeface="Times New Roman"/>
              <a:buAutoNum type="romanUcPeriod"/>
              <a:tabLst>
                <a:tab pos="735965" algn="l"/>
              </a:tabLst>
            </a:pPr>
            <a:r>
              <a:rPr lang="pt-BR" sz="1400" dirty="0">
                <a:latin typeface="Times New Roman"/>
                <a:cs typeface="Times New Roman"/>
              </a:rPr>
              <a:t>- </a:t>
            </a:r>
            <a:r>
              <a:rPr lang="pt-BR" sz="1400" spc="-10" dirty="0">
                <a:latin typeface="Times New Roman"/>
                <a:cs typeface="Times New Roman"/>
              </a:rPr>
              <a:t>fixar </a:t>
            </a:r>
            <a:r>
              <a:rPr lang="pt-BR" sz="1400" dirty="0">
                <a:latin typeface="Times New Roman"/>
                <a:cs typeface="Times New Roman"/>
              </a:rPr>
              <a:t>a </a:t>
            </a:r>
            <a:r>
              <a:rPr lang="pt-BR" b="1" spc="-10" dirty="0">
                <a:latin typeface="Times New Roman"/>
                <a:cs typeface="Times New Roman"/>
              </a:rPr>
              <a:t>orientação gera</a:t>
            </a:r>
            <a:r>
              <a:rPr lang="pt-BR" sz="1400" spc="-10" dirty="0">
                <a:latin typeface="Times New Roman"/>
                <a:cs typeface="Times New Roman"/>
              </a:rPr>
              <a:t>l dos </a:t>
            </a:r>
            <a:r>
              <a:rPr lang="pt-BR" sz="1400" spc="-15" dirty="0">
                <a:latin typeface="Times New Roman"/>
                <a:cs typeface="Times New Roman"/>
              </a:rPr>
              <a:t>negócios </a:t>
            </a:r>
            <a:r>
              <a:rPr lang="pt-BR" sz="1400" spc="-10" dirty="0">
                <a:latin typeface="Times New Roman"/>
                <a:cs typeface="Times New Roman"/>
              </a:rPr>
              <a:t>da</a:t>
            </a:r>
            <a:r>
              <a:rPr lang="pt-BR" sz="1400" spc="-65" dirty="0">
                <a:latin typeface="Times New Roman"/>
                <a:cs typeface="Times New Roman"/>
              </a:rPr>
              <a:t> </a:t>
            </a:r>
            <a:r>
              <a:rPr lang="pt-BR" sz="1400" spc="-15" dirty="0">
                <a:latin typeface="Times New Roman"/>
                <a:cs typeface="Times New Roman"/>
              </a:rPr>
              <a:t>companhia;</a:t>
            </a:r>
            <a:endParaRPr lang="pt-BR" sz="1400" dirty="0">
              <a:latin typeface="Times New Roman"/>
              <a:cs typeface="Times New Roman"/>
            </a:endParaRPr>
          </a:p>
          <a:p>
            <a:pPr marL="803910" lvl="1" indent="-180975">
              <a:lnSpc>
                <a:spcPct val="100000"/>
              </a:lnSpc>
              <a:spcBef>
                <a:spcPts val="505"/>
              </a:spcBef>
              <a:buFont typeface="Times New Roman"/>
              <a:buAutoNum type="romanUcPeriod"/>
              <a:tabLst>
                <a:tab pos="804545" algn="l"/>
              </a:tabLst>
            </a:pPr>
            <a:r>
              <a:rPr lang="pt-BR" sz="1400" dirty="0">
                <a:latin typeface="Times New Roman"/>
                <a:cs typeface="Times New Roman"/>
              </a:rPr>
              <a:t>- </a:t>
            </a:r>
            <a:r>
              <a:rPr lang="pt-BR" b="1" spc="-10" dirty="0">
                <a:latin typeface="Times New Roman"/>
                <a:cs typeface="Times New Roman"/>
              </a:rPr>
              <a:t>eleger </a:t>
            </a:r>
            <a:r>
              <a:rPr lang="pt-BR" b="1" dirty="0">
                <a:latin typeface="Times New Roman"/>
                <a:cs typeface="Times New Roman"/>
              </a:rPr>
              <a:t>e </a:t>
            </a:r>
            <a:r>
              <a:rPr lang="pt-BR" b="1" spc="-10" dirty="0">
                <a:latin typeface="Times New Roman"/>
                <a:cs typeface="Times New Roman"/>
              </a:rPr>
              <a:t>destituir </a:t>
            </a:r>
            <a:r>
              <a:rPr lang="pt-BR" sz="1400" spc="-10" dirty="0">
                <a:latin typeface="Times New Roman"/>
                <a:cs typeface="Times New Roman"/>
              </a:rPr>
              <a:t>os diretores da </a:t>
            </a:r>
            <a:r>
              <a:rPr lang="pt-BR" sz="1400" spc="-15" dirty="0">
                <a:latin typeface="Times New Roman"/>
                <a:cs typeface="Times New Roman"/>
              </a:rPr>
              <a:t>companhia </a:t>
            </a:r>
            <a:r>
              <a:rPr lang="pt-BR" sz="1400" dirty="0">
                <a:latin typeface="Times New Roman"/>
                <a:cs typeface="Times New Roman"/>
              </a:rPr>
              <a:t>e </a:t>
            </a:r>
            <a:r>
              <a:rPr lang="pt-BR" sz="1400" spc="-15" dirty="0">
                <a:latin typeface="Times New Roman"/>
                <a:cs typeface="Times New Roman"/>
              </a:rPr>
              <a:t>fixar-lhes </a:t>
            </a:r>
            <a:r>
              <a:rPr lang="pt-BR" sz="1400" spc="-5" dirty="0">
                <a:latin typeface="Times New Roman"/>
                <a:cs typeface="Times New Roman"/>
              </a:rPr>
              <a:t>as </a:t>
            </a:r>
            <a:r>
              <a:rPr lang="pt-BR" sz="1400" spc="-10" dirty="0">
                <a:latin typeface="Times New Roman"/>
                <a:cs typeface="Times New Roman"/>
              </a:rPr>
              <a:t>atribuições, </a:t>
            </a:r>
            <a:r>
              <a:rPr lang="pt-BR" sz="1400" spc="-15" dirty="0">
                <a:latin typeface="Times New Roman"/>
                <a:cs typeface="Times New Roman"/>
              </a:rPr>
              <a:t>observado </a:t>
            </a:r>
            <a:r>
              <a:rPr lang="pt-BR" sz="1400" dirty="0">
                <a:latin typeface="Times New Roman"/>
                <a:cs typeface="Times New Roman"/>
              </a:rPr>
              <a:t>o </a:t>
            </a:r>
            <a:r>
              <a:rPr lang="pt-BR" sz="1400" spc="-10" dirty="0">
                <a:latin typeface="Times New Roman"/>
                <a:cs typeface="Times New Roman"/>
              </a:rPr>
              <a:t>que </a:t>
            </a:r>
            <a:r>
              <a:rPr lang="pt-BR" sz="1400" dirty="0">
                <a:latin typeface="Times New Roman"/>
                <a:cs typeface="Times New Roman"/>
              </a:rPr>
              <a:t>a </a:t>
            </a:r>
            <a:r>
              <a:rPr lang="pt-BR" sz="1400" spc="-10" dirty="0">
                <a:latin typeface="Times New Roman"/>
                <a:cs typeface="Times New Roman"/>
              </a:rPr>
              <a:t>respeito dispuser </a:t>
            </a:r>
            <a:r>
              <a:rPr lang="pt-BR" sz="1400" dirty="0">
                <a:latin typeface="Times New Roman"/>
                <a:cs typeface="Times New Roman"/>
              </a:rPr>
              <a:t>o</a:t>
            </a:r>
            <a:r>
              <a:rPr lang="pt-BR" sz="1400" spc="-95" dirty="0">
                <a:latin typeface="Times New Roman"/>
                <a:cs typeface="Times New Roman"/>
              </a:rPr>
              <a:t> </a:t>
            </a:r>
            <a:r>
              <a:rPr lang="pt-BR" sz="1400" spc="-10" dirty="0">
                <a:latin typeface="Times New Roman"/>
                <a:cs typeface="Times New Roman"/>
              </a:rPr>
              <a:t>estatuto;</a:t>
            </a:r>
            <a:endParaRPr lang="pt-BR" sz="1400" dirty="0">
              <a:latin typeface="Times New Roman"/>
              <a:cs typeface="Times New Roman"/>
            </a:endParaRPr>
          </a:p>
          <a:p>
            <a:pPr marL="623570" marR="48260" lvl="1">
              <a:lnSpc>
                <a:spcPct val="77100"/>
              </a:lnSpc>
              <a:spcBef>
                <a:spcPts val="910"/>
              </a:spcBef>
              <a:buFont typeface="Times New Roman"/>
              <a:buAutoNum type="romanUcPeriod"/>
              <a:tabLst>
                <a:tab pos="872490" algn="l"/>
              </a:tabLst>
            </a:pPr>
            <a:r>
              <a:rPr lang="pt-BR" sz="1400" dirty="0">
                <a:latin typeface="Times New Roman"/>
                <a:cs typeface="Times New Roman"/>
              </a:rPr>
              <a:t>- </a:t>
            </a:r>
            <a:r>
              <a:rPr lang="pt-BR" b="1" spc="-10" dirty="0">
                <a:latin typeface="Times New Roman"/>
                <a:cs typeface="Times New Roman"/>
              </a:rPr>
              <a:t>fiscalizar </a:t>
            </a:r>
            <a:r>
              <a:rPr lang="pt-BR" sz="1400" dirty="0">
                <a:latin typeface="Times New Roman"/>
                <a:cs typeface="Times New Roman"/>
              </a:rPr>
              <a:t>a </a:t>
            </a:r>
            <a:r>
              <a:rPr lang="pt-BR" sz="1400" spc="-10" dirty="0">
                <a:latin typeface="Times New Roman"/>
                <a:cs typeface="Times New Roman"/>
              </a:rPr>
              <a:t>gestão dos diretores, </a:t>
            </a:r>
            <a:r>
              <a:rPr lang="pt-BR" sz="1400" spc="-20" dirty="0">
                <a:latin typeface="Times New Roman"/>
                <a:cs typeface="Times New Roman"/>
              </a:rPr>
              <a:t>examinar, </a:t>
            </a:r>
            <a:r>
              <a:rPr lang="pt-BR" sz="1400" dirty="0">
                <a:latin typeface="Times New Roman"/>
                <a:cs typeface="Times New Roman"/>
              </a:rPr>
              <a:t>a </a:t>
            </a:r>
            <a:r>
              <a:rPr lang="pt-BR" sz="1400" spc="-15" dirty="0">
                <a:latin typeface="Times New Roman"/>
                <a:cs typeface="Times New Roman"/>
              </a:rPr>
              <a:t>qualquer tempo, </a:t>
            </a:r>
            <a:r>
              <a:rPr lang="pt-BR" sz="1400" spc="-10" dirty="0">
                <a:latin typeface="Times New Roman"/>
                <a:cs typeface="Times New Roman"/>
              </a:rPr>
              <a:t>os livros </a:t>
            </a:r>
            <a:r>
              <a:rPr lang="pt-BR" sz="1400" dirty="0">
                <a:latin typeface="Times New Roman"/>
                <a:cs typeface="Times New Roman"/>
              </a:rPr>
              <a:t>e </a:t>
            </a:r>
            <a:r>
              <a:rPr lang="pt-BR" sz="1400" spc="-10" dirty="0">
                <a:latin typeface="Times New Roman"/>
                <a:cs typeface="Times New Roman"/>
              </a:rPr>
              <a:t>papéis da </a:t>
            </a:r>
            <a:r>
              <a:rPr lang="pt-BR" sz="1400" spc="-15" dirty="0">
                <a:latin typeface="Times New Roman"/>
                <a:cs typeface="Times New Roman"/>
              </a:rPr>
              <a:t>companhia, </a:t>
            </a:r>
            <a:r>
              <a:rPr lang="pt-BR" sz="1400" spc="-10" dirty="0">
                <a:latin typeface="Times New Roman"/>
                <a:cs typeface="Times New Roman"/>
              </a:rPr>
              <a:t>solicitar informações  sobre contratos </a:t>
            </a:r>
          </a:p>
          <a:p>
            <a:pPr marL="623570" marR="48260" lvl="1">
              <a:lnSpc>
                <a:spcPct val="77100"/>
              </a:lnSpc>
              <a:spcBef>
                <a:spcPts val="910"/>
              </a:spcBef>
              <a:tabLst>
                <a:tab pos="872490" algn="l"/>
              </a:tabLst>
            </a:pPr>
            <a:r>
              <a:rPr lang="pt-BR" sz="1400" spc="-10" dirty="0">
                <a:latin typeface="Times New Roman"/>
                <a:cs typeface="Times New Roman"/>
              </a:rPr>
              <a:t>celebrados ou </a:t>
            </a:r>
            <a:r>
              <a:rPr lang="pt-BR" sz="1400" spc="-5" dirty="0">
                <a:latin typeface="Times New Roman"/>
                <a:cs typeface="Times New Roman"/>
              </a:rPr>
              <a:t>em </a:t>
            </a:r>
            <a:r>
              <a:rPr lang="pt-BR" sz="1400" spc="-10" dirty="0">
                <a:latin typeface="Times New Roman"/>
                <a:cs typeface="Times New Roman"/>
              </a:rPr>
              <a:t>via de celebração, </a:t>
            </a:r>
            <a:r>
              <a:rPr lang="pt-BR" sz="1400" dirty="0">
                <a:latin typeface="Times New Roman"/>
                <a:cs typeface="Times New Roman"/>
              </a:rPr>
              <a:t>e </a:t>
            </a:r>
            <a:r>
              <a:rPr lang="pt-BR" sz="1400" spc="-15" dirty="0">
                <a:latin typeface="Times New Roman"/>
                <a:cs typeface="Times New Roman"/>
              </a:rPr>
              <a:t>quaisquer </a:t>
            </a:r>
            <a:r>
              <a:rPr lang="pt-BR" sz="1400" spc="-10" dirty="0">
                <a:latin typeface="Times New Roman"/>
                <a:cs typeface="Times New Roman"/>
              </a:rPr>
              <a:t>outros</a:t>
            </a:r>
            <a:r>
              <a:rPr lang="pt-BR" sz="1400" spc="-90" dirty="0">
                <a:latin typeface="Times New Roman"/>
                <a:cs typeface="Times New Roman"/>
              </a:rPr>
              <a:t> </a:t>
            </a:r>
            <a:r>
              <a:rPr lang="pt-BR" sz="1400" spc="-10" dirty="0">
                <a:latin typeface="Times New Roman"/>
                <a:cs typeface="Times New Roman"/>
              </a:rPr>
              <a:t>atos;</a:t>
            </a:r>
          </a:p>
          <a:p>
            <a:pPr marL="623570" marR="48260" lvl="1">
              <a:lnSpc>
                <a:spcPct val="77100"/>
              </a:lnSpc>
              <a:spcBef>
                <a:spcPts val="910"/>
              </a:spcBef>
              <a:tabLst>
                <a:tab pos="872490" algn="l"/>
              </a:tabLst>
            </a:pPr>
            <a:r>
              <a:rPr lang="pt-BR" sz="1400" spc="-10" dirty="0">
                <a:latin typeface="Times New Roman"/>
                <a:cs typeface="Times New Roman"/>
              </a:rPr>
              <a:t>IV- </a:t>
            </a:r>
            <a:r>
              <a:rPr lang="pt-BR" b="1" dirty="0">
                <a:latin typeface="Times New Roman"/>
                <a:cs typeface="Times New Roman"/>
              </a:rPr>
              <a:t> </a:t>
            </a:r>
            <a:r>
              <a:rPr lang="pt-BR" b="1" spc="-15" dirty="0">
                <a:latin typeface="Times New Roman"/>
                <a:cs typeface="Times New Roman"/>
              </a:rPr>
              <a:t>convocar </a:t>
            </a:r>
            <a:r>
              <a:rPr lang="pt-BR" b="1" dirty="0">
                <a:latin typeface="Times New Roman"/>
                <a:cs typeface="Times New Roman"/>
              </a:rPr>
              <a:t>a </a:t>
            </a:r>
            <a:r>
              <a:rPr lang="pt-BR" b="1" spc="-10" dirty="0" err="1">
                <a:latin typeface="Times New Roman"/>
                <a:cs typeface="Times New Roman"/>
              </a:rPr>
              <a:t>assembléia</a:t>
            </a:r>
            <a:r>
              <a:rPr lang="pt-BR" b="1" spc="-10" dirty="0">
                <a:latin typeface="Times New Roman"/>
                <a:cs typeface="Times New Roman"/>
              </a:rPr>
              <a:t>-geral</a:t>
            </a:r>
            <a:r>
              <a:rPr lang="pt-BR" sz="1400" spc="-10" dirty="0">
                <a:latin typeface="Times New Roman"/>
                <a:cs typeface="Times New Roman"/>
              </a:rPr>
              <a:t> </a:t>
            </a:r>
            <a:r>
              <a:rPr lang="pt-BR" sz="1400" spc="-15" dirty="0">
                <a:latin typeface="Times New Roman"/>
                <a:cs typeface="Times New Roman"/>
              </a:rPr>
              <a:t>quando </a:t>
            </a:r>
            <a:r>
              <a:rPr lang="pt-BR" sz="1400" spc="-10" dirty="0">
                <a:latin typeface="Times New Roman"/>
                <a:cs typeface="Times New Roman"/>
              </a:rPr>
              <a:t>julgar </a:t>
            </a:r>
            <a:r>
              <a:rPr lang="pt-BR" sz="1400" spc="-15" dirty="0">
                <a:latin typeface="Times New Roman"/>
                <a:cs typeface="Times New Roman"/>
              </a:rPr>
              <a:t>conveniente, </a:t>
            </a:r>
            <a:r>
              <a:rPr lang="pt-BR" sz="1400" spc="-10" dirty="0">
                <a:latin typeface="Times New Roman"/>
                <a:cs typeface="Times New Roman"/>
              </a:rPr>
              <a:t>ou no caso do artigo</a:t>
            </a:r>
            <a:r>
              <a:rPr lang="pt-BR" sz="1400" spc="-95" dirty="0">
                <a:latin typeface="Times New Roman"/>
                <a:cs typeface="Times New Roman"/>
              </a:rPr>
              <a:t> </a:t>
            </a:r>
            <a:r>
              <a:rPr lang="pt-BR" sz="1400" spc="-15" dirty="0">
                <a:latin typeface="Times New Roman"/>
                <a:cs typeface="Times New Roman"/>
              </a:rPr>
              <a:t>132</a:t>
            </a:r>
          </a:p>
          <a:p>
            <a:pPr marL="623570" marR="48260" lvl="1">
              <a:lnSpc>
                <a:spcPct val="77100"/>
              </a:lnSpc>
              <a:spcBef>
                <a:spcPts val="910"/>
              </a:spcBef>
              <a:tabLst>
                <a:tab pos="872490" algn="l"/>
              </a:tabLst>
            </a:pPr>
            <a:r>
              <a:rPr lang="pt-BR" sz="1400" spc="-15" dirty="0">
                <a:latin typeface="Times New Roman"/>
                <a:cs typeface="Times New Roman"/>
              </a:rPr>
              <a:t>V- </a:t>
            </a:r>
            <a:r>
              <a:rPr lang="pt-BR" sz="1400" dirty="0">
                <a:latin typeface="Times New Roman"/>
                <a:cs typeface="Times New Roman"/>
              </a:rPr>
              <a:t> </a:t>
            </a:r>
            <a:r>
              <a:rPr lang="pt-BR" sz="1400" spc="-15" dirty="0">
                <a:latin typeface="Times New Roman"/>
                <a:cs typeface="Times New Roman"/>
              </a:rPr>
              <a:t>manifestar-se </a:t>
            </a:r>
            <a:r>
              <a:rPr lang="pt-BR" sz="1400" spc="-10" dirty="0">
                <a:latin typeface="Times New Roman"/>
                <a:cs typeface="Times New Roman"/>
              </a:rPr>
              <a:t>sobre </a:t>
            </a:r>
            <a:r>
              <a:rPr lang="pt-BR" sz="1400" dirty="0">
                <a:latin typeface="Times New Roman"/>
                <a:cs typeface="Times New Roman"/>
              </a:rPr>
              <a:t>o </a:t>
            </a:r>
            <a:r>
              <a:rPr lang="pt-BR" sz="1400" spc="-10" dirty="0">
                <a:latin typeface="Times New Roman"/>
                <a:cs typeface="Times New Roman"/>
              </a:rPr>
              <a:t>relatório da administração </a:t>
            </a:r>
            <a:r>
              <a:rPr lang="pt-BR" sz="1400" dirty="0">
                <a:latin typeface="Times New Roman"/>
                <a:cs typeface="Times New Roman"/>
              </a:rPr>
              <a:t>e </a:t>
            </a:r>
            <a:r>
              <a:rPr lang="pt-BR" sz="1400" spc="-5" dirty="0">
                <a:latin typeface="Times New Roman"/>
                <a:cs typeface="Times New Roman"/>
              </a:rPr>
              <a:t>as </a:t>
            </a:r>
            <a:r>
              <a:rPr lang="pt-BR" sz="1400" spc="-10" dirty="0">
                <a:latin typeface="Times New Roman"/>
                <a:cs typeface="Times New Roman"/>
              </a:rPr>
              <a:t>contas da</a:t>
            </a:r>
            <a:r>
              <a:rPr lang="pt-BR" sz="1400" spc="-110" dirty="0">
                <a:latin typeface="Times New Roman"/>
                <a:cs typeface="Times New Roman"/>
              </a:rPr>
              <a:t> </a:t>
            </a:r>
            <a:r>
              <a:rPr lang="pt-BR" sz="1400" spc="-10" dirty="0">
                <a:latin typeface="Times New Roman"/>
                <a:cs typeface="Times New Roman"/>
              </a:rPr>
              <a:t>diretoria;</a:t>
            </a:r>
            <a:endParaRPr lang="pt-BR" sz="1400" dirty="0">
              <a:latin typeface="Times New Roman"/>
              <a:cs typeface="Times New Roman"/>
            </a:endParaRPr>
          </a:p>
          <a:p>
            <a:pPr marL="623570" marR="48260" lvl="1">
              <a:lnSpc>
                <a:spcPct val="77100"/>
              </a:lnSpc>
              <a:spcBef>
                <a:spcPts val="910"/>
              </a:spcBef>
              <a:tabLst>
                <a:tab pos="872490" algn="l"/>
              </a:tabLst>
            </a:pPr>
            <a:r>
              <a:rPr lang="pt-BR" sz="1400" spc="-15" dirty="0">
                <a:latin typeface="Times New Roman"/>
                <a:cs typeface="Times New Roman"/>
              </a:rPr>
              <a:t>VI - manifestar-se </a:t>
            </a:r>
            <a:r>
              <a:rPr lang="pt-BR" sz="1400" spc="-10" dirty="0">
                <a:latin typeface="Times New Roman"/>
                <a:cs typeface="Times New Roman"/>
              </a:rPr>
              <a:t>previamente sobre </a:t>
            </a:r>
            <a:r>
              <a:rPr lang="pt-BR" b="1" spc="-10" dirty="0">
                <a:latin typeface="Times New Roman"/>
                <a:cs typeface="Times New Roman"/>
              </a:rPr>
              <a:t>atos ou contratos,</a:t>
            </a:r>
            <a:r>
              <a:rPr lang="pt-BR" sz="1400" spc="-10" dirty="0">
                <a:latin typeface="Times New Roman"/>
                <a:cs typeface="Times New Roman"/>
              </a:rPr>
              <a:t> </a:t>
            </a:r>
            <a:r>
              <a:rPr lang="pt-BR" sz="1400" spc="-15" dirty="0">
                <a:latin typeface="Times New Roman"/>
                <a:cs typeface="Times New Roman"/>
              </a:rPr>
              <a:t>quando </a:t>
            </a:r>
            <a:r>
              <a:rPr lang="pt-BR" sz="1400" dirty="0">
                <a:latin typeface="Times New Roman"/>
                <a:cs typeface="Times New Roman"/>
              </a:rPr>
              <a:t>o </a:t>
            </a:r>
            <a:r>
              <a:rPr lang="pt-BR" sz="1400" spc="-10" dirty="0">
                <a:latin typeface="Times New Roman"/>
                <a:cs typeface="Times New Roman"/>
              </a:rPr>
              <a:t>estatuto assim </a:t>
            </a:r>
            <a:r>
              <a:rPr lang="pt-BR" sz="1400" dirty="0">
                <a:latin typeface="Times New Roman"/>
                <a:cs typeface="Times New Roman"/>
              </a:rPr>
              <a:t>o</a:t>
            </a:r>
            <a:r>
              <a:rPr lang="pt-BR" sz="1400" spc="-110" dirty="0">
                <a:latin typeface="Times New Roman"/>
                <a:cs typeface="Times New Roman"/>
              </a:rPr>
              <a:t> </a:t>
            </a:r>
            <a:r>
              <a:rPr lang="pt-BR" sz="1400" spc="-10" dirty="0">
                <a:latin typeface="Times New Roman"/>
                <a:cs typeface="Times New Roman"/>
              </a:rPr>
              <a:t>exigir;</a:t>
            </a:r>
            <a:endParaRPr lang="pt-BR" sz="1400" dirty="0">
              <a:latin typeface="Times New Roman"/>
              <a:cs typeface="Times New Roman"/>
            </a:endParaRPr>
          </a:p>
          <a:p>
            <a:pPr marL="623570" marR="48260" lvl="1">
              <a:lnSpc>
                <a:spcPct val="77100"/>
              </a:lnSpc>
              <a:spcBef>
                <a:spcPts val="910"/>
              </a:spcBef>
              <a:tabLst>
                <a:tab pos="872490" algn="l"/>
              </a:tabLst>
            </a:pPr>
            <a:r>
              <a:rPr lang="pt-BR" sz="1400" spc="-15" dirty="0">
                <a:latin typeface="Times New Roman"/>
                <a:cs typeface="Times New Roman"/>
              </a:rPr>
              <a:t>VII deliberar, quando </a:t>
            </a:r>
            <a:r>
              <a:rPr lang="pt-BR" b="1" spc="-10" dirty="0">
                <a:latin typeface="Times New Roman"/>
                <a:cs typeface="Times New Roman"/>
              </a:rPr>
              <a:t>autorizado pelo estatuto, sobre </a:t>
            </a:r>
            <a:r>
              <a:rPr lang="pt-BR" b="1" dirty="0">
                <a:latin typeface="Times New Roman"/>
                <a:cs typeface="Times New Roman"/>
              </a:rPr>
              <a:t>a </a:t>
            </a:r>
            <a:r>
              <a:rPr lang="pt-BR" b="1" spc="-10" dirty="0">
                <a:latin typeface="Times New Roman"/>
                <a:cs typeface="Times New Roman"/>
              </a:rPr>
              <a:t>emissão de ações ou de </a:t>
            </a:r>
            <a:r>
              <a:rPr lang="pt-BR" b="1" spc="-15" dirty="0">
                <a:latin typeface="Times New Roman"/>
                <a:cs typeface="Times New Roman"/>
              </a:rPr>
              <a:t>bônus </a:t>
            </a:r>
            <a:r>
              <a:rPr lang="pt-BR" b="1" spc="-10" dirty="0">
                <a:latin typeface="Times New Roman"/>
                <a:cs typeface="Times New Roman"/>
              </a:rPr>
              <a:t>de</a:t>
            </a:r>
            <a:r>
              <a:rPr lang="pt-BR" b="1" spc="-120" dirty="0">
                <a:latin typeface="Times New Roman"/>
                <a:cs typeface="Times New Roman"/>
              </a:rPr>
              <a:t> </a:t>
            </a:r>
            <a:r>
              <a:rPr lang="pt-BR" b="1" spc="-15" dirty="0">
                <a:latin typeface="Times New Roman"/>
                <a:cs typeface="Times New Roman"/>
              </a:rPr>
              <a:t>subscrição;</a:t>
            </a:r>
            <a:endParaRPr lang="pt-BR" b="1" dirty="0">
              <a:latin typeface="Times New Roman"/>
              <a:cs typeface="Times New Roman"/>
            </a:endParaRPr>
          </a:p>
          <a:p>
            <a:pPr marL="623570" marR="48260" lvl="1">
              <a:lnSpc>
                <a:spcPct val="77100"/>
              </a:lnSpc>
              <a:spcBef>
                <a:spcPts val="910"/>
              </a:spcBef>
              <a:tabLst>
                <a:tab pos="872490" algn="l"/>
              </a:tabLst>
            </a:pPr>
            <a:r>
              <a:rPr lang="pt-BR" sz="1400" b="1" spc="-15" dirty="0">
                <a:latin typeface="Times New Roman"/>
                <a:cs typeface="Times New Roman"/>
              </a:rPr>
              <a:t>VIII - </a:t>
            </a:r>
            <a:r>
              <a:rPr lang="pt-BR" sz="1400" spc="-15" dirty="0">
                <a:latin typeface="Times New Roman"/>
                <a:cs typeface="Times New Roman"/>
              </a:rPr>
              <a:t>autorizar, </a:t>
            </a:r>
            <a:r>
              <a:rPr lang="pt-BR" sz="1400" spc="-5" dirty="0">
                <a:latin typeface="Times New Roman"/>
                <a:cs typeface="Times New Roman"/>
              </a:rPr>
              <a:t>se </a:t>
            </a:r>
            <a:r>
              <a:rPr lang="pt-BR" sz="1400" dirty="0">
                <a:latin typeface="Times New Roman"/>
                <a:cs typeface="Times New Roman"/>
              </a:rPr>
              <a:t>o </a:t>
            </a:r>
            <a:r>
              <a:rPr lang="pt-BR" sz="1400" spc="-10" dirty="0">
                <a:latin typeface="Times New Roman"/>
                <a:cs typeface="Times New Roman"/>
              </a:rPr>
              <a:t>estatuto não dispuser </a:t>
            </a:r>
            <a:r>
              <a:rPr lang="pt-BR" sz="1400" spc="-5" dirty="0">
                <a:latin typeface="Times New Roman"/>
                <a:cs typeface="Times New Roman"/>
              </a:rPr>
              <a:t>em </a:t>
            </a:r>
            <a:r>
              <a:rPr lang="pt-BR" sz="1400" spc="-10" dirty="0">
                <a:latin typeface="Times New Roman"/>
                <a:cs typeface="Times New Roman"/>
              </a:rPr>
              <a:t>contrário, </a:t>
            </a:r>
            <a:r>
              <a:rPr lang="pt-BR" sz="1400" dirty="0">
                <a:latin typeface="Times New Roman"/>
                <a:cs typeface="Times New Roman"/>
              </a:rPr>
              <a:t>a </a:t>
            </a:r>
            <a:r>
              <a:rPr lang="pt-BR" b="1" spc="-10" dirty="0">
                <a:latin typeface="Times New Roman"/>
                <a:cs typeface="Times New Roman"/>
              </a:rPr>
              <a:t>alienação de bens do ativo permanente, </a:t>
            </a:r>
            <a:r>
              <a:rPr lang="pt-BR" b="1" dirty="0">
                <a:latin typeface="Times New Roman"/>
                <a:cs typeface="Times New Roman"/>
              </a:rPr>
              <a:t>a </a:t>
            </a:r>
            <a:r>
              <a:rPr lang="pt-BR" b="1" spc="-10" dirty="0">
                <a:latin typeface="Times New Roman"/>
                <a:cs typeface="Times New Roman"/>
              </a:rPr>
              <a:t>constituição de </a:t>
            </a:r>
            <a:r>
              <a:rPr lang="pt-BR" b="1" spc="-15" dirty="0">
                <a:latin typeface="Times New Roman"/>
                <a:cs typeface="Times New Roman"/>
              </a:rPr>
              <a:t>ônus  </a:t>
            </a:r>
            <a:r>
              <a:rPr lang="pt-BR" b="1" spc="-10" dirty="0">
                <a:latin typeface="Times New Roman"/>
                <a:cs typeface="Times New Roman"/>
              </a:rPr>
              <a:t>reais </a:t>
            </a:r>
          </a:p>
          <a:p>
            <a:pPr marL="623570" marR="48260" lvl="1">
              <a:lnSpc>
                <a:spcPct val="77100"/>
              </a:lnSpc>
              <a:spcBef>
                <a:spcPts val="910"/>
              </a:spcBef>
              <a:tabLst>
                <a:tab pos="872490" algn="l"/>
              </a:tabLst>
            </a:pPr>
            <a:r>
              <a:rPr lang="pt-BR" sz="1400" dirty="0">
                <a:latin typeface="Times New Roman"/>
                <a:cs typeface="Times New Roman"/>
              </a:rPr>
              <a:t>e a </a:t>
            </a:r>
            <a:r>
              <a:rPr lang="pt-BR" sz="1400" spc="-10" dirty="0">
                <a:latin typeface="Times New Roman"/>
                <a:cs typeface="Times New Roman"/>
              </a:rPr>
              <a:t>prestação de garantias </a:t>
            </a:r>
            <a:r>
              <a:rPr lang="pt-BR" sz="1400" dirty="0">
                <a:latin typeface="Times New Roman"/>
                <a:cs typeface="Times New Roman"/>
              </a:rPr>
              <a:t>a </a:t>
            </a:r>
            <a:r>
              <a:rPr lang="pt-BR" sz="1400" spc="-10" dirty="0">
                <a:latin typeface="Times New Roman"/>
                <a:cs typeface="Times New Roman"/>
              </a:rPr>
              <a:t>obrigações de</a:t>
            </a:r>
            <a:r>
              <a:rPr lang="pt-BR" sz="1400" spc="-95" dirty="0">
                <a:latin typeface="Times New Roman"/>
                <a:cs typeface="Times New Roman"/>
              </a:rPr>
              <a:t> </a:t>
            </a:r>
            <a:r>
              <a:rPr lang="pt-BR" sz="1400" spc="-10" dirty="0">
                <a:latin typeface="Times New Roman"/>
                <a:cs typeface="Times New Roman"/>
              </a:rPr>
              <a:t>terceiros;</a:t>
            </a:r>
          </a:p>
          <a:p>
            <a:pPr marL="623570" marR="57785" lvl="1">
              <a:lnSpc>
                <a:spcPts val="1420"/>
              </a:lnSpc>
              <a:spcBef>
                <a:spcPts val="670"/>
              </a:spcBef>
              <a:tabLst>
                <a:tab pos="998219" algn="l"/>
              </a:tabLst>
            </a:pPr>
            <a:r>
              <a:rPr lang="pt-BR" sz="1400" spc="-10" dirty="0">
                <a:latin typeface="Times New Roman"/>
                <a:cs typeface="Times New Roman"/>
              </a:rPr>
              <a:t>IX</a:t>
            </a:r>
            <a:r>
              <a:rPr lang="pt-BR" sz="1400" dirty="0">
                <a:latin typeface="Times New Roman"/>
                <a:cs typeface="Times New Roman"/>
              </a:rPr>
              <a:t>- </a:t>
            </a:r>
            <a:r>
              <a:rPr lang="pt-BR" sz="1400" spc="-10" dirty="0">
                <a:latin typeface="Times New Roman"/>
                <a:cs typeface="Times New Roman"/>
              </a:rPr>
              <a:t>escolher </a:t>
            </a:r>
            <a:r>
              <a:rPr lang="pt-BR" sz="1400" dirty="0">
                <a:latin typeface="Times New Roman"/>
                <a:cs typeface="Times New Roman"/>
              </a:rPr>
              <a:t>e </a:t>
            </a:r>
            <a:r>
              <a:rPr lang="pt-BR" sz="1400" spc="-10" dirty="0">
                <a:latin typeface="Times New Roman"/>
                <a:cs typeface="Times New Roman"/>
              </a:rPr>
              <a:t>destituir os </a:t>
            </a:r>
            <a:r>
              <a:rPr lang="pt-BR" b="1" spc="-10" dirty="0">
                <a:latin typeface="Times New Roman"/>
                <a:cs typeface="Times New Roman"/>
              </a:rPr>
              <a:t>auditores </a:t>
            </a:r>
            <a:r>
              <a:rPr lang="pt-BR" b="1" spc="-15" dirty="0">
                <a:latin typeface="Times New Roman"/>
                <a:cs typeface="Times New Roman"/>
              </a:rPr>
              <a:t>independentes, </a:t>
            </a:r>
            <a:r>
              <a:rPr lang="pt-BR" sz="1400" spc="-5" dirty="0">
                <a:latin typeface="Times New Roman"/>
                <a:cs typeface="Times New Roman"/>
              </a:rPr>
              <a:t>se</a:t>
            </a:r>
            <a:r>
              <a:rPr lang="pt-BR" sz="1400" spc="-75" dirty="0">
                <a:latin typeface="Times New Roman"/>
                <a:cs typeface="Times New Roman"/>
              </a:rPr>
              <a:t> </a:t>
            </a:r>
            <a:r>
              <a:rPr lang="pt-BR" sz="1400" spc="-25" dirty="0">
                <a:latin typeface="Times New Roman"/>
                <a:cs typeface="Times New Roman"/>
              </a:rPr>
              <a:t>houver.</a:t>
            </a:r>
            <a:endParaRPr lang="pt-BR" sz="1400" dirty="0">
              <a:latin typeface="Times New Roman"/>
              <a:cs typeface="Times New Roman"/>
            </a:endParaRPr>
          </a:p>
          <a:p>
            <a:endParaRPr lang="pt-BR" dirty="0"/>
          </a:p>
        </p:txBody>
      </p:sp>
    </p:spTree>
    <p:extLst>
      <p:ext uri="{BB962C8B-B14F-4D97-AF65-F5344CB8AC3E}">
        <p14:creationId xmlns:p14="http://schemas.microsoft.com/office/powerpoint/2010/main" val="23767212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3F27BC-7079-4FF7-8F7C-ABC82FA3C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8820B02-E95C-4A4A-A032-5EEA22AEFE9E}"/>
              </a:ext>
            </a:extLst>
          </p:cNvPr>
          <p:cNvSpPr>
            <a:spLocks noGrp="1"/>
          </p:cNvSpPr>
          <p:nvPr>
            <p:ph type="title"/>
          </p:nvPr>
        </p:nvSpPr>
        <p:spPr>
          <a:xfrm>
            <a:off x="914400" y="914400"/>
            <a:ext cx="4694904" cy="2881221"/>
          </a:xfrm>
        </p:spPr>
        <p:txBody>
          <a:bodyPr anchor="t">
            <a:normAutofit/>
          </a:bodyPr>
          <a:lstStyle/>
          <a:p>
            <a:r>
              <a:rPr lang="pt-BR" dirty="0"/>
              <a:t>Composição do Conselho de Administração</a:t>
            </a:r>
          </a:p>
        </p:txBody>
      </p:sp>
      <p:sp>
        <p:nvSpPr>
          <p:cNvPr id="3" name="Espaço Reservado para Conteúdo 2">
            <a:extLst>
              <a:ext uri="{FF2B5EF4-FFF2-40B4-BE49-F238E27FC236}">
                <a16:creationId xmlns:a16="http://schemas.microsoft.com/office/drawing/2014/main" id="{6B43F08A-DF21-BD46-9612-A87D25289189}"/>
              </a:ext>
            </a:extLst>
          </p:cNvPr>
          <p:cNvSpPr>
            <a:spLocks noGrp="1"/>
          </p:cNvSpPr>
          <p:nvPr>
            <p:ph idx="1"/>
          </p:nvPr>
        </p:nvSpPr>
        <p:spPr>
          <a:xfrm>
            <a:off x="4868562" y="1036000"/>
            <a:ext cx="6209934" cy="4259900"/>
          </a:xfrm>
        </p:spPr>
        <p:txBody>
          <a:bodyPr>
            <a:normAutofit fontScale="92500" lnSpcReduction="20000"/>
          </a:bodyPr>
          <a:lstStyle/>
          <a:p>
            <a:pPr>
              <a:lnSpc>
                <a:spcPct val="110000"/>
              </a:lnSpc>
            </a:pPr>
            <a:r>
              <a:rPr lang="pt-BR" sz="1500" dirty="0">
                <a:latin typeface="Arial" panose="020B0604020202020204" pitchFamily="34" charset="0"/>
                <a:cs typeface="Arial" panose="020B0604020202020204" pitchFamily="34" charset="0"/>
              </a:rPr>
              <a:t>Colegiado: no mínimo 3 membros, eleitos pela AG, pelo prazo máximo de 3 anos, com reeleição . Conselheiros não têm poderes individuais.</a:t>
            </a:r>
          </a:p>
          <a:p>
            <a:pPr>
              <a:lnSpc>
                <a:spcPct val="110000"/>
              </a:lnSpc>
            </a:pPr>
            <a:r>
              <a:rPr lang="pt-BR" sz="1500" dirty="0">
                <a:latin typeface="Arial" panose="020B0604020202020204" pitchFamily="34" charset="0"/>
                <a:cs typeface="Arial" panose="020B0604020202020204" pitchFamily="34" charset="0"/>
              </a:rPr>
              <a:t>Artigo 143 § 1º Os membros do conselho de administração, até o máximo de 1/3 (um terço), poderão ser eleitos para cargos de diretores.</a:t>
            </a:r>
          </a:p>
          <a:p>
            <a:pPr marL="0" indent="0">
              <a:lnSpc>
                <a:spcPct val="110000"/>
              </a:lnSpc>
              <a:buNone/>
            </a:pPr>
            <a:endParaRPr lang="pt-BR" sz="1500" dirty="0">
              <a:latin typeface="Arial" panose="020B0604020202020204" pitchFamily="34" charset="0"/>
              <a:cs typeface="Arial" panose="020B0604020202020204" pitchFamily="34" charset="0"/>
            </a:endParaRPr>
          </a:p>
          <a:p>
            <a:pPr>
              <a:lnSpc>
                <a:spcPct val="110000"/>
              </a:lnSpc>
            </a:pPr>
            <a:r>
              <a:rPr lang="pt-BR" sz="1500" b="1" spc="-15" dirty="0">
                <a:latin typeface="Arial" panose="020B0604020202020204" pitchFamily="34" charset="0"/>
                <a:cs typeface="Arial" panose="020B0604020202020204" pitchFamily="34" charset="0"/>
              </a:rPr>
              <a:t>Artigo 140, Parágrafo único</a:t>
            </a:r>
            <a:r>
              <a:rPr lang="pt-BR" sz="1500" spc="-15" dirty="0">
                <a:latin typeface="Arial" panose="020B0604020202020204" pitchFamily="34" charset="0"/>
                <a:cs typeface="Arial" panose="020B0604020202020204" pitchFamily="34" charset="0"/>
              </a:rPr>
              <a:t>. </a:t>
            </a:r>
            <a:r>
              <a:rPr lang="pt-BR" sz="1500" b="1" dirty="0">
                <a:latin typeface="Arial" panose="020B0604020202020204" pitchFamily="34" charset="0"/>
                <a:cs typeface="Arial" panose="020B0604020202020204" pitchFamily="34" charset="0"/>
              </a:rPr>
              <a:t>O </a:t>
            </a:r>
            <a:r>
              <a:rPr lang="pt-BR" sz="1500" b="1" spc="-10" dirty="0">
                <a:latin typeface="Arial" panose="020B0604020202020204" pitchFamily="34" charset="0"/>
                <a:cs typeface="Arial" panose="020B0604020202020204" pitchFamily="34" charset="0"/>
              </a:rPr>
              <a:t>estatuto poderá prever </a:t>
            </a:r>
            <a:r>
              <a:rPr lang="pt-BR" sz="1500" b="1" dirty="0">
                <a:latin typeface="Arial" panose="020B0604020202020204" pitchFamily="34" charset="0"/>
                <a:cs typeface="Arial" panose="020B0604020202020204" pitchFamily="34" charset="0"/>
              </a:rPr>
              <a:t>a </a:t>
            </a:r>
            <a:r>
              <a:rPr lang="pt-BR" sz="1500" b="1" spc="-10" dirty="0">
                <a:latin typeface="Arial" panose="020B0604020202020204" pitchFamily="34" charset="0"/>
                <a:cs typeface="Arial" panose="020B0604020202020204" pitchFamily="34" charset="0"/>
              </a:rPr>
              <a:t>participação no conselho de representantes dos </a:t>
            </a:r>
            <a:r>
              <a:rPr lang="pt-BR" sz="1500" b="1" spc="-15" dirty="0">
                <a:latin typeface="Arial" panose="020B0604020202020204" pitchFamily="34" charset="0"/>
                <a:cs typeface="Arial" panose="020B0604020202020204" pitchFamily="34" charset="0"/>
              </a:rPr>
              <a:t>empregados, </a:t>
            </a:r>
            <a:r>
              <a:rPr lang="pt-BR" sz="1500" b="1" spc="-10" dirty="0">
                <a:latin typeface="Arial" panose="020B0604020202020204" pitchFamily="34" charset="0"/>
                <a:cs typeface="Arial" panose="020B0604020202020204" pitchFamily="34" charset="0"/>
              </a:rPr>
              <a:t>escolhidos pelo  voto destes, </a:t>
            </a:r>
            <a:r>
              <a:rPr lang="pt-BR" sz="1500" b="1" spc="-5" dirty="0">
                <a:latin typeface="Arial" panose="020B0604020202020204" pitchFamily="34" charset="0"/>
                <a:cs typeface="Arial" panose="020B0604020202020204" pitchFamily="34" charset="0"/>
              </a:rPr>
              <a:t>em </a:t>
            </a:r>
            <a:r>
              <a:rPr lang="pt-BR" sz="1500" b="1" spc="-10" dirty="0">
                <a:latin typeface="Arial" panose="020B0604020202020204" pitchFamily="34" charset="0"/>
                <a:cs typeface="Arial" panose="020B0604020202020204" pitchFamily="34" charset="0"/>
              </a:rPr>
              <a:t>eleição direta, </a:t>
            </a:r>
            <a:r>
              <a:rPr lang="pt-BR" sz="1500" b="1" spc="-15" dirty="0">
                <a:latin typeface="Arial" panose="020B0604020202020204" pitchFamily="34" charset="0"/>
                <a:cs typeface="Arial" panose="020B0604020202020204" pitchFamily="34" charset="0"/>
              </a:rPr>
              <a:t>organizada </a:t>
            </a:r>
            <a:r>
              <a:rPr lang="pt-BR" sz="1500" b="1" spc="-10" dirty="0">
                <a:latin typeface="Arial" panose="020B0604020202020204" pitchFamily="34" charset="0"/>
                <a:cs typeface="Arial" panose="020B0604020202020204" pitchFamily="34" charset="0"/>
              </a:rPr>
              <a:t>pela empresa, </a:t>
            </a:r>
            <a:r>
              <a:rPr lang="pt-BR" sz="1500" b="1" spc="-5" dirty="0">
                <a:latin typeface="Arial" panose="020B0604020202020204" pitchFamily="34" charset="0"/>
                <a:cs typeface="Arial" panose="020B0604020202020204" pitchFamily="34" charset="0"/>
              </a:rPr>
              <a:t>em </a:t>
            </a:r>
            <a:r>
              <a:rPr lang="pt-BR" sz="1500" b="1" spc="-10" dirty="0">
                <a:latin typeface="Arial" panose="020B0604020202020204" pitchFamily="34" charset="0"/>
                <a:cs typeface="Arial" panose="020B0604020202020204" pitchFamily="34" charset="0"/>
              </a:rPr>
              <a:t>conjunto com </a:t>
            </a:r>
            <a:r>
              <a:rPr lang="pt-BR" sz="1500" b="1" spc="-5" dirty="0">
                <a:latin typeface="Arial" panose="020B0604020202020204" pitchFamily="34" charset="0"/>
                <a:cs typeface="Arial" panose="020B0604020202020204" pitchFamily="34" charset="0"/>
              </a:rPr>
              <a:t>as </a:t>
            </a:r>
            <a:r>
              <a:rPr lang="pt-BR" sz="1500" b="1" spc="-10" dirty="0">
                <a:latin typeface="Arial" panose="020B0604020202020204" pitchFamily="34" charset="0"/>
                <a:cs typeface="Arial" panose="020B0604020202020204" pitchFamily="34" charset="0"/>
              </a:rPr>
              <a:t>entidades sindicais que os</a:t>
            </a:r>
            <a:r>
              <a:rPr lang="pt-BR" sz="1500" b="1" spc="-135" dirty="0">
                <a:latin typeface="Arial" panose="020B0604020202020204" pitchFamily="34" charset="0"/>
                <a:cs typeface="Arial" panose="020B0604020202020204" pitchFamily="34" charset="0"/>
              </a:rPr>
              <a:t> </a:t>
            </a:r>
            <a:r>
              <a:rPr lang="pt-BR" sz="1500" b="1" spc="-10" dirty="0">
                <a:latin typeface="Arial" panose="020B0604020202020204" pitchFamily="34" charset="0"/>
                <a:cs typeface="Arial" panose="020B0604020202020204" pitchFamily="34" charset="0"/>
              </a:rPr>
              <a:t>representem.</a:t>
            </a:r>
          </a:p>
          <a:p>
            <a:pPr>
              <a:lnSpc>
                <a:spcPct val="110000"/>
              </a:lnSpc>
            </a:pPr>
            <a:r>
              <a:rPr lang="pt-BR" sz="1500" b="1" spc="-10" dirty="0">
                <a:latin typeface="Arial" panose="020B0604020202020204" pitchFamily="34" charset="0"/>
                <a:cs typeface="Arial" panose="020B0604020202020204" pitchFamily="34" charset="0"/>
              </a:rPr>
              <a:t>Art</a:t>
            </a:r>
            <a:r>
              <a:rPr lang="pt-BR" sz="1500" spc="-10" dirty="0">
                <a:latin typeface="Arial" panose="020B0604020202020204" pitchFamily="34" charset="0"/>
                <a:cs typeface="Arial" panose="020B0604020202020204" pitchFamily="34" charset="0"/>
              </a:rPr>
              <a:t>. </a:t>
            </a:r>
            <a:r>
              <a:rPr lang="pt-BR" sz="1500" b="1" spc="-15" dirty="0">
                <a:latin typeface="Arial" panose="020B0604020202020204" pitchFamily="34" charset="0"/>
                <a:cs typeface="Arial" panose="020B0604020202020204" pitchFamily="34" charset="0"/>
              </a:rPr>
              <a:t>146</a:t>
            </a:r>
            <a:r>
              <a:rPr lang="pt-BR" sz="1500" spc="-15" dirty="0">
                <a:latin typeface="Arial" panose="020B0604020202020204" pitchFamily="34" charset="0"/>
                <a:cs typeface="Arial" panose="020B0604020202020204" pitchFamily="34" charset="0"/>
              </a:rPr>
              <a:t>. Poderão </a:t>
            </a:r>
            <a:r>
              <a:rPr lang="pt-BR" sz="1500" spc="-10" dirty="0">
                <a:latin typeface="Arial" panose="020B0604020202020204" pitchFamily="34" charset="0"/>
                <a:cs typeface="Arial" panose="020B0604020202020204" pitchFamily="34" charset="0"/>
              </a:rPr>
              <a:t>ser eleitos para </a:t>
            </a:r>
            <a:r>
              <a:rPr lang="pt-BR" sz="1500" spc="-15" dirty="0">
                <a:latin typeface="Arial" panose="020B0604020202020204" pitchFamily="34" charset="0"/>
                <a:cs typeface="Arial" panose="020B0604020202020204" pitchFamily="34" charset="0"/>
              </a:rPr>
              <a:t>membros </a:t>
            </a:r>
            <a:r>
              <a:rPr lang="pt-BR" sz="1500" spc="-10" dirty="0">
                <a:latin typeface="Arial" panose="020B0604020202020204" pitchFamily="34" charset="0"/>
                <a:cs typeface="Arial" panose="020B0604020202020204" pitchFamily="34" charset="0"/>
              </a:rPr>
              <a:t>dos </a:t>
            </a:r>
            <a:r>
              <a:rPr lang="pt-BR" sz="1500" spc="-15" dirty="0">
                <a:latin typeface="Arial" panose="020B0604020202020204" pitchFamily="34" charset="0"/>
                <a:cs typeface="Arial" panose="020B0604020202020204" pitchFamily="34" charset="0"/>
              </a:rPr>
              <a:t>órgãos </a:t>
            </a:r>
            <a:r>
              <a:rPr lang="pt-BR" sz="1500" spc="-10" dirty="0">
                <a:latin typeface="Arial" panose="020B0604020202020204" pitchFamily="34" charset="0"/>
                <a:cs typeface="Arial" panose="020B0604020202020204" pitchFamily="34" charset="0"/>
              </a:rPr>
              <a:t>de administração pessoas naturais, </a:t>
            </a:r>
            <a:r>
              <a:rPr lang="pt-BR" sz="1500" b="1" spc="-15" dirty="0">
                <a:latin typeface="Arial" panose="020B0604020202020204" pitchFamily="34" charset="0"/>
                <a:cs typeface="Arial" panose="020B0604020202020204" pitchFamily="34" charset="0"/>
              </a:rPr>
              <a:t>devendo </a:t>
            </a:r>
            <a:r>
              <a:rPr lang="pt-BR" sz="1500" b="1" spc="-10" dirty="0">
                <a:latin typeface="Arial" panose="020B0604020202020204" pitchFamily="34" charset="0"/>
                <a:cs typeface="Arial" panose="020B0604020202020204" pitchFamily="34" charset="0"/>
              </a:rPr>
              <a:t>os </a:t>
            </a:r>
            <a:r>
              <a:rPr lang="pt-BR" sz="1500" b="1" spc="-15" dirty="0">
                <a:latin typeface="Arial" panose="020B0604020202020204" pitchFamily="34" charset="0"/>
                <a:cs typeface="Arial" panose="020B0604020202020204" pitchFamily="34" charset="0"/>
              </a:rPr>
              <a:t>membros do  </a:t>
            </a:r>
            <a:r>
              <a:rPr lang="pt-BR" sz="1500" b="1" spc="-10" dirty="0">
                <a:latin typeface="Arial" panose="020B0604020202020204" pitchFamily="34" charset="0"/>
                <a:cs typeface="Arial" panose="020B0604020202020204" pitchFamily="34" charset="0"/>
              </a:rPr>
              <a:t>conselho de administração ser acionistas </a:t>
            </a:r>
            <a:r>
              <a:rPr lang="pt-BR" sz="1500" b="1" dirty="0">
                <a:latin typeface="Arial" panose="020B0604020202020204" pitchFamily="34" charset="0"/>
                <a:cs typeface="Arial" panose="020B0604020202020204" pitchFamily="34" charset="0"/>
              </a:rPr>
              <a:t>e </a:t>
            </a:r>
            <a:r>
              <a:rPr lang="pt-BR" sz="1500" b="1" spc="-10" dirty="0">
                <a:latin typeface="Arial" panose="020B0604020202020204" pitchFamily="34" charset="0"/>
                <a:cs typeface="Arial" panose="020B0604020202020204" pitchFamily="34" charset="0"/>
              </a:rPr>
              <a:t>os diretores residentes no País, acionistas ou</a:t>
            </a:r>
            <a:r>
              <a:rPr lang="pt-BR" sz="1500" b="1" spc="-130" dirty="0">
                <a:latin typeface="Arial" panose="020B0604020202020204" pitchFamily="34" charset="0"/>
                <a:cs typeface="Arial" panose="020B0604020202020204" pitchFamily="34" charset="0"/>
              </a:rPr>
              <a:t> </a:t>
            </a:r>
            <a:r>
              <a:rPr lang="pt-BR" sz="1500" b="1" spc="-10" dirty="0">
                <a:latin typeface="Arial" panose="020B0604020202020204" pitchFamily="34" charset="0"/>
                <a:cs typeface="Arial" panose="020B0604020202020204" pitchFamily="34" charset="0"/>
              </a:rPr>
              <a:t>não.</a:t>
            </a:r>
          </a:p>
          <a:p>
            <a:pPr>
              <a:lnSpc>
                <a:spcPct val="110000"/>
              </a:lnSpc>
            </a:pPr>
            <a:r>
              <a:rPr lang="pt-BR" sz="1500" b="1" spc="-10" dirty="0">
                <a:latin typeface="Arial" panose="020B0604020202020204" pitchFamily="34" charset="0"/>
                <a:cs typeface="Arial" panose="020B0604020202020204" pitchFamily="34" charset="0"/>
              </a:rPr>
              <a:t>Conselheiros não podem se fazer representar por procuradores.</a:t>
            </a:r>
          </a:p>
          <a:p>
            <a:pPr>
              <a:lnSpc>
                <a:spcPct val="110000"/>
              </a:lnSpc>
            </a:pPr>
            <a:r>
              <a:rPr lang="pt-BR" sz="1500" b="1" spc="-10" dirty="0">
                <a:latin typeface="Arial" panose="020B0604020202020204" pitchFamily="34" charset="0"/>
                <a:cs typeface="Arial" panose="020B0604020202020204" pitchFamily="34" charset="0"/>
              </a:rPr>
              <a:t>Pode estabelecer quórum </a:t>
            </a:r>
            <a:r>
              <a:rPr lang="pt-BR" sz="1500" b="1" spc="-10" dirty="0" err="1">
                <a:latin typeface="Arial" panose="020B0604020202020204" pitchFamily="34" charset="0"/>
                <a:cs typeface="Arial" panose="020B0604020202020204" pitchFamily="34" charset="0"/>
              </a:rPr>
              <a:t>quaiificado</a:t>
            </a:r>
            <a:r>
              <a:rPr lang="pt-BR" sz="1500" b="1" spc="-10" dirty="0">
                <a:latin typeface="Arial" panose="020B0604020202020204" pitchFamily="34" charset="0"/>
                <a:cs typeface="Arial" panose="020B0604020202020204" pitchFamily="34" charset="0"/>
              </a:rPr>
              <a:t>, mas é vedado exigir unanimidade (Egberto Lacerda Teixeira e Guerreiro)</a:t>
            </a:r>
            <a:endParaRPr lang="pt-BR" sz="1500" b="1" dirty="0">
              <a:latin typeface="Arial" panose="020B0604020202020204" pitchFamily="34" charset="0"/>
              <a:cs typeface="Arial" panose="020B0604020202020204" pitchFamily="34" charset="0"/>
            </a:endParaRPr>
          </a:p>
          <a:p>
            <a:pPr>
              <a:lnSpc>
                <a:spcPct val="110000"/>
              </a:lnSpc>
            </a:pPr>
            <a:endParaRPr lang="pt-BR" sz="1400" b="1" dirty="0">
              <a:latin typeface="Times New Roman"/>
              <a:cs typeface="Times New Roman"/>
            </a:endParaRPr>
          </a:p>
          <a:p>
            <a:pPr>
              <a:lnSpc>
                <a:spcPct val="110000"/>
              </a:lnSpc>
            </a:pPr>
            <a:endParaRPr lang="pt-BR" sz="1400" dirty="0"/>
          </a:p>
          <a:p>
            <a:pPr>
              <a:lnSpc>
                <a:spcPct val="110000"/>
              </a:lnSpc>
            </a:pPr>
            <a:endParaRPr lang="pt-BR" sz="1400" dirty="0"/>
          </a:p>
        </p:txBody>
      </p:sp>
      <p:cxnSp>
        <p:nvCxnSpPr>
          <p:cNvPr id="10" name="Straight Connector 9">
            <a:extLst>
              <a:ext uri="{FF2B5EF4-FFF2-40B4-BE49-F238E27FC236}">
                <a16:creationId xmlns:a16="http://schemas.microsoft.com/office/drawing/2014/main" id="{61AF2F3F-06F0-42E3-8F72-36BEDCB694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2570" y="5821999"/>
            <a:ext cx="1020883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61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0F7061-C62A-DD4F-AE9B-FEB4B656A8A6}"/>
              </a:ext>
            </a:extLst>
          </p:cNvPr>
          <p:cNvSpPr>
            <a:spLocks noGrp="1"/>
          </p:cNvSpPr>
          <p:nvPr>
            <p:ph type="title"/>
          </p:nvPr>
        </p:nvSpPr>
        <p:spPr/>
        <p:txBody>
          <a:bodyPr/>
          <a:lstStyle/>
          <a:p>
            <a:r>
              <a:rPr lang="pt-BR" dirty="0"/>
              <a:t>Direitos Patrimoniais: O principal é o direito aos dividendos</a:t>
            </a:r>
          </a:p>
        </p:txBody>
      </p:sp>
      <p:sp>
        <p:nvSpPr>
          <p:cNvPr id="3" name="Espaço Reservado para Conteúdo 2">
            <a:extLst>
              <a:ext uri="{FF2B5EF4-FFF2-40B4-BE49-F238E27FC236}">
                <a16:creationId xmlns:a16="http://schemas.microsoft.com/office/drawing/2014/main" id="{5CC2A961-B190-B64D-BFFF-9A8602153485}"/>
              </a:ext>
            </a:extLst>
          </p:cNvPr>
          <p:cNvSpPr>
            <a:spLocks noGrp="1"/>
          </p:cNvSpPr>
          <p:nvPr>
            <p:ph idx="1"/>
          </p:nvPr>
        </p:nvSpPr>
        <p:spPr/>
        <p:txBody>
          <a:bodyPr>
            <a:normAutofit fontScale="62500" lnSpcReduction="20000"/>
          </a:bodyPr>
          <a:lstStyle/>
          <a:p>
            <a:pPr marL="0" indent="0">
              <a:buNone/>
            </a:pPr>
            <a:r>
              <a:rPr lang="pt-BR" b="1" dirty="0"/>
              <a:t>Pressuposto: apuração de lucros. Lucros pertencem à sociedade. Só se tornam crédito com declaração</a:t>
            </a:r>
          </a:p>
          <a:p>
            <a:r>
              <a:rPr lang="pt-BR" dirty="0"/>
              <a:t>Dividendos fixos. Percentual do lucro, do capital social ou do valor nominal das ações. Não participa dos lucros remanescentes (artigo 17, parágrafo 4)</a:t>
            </a:r>
          </a:p>
          <a:p>
            <a:r>
              <a:rPr lang="pt-BR" dirty="0"/>
              <a:t>Dividendos Mínimos: participa dos lucros remanescentes</a:t>
            </a:r>
          </a:p>
          <a:p>
            <a:r>
              <a:rPr lang="pt-BR" dirty="0"/>
              <a:t>Em regra, não são cumulativos. Mas estatuto pode prever que, se não forem pagos, somam-se aos dividendos dos exercícios seguintes.</a:t>
            </a:r>
          </a:p>
          <a:p>
            <a:r>
              <a:rPr lang="pt-BR" dirty="0"/>
              <a:t>Dividendos obrigatórios: na omissão do estatuto, é 50% do lucro líquido; no mínimo, 25%</a:t>
            </a:r>
          </a:p>
          <a:p>
            <a:r>
              <a:rPr lang="pt-BR" dirty="0"/>
              <a:t>Dividendos são diferentes dos juros sobre capital próprio, previstos na lei tributária</a:t>
            </a:r>
          </a:p>
          <a:p>
            <a:endParaRPr lang="pt-BR" b="1" dirty="0"/>
          </a:p>
          <a:p>
            <a:pPr marL="0" indent="0">
              <a:buNone/>
            </a:pPr>
            <a:r>
              <a:rPr lang="pt-BR" b="1" dirty="0"/>
              <a:t>OUTROS DIREITOS PATRIMONIAIS: 1) RECESSO (NAS ESTRITAS HIPOTESES LEGAIS) 2) PARTICIPACAO NO ACERVO NA LIQUIDAÇAO </a:t>
            </a:r>
          </a:p>
        </p:txBody>
      </p:sp>
    </p:spTree>
    <p:extLst>
      <p:ext uri="{BB962C8B-B14F-4D97-AF65-F5344CB8AC3E}">
        <p14:creationId xmlns:p14="http://schemas.microsoft.com/office/powerpoint/2010/main" val="19901148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1888C4-9A3D-5343-BB54-2C7617C03B6B}"/>
              </a:ext>
            </a:extLst>
          </p:cNvPr>
          <p:cNvSpPr>
            <a:spLocks noGrp="1"/>
          </p:cNvSpPr>
          <p:nvPr>
            <p:ph type="title"/>
          </p:nvPr>
        </p:nvSpPr>
        <p:spPr/>
        <p:txBody>
          <a:bodyPr/>
          <a:lstStyle/>
          <a:p>
            <a:r>
              <a:rPr lang="pt-BR" dirty="0"/>
              <a:t>Para impedir que, pelo sistema majoritário, controlador eleja todos os administradores....</a:t>
            </a:r>
          </a:p>
        </p:txBody>
      </p:sp>
      <p:sp>
        <p:nvSpPr>
          <p:cNvPr id="3" name="Espaço Reservado para Conteúdo 2">
            <a:extLst>
              <a:ext uri="{FF2B5EF4-FFF2-40B4-BE49-F238E27FC236}">
                <a16:creationId xmlns:a16="http://schemas.microsoft.com/office/drawing/2014/main" id="{656425DD-8BAB-7C49-A283-89DED33A1835}"/>
              </a:ext>
            </a:extLst>
          </p:cNvPr>
          <p:cNvSpPr>
            <a:spLocks noGrp="1"/>
          </p:cNvSpPr>
          <p:nvPr>
            <p:ph idx="1"/>
          </p:nvPr>
        </p:nvSpPr>
        <p:spPr/>
        <p:txBody>
          <a:bodyPr>
            <a:normAutofit fontScale="92500" lnSpcReduction="10000"/>
          </a:bodyPr>
          <a:lstStyle/>
          <a:p>
            <a:pPr marL="0" indent="0">
              <a:lnSpc>
                <a:spcPct val="100000"/>
              </a:lnSpc>
              <a:buNone/>
            </a:pPr>
            <a:endParaRPr lang="pt-BR" sz="2400" dirty="0">
              <a:latin typeface="Times New Roman"/>
              <a:cs typeface="Times New Roman"/>
            </a:endParaRPr>
          </a:p>
          <a:p>
            <a:pPr marL="394970" indent="0" algn="just">
              <a:lnSpc>
                <a:spcPct val="100000"/>
              </a:lnSpc>
              <a:spcBef>
                <a:spcPts val="1110"/>
              </a:spcBef>
              <a:buNone/>
            </a:pPr>
            <a:r>
              <a:rPr lang="pt-BR" b="1" spc="-35" dirty="0">
                <a:latin typeface="Times New Roman"/>
                <a:cs typeface="Times New Roman"/>
              </a:rPr>
              <a:t>VOTO MÚLTIPLO (NAS COMPANHIAS ABERTAS E FECHADAS)</a:t>
            </a:r>
            <a:endParaRPr lang="pt-BR" dirty="0">
              <a:latin typeface="Times New Roman"/>
              <a:cs typeface="Times New Roman"/>
            </a:endParaRPr>
          </a:p>
          <a:p>
            <a:pPr marL="394970" marR="5080" indent="0" algn="just">
              <a:lnSpc>
                <a:spcPct val="79000"/>
              </a:lnSpc>
              <a:spcBef>
                <a:spcPts val="855"/>
              </a:spcBef>
              <a:buNone/>
            </a:pPr>
            <a:r>
              <a:rPr lang="pt-BR" b="1" spc="-5" dirty="0">
                <a:latin typeface="Times New Roman"/>
                <a:cs typeface="Times New Roman"/>
              </a:rPr>
              <a:t>Art</a:t>
            </a:r>
            <a:r>
              <a:rPr lang="pt-BR" spc="-5" dirty="0">
                <a:latin typeface="Times New Roman"/>
                <a:cs typeface="Times New Roman"/>
              </a:rPr>
              <a:t>. </a:t>
            </a:r>
            <a:r>
              <a:rPr lang="pt-BR" b="1" spc="-10" dirty="0">
                <a:latin typeface="Times New Roman"/>
                <a:cs typeface="Times New Roman"/>
              </a:rPr>
              <a:t>141</a:t>
            </a:r>
            <a:r>
              <a:rPr lang="pt-BR" spc="-10" dirty="0">
                <a:latin typeface="Times New Roman"/>
                <a:cs typeface="Times New Roman"/>
              </a:rPr>
              <a:t>. </a:t>
            </a:r>
            <a:r>
              <a:rPr lang="pt-BR" spc="-5" dirty="0">
                <a:latin typeface="Times New Roman"/>
                <a:cs typeface="Times New Roman"/>
              </a:rPr>
              <a:t>Na </a:t>
            </a:r>
            <a:r>
              <a:rPr lang="pt-BR" spc="-10" dirty="0">
                <a:latin typeface="Times New Roman"/>
                <a:cs typeface="Times New Roman"/>
              </a:rPr>
              <a:t>eleição dos conselheiros, </a:t>
            </a:r>
            <a:r>
              <a:rPr lang="pt-BR" dirty="0">
                <a:latin typeface="Times New Roman"/>
                <a:cs typeface="Times New Roman"/>
              </a:rPr>
              <a:t>é </a:t>
            </a:r>
            <a:r>
              <a:rPr lang="pt-BR" spc="-10" dirty="0">
                <a:latin typeface="Times New Roman"/>
                <a:cs typeface="Times New Roman"/>
              </a:rPr>
              <a:t>facultado </a:t>
            </a:r>
            <a:r>
              <a:rPr lang="pt-BR" spc="-5" dirty="0">
                <a:latin typeface="Times New Roman"/>
                <a:cs typeface="Times New Roman"/>
              </a:rPr>
              <a:t>aos </a:t>
            </a:r>
            <a:r>
              <a:rPr lang="pt-BR" spc="-10" dirty="0">
                <a:latin typeface="Times New Roman"/>
                <a:cs typeface="Times New Roman"/>
              </a:rPr>
              <a:t>acionistas que representem, </a:t>
            </a:r>
            <a:r>
              <a:rPr lang="pt-BR" spc="-5" dirty="0">
                <a:latin typeface="Times New Roman"/>
                <a:cs typeface="Times New Roman"/>
              </a:rPr>
              <a:t>no </a:t>
            </a:r>
            <a:r>
              <a:rPr lang="pt-BR" spc="-10" dirty="0">
                <a:latin typeface="Times New Roman"/>
                <a:cs typeface="Times New Roman"/>
              </a:rPr>
              <a:t>mínimo, </a:t>
            </a:r>
            <a:r>
              <a:rPr lang="pt-BR" b="1" spc="-5" dirty="0">
                <a:latin typeface="Times New Roman"/>
                <a:cs typeface="Times New Roman"/>
              </a:rPr>
              <a:t>0,1 (um </a:t>
            </a:r>
            <a:r>
              <a:rPr lang="pt-BR" b="1" spc="-10" dirty="0">
                <a:latin typeface="Times New Roman"/>
                <a:cs typeface="Times New Roman"/>
              </a:rPr>
              <a:t>décimo) </a:t>
            </a:r>
            <a:r>
              <a:rPr lang="pt-BR" b="1" spc="-5" dirty="0">
                <a:latin typeface="Times New Roman"/>
                <a:cs typeface="Times New Roman"/>
              </a:rPr>
              <a:t>do </a:t>
            </a:r>
            <a:r>
              <a:rPr lang="pt-BR" b="1" spc="-10" dirty="0">
                <a:latin typeface="Times New Roman"/>
                <a:cs typeface="Times New Roman"/>
              </a:rPr>
              <a:t>capital social  </a:t>
            </a:r>
            <a:r>
              <a:rPr lang="pt-BR" spc="-5" dirty="0">
                <a:latin typeface="Times New Roman"/>
                <a:cs typeface="Times New Roman"/>
              </a:rPr>
              <a:t>com </a:t>
            </a:r>
            <a:r>
              <a:rPr lang="pt-BR" spc="-10" dirty="0">
                <a:latin typeface="Times New Roman"/>
                <a:cs typeface="Times New Roman"/>
              </a:rPr>
              <a:t>direito </a:t>
            </a:r>
            <a:r>
              <a:rPr lang="pt-BR" dirty="0">
                <a:latin typeface="Times New Roman"/>
                <a:cs typeface="Times New Roman"/>
              </a:rPr>
              <a:t>a </a:t>
            </a:r>
            <a:r>
              <a:rPr lang="pt-BR" spc="-10" dirty="0">
                <a:latin typeface="Times New Roman"/>
                <a:cs typeface="Times New Roman"/>
              </a:rPr>
              <a:t>voto, esteja </a:t>
            </a:r>
            <a:r>
              <a:rPr lang="pt-BR" spc="-5" dirty="0">
                <a:latin typeface="Times New Roman"/>
                <a:cs typeface="Times New Roman"/>
              </a:rPr>
              <a:t>ou </a:t>
            </a:r>
            <a:r>
              <a:rPr lang="pt-BR" spc="-10" dirty="0">
                <a:latin typeface="Times New Roman"/>
                <a:cs typeface="Times New Roman"/>
              </a:rPr>
              <a:t>não previsto </a:t>
            </a:r>
            <a:r>
              <a:rPr lang="pt-BR" spc="-5" dirty="0">
                <a:latin typeface="Times New Roman"/>
                <a:cs typeface="Times New Roman"/>
              </a:rPr>
              <a:t>no </a:t>
            </a:r>
            <a:r>
              <a:rPr lang="pt-BR" spc="-10" dirty="0">
                <a:latin typeface="Times New Roman"/>
                <a:cs typeface="Times New Roman"/>
              </a:rPr>
              <a:t>estatuto, requerer </a:t>
            </a:r>
            <a:r>
              <a:rPr lang="pt-BR" dirty="0">
                <a:latin typeface="Times New Roman"/>
                <a:cs typeface="Times New Roman"/>
              </a:rPr>
              <a:t>a </a:t>
            </a:r>
            <a:r>
              <a:rPr lang="pt-BR" spc="-10" dirty="0">
                <a:latin typeface="Times New Roman"/>
                <a:cs typeface="Times New Roman"/>
              </a:rPr>
              <a:t>adoção </a:t>
            </a:r>
            <a:r>
              <a:rPr lang="pt-BR" spc="-5" dirty="0">
                <a:latin typeface="Times New Roman"/>
                <a:cs typeface="Times New Roman"/>
              </a:rPr>
              <a:t>do </a:t>
            </a:r>
            <a:r>
              <a:rPr lang="pt-BR" spc="-10" dirty="0">
                <a:latin typeface="Times New Roman"/>
                <a:cs typeface="Times New Roman"/>
              </a:rPr>
              <a:t>processo </a:t>
            </a:r>
            <a:r>
              <a:rPr lang="pt-BR" spc="-5" dirty="0">
                <a:latin typeface="Times New Roman"/>
                <a:cs typeface="Times New Roman"/>
              </a:rPr>
              <a:t>de </a:t>
            </a:r>
            <a:r>
              <a:rPr lang="pt-BR" spc="-10" dirty="0">
                <a:latin typeface="Times New Roman"/>
                <a:cs typeface="Times New Roman"/>
              </a:rPr>
              <a:t>voto múltiplo, </a:t>
            </a:r>
            <a:r>
              <a:rPr lang="pt-BR" b="1" spc="-10" dirty="0">
                <a:latin typeface="Times New Roman"/>
                <a:cs typeface="Times New Roman"/>
              </a:rPr>
              <a:t>atribuindo-se </a:t>
            </a:r>
            <a:r>
              <a:rPr lang="pt-BR" b="1" dirty="0">
                <a:latin typeface="Times New Roman"/>
                <a:cs typeface="Times New Roman"/>
              </a:rPr>
              <a:t>a </a:t>
            </a:r>
            <a:r>
              <a:rPr lang="pt-BR" b="1" spc="-10" dirty="0">
                <a:latin typeface="Times New Roman"/>
                <a:cs typeface="Times New Roman"/>
              </a:rPr>
              <a:t>cada ação  tantos votos quantos sejam </a:t>
            </a:r>
            <a:r>
              <a:rPr lang="pt-BR" b="1" spc="-5" dirty="0">
                <a:latin typeface="Times New Roman"/>
                <a:cs typeface="Times New Roman"/>
              </a:rPr>
              <a:t>os </a:t>
            </a:r>
            <a:r>
              <a:rPr lang="pt-BR" b="1" spc="-10" dirty="0">
                <a:latin typeface="Times New Roman"/>
                <a:cs typeface="Times New Roman"/>
              </a:rPr>
              <a:t>membros </a:t>
            </a:r>
            <a:r>
              <a:rPr lang="pt-BR" b="1" spc="-5" dirty="0">
                <a:latin typeface="Times New Roman"/>
                <a:cs typeface="Times New Roman"/>
              </a:rPr>
              <a:t>do </a:t>
            </a:r>
            <a:r>
              <a:rPr lang="pt-BR" b="1" spc="-10" dirty="0">
                <a:latin typeface="Times New Roman"/>
                <a:cs typeface="Times New Roman"/>
              </a:rPr>
              <a:t>conselho, </a:t>
            </a:r>
            <a:r>
              <a:rPr lang="pt-BR" b="1" dirty="0">
                <a:latin typeface="Times New Roman"/>
                <a:cs typeface="Times New Roman"/>
              </a:rPr>
              <a:t>e </a:t>
            </a:r>
            <a:r>
              <a:rPr lang="pt-BR" b="1" spc="-10" dirty="0">
                <a:latin typeface="Times New Roman"/>
                <a:cs typeface="Times New Roman"/>
              </a:rPr>
              <a:t>reconhecido </a:t>
            </a:r>
            <a:r>
              <a:rPr lang="pt-BR" b="1" spc="-5" dirty="0">
                <a:latin typeface="Times New Roman"/>
                <a:cs typeface="Times New Roman"/>
              </a:rPr>
              <a:t>ao </a:t>
            </a:r>
            <a:r>
              <a:rPr lang="pt-BR" b="1" spc="-10" dirty="0">
                <a:latin typeface="Times New Roman"/>
                <a:cs typeface="Times New Roman"/>
              </a:rPr>
              <a:t>acionista </a:t>
            </a:r>
            <a:r>
              <a:rPr lang="pt-BR" b="1" dirty="0">
                <a:latin typeface="Times New Roman"/>
                <a:cs typeface="Times New Roman"/>
              </a:rPr>
              <a:t>o </a:t>
            </a:r>
            <a:r>
              <a:rPr lang="pt-BR" b="1" spc="-10" dirty="0">
                <a:latin typeface="Times New Roman"/>
                <a:cs typeface="Times New Roman"/>
              </a:rPr>
              <a:t>direito </a:t>
            </a:r>
            <a:r>
              <a:rPr lang="pt-BR" b="1" spc="-5" dirty="0">
                <a:latin typeface="Times New Roman"/>
                <a:cs typeface="Times New Roman"/>
              </a:rPr>
              <a:t>de </a:t>
            </a:r>
            <a:r>
              <a:rPr lang="pt-BR" b="1" spc="-10" dirty="0">
                <a:latin typeface="Times New Roman"/>
                <a:cs typeface="Times New Roman"/>
              </a:rPr>
              <a:t>cumular </a:t>
            </a:r>
            <a:r>
              <a:rPr lang="pt-BR" b="1" spc="-5" dirty="0">
                <a:latin typeface="Times New Roman"/>
                <a:cs typeface="Times New Roman"/>
              </a:rPr>
              <a:t>os </a:t>
            </a:r>
            <a:r>
              <a:rPr lang="pt-BR" b="1" spc="-10" dirty="0">
                <a:latin typeface="Times New Roman"/>
                <a:cs typeface="Times New Roman"/>
              </a:rPr>
              <a:t>votos  num </a:t>
            </a:r>
            <a:r>
              <a:rPr lang="pt-BR" b="1" spc="-5" dirty="0">
                <a:latin typeface="Times New Roman"/>
                <a:cs typeface="Times New Roman"/>
              </a:rPr>
              <a:t>só </a:t>
            </a:r>
            <a:r>
              <a:rPr lang="pt-BR" b="1" spc="-10" dirty="0">
                <a:latin typeface="Times New Roman"/>
                <a:cs typeface="Times New Roman"/>
              </a:rPr>
              <a:t>candidato ou  distribuí-los entre</a:t>
            </a:r>
            <a:r>
              <a:rPr lang="pt-BR" b="1" spc="-15" dirty="0">
                <a:latin typeface="Times New Roman"/>
                <a:cs typeface="Times New Roman"/>
              </a:rPr>
              <a:t> </a:t>
            </a:r>
            <a:r>
              <a:rPr lang="pt-BR" b="1" spc="-10" dirty="0">
                <a:latin typeface="Times New Roman"/>
                <a:cs typeface="Times New Roman"/>
              </a:rPr>
              <a:t>vários.</a:t>
            </a:r>
            <a:endParaRPr lang="pt-BR" b="1" dirty="0">
              <a:latin typeface="Times New Roman"/>
              <a:cs typeface="Times New Roman"/>
            </a:endParaRPr>
          </a:p>
          <a:p>
            <a:pPr marL="394970" marR="5080" indent="0" algn="just">
              <a:lnSpc>
                <a:spcPct val="80000"/>
              </a:lnSpc>
              <a:spcBef>
                <a:spcPts val="865"/>
              </a:spcBef>
              <a:buNone/>
            </a:pPr>
            <a:r>
              <a:rPr lang="pt-BR" b="1" dirty="0">
                <a:latin typeface="Times New Roman"/>
                <a:cs typeface="Times New Roman"/>
              </a:rPr>
              <a:t>§ </a:t>
            </a:r>
            <a:r>
              <a:rPr lang="pt-BR" b="1" spc="-5" dirty="0">
                <a:latin typeface="Times New Roman"/>
                <a:cs typeface="Times New Roman"/>
              </a:rPr>
              <a:t>1</a:t>
            </a:r>
            <a:r>
              <a:rPr lang="pt-BR" spc="-5" dirty="0">
                <a:latin typeface="Times New Roman"/>
                <a:cs typeface="Times New Roman"/>
              </a:rPr>
              <a:t>º </a:t>
            </a:r>
            <a:r>
              <a:rPr lang="pt-BR" dirty="0">
                <a:latin typeface="Times New Roman"/>
                <a:cs typeface="Times New Roman"/>
              </a:rPr>
              <a:t>A </a:t>
            </a:r>
            <a:r>
              <a:rPr lang="pt-BR" spc="-10" dirty="0">
                <a:latin typeface="Times New Roman"/>
                <a:cs typeface="Times New Roman"/>
              </a:rPr>
              <a:t>faculdade prevista neste artigo deverá </a:t>
            </a:r>
            <a:r>
              <a:rPr lang="pt-BR" spc="-5" dirty="0">
                <a:latin typeface="Times New Roman"/>
                <a:cs typeface="Times New Roman"/>
              </a:rPr>
              <a:t>ser </a:t>
            </a:r>
            <a:r>
              <a:rPr lang="pt-BR" spc="-10" dirty="0">
                <a:latin typeface="Times New Roman"/>
                <a:cs typeface="Times New Roman"/>
              </a:rPr>
              <a:t>exercida pelos </a:t>
            </a:r>
            <a:r>
              <a:rPr lang="pt-BR" b="1" spc="-10" dirty="0">
                <a:latin typeface="Times New Roman"/>
                <a:cs typeface="Times New Roman"/>
              </a:rPr>
              <a:t>acionistas até </a:t>
            </a:r>
            <a:r>
              <a:rPr lang="pt-BR" b="1" spc="-5" dirty="0">
                <a:latin typeface="Times New Roman"/>
                <a:cs typeface="Times New Roman"/>
              </a:rPr>
              <a:t>48 </a:t>
            </a:r>
            <a:r>
              <a:rPr lang="pt-BR" b="1" spc="-10" dirty="0">
                <a:latin typeface="Times New Roman"/>
                <a:cs typeface="Times New Roman"/>
              </a:rPr>
              <a:t>(quarenta </a:t>
            </a:r>
            <a:r>
              <a:rPr lang="pt-BR" b="1" dirty="0">
                <a:latin typeface="Times New Roman"/>
                <a:cs typeface="Times New Roman"/>
              </a:rPr>
              <a:t>e </a:t>
            </a:r>
            <a:r>
              <a:rPr lang="pt-BR" b="1" spc="-10" dirty="0">
                <a:latin typeface="Times New Roman"/>
                <a:cs typeface="Times New Roman"/>
              </a:rPr>
              <a:t>oito) horas antes </a:t>
            </a:r>
            <a:r>
              <a:rPr lang="pt-BR" b="1" spc="-5" dirty="0">
                <a:latin typeface="Times New Roman"/>
                <a:cs typeface="Times New Roman"/>
              </a:rPr>
              <a:t>da </a:t>
            </a:r>
            <a:r>
              <a:rPr lang="pt-BR" b="1" spc="-10" dirty="0" err="1">
                <a:latin typeface="Times New Roman"/>
                <a:cs typeface="Times New Roman"/>
              </a:rPr>
              <a:t>assembléia</a:t>
            </a:r>
            <a:r>
              <a:rPr lang="pt-BR" b="1" spc="-10" dirty="0">
                <a:latin typeface="Times New Roman"/>
                <a:cs typeface="Times New Roman"/>
              </a:rPr>
              <a:t>-geral</a:t>
            </a:r>
            <a:r>
              <a:rPr lang="pt-BR" spc="-10" dirty="0">
                <a:latin typeface="Times New Roman"/>
                <a:cs typeface="Times New Roman"/>
              </a:rPr>
              <a:t>,  cabendo </a:t>
            </a:r>
            <a:r>
              <a:rPr lang="pt-BR" dirty="0">
                <a:latin typeface="Times New Roman"/>
                <a:cs typeface="Times New Roman"/>
              </a:rPr>
              <a:t>à </a:t>
            </a:r>
            <a:r>
              <a:rPr lang="pt-BR" spc="-10" dirty="0">
                <a:latin typeface="Times New Roman"/>
                <a:cs typeface="Times New Roman"/>
              </a:rPr>
              <a:t>mesa que dirigir </a:t>
            </a:r>
            <a:r>
              <a:rPr lang="pt-BR" spc="-5" dirty="0">
                <a:latin typeface="Times New Roman"/>
                <a:cs typeface="Times New Roman"/>
              </a:rPr>
              <a:t>os </a:t>
            </a:r>
            <a:r>
              <a:rPr lang="pt-BR" spc="-10" dirty="0">
                <a:latin typeface="Times New Roman"/>
                <a:cs typeface="Times New Roman"/>
              </a:rPr>
              <a:t>trabalhos </a:t>
            </a:r>
            <a:r>
              <a:rPr lang="pt-BR" spc="-5" dirty="0">
                <a:latin typeface="Times New Roman"/>
                <a:cs typeface="Times New Roman"/>
              </a:rPr>
              <a:t>da </a:t>
            </a:r>
            <a:r>
              <a:rPr lang="pt-BR" b="1" spc="-10" dirty="0" err="1">
                <a:latin typeface="Times New Roman"/>
                <a:cs typeface="Times New Roman"/>
              </a:rPr>
              <a:t>assembléia</a:t>
            </a:r>
            <a:r>
              <a:rPr lang="pt-BR" b="1" spc="-10" dirty="0">
                <a:latin typeface="Times New Roman"/>
                <a:cs typeface="Times New Roman"/>
              </a:rPr>
              <a:t> informar previamente </a:t>
            </a:r>
            <a:r>
              <a:rPr lang="pt-BR" b="1" spc="-5" dirty="0">
                <a:latin typeface="Times New Roman"/>
                <a:cs typeface="Times New Roman"/>
              </a:rPr>
              <a:t>aos </a:t>
            </a:r>
            <a:r>
              <a:rPr lang="pt-BR" b="1" spc="-10" dirty="0">
                <a:latin typeface="Times New Roman"/>
                <a:cs typeface="Times New Roman"/>
              </a:rPr>
              <a:t>acionistas, </a:t>
            </a:r>
            <a:r>
              <a:rPr lang="pt-BR" b="1" dirty="0">
                <a:latin typeface="Times New Roman"/>
                <a:cs typeface="Times New Roman"/>
              </a:rPr>
              <a:t>à </a:t>
            </a:r>
            <a:r>
              <a:rPr lang="pt-BR" b="1" spc="-10" dirty="0">
                <a:latin typeface="Times New Roman"/>
                <a:cs typeface="Times New Roman"/>
              </a:rPr>
              <a:t>vista  </a:t>
            </a:r>
            <a:r>
              <a:rPr lang="pt-BR" b="1" spc="-5" dirty="0">
                <a:latin typeface="Times New Roman"/>
                <a:cs typeface="Times New Roman"/>
              </a:rPr>
              <a:t>do </a:t>
            </a:r>
            <a:r>
              <a:rPr lang="pt-BR" b="1" spc="-10" dirty="0">
                <a:latin typeface="Times New Roman"/>
                <a:cs typeface="Times New Roman"/>
              </a:rPr>
              <a:t>"Livro </a:t>
            </a:r>
            <a:r>
              <a:rPr lang="pt-BR" b="1" spc="-5" dirty="0">
                <a:latin typeface="Times New Roman"/>
                <a:cs typeface="Times New Roman"/>
              </a:rPr>
              <a:t>de </a:t>
            </a:r>
            <a:r>
              <a:rPr lang="pt-BR" b="1" spc="-10" dirty="0">
                <a:latin typeface="Times New Roman"/>
                <a:cs typeface="Times New Roman"/>
              </a:rPr>
              <a:t>Presença", </a:t>
            </a:r>
            <a:r>
              <a:rPr lang="pt-BR" b="1" dirty="0">
                <a:latin typeface="Times New Roman"/>
                <a:cs typeface="Times New Roman"/>
              </a:rPr>
              <a:t>o  </a:t>
            </a:r>
            <a:r>
              <a:rPr lang="pt-BR" b="1" spc="-10" dirty="0">
                <a:latin typeface="Times New Roman"/>
                <a:cs typeface="Times New Roman"/>
              </a:rPr>
              <a:t>número </a:t>
            </a:r>
            <a:r>
              <a:rPr lang="pt-BR" b="1" spc="-5" dirty="0">
                <a:latin typeface="Times New Roman"/>
                <a:cs typeface="Times New Roman"/>
              </a:rPr>
              <a:t>de </a:t>
            </a:r>
            <a:r>
              <a:rPr lang="pt-BR" b="1" spc="-10" dirty="0">
                <a:latin typeface="Times New Roman"/>
                <a:cs typeface="Times New Roman"/>
              </a:rPr>
              <a:t>votos necessários para </a:t>
            </a:r>
            <a:r>
              <a:rPr lang="pt-BR" b="1" dirty="0">
                <a:latin typeface="Times New Roman"/>
                <a:cs typeface="Times New Roman"/>
              </a:rPr>
              <a:t>a </a:t>
            </a:r>
            <a:r>
              <a:rPr lang="pt-BR" b="1" spc="-10" dirty="0">
                <a:latin typeface="Times New Roman"/>
                <a:cs typeface="Times New Roman"/>
              </a:rPr>
              <a:t>eleição </a:t>
            </a:r>
            <a:r>
              <a:rPr lang="pt-BR" b="1" spc="-5" dirty="0">
                <a:latin typeface="Times New Roman"/>
                <a:cs typeface="Times New Roman"/>
              </a:rPr>
              <a:t>de </a:t>
            </a:r>
            <a:r>
              <a:rPr lang="pt-BR" b="1" spc="-10" dirty="0">
                <a:latin typeface="Times New Roman"/>
                <a:cs typeface="Times New Roman"/>
              </a:rPr>
              <a:t>cada membro </a:t>
            </a:r>
            <a:r>
              <a:rPr lang="pt-BR" b="1" spc="-5" dirty="0">
                <a:latin typeface="Times New Roman"/>
                <a:cs typeface="Times New Roman"/>
              </a:rPr>
              <a:t>do</a:t>
            </a:r>
            <a:r>
              <a:rPr lang="pt-BR" b="1" spc="-45" dirty="0">
                <a:latin typeface="Times New Roman"/>
                <a:cs typeface="Times New Roman"/>
              </a:rPr>
              <a:t> </a:t>
            </a:r>
            <a:r>
              <a:rPr lang="pt-BR" b="1" spc="-10" dirty="0">
                <a:latin typeface="Times New Roman"/>
                <a:cs typeface="Times New Roman"/>
              </a:rPr>
              <a:t>conselho.</a:t>
            </a:r>
            <a:endParaRPr lang="pt-BR" b="1" dirty="0"/>
          </a:p>
          <a:p>
            <a:pPr marL="0" indent="0">
              <a:buNone/>
            </a:pPr>
            <a:endParaRPr lang="pt-BR" dirty="0"/>
          </a:p>
        </p:txBody>
      </p:sp>
    </p:spTree>
    <p:extLst>
      <p:ext uri="{BB962C8B-B14F-4D97-AF65-F5344CB8AC3E}">
        <p14:creationId xmlns:p14="http://schemas.microsoft.com/office/powerpoint/2010/main" val="33696482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1888C4-9A3D-5343-BB54-2C7617C03B6B}"/>
              </a:ext>
            </a:extLst>
          </p:cNvPr>
          <p:cNvSpPr>
            <a:spLocks noGrp="1"/>
          </p:cNvSpPr>
          <p:nvPr>
            <p:ph type="title"/>
          </p:nvPr>
        </p:nvSpPr>
        <p:spPr/>
        <p:txBody>
          <a:bodyPr/>
          <a:lstStyle/>
          <a:p>
            <a:r>
              <a:rPr lang="pt-BR" dirty="0"/>
              <a:t>Para impedir que, pelo sistema majoritário, controlador eleja todos os administradores....</a:t>
            </a:r>
          </a:p>
        </p:txBody>
      </p:sp>
      <p:sp>
        <p:nvSpPr>
          <p:cNvPr id="3" name="Espaço Reservado para Conteúdo 2">
            <a:extLst>
              <a:ext uri="{FF2B5EF4-FFF2-40B4-BE49-F238E27FC236}">
                <a16:creationId xmlns:a16="http://schemas.microsoft.com/office/drawing/2014/main" id="{656425DD-8BAB-7C49-A283-89DED33A1835}"/>
              </a:ext>
            </a:extLst>
          </p:cNvPr>
          <p:cNvSpPr>
            <a:spLocks noGrp="1"/>
          </p:cNvSpPr>
          <p:nvPr>
            <p:ph idx="1"/>
          </p:nvPr>
        </p:nvSpPr>
        <p:spPr/>
        <p:txBody>
          <a:bodyPr>
            <a:normAutofit/>
          </a:bodyPr>
          <a:lstStyle/>
          <a:p>
            <a:pPr marL="0" indent="0">
              <a:lnSpc>
                <a:spcPct val="100000"/>
              </a:lnSpc>
              <a:buNone/>
            </a:pPr>
            <a:endParaRPr lang="pt-BR" sz="2400" dirty="0">
              <a:latin typeface="Times New Roman"/>
              <a:cs typeface="Times New Roman"/>
            </a:endParaRPr>
          </a:p>
          <a:p>
            <a:pPr marL="0" indent="0">
              <a:buNone/>
            </a:pPr>
            <a:endParaRPr lang="pt-BR" dirty="0"/>
          </a:p>
        </p:txBody>
      </p:sp>
      <p:sp>
        <p:nvSpPr>
          <p:cNvPr id="4" name="CaixaDeTexto 3">
            <a:extLst>
              <a:ext uri="{FF2B5EF4-FFF2-40B4-BE49-F238E27FC236}">
                <a16:creationId xmlns:a16="http://schemas.microsoft.com/office/drawing/2014/main" id="{1968BCD2-1550-844B-9307-95E02FB37FEA}"/>
              </a:ext>
            </a:extLst>
          </p:cNvPr>
          <p:cNvSpPr txBox="1"/>
          <p:nvPr/>
        </p:nvSpPr>
        <p:spPr>
          <a:xfrm>
            <a:off x="636608" y="2686043"/>
            <a:ext cx="15152430" cy="2829108"/>
          </a:xfrm>
          <a:prstGeom prst="rect">
            <a:avLst/>
          </a:prstGeom>
          <a:noFill/>
        </p:spPr>
        <p:txBody>
          <a:bodyPr wrap="square" rtlCol="0">
            <a:spAutoFit/>
          </a:bodyPr>
          <a:lstStyle/>
          <a:p>
            <a:pPr marL="12700" marR="6350">
              <a:lnSpc>
                <a:spcPts val="1300"/>
              </a:lnSpc>
              <a:spcBef>
                <a:spcPts val="359"/>
              </a:spcBef>
            </a:pPr>
            <a:endParaRPr lang="pt-BR" b="1" dirty="0">
              <a:latin typeface="Times New Roman"/>
              <a:cs typeface="Times New Roman"/>
            </a:endParaRPr>
          </a:p>
          <a:p>
            <a:pPr marL="12700" marR="6350">
              <a:lnSpc>
                <a:spcPts val="1300"/>
              </a:lnSpc>
              <a:spcBef>
                <a:spcPts val="359"/>
              </a:spcBef>
            </a:pPr>
            <a:r>
              <a:rPr lang="pt-BR" b="1" dirty="0">
                <a:latin typeface="Times New Roman"/>
                <a:cs typeface="Times New Roman"/>
              </a:rPr>
              <a:t>VOTAÇÃO EM SEPARADO (NAS COMPANHIAS ABERTAS)</a:t>
            </a:r>
          </a:p>
          <a:p>
            <a:pPr marL="12700" marR="6350">
              <a:lnSpc>
                <a:spcPts val="1300"/>
              </a:lnSpc>
              <a:spcBef>
                <a:spcPts val="359"/>
              </a:spcBef>
            </a:pPr>
            <a:endParaRPr lang="pt-BR" b="1" dirty="0">
              <a:latin typeface="Times New Roman"/>
              <a:cs typeface="Times New Roman"/>
            </a:endParaRPr>
          </a:p>
          <a:p>
            <a:pPr marL="12700" marR="6350">
              <a:lnSpc>
                <a:spcPts val="1300"/>
              </a:lnSpc>
              <a:spcBef>
                <a:spcPts val="359"/>
              </a:spcBef>
            </a:pPr>
            <a:endParaRPr lang="pt-BR" b="1" dirty="0">
              <a:latin typeface="Times New Roman"/>
              <a:cs typeface="Times New Roman"/>
            </a:endParaRPr>
          </a:p>
          <a:p>
            <a:pPr marL="12700" marR="6350">
              <a:lnSpc>
                <a:spcPts val="1300"/>
              </a:lnSpc>
              <a:spcBef>
                <a:spcPts val="359"/>
              </a:spcBef>
            </a:pPr>
            <a:r>
              <a:rPr lang="pt-BR" b="1" dirty="0">
                <a:latin typeface="Times New Roman"/>
                <a:cs typeface="Times New Roman"/>
              </a:rPr>
              <a:t>§ </a:t>
            </a:r>
            <a:r>
              <a:rPr lang="pt-BR" b="1" spc="-5" dirty="0">
                <a:latin typeface="Times New Roman"/>
                <a:cs typeface="Times New Roman"/>
              </a:rPr>
              <a:t>4</a:t>
            </a:r>
            <a:r>
              <a:rPr lang="pt-BR" u="sng" spc="-5" dirty="0">
                <a:uFill>
                  <a:solidFill>
                    <a:srgbClr val="000000"/>
                  </a:solidFill>
                </a:uFill>
                <a:latin typeface="Times New Roman"/>
                <a:cs typeface="Times New Roman"/>
              </a:rPr>
              <a:t>o</a:t>
            </a:r>
            <a:r>
              <a:rPr lang="pt-BR" spc="-5" dirty="0">
                <a:latin typeface="Times New Roman"/>
                <a:cs typeface="Times New Roman"/>
              </a:rPr>
              <a:t> </a:t>
            </a:r>
            <a:r>
              <a:rPr lang="pt-BR" spc="-25" dirty="0">
                <a:latin typeface="Times New Roman"/>
                <a:cs typeface="Times New Roman"/>
              </a:rPr>
              <a:t>Terão </a:t>
            </a:r>
            <a:r>
              <a:rPr lang="pt-BR" spc="-10" dirty="0">
                <a:latin typeface="Times New Roman"/>
                <a:cs typeface="Times New Roman"/>
              </a:rPr>
              <a:t>direito </a:t>
            </a:r>
            <a:r>
              <a:rPr lang="pt-BR" spc="-5" dirty="0">
                <a:latin typeface="Times New Roman"/>
                <a:cs typeface="Times New Roman"/>
              </a:rPr>
              <a:t>de </a:t>
            </a:r>
            <a:r>
              <a:rPr lang="pt-BR" spc="-10" dirty="0">
                <a:latin typeface="Times New Roman"/>
                <a:cs typeface="Times New Roman"/>
              </a:rPr>
              <a:t>eleger </a:t>
            </a:r>
            <a:r>
              <a:rPr lang="pt-BR" dirty="0">
                <a:latin typeface="Times New Roman"/>
                <a:cs typeface="Times New Roman"/>
              </a:rPr>
              <a:t>e </a:t>
            </a:r>
            <a:r>
              <a:rPr lang="pt-BR" spc="-10" dirty="0">
                <a:latin typeface="Times New Roman"/>
                <a:cs typeface="Times New Roman"/>
              </a:rPr>
              <a:t>destituir </a:t>
            </a:r>
            <a:r>
              <a:rPr lang="pt-BR" spc="-5" dirty="0">
                <a:latin typeface="Times New Roman"/>
                <a:cs typeface="Times New Roman"/>
              </a:rPr>
              <a:t>um </a:t>
            </a:r>
            <a:r>
              <a:rPr lang="pt-BR" spc="-10" dirty="0">
                <a:latin typeface="Times New Roman"/>
                <a:cs typeface="Times New Roman"/>
              </a:rPr>
              <a:t>membro </a:t>
            </a:r>
            <a:r>
              <a:rPr lang="pt-BR" dirty="0">
                <a:latin typeface="Times New Roman"/>
                <a:cs typeface="Times New Roman"/>
              </a:rPr>
              <a:t>e </a:t>
            </a:r>
            <a:r>
              <a:rPr lang="pt-BR" spc="-5" dirty="0">
                <a:latin typeface="Times New Roman"/>
                <a:cs typeface="Times New Roman"/>
              </a:rPr>
              <a:t>seu </a:t>
            </a:r>
            <a:r>
              <a:rPr lang="pt-BR" spc="-10" dirty="0">
                <a:latin typeface="Times New Roman"/>
                <a:cs typeface="Times New Roman"/>
              </a:rPr>
              <a:t>suplente </a:t>
            </a:r>
            <a:r>
              <a:rPr lang="pt-BR" spc="-5" dirty="0">
                <a:latin typeface="Times New Roman"/>
                <a:cs typeface="Times New Roman"/>
              </a:rPr>
              <a:t>do </a:t>
            </a:r>
            <a:r>
              <a:rPr lang="pt-BR" spc="-10" dirty="0">
                <a:latin typeface="Times New Roman"/>
                <a:cs typeface="Times New Roman"/>
              </a:rPr>
              <a:t>conselho </a:t>
            </a:r>
            <a:r>
              <a:rPr lang="pt-BR" spc="-5" dirty="0">
                <a:latin typeface="Times New Roman"/>
                <a:cs typeface="Times New Roman"/>
              </a:rPr>
              <a:t>de </a:t>
            </a:r>
            <a:r>
              <a:rPr lang="pt-BR" spc="-10" dirty="0">
                <a:latin typeface="Times New Roman"/>
                <a:cs typeface="Times New Roman"/>
              </a:rPr>
              <a:t>administração, </a:t>
            </a:r>
            <a:r>
              <a:rPr lang="pt-BR" spc="-5" dirty="0">
                <a:latin typeface="Times New Roman"/>
                <a:cs typeface="Times New Roman"/>
              </a:rPr>
              <a:t>em </a:t>
            </a:r>
            <a:r>
              <a:rPr lang="pt-BR" spc="-10" dirty="0">
                <a:latin typeface="Times New Roman"/>
                <a:cs typeface="Times New Roman"/>
              </a:rPr>
              <a:t>votação </a:t>
            </a:r>
            <a:r>
              <a:rPr lang="pt-BR" spc="-5" dirty="0">
                <a:latin typeface="Times New Roman"/>
                <a:cs typeface="Times New Roman"/>
              </a:rPr>
              <a:t>em </a:t>
            </a:r>
          </a:p>
          <a:p>
            <a:pPr marL="12700" marR="6350">
              <a:lnSpc>
                <a:spcPts val="1300"/>
              </a:lnSpc>
              <a:spcBef>
                <a:spcPts val="359"/>
              </a:spcBef>
            </a:pPr>
            <a:r>
              <a:rPr lang="pt-BR" spc="-10" dirty="0">
                <a:latin typeface="Times New Roman"/>
                <a:cs typeface="Times New Roman"/>
              </a:rPr>
              <a:t>separado </a:t>
            </a:r>
            <a:r>
              <a:rPr lang="pt-BR" spc="-5" dirty="0">
                <a:latin typeface="Times New Roman"/>
                <a:cs typeface="Times New Roman"/>
              </a:rPr>
              <a:t>na </a:t>
            </a:r>
            <a:r>
              <a:rPr lang="pt-BR" spc="-10" dirty="0" err="1">
                <a:latin typeface="Times New Roman"/>
                <a:cs typeface="Times New Roman"/>
              </a:rPr>
              <a:t>assembléia</a:t>
            </a:r>
            <a:r>
              <a:rPr lang="pt-BR" spc="-10" dirty="0">
                <a:latin typeface="Times New Roman"/>
                <a:cs typeface="Times New Roman"/>
              </a:rPr>
              <a:t>-geral,  excluído </a:t>
            </a:r>
            <a:r>
              <a:rPr lang="pt-BR" dirty="0">
                <a:latin typeface="Times New Roman"/>
                <a:cs typeface="Times New Roman"/>
              </a:rPr>
              <a:t>o </a:t>
            </a:r>
            <a:r>
              <a:rPr lang="pt-BR" spc="-10" dirty="0">
                <a:latin typeface="Times New Roman"/>
                <a:cs typeface="Times New Roman"/>
              </a:rPr>
              <a:t>acionista </a:t>
            </a:r>
            <a:r>
              <a:rPr lang="pt-BR" spc="-15" dirty="0">
                <a:latin typeface="Times New Roman"/>
                <a:cs typeface="Times New Roman"/>
              </a:rPr>
              <a:t>controlador, </a:t>
            </a:r>
            <a:r>
              <a:rPr lang="pt-BR" dirty="0">
                <a:latin typeface="Times New Roman"/>
                <a:cs typeface="Times New Roman"/>
              </a:rPr>
              <a:t>a </a:t>
            </a:r>
            <a:r>
              <a:rPr lang="pt-BR" spc="-10" dirty="0">
                <a:latin typeface="Times New Roman"/>
                <a:cs typeface="Times New Roman"/>
              </a:rPr>
              <a:t>maioria dos titulares,</a:t>
            </a:r>
            <a:r>
              <a:rPr lang="pt-BR" spc="-40" dirty="0">
                <a:latin typeface="Times New Roman"/>
                <a:cs typeface="Times New Roman"/>
              </a:rPr>
              <a:t> </a:t>
            </a:r>
            <a:r>
              <a:rPr lang="pt-BR" spc="-10" dirty="0">
                <a:latin typeface="Times New Roman"/>
                <a:cs typeface="Times New Roman"/>
              </a:rPr>
              <a:t>respectivamente:</a:t>
            </a:r>
            <a:endParaRPr lang="pt-BR" dirty="0">
              <a:latin typeface="Times New Roman"/>
              <a:cs typeface="Times New Roman"/>
            </a:endParaRPr>
          </a:p>
          <a:p>
            <a:pPr marL="12700" marR="5080" algn="just">
              <a:lnSpc>
                <a:spcPct val="76900"/>
              </a:lnSpc>
              <a:spcBef>
                <a:spcPts val="905"/>
              </a:spcBef>
              <a:buFont typeface="Times New Roman"/>
              <a:buAutoNum type="romanUcPeriod"/>
              <a:tabLst>
                <a:tab pos="124460" algn="l"/>
              </a:tabLst>
            </a:pPr>
            <a:r>
              <a:rPr lang="pt-BR" dirty="0">
                <a:latin typeface="Times New Roman"/>
                <a:cs typeface="Times New Roman"/>
              </a:rPr>
              <a:t>- </a:t>
            </a:r>
            <a:r>
              <a:rPr lang="pt-BR" spc="-5" dirty="0">
                <a:latin typeface="Times New Roman"/>
                <a:cs typeface="Times New Roman"/>
              </a:rPr>
              <a:t>de </a:t>
            </a:r>
            <a:r>
              <a:rPr lang="pt-BR" spc="-10" dirty="0">
                <a:latin typeface="Times New Roman"/>
                <a:cs typeface="Times New Roman"/>
              </a:rPr>
              <a:t>ações </a:t>
            </a:r>
            <a:r>
              <a:rPr lang="pt-BR" spc="-5" dirty="0">
                <a:latin typeface="Times New Roman"/>
                <a:cs typeface="Times New Roman"/>
              </a:rPr>
              <a:t>de </a:t>
            </a:r>
            <a:r>
              <a:rPr lang="pt-BR" spc="-10" dirty="0">
                <a:latin typeface="Times New Roman"/>
                <a:cs typeface="Times New Roman"/>
              </a:rPr>
              <a:t>emissão </a:t>
            </a:r>
            <a:r>
              <a:rPr lang="pt-BR" spc="-5" dirty="0">
                <a:latin typeface="Times New Roman"/>
                <a:cs typeface="Times New Roman"/>
              </a:rPr>
              <a:t>de </a:t>
            </a:r>
            <a:r>
              <a:rPr lang="pt-BR" spc="-10" dirty="0">
                <a:latin typeface="Times New Roman"/>
                <a:cs typeface="Times New Roman"/>
              </a:rPr>
              <a:t>companhia aberta </a:t>
            </a:r>
            <a:r>
              <a:rPr lang="pt-BR" spc="-5" dirty="0">
                <a:latin typeface="Times New Roman"/>
                <a:cs typeface="Times New Roman"/>
              </a:rPr>
              <a:t>com </a:t>
            </a:r>
            <a:r>
              <a:rPr lang="pt-BR" spc="-10" dirty="0">
                <a:latin typeface="Times New Roman"/>
                <a:cs typeface="Times New Roman"/>
              </a:rPr>
              <a:t>direito </a:t>
            </a:r>
            <a:r>
              <a:rPr lang="pt-BR" dirty="0">
                <a:latin typeface="Times New Roman"/>
                <a:cs typeface="Times New Roman"/>
              </a:rPr>
              <a:t>a </a:t>
            </a:r>
            <a:r>
              <a:rPr lang="pt-BR" spc="-10" dirty="0">
                <a:latin typeface="Times New Roman"/>
                <a:cs typeface="Times New Roman"/>
              </a:rPr>
              <a:t>voto, que representem, pelo menos, 15% (quinze por cento</a:t>
            </a:r>
            <a:r>
              <a:rPr lang="pt-BR" spc="-10">
                <a:latin typeface="Times New Roman"/>
                <a:cs typeface="Times New Roman"/>
              </a:rPr>
              <a:t>) </a:t>
            </a:r>
            <a:r>
              <a:rPr lang="pt-BR" spc="-5">
                <a:latin typeface="Times New Roman"/>
                <a:cs typeface="Times New Roman"/>
              </a:rPr>
              <a:t>do</a:t>
            </a:r>
          </a:p>
          <a:p>
            <a:pPr marL="12700" marR="5080" algn="just">
              <a:lnSpc>
                <a:spcPct val="76900"/>
              </a:lnSpc>
              <a:spcBef>
                <a:spcPts val="905"/>
              </a:spcBef>
              <a:tabLst>
                <a:tab pos="124460" algn="l"/>
              </a:tabLst>
            </a:pPr>
            <a:r>
              <a:rPr lang="pt-BR" spc="-5">
                <a:latin typeface="Times New Roman"/>
                <a:cs typeface="Times New Roman"/>
              </a:rPr>
              <a:t> </a:t>
            </a:r>
            <a:r>
              <a:rPr lang="pt-BR" spc="-10" dirty="0">
                <a:latin typeface="Times New Roman"/>
                <a:cs typeface="Times New Roman"/>
              </a:rPr>
              <a:t>total das ações </a:t>
            </a:r>
            <a:r>
              <a:rPr lang="pt-BR" spc="-5" dirty="0">
                <a:latin typeface="Times New Roman"/>
                <a:cs typeface="Times New Roman"/>
              </a:rPr>
              <a:t>com  </a:t>
            </a:r>
            <a:r>
              <a:rPr lang="pt-BR" spc="-10" dirty="0">
                <a:latin typeface="Times New Roman"/>
                <a:cs typeface="Times New Roman"/>
              </a:rPr>
              <a:t>direito </a:t>
            </a:r>
            <a:r>
              <a:rPr lang="pt-BR" dirty="0">
                <a:latin typeface="Times New Roman"/>
                <a:cs typeface="Times New Roman"/>
              </a:rPr>
              <a:t>a </a:t>
            </a:r>
            <a:r>
              <a:rPr lang="pt-BR" spc="-10" dirty="0">
                <a:latin typeface="Times New Roman"/>
                <a:cs typeface="Times New Roman"/>
              </a:rPr>
              <a:t>voto;</a:t>
            </a:r>
            <a:r>
              <a:rPr lang="pt-BR" spc="-30" dirty="0">
                <a:latin typeface="Times New Roman"/>
                <a:cs typeface="Times New Roman"/>
              </a:rPr>
              <a:t> </a:t>
            </a:r>
            <a:r>
              <a:rPr lang="pt-BR" dirty="0">
                <a:latin typeface="Times New Roman"/>
                <a:cs typeface="Times New Roman"/>
              </a:rPr>
              <a:t>e</a:t>
            </a:r>
          </a:p>
          <a:p>
            <a:pPr marL="12700" marR="6350">
              <a:lnSpc>
                <a:spcPts val="1320"/>
              </a:lnSpc>
              <a:spcBef>
                <a:spcPts val="775"/>
              </a:spcBef>
              <a:buFont typeface="Times New Roman"/>
              <a:buAutoNum type="romanUcPeriod"/>
              <a:tabLst>
                <a:tab pos="185420" algn="l"/>
              </a:tabLst>
            </a:pPr>
            <a:r>
              <a:rPr lang="pt-BR" dirty="0">
                <a:latin typeface="Times New Roman"/>
                <a:cs typeface="Times New Roman"/>
              </a:rPr>
              <a:t>- </a:t>
            </a:r>
            <a:r>
              <a:rPr lang="pt-BR" spc="-5" dirty="0">
                <a:latin typeface="Times New Roman"/>
                <a:cs typeface="Times New Roman"/>
              </a:rPr>
              <a:t>de </a:t>
            </a:r>
            <a:r>
              <a:rPr lang="pt-BR" spc="-10" dirty="0">
                <a:latin typeface="Times New Roman"/>
                <a:cs typeface="Times New Roman"/>
              </a:rPr>
              <a:t>ações preferenciais </a:t>
            </a:r>
            <a:r>
              <a:rPr lang="pt-BR" spc="-5" dirty="0">
                <a:latin typeface="Times New Roman"/>
                <a:cs typeface="Times New Roman"/>
              </a:rPr>
              <a:t>sem </a:t>
            </a:r>
            <a:r>
              <a:rPr lang="pt-BR" spc="-10" dirty="0">
                <a:latin typeface="Times New Roman"/>
                <a:cs typeface="Times New Roman"/>
              </a:rPr>
              <a:t>direito </a:t>
            </a:r>
            <a:r>
              <a:rPr lang="pt-BR" dirty="0">
                <a:latin typeface="Times New Roman"/>
                <a:cs typeface="Times New Roman"/>
              </a:rPr>
              <a:t>a </a:t>
            </a:r>
            <a:r>
              <a:rPr lang="pt-BR" spc="-10" dirty="0">
                <a:latin typeface="Times New Roman"/>
                <a:cs typeface="Times New Roman"/>
              </a:rPr>
              <a:t>voto </a:t>
            </a:r>
            <a:r>
              <a:rPr lang="pt-BR" spc="-5" dirty="0">
                <a:latin typeface="Times New Roman"/>
                <a:cs typeface="Times New Roman"/>
              </a:rPr>
              <a:t>ou com </a:t>
            </a:r>
            <a:r>
              <a:rPr lang="pt-BR" spc="-10" dirty="0">
                <a:latin typeface="Times New Roman"/>
                <a:cs typeface="Times New Roman"/>
              </a:rPr>
              <a:t>voto restrito </a:t>
            </a:r>
            <a:r>
              <a:rPr lang="pt-BR" spc="-5" dirty="0">
                <a:latin typeface="Times New Roman"/>
                <a:cs typeface="Times New Roman"/>
              </a:rPr>
              <a:t>de </a:t>
            </a:r>
            <a:r>
              <a:rPr lang="pt-BR" spc="-10" dirty="0">
                <a:latin typeface="Times New Roman"/>
                <a:cs typeface="Times New Roman"/>
              </a:rPr>
              <a:t>emissão </a:t>
            </a:r>
            <a:r>
              <a:rPr lang="pt-BR" spc="-5" dirty="0">
                <a:latin typeface="Times New Roman"/>
                <a:cs typeface="Times New Roman"/>
              </a:rPr>
              <a:t>de </a:t>
            </a:r>
            <a:r>
              <a:rPr lang="pt-BR" spc="-10" dirty="0">
                <a:latin typeface="Times New Roman"/>
                <a:cs typeface="Times New Roman"/>
              </a:rPr>
              <a:t>companhia aberta, que representem,</a:t>
            </a:r>
          </a:p>
          <a:p>
            <a:pPr marL="12700" marR="6350">
              <a:lnSpc>
                <a:spcPts val="1320"/>
              </a:lnSpc>
              <a:spcBef>
                <a:spcPts val="775"/>
              </a:spcBef>
              <a:tabLst>
                <a:tab pos="185420" algn="l"/>
              </a:tabLst>
            </a:pPr>
            <a:r>
              <a:rPr lang="pt-BR" spc="-5" dirty="0">
                <a:latin typeface="Times New Roman"/>
                <a:cs typeface="Times New Roman"/>
              </a:rPr>
              <a:t>no </a:t>
            </a:r>
            <a:r>
              <a:rPr lang="pt-BR" spc="-10" dirty="0">
                <a:latin typeface="Times New Roman"/>
                <a:cs typeface="Times New Roman"/>
              </a:rPr>
              <a:t>mínimo, 10% (dez por  cento) </a:t>
            </a:r>
            <a:r>
              <a:rPr lang="pt-BR" spc="-5" dirty="0">
                <a:latin typeface="Times New Roman"/>
                <a:cs typeface="Times New Roman"/>
              </a:rPr>
              <a:t>do </a:t>
            </a:r>
            <a:r>
              <a:rPr lang="pt-BR" spc="-10" dirty="0">
                <a:latin typeface="Times New Roman"/>
                <a:cs typeface="Times New Roman"/>
              </a:rPr>
              <a:t>capital social, que não houverem exercido </a:t>
            </a:r>
            <a:r>
              <a:rPr lang="pt-BR" dirty="0">
                <a:latin typeface="Times New Roman"/>
                <a:cs typeface="Times New Roman"/>
              </a:rPr>
              <a:t>o </a:t>
            </a:r>
            <a:r>
              <a:rPr lang="pt-BR" spc="-10" dirty="0">
                <a:latin typeface="Times New Roman"/>
                <a:cs typeface="Times New Roman"/>
              </a:rPr>
              <a:t>direito previsto </a:t>
            </a:r>
            <a:r>
              <a:rPr lang="pt-BR" spc="-5" dirty="0">
                <a:latin typeface="Times New Roman"/>
                <a:cs typeface="Times New Roman"/>
              </a:rPr>
              <a:t>no </a:t>
            </a:r>
            <a:r>
              <a:rPr lang="pt-BR" spc="-10" dirty="0">
                <a:latin typeface="Times New Roman"/>
                <a:cs typeface="Times New Roman"/>
              </a:rPr>
              <a:t>estatuto, </a:t>
            </a:r>
            <a:r>
              <a:rPr lang="pt-BR" spc="-5" dirty="0">
                <a:latin typeface="Times New Roman"/>
                <a:cs typeface="Times New Roman"/>
              </a:rPr>
              <a:t>em</a:t>
            </a:r>
          </a:p>
          <a:p>
            <a:pPr marL="12700" marR="6350">
              <a:lnSpc>
                <a:spcPts val="1320"/>
              </a:lnSpc>
              <a:spcBef>
                <a:spcPts val="775"/>
              </a:spcBef>
              <a:tabLst>
                <a:tab pos="185420" algn="l"/>
              </a:tabLst>
            </a:pPr>
            <a:r>
              <a:rPr lang="pt-BR" spc="-5" dirty="0">
                <a:latin typeface="Times New Roman"/>
                <a:cs typeface="Times New Roman"/>
              </a:rPr>
              <a:t> </a:t>
            </a:r>
            <a:r>
              <a:rPr lang="pt-BR" spc="-10" dirty="0">
                <a:latin typeface="Times New Roman"/>
                <a:cs typeface="Times New Roman"/>
              </a:rPr>
              <a:t>conformidade </a:t>
            </a:r>
            <a:r>
              <a:rPr lang="pt-BR" spc="-5" dirty="0">
                <a:latin typeface="Times New Roman"/>
                <a:cs typeface="Times New Roman"/>
              </a:rPr>
              <a:t>com </a:t>
            </a:r>
            <a:r>
              <a:rPr lang="pt-BR" dirty="0">
                <a:latin typeface="Times New Roman"/>
                <a:cs typeface="Times New Roman"/>
              </a:rPr>
              <a:t>o </a:t>
            </a:r>
            <a:r>
              <a:rPr lang="pt-BR" spc="-10" dirty="0">
                <a:latin typeface="Times New Roman"/>
                <a:cs typeface="Times New Roman"/>
              </a:rPr>
              <a:t>art.</a:t>
            </a:r>
            <a:r>
              <a:rPr lang="pt-BR" spc="-65" dirty="0">
                <a:latin typeface="Times New Roman"/>
                <a:cs typeface="Times New Roman"/>
              </a:rPr>
              <a:t> </a:t>
            </a:r>
            <a:r>
              <a:rPr lang="pt-BR" spc="-10" dirty="0">
                <a:latin typeface="Times New Roman"/>
                <a:cs typeface="Times New Roman"/>
              </a:rPr>
              <a:t>18.</a:t>
            </a:r>
            <a:endParaRPr lang="pt-BR" dirty="0"/>
          </a:p>
        </p:txBody>
      </p:sp>
    </p:spTree>
    <p:extLst>
      <p:ext uri="{BB962C8B-B14F-4D97-AF65-F5344CB8AC3E}">
        <p14:creationId xmlns:p14="http://schemas.microsoft.com/office/powerpoint/2010/main" val="20000893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CCD8AFB7-DCCF-E048-BD2E-A120BAD3D311}"/>
              </a:ext>
            </a:extLst>
          </p:cNvPr>
          <p:cNvSpPr txBox="1"/>
          <p:nvPr/>
        </p:nvSpPr>
        <p:spPr>
          <a:xfrm>
            <a:off x="5740282" y="1228725"/>
            <a:ext cx="197490" cy="646331"/>
          </a:xfrm>
          <a:prstGeom prst="rect">
            <a:avLst/>
          </a:prstGeom>
          <a:noFill/>
        </p:spPr>
        <p:txBody>
          <a:bodyPr wrap="none" rtlCol="0">
            <a:spAutoFit/>
          </a:bodyPr>
          <a:lstStyle/>
          <a:p>
            <a:pPr marL="12700" algn="just">
              <a:lnSpc>
                <a:spcPct val="100000"/>
              </a:lnSpc>
              <a:spcBef>
                <a:spcPts val="530"/>
              </a:spcBef>
            </a:pPr>
            <a:endParaRPr lang="pt-BR" dirty="0">
              <a:latin typeface="Times New Roman"/>
              <a:cs typeface="Times New Roman"/>
            </a:endParaRPr>
          </a:p>
          <a:p>
            <a:endParaRPr lang="pt-BR" dirty="0"/>
          </a:p>
        </p:txBody>
      </p:sp>
      <p:sp>
        <p:nvSpPr>
          <p:cNvPr id="3" name="Título 2">
            <a:extLst>
              <a:ext uri="{FF2B5EF4-FFF2-40B4-BE49-F238E27FC236}">
                <a16:creationId xmlns:a16="http://schemas.microsoft.com/office/drawing/2014/main" id="{7FE92CCF-9BB6-E641-8413-19EECD4A5556}"/>
              </a:ext>
            </a:extLst>
          </p:cNvPr>
          <p:cNvSpPr>
            <a:spLocks noGrp="1"/>
          </p:cNvSpPr>
          <p:nvPr>
            <p:ph type="title"/>
          </p:nvPr>
        </p:nvSpPr>
        <p:spPr/>
        <p:txBody>
          <a:bodyPr/>
          <a:lstStyle/>
          <a:p>
            <a:r>
              <a:rPr lang="pt-BR" dirty="0"/>
              <a:t>Mas voto múltiplo combinado com votação em separado não pode suprimir controle</a:t>
            </a:r>
          </a:p>
        </p:txBody>
      </p:sp>
      <p:sp>
        <p:nvSpPr>
          <p:cNvPr id="4" name="Espaço Reservado para Conteúdo 3">
            <a:extLst>
              <a:ext uri="{FF2B5EF4-FFF2-40B4-BE49-F238E27FC236}">
                <a16:creationId xmlns:a16="http://schemas.microsoft.com/office/drawing/2014/main" id="{5781850E-4EE8-B24B-9012-D71A97F60452}"/>
              </a:ext>
            </a:extLst>
          </p:cNvPr>
          <p:cNvSpPr>
            <a:spLocks noGrp="1"/>
          </p:cNvSpPr>
          <p:nvPr>
            <p:ph idx="1"/>
          </p:nvPr>
        </p:nvSpPr>
        <p:spPr/>
        <p:txBody>
          <a:bodyPr>
            <a:normAutofit/>
          </a:bodyPr>
          <a:lstStyle/>
          <a:p>
            <a:pPr marL="12700" marR="6350">
              <a:lnSpc>
                <a:spcPts val="1320"/>
              </a:lnSpc>
              <a:spcBef>
                <a:spcPts val="775"/>
              </a:spcBef>
              <a:tabLst>
                <a:tab pos="185420" algn="l"/>
              </a:tabLst>
            </a:pPr>
            <a:endParaRPr lang="pt-BR" dirty="0">
              <a:latin typeface="Times New Roman"/>
              <a:cs typeface="Times New Roman"/>
            </a:endParaRPr>
          </a:p>
          <a:p>
            <a:pPr marL="0" marR="5715" indent="0" algn="just">
              <a:lnSpc>
                <a:spcPct val="78500"/>
              </a:lnSpc>
              <a:spcBef>
                <a:spcPts val="860"/>
              </a:spcBef>
              <a:buNone/>
            </a:pPr>
            <a:r>
              <a:rPr lang="pt-BR" b="1" dirty="0">
                <a:latin typeface="Times New Roman"/>
                <a:cs typeface="Times New Roman"/>
              </a:rPr>
              <a:t>§ </a:t>
            </a:r>
            <a:r>
              <a:rPr lang="pt-BR" b="1" spc="-5" dirty="0">
                <a:latin typeface="Times New Roman"/>
                <a:cs typeface="Times New Roman"/>
              </a:rPr>
              <a:t>7</a:t>
            </a:r>
            <a:r>
              <a:rPr lang="pt-BR" u="sng" spc="-5" dirty="0">
                <a:uFill>
                  <a:solidFill>
                    <a:srgbClr val="000000"/>
                  </a:solidFill>
                </a:uFill>
                <a:latin typeface="Times New Roman"/>
                <a:cs typeface="Times New Roman"/>
              </a:rPr>
              <a:t>o</a:t>
            </a:r>
            <a:r>
              <a:rPr lang="pt-BR" spc="-5" dirty="0">
                <a:latin typeface="Times New Roman"/>
                <a:cs typeface="Times New Roman"/>
              </a:rPr>
              <a:t> </a:t>
            </a:r>
            <a:r>
              <a:rPr lang="pt-BR" spc="-10" dirty="0">
                <a:latin typeface="Times New Roman"/>
                <a:cs typeface="Times New Roman"/>
              </a:rPr>
              <a:t>Sempre que, cumulativamente, </a:t>
            </a:r>
            <a:r>
              <a:rPr lang="pt-BR" dirty="0">
                <a:latin typeface="Times New Roman"/>
                <a:cs typeface="Times New Roman"/>
              </a:rPr>
              <a:t>a </a:t>
            </a:r>
            <a:r>
              <a:rPr lang="pt-BR" spc="-10" dirty="0">
                <a:latin typeface="Times New Roman"/>
                <a:cs typeface="Times New Roman"/>
              </a:rPr>
              <a:t>eleição </a:t>
            </a:r>
            <a:r>
              <a:rPr lang="pt-BR" spc="-5" dirty="0">
                <a:latin typeface="Times New Roman"/>
                <a:cs typeface="Times New Roman"/>
              </a:rPr>
              <a:t>do </a:t>
            </a:r>
            <a:r>
              <a:rPr lang="pt-BR" spc="-10" dirty="0">
                <a:latin typeface="Times New Roman"/>
                <a:cs typeface="Times New Roman"/>
              </a:rPr>
              <a:t>conselho </a:t>
            </a:r>
            <a:r>
              <a:rPr lang="pt-BR" spc="-5" dirty="0">
                <a:latin typeface="Times New Roman"/>
                <a:cs typeface="Times New Roman"/>
              </a:rPr>
              <a:t>de </a:t>
            </a:r>
            <a:r>
              <a:rPr lang="pt-BR" spc="-10" dirty="0">
                <a:latin typeface="Times New Roman"/>
                <a:cs typeface="Times New Roman"/>
              </a:rPr>
              <a:t>administração </a:t>
            </a:r>
            <a:r>
              <a:rPr lang="pt-BR" spc="-5" dirty="0">
                <a:latin typeface="Times New Roman"/>
                <a:cs typeface="Times New Roman"/>
              </a:rPr>
              <a:t>se </a:t>
            </a:r>
            <a:r>
              <a:rPr lang="pt-BR" spc="-10" dirty="0">
                <a:latin typeface="Times New Roman"/>
                <a:cs typeface="Times New Roman"/>
              </a:rPr>
              <a:t>der pelo sistema </a:t>
            </a:r>
            <a:r>
              <a:rPr lang="pt-BR" spc="-5" dirty="0">
                <a:latin typeface="Times New Roman"/>
                <a:cs typeface="Times New Roman"/>
              </a:rPr>
              <a:t>do </a:t>
            </a:r>
            <a:r>
              <a:rPr lang="pt-BR" spc="-10" dirty="0">
                <a:latin typeface="Times New Roman"/>
                <a:cs typeface="Times New Roman"/>
              </a:rPr>
              <a:t>voto múltiplo </a:t>
            </a:r>
            <a:r>
              <a:rPr lang="pt-BR" dirty="0">
                <a:latin typeface="Times New Roman"/>
                <a:cs typeface="Times New Roman"/>
              </a:rPr>
              <a:t>e </a:t>
            </a:r>
            <a:r>
              <a:rPr lang="pt-BR" spc="-5" dirty="0">
                <a:latin typeface="Times New Roman"/>
                <a:cs typeface="Times New Roman"/>
              </a:rPr>
              <a:t>os </a:t>
            </a:r>
            <a:r>
              <a:rPr lang="pt-BR" spc="-10" dirty="0">
                <a:latin typeface="Times New Roman"/>
                <a:cs typeface="Times New Roman"/>
              </a:rPr>
              <a:t>titulares </a:t>
            </a:r>
            <a:r>
              <a:rPr lang="pt-BR" spc="-5" dirty="0">
                <a:latin typeface="Times New Roman"/>
                <a:cs typeface="Times New Roman"/>
              </a:rPr>
              <a:t>de </a:t>
            </a:r>
            <a:r>
              <a:rPr lang="pt-BR" spc="-10" dirty="0">
                <a:latin typeface="Times New Roman"/>
                <a:cs typeface="Times New Roman"/>
              </a:rPr>
              <a:t>ações  ordinárias </a:t>
            </a:r>
            <a:r>
              <a:rPr lang="pt-BR" spc="-5" dirty="0">
                <a:latin typeface="Times New Roman"/>
                <a:cs typeface="Times New Roman"/>
              </a:rPr>
              <a:t>ou </a:t>
            </a:r>
            <a:r>
              <a:rPr lang="pt-BR" spc="-10" dirty="0">
                <a:latin typeface="Times New Roman"/>
                <a:cs typeface="Times New Roman"/>
              </a:rPr>
              <a:t>preferenciais exercerem </a:t>
            </a:r>
            <a:r>
              <a:rPr lang="pt-BR" dirty="0">
                <a:latin typeface="Times New Roman"/>
                <a:cs typeface="Times New Roman"/>
              </a:rPr>
              <a:t>a </a:t>
            </a:r>
            <a:r>
              <a:rPr lang="pt-BR" spc="-10" dirty="0">
                <a:latin typeface="Times New Roman"/>
                <a:cs typeface="Times New Roman"/>
              </a:rPr>
              <a:t>prerrogativa </a:t>
            </a:r>
            <a:r>
              <a:rPr lang="pt-BR" spc="-5" dirty="0">
                <a:latin typeface="Times New Roman"/>
                <a:cs typeface="Times New Roman"/>
              </a:rPr>
              <a:t>de </a:t>
            </a:r>
            <a:r>
              <a:rPr lang="pt-BR" spc="-10" dirty="0">
                <a:latin typeface="Times New Roman"/>
                <a:cs typeface="Times New Roman"/>
              </a:rPr>
              <a:t>eleger conselheiro, </a:t>
            </a:r>
            <a:r>
              <a:rPr lang="pt-BR" spc="-5" dirty="0">
                <a:latin typeface="Times New Roman"/>
                <a:cs typeface="Times New Roman"/>
              </a:rPr>
              <a:t>será </a:t>
            </a:r>
            <a:r>
              <a:rPr lang="pt-BR" spc="-10" dirty="0">
                <a:latin typeface="Times New Roman"/>
                <a:cs typeface="Times New Roman"/>
              </a:rPr>
              <a:t>assegurado </a:t>
            </a:r>
            <a:r>
              <a:rPr lang="pt-BR" dirty="0">
                <a:latin typeface="Times New Roman"/>
                <a:cs typeface="Times New Roman"/>
              </a:rPr>
              <a:t>a </a:t>
            </a:r>
            <a:r>
              <a:rPr lang="pt-BR" spc="-10" dirty="0">
                <a:latin typeface="Times New Roman"/>
                <a:cs typeface="Times New Roman"/>
              </a:rPr>
              <a:t>acionista </a:t>
            </a:r>
            <a:r>
              <a:rPr lang="pt-BR" spc="-5" dirty="0">
                <a:latin typeface="Times New Roman"/>
                <a:cs typeface="Times New Roman"/>
              </a:rPr>
              <a:t>ou </a:t>
            </a:r>
            <a:r>
              <a:rPr lang="pt-BR" spc="-10" dirty="0">
                <a:latin typeface="Times New Roman"/>
                <a:cs typeface="Times New Roman"/>
              </a:rPr>
              <a:t>grupo </a:t>
            </a:r>
            <a:r>
              <a:rPr lang="pt-BR" spc="-5" dirty="0">
                <a:latin typeface="Times New Roman"/>
                <a:cs typeface="Times New Roman"/>
              </a:rPr>
              <a:t>de </a:t>
            </a:r>
            <a:r>
              <a:rPr lang="pt-BR" spc="-10" dirty="0">
                <a:latin typeface="Times New Roman"/>
                <a:cs typeface="Times New Roman"/>
              </a:rPr>
              <a:t>acionistas vinculados por  acordo </a:t>
            </a:r>
            <a:r>
              <a:rPr lang="pt-BR" spc="-5" dirty="0">
                <a:latin typeface="Times New Roman"/>
                <a:cs typeface="Times New Roman"/>
              </a:rPr>
              <a:t>de </a:t>
            </a:r>
            <a:r>
              <a:rPr lang="pt-BR" spc="-10" dirty="0">
                <a:latin typeface="Times New Roman"/>
                <a:cs typeface="Times New Roman"/>
              </a:rPr>
              <a:t>votos que detenham mais </a:t>
            </a:r>
            <a:r>
              <a:rPr lang="pt-BR" spc="-5" dirty="0">
                <a:latin typeface="Times New Roman"/>
                <a:cs typeface="Times New Roman"/>
              </a:rPr>
              <a:t>do </a:t>
            </a:r>
            <a:r>
              <a:rPr lang="pt-BR" spc="-10" dirty="0">
                <a:latin typeface="Times New Roman"/>
                <a:cs typeface="Times New Roman"/>
              </a:rPr>
              <a:t>que 50% (</a:t>
            </a:r>
            <a:r>
              <a:rPr lang="pt-BR" spc="-10" dirty="0" err="1">
                <a:latin typeface="Times New Roman"/>
                <a:cs typeface="Times New Roman"/>
              </a:rPr>
              <a:t>cinqüenta</a:t>
            </a:r>
            <a:r>
              <a:rPr lang="pt-BR" spc="-10" dirty="0">
                <a:latin typeface="Times New Roman"/>
                <a:cs typeface="Times New Roman"/>
              </a:rPr>
              <a:t> por cento) das ações </a:t>
            </a:r>
            <a:r>
              <a:rPr lang="pt-BR" spc="-5" dirty="0">
                <a:latin typeface="Times New Roman"/>
                <a:cs typeface="Times New Roman"/>
              </a:rPr>
              <a:t>com </a:t>
            </a:r>
            <a:r>
              <a:rPr lang="pt-BR" spc="-10" dirty="0">
                <a:latin typeface="Times New Roman"/>
                <a:cs typeface="Times New Roman"/>
              </a:rPr>
              <a:t>direito </a:t>
            </a:r>
            <a:r>
              <a:rPr lang="pt-BR" spc="-5" dirty="0">
                <a:latin typeface="Times New Roman"/>
                <a:cs typeface="Times New Roman"/>
              </a:rPr>
              <a:t>de </a:t>
            </a:r>
            <a:r>
              <a:rPr lang="pt-BR" spc="-10" dirty="0">
                <a:latin typeface="Times New Roman"/>
                <a:cs typeface="Times New Roman"/>
              </a:rPr>
              <a:t>voto </a:t>
            </a:r>
            <a:r>
              <a:rPr lang="pt-BR" dirty="0">
                <a:latin typeface="Times New Roman"/>
                <a:cs typeface="Times New Roman"/>
              </a:rPr>
              <a:t>o </a:t>
            </a:r>
            <a:r>
              <a:rPr lang="pt-BR" spc="-10" dirty="0">
                <a:latin typeface="Times New Roman"/>
                <a:cs typeface="Times New Roman"/>
              </a:rPr>
              <a:t>direito </a:t>
            </a:r>
            <a:r>
              <a:rPr lang="pt-BR" spc="-5" dirty="0">
                <a:latin typeface="Times New Roman"/>
                <a:cs typeface="Times New Roman"/>
              </a:rPr>
              <a:t>de </a:t>
            </a:r>
            <a:r>
              <a:rPr lang="pt-BR" spc="-10" dirty="0">
                <a:latin typeface="Times New Roman"/>
                <a:cs typeface="Times New Roman"/>
              </a:rPr>
              <a:t>eleger conselheiros em  número igual </a:t>
            </a:r>
            <a:r>
              <a:rPr lang="pt-BR" spc="-5" dirty="0">
                <a:latin typeface="Times New Roman"/>
                <a:cs typeface="Times New Roman"/>
              </a:rPr>
              <a:t>ao </a:t>
            </a:r>
            <a:r>
              <a:rPr lang="pt-BR" spc="-10" dirty="0">
                <a:latin typeface="Times New Roman"/>
                <a:cs typeface="Times New Roman"/>
              </a:rPr>
              <a:t>dos eleitos pelos demais acionistas, mais um, independentemente </a:t>
            </a:r>
            <a:r>
              <a:rPr lang="pt-BR" spc="-5" dirty="0">
                <a:latin typeface="Times New Roman"/>
                <a:cs typeface="Times New Roman"/>
              </a:rPr>
              <a:t>do </a:t>
            </a:r>
            <a:r>
              <a:rPr lang="pt-BR" spc="-10" dirty="0">
                <a:latin typeface="Times New Roman"/>
                <a:cs typeface="Times New Roman"/>
              </a:rPr>
              <a:t>número </a:t>
            </a:r>
            <a:r>
              <a:rPr lang="pt-BR" spc="-5" dirty="0">
                <a:latin typeface="Times New Roman"/>
                <a:cs typeface="Times New Roman"/>
              </a:rPr>
              <a:t>de </a:t>
            </a:r>
            <a:r>
              <a:rPr lang="pt-BR" spc="-10" dirty="0">
                <a:latin typeface="Times New Roman"/>
                <a:cs typeface="Times New Roman"/>
              </a:rPr>
              <a:t>conselheiros que, segundo </a:t>
            </a:r>
            <a:r>
              <a:rPr lang="pt-BR" dirty="0">
                <a:latin typeface="Times New Roman"/>
                <a:cs typeface="Times New Roman"/>
              </a:rPr>
              <a:t>o </a:t>
            </a:r>
            <a:r>
              <a:rPr lang="pt-BR" spc="-10" dirty="0">
                <a:latin typeface="Times New Roman"/>
                <a:cs typeface="Times New Roman"/>
              </a:rPr>
              <a:t>estatuto,  componha </a:t>
            </a:r>
            <a:r>
              <a:rPr lang="pt-BR" dirty="0">
                <a:latin typeface="Times New Roman"/>
                <a:cs typeface="Times New Roman"/>
              </a:rPr>
              <a:t>o</a:t>
            </a:r>
            <a:r>
              <a:rPr lang="pt-BR" spc="-20" dirty="0">
                <a:latin typeface="Times New Roman"/>
                <a:cs typeface="Times New Roman"/>
              </a:rPr>
              <a:t> </a:t>
            </a:r>
            <a:r>
              <a:rPr lang="pt-BR" spc="-15" dirty="0">
                <a:latin typeface="Times New Roman"/>
                <a:cs typeface="Times New Roman"/>
              </a:rPr>
              <a:t>órgão.</a:t>
            </a:r>
          </a:p>
          <a:p>
            <a:pPr marL="0" marR="5715" indent="0" algn="just">
              <a:lnSpc>
                <a:spcPct val="78500"/>
              </a:lnSpc>
              <a:spcBef>
                <a:spcPts val="860"/>
              </a:spcBef>
              <a:buNone/>
            </a:pPr>
            <a:endParaRPr lang="pt-BR" sz="2400" dirty="0"/>
          </a:p>
          <a:p>
            <a:pPr marL="0" indent="0" algn="ctr">
              <a:buNone/>
            </a:pPr>
            <a:r>
              <a:rPr lang="pt-BR" sz="2400" dirty="0"/>
              <a:t>Controle é </a:t>
            </a:r>
            <a:r>
              <a:rPr lang="pt-BR" sz="2400" b="1" dirty="0"/>
              <a:t>direito </a:t>
            </a:r>
            <a:r>
              <a:rPr lang="pt-BR" sz="2400" dirty="0"/>
              <a:t>do controlador</a:t>
            </a:r>
          </a:p>
        </p:txBody>
      </p:sp>
    </p:spTree>
    <p:extLst>
      <p:ext uri="{BB962C8B-B14F-4D97-AF65-F5344CB8AC3E}">
        <p14:creationId xmlns:p14="http://schemas.microsoft.com/office/powerpoint/2010/main" val="1845394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6E1E510-48DB-B74B-8334-3FF270DA5509}"/>
              </a:ext>
            </a:extLst>
          </p:cNvPr>
          <p:cNvSpPr txBox="1"/>
          <p:nvPr/>
        </p:nvSpPr>
        <p:spPr>
          <a:xfrm>
            <a:off x="800100" y="1443038"/>
            <a:ext cx="11275394" cy="2178160"/>
          </a:xfrm>
          <a:prstGeom prst="rect">
            <a:avLst/>
          </a:prstGeom>
          <a:noFill/>
        </p:spPr>
        <p:txBody>
          <a:bodyPr wrap="none" rtlCol="0">
            <a:spAutoFit/>
          </a:bodyPr>
          <a:lstStyle/>
          <a:p>
            <a:pPr marR="5080">
              <a:lnSpc>
                <a:spcPts val="1610"/>
              </a:lnSpc>
              <a:spcBef>
                <a:spcPts val="210"/>
              </a:spcBef>
              <a:tabLst>
                <a:tab pos="366395" algn="l"/>
              </a:tabLst>
            </a:pPr>
            <a:r>
              <a:rPr lang="pt-BR" sz="1400" spc="-10" dirty="0">
                <a:latin typeface="Times New Roman"/>
                <a:cs typeface="Times New Roman"/>
              </a:rPr>
              <a:t>Destituição, com regras especiais: </a:t>
            </a:r>
            <a:r>
              <a:rPr lang="pt-BR" sz="1400" spc="-5" dirty="0">
                <a:latin typeface="Times New Roman"/>
                <a:cs typeface="Times New Roman"/>
              </a:rPr>
              <a:t>(</a:t>
            </a:r>
            <a:r>
              <a:rPr lang="pt-BR" sz="1400" spc="-5" dirty="0" err="1">
                <a:latin typeface="Times New Roman"/>
                <a:cs typeface="Times New Roman"/>
              </a:rPr>
              <a:t>i</a:t>
            </a:r>
            <a:r>
              <a:rPr lang="pt-BR" sz="1400" spc="-5" dirty="0">
                <a:latin typeface="Times New Roman"/>
                <a:cs typeface="Times New Roman"/>
              </a:rPr>
              <a:t>) em </a:t>
            </a:r>
            <a:r>
              <a:rPr lang="pt-BR" sz="1400" spc="-10" dirty="0">
                <a:latin typeface="Times New Roman"/>
                <a:cs typeface="Times New Roman"/>
              </a:rPr>
              <a:t>caso de voto múltiplo </a:t>
            </a:r>
            <a:r>
              <a:rPr lang="pt-BR" sz="1400" dirty="0">
                <a:latin typeface="Times New Roman"/>
                <a:cs typeface="Times New Roman"/>
              </a:rPr>
              <a:t>– </a:t>
            </a:r>
            <a:r>
              <a:rPr lang="pt-BR" sz="1400" spc="-5" dirty="0">
                <a:latin typeface="Aegean"/>
                <a:cs typeface="Aegean"/>
              </a:rPr>
              <a:t>“</a:t>
            </a:r>
            <a:r>
              <a:rPr lang="pt-BR" sz="1400" spc="-5" dirty="0" err="1">
                <a:latin typeface="Times New Roman"/>
                <a:cs typeface="Times New Roman"/>
              </a:rPr>
              <a:t>simul</a:t>
            </a:r>
            <a:r>
              <a:rPr lang="pt-BR" sz="1400" spc="-5" dirty="0">
                <a:latin typeface="Times New Roman"/>
                <a:cs typeface="Times New Roman"/>
              </a:rPr>
              <a:t> </a:t>
            </a:r>
            <a:r>
              <a:rPr lang="pt-BR" sz="1400" spc="-10" dirty="0" err="1">
                <a:latin typeface="Times New Roman"/>
                <a:cs typeface="Times New Roman"/>
              </a:rPr>
              <a:t>stabunt</a:t>
            </a:r>
            <a:r>
              <a:rPr lang="pt-BR" sz="1400" spc="-10" dirty="0">
                <a:latin typeface="Times New Roman"/>
                <a:cs typeface="Times New Roman"/>
              </a:rPr>
              <a:t>, </a:t>
            </a:r>
            <a:r>
              <a:rPr lang="pt-BR" sz="1400" spc="-10" dirty="0" err="1">
                <a:latin typeface="Times New Roman"/>
                <a:cs typeface="Times New Roman"/>
              </a:rPr>
              <a:t>simul</a:t>
            </a:r>
            <a:r>
              <a:rPr lang="pt-BR" sz="1400" spc="-10" dirty="0">
                <a:latin typeface="Times New Roman"/>
                <a:cs typeface="Times New Roman"/>
              </a:rPr>
              <a:t> </a:t>
            </a:r>
            <a:r>
              <a:rPr lang="pt-BR" sz="1400" spc="-5" dirty="0" err="1">
                <a:latin typeface="Times New Roman"/>
                <a:cs typeface="Times New Roman"/>
              </a:rPr>
              <a:t>cadent</a:t>
            </a:r>
            <a:r>
              <a:rPr lang="pt-BR" sz="1400" spc="-5" dirty="0">
                <a:latin typeface="Aegean"/>
                <a:cs typeface="Aegean"/>
              </a:rPr>
              <a:t>” – juntos se levantaram, juntos caem </a:t>
            </a:r>
            <a:r>
              <a:rPr lang="pt-BR" sz="1400" spc="-15" dirty="0">
                <a:latin typeface="Times New Roman"/>
                <a:cs typeface="Times New Roman"/>
              </a:rPr>
              <a:t>(LSA, </a:t>
            </a:r>
            <a:r>
              <a:rPr lang="pt-BR" sz="1400" spc="-5" dirty="0">
                <a:latin typeface="Times New Roman"/>
                <a:cs typeface="Times New Roman"/>
              </a:rPr>
              <a:t>art. </a:t>
            </a:r>
            <a:r>
              <a:rPr lang="pt-BR" sz="1400" spc="-15" dirty="0">
                <a:latin typeface="Times New Roman"/>
                <a:cs typeface="Times New Roman"/>
              </a:rPr>
              <a:t>141, </a:t>
            </a:r>
            <a:r>
              <a:rPr lang="pt-BR" sz="1400" dirty="0">
                <a:latin typeface="Times New Roman"/>
                <a:cs typeface="Times New Roman"/>
              </a:rPr>
              <a:t>§ </a:t>
            </a:r>
            <a:r>
              <a:rPr lang="pt-BR" sz="1400" spc="-10" dirty="0">
                <a:latin typeface="Times New Roman"/>
                <a:cs typeface="Times New Roman"/>
              </a:rPr>
              <a:t>3°);</a:t>
            </a:r>
          </a:p>
          <a:p>
            <a:pPr marR="5080">
              <a:lnSpc>
                <a:spcPts val="1610"/>
              </a:lnSpc>
              <a:spcBef>
                <a:spcPts val="210"/>
              </a:spcBef>
              <a:tabLst>
                <a:tab pos="366395" algn="l"/>
              </a:tabLst>
            </a:pPr>
            <a:r>
              <a:rPr lang="pt-BR" sz="1400" spc="-10" dirty="0">
                <a:latin typeface="Times New Roman"/>
                <a:cs typeface="Times New Roman"/>
              </a:rPr>
              <a:t> </a:t>
            </a:r>
            <a:r>
              <a:rPr lang="pt-BR" sz="1400" dirty="0">
                <a:latin typeface="Times New Roman"/>
                <a:cs typeface="Times New Roman"/>
              </a:rPr>
              <a:t>e </a:t>
            </a:r>
            <a:r>
              <a:rPr lang="pt-BR" sz="1400" spc="-5" dirty="0">
                <a:latin typeface="Times New Roman"/>
                <a:cs typeface="Times New Roman"/>
              </a:rPr>
              <a:t>(</a:t>
            </a:r>
            <a:r>
              <a:rPr lang="pt-BR" sz="1400" spc="-5" dirty="0" err="1">
                <a:latin typeface="Times New Roman"/>
                <a:cs typeface="Times New Roman"/>
              </a:rPr>
              <a:t>ii</a:t>
            </a:r>
            <a:r>
              <a:rPr lang="pt-BR" sz="1400" spc="-5" dirty="0">
                <a:latin typeface="Times New Roman"/>
                <a:cs typeface="Times New Roman"/>
              </a:rPr>
              <a:t>) </a:t>
            </a:r>
            <a:r>
              <a:rPr lang="pt-BR" sz="1400" spc="-10" dirty="0">
                <a:latin typeface="Times New Roman"/>
                <a:cs typeface="Times New Roman"/>
              </a:rPr>
              <a:t>em  caso de eleição </a:t>
            </a:r>
            <a:r>
              <a:rPr lang="pt-BR" sz="1400" spc="-5" dirty="0">
                <a:latin typeface="Times New Roman"/>
                <a:cs typeface="Times New Roman"/>
              </a:rPr>
              <a:t>em </a:t>
            </a:r>
            <a:r>
              <a:rPr lang="pt-BR" sz="1400" spc="-10" dirty="0">
                <a:latin typeface="Times New Roman"/>
                <a:cs typeface="Times New Roman"/>
              </a:rPr>
              <a:t>separado </a:t>
            </a:r>
            <a:r>
              <a:rPr lang="pt-BR" sz="1400" spc="-15" dirty="0">
                <a:latin typeface="Times New Roman"/>
                <a:cs typeface="Times New Roman"/>
              </a:rPr>
              <a:t>(LSA, </a:t>
            </a:r>
            <a:r>
              <a:rPr lang="pt-BR" sz="1400" spc="-5" dirty="0">
                <a:latin typeface="Times New Roman"/>
                <a:cs typeface="Times New Roman"/>
              </a:rPr>
              <a:t>art. </a:t>
            </a:r>
            <a:r>
              <a:rPr lang="pt-BR" sz="1400" spc="-15" dirty="0">
                <a:latin typeface="Times New Roman"/>
                <a:cs typeface="Times New Roman"/>
              </a:rPr>
              <a:t>141, </a:t>
            </a:r>
            <a:r>
              <a:rPr lang="pt-BR" sz="1400" dirty="0">
                <a:latin typeface="Times New Roman"/>
                <a:cs typeface="Times New Roman"/>
              </a:rPr>
              <a:t>§</a:t>
            </a:r>
            <a:r>
              <a:rPr lang="pt-BR" sz="1400" spc="-95" dirty="0">
                <a:latin typeface="Times New Roman"/>
                <a:cs typeface="Times New Roman"/>
              </a:rPr>
              <a:t> </a:t>
            </a:r>
            <a:r>
              <a:rPr lang="pt-BR" sz="1400" spc="-10" dirty="0">
                <a:latin typeface="Times New Roman"/>
                <a:cs typeface="Times New Roman"/>
              </a:rPr>
              <a:t>4°).</a:t>
            </a:r>
            <a:endParaRPr lang="pt-BR" sz="1400" dirty="0">
              <a:latin typeface="Times New Roman"/>
              <a:cs typeface="Times New Roman"/>
            </a:endParaRPr>
          </a:p>
          <a:p>
            <a:pPr>
              <a:lnSpc>
                <a:spcPct val="100000"/>
              </a:lnSpc>
              <a:buFont typeface="Times New Roman"/>
              <a:buAutoNum type="romanUcPeriod" startAt="7"/>
            </a:pPr>
            <a:endParaRPr lang="pt-BR" sz="1500" dirty="0">
              <a:latin typeface="Times New Roman"/>
              <a:cs typeface="Times New Roman"/>
            </a:endParaRPr>
          </a:p>
          <a:p>
            <a:pPr>
              <a:lnSpc>
                <a:spcPct val="100000"/>
              </a:lnSpc>
            </a:pPr>
            <a:endParaRPr lang="pt-BR" sz="1500" dirty="0">
              <a:latin typeface="Times New Roman"/>
              <a:cs typeface="Times New Roman"/>
            </a:endParaRPr>
          </a:p>
          <a:p>
            <a:pPr marL="623570" algn="just">
              <a:lnSpc>
                <a:spcPct val="100000"/>
              </a:lnSpc>
              <a:spcBef>
                <a:spcPts val="720"/>
              </a:spcBef>
            </a:pPr>
            <a:r>
              <a:rPr lang="pt-BR" sz="1400" b="1" spc="-10" dirty="0">
                <a:latin typeface="Times New Roman"/>
                <a:cs typeface="Times New Roman"/>
              </a:rPr>
              <a:t>Art</a:t>
            </a:r>
            <a:r>
              <a:rPr lang="pt-BR" sz="1400" spc="-10" dirty="0">
                <a:latin typeface="Times New Roman"/>
                <a:cs typeface="Times New Roman"/>
              </a:rPr>
              <a:t>. </a:t>
            </a:r>
            <a:r>
              <a:rPr lang="pt-BR" sz="1400" b="1" spc="-15" dirty="0">
                <a:latin typeface="Times New Roman"/>
                <a:cs typeface="Times New Roman"/>
              </a:rPr>
              <a:t>141</a:t>
            </a:r>
            <a:r>
              <a:rPr lang="pt-BR" sz="1400" spc="-15" dirty="0">
                <a:latin typeface="Times New Roman"/>
                <a:cs typeface="Times New Roman"/>
              </a:rPr>
              <a:t>.</a:t>
            </a:r>
            <a:r>
              <a:rPr lang="pt-BR" sz="1400" spc="-25" dirty="0">
                <a:latin typeface="Times New Roman"/>
                <a:cs typeface="Times New Roman"/>
              </a:rPr>
              <a:t> </a:t>
            </a:r>
            <a:r>
              <a:rPr lang="pt-BR" sz="1400" spc="-10" dirty="0">
                <a:latin typeface="Times New Roman"/>
                <a:cs typeface="Times New Roman"/>
              </a:rPr>
              <a:t>(...)</a:t>
            </a:r>
            <a:endParaRPr lang="pt-BR" sz="1400" dirty="0">
              <a:latin typeface="Times New Roman"/>
              <a:cs typeface="Times New Roman"/>
            </a:endParaRPr>
          </a:p>
          <a:p>
            <a:pPr marL="623570" marR="5080" algn="just">
              <a:lnSpc>
                <a:spcPct val="89300"/>
              </a:lnSpc>
              <a:spcBef>
                <a:spcPts val="805"/>
              </a:spcBef>
            </a:pPr>
            <a:r>
              <a:rPr lang="pt-BR" sz="1400" b="1" dirty="0">
                <a:latin typeface="Times New Roman"/>
                <a:cs typeface="Times New Roman"/>
              </a:rPr>
              <a:t>§ </a:t>
            </a:r>
            <a:r>
              <a:rPr lang="pt-BR" sz="1400" b="1" spc="-10" dirty="0">
                <a:latin typeface="Times New Roman"/>
                <a:cs typeface="Times New Roman"/>
              </a:rPr>
              <a:t>3</a:t>
            </a:r>
            <a:r>
              <a:rPr lang="pt-BR" sz="1400" spc="-10" dirty="0">
                <a:latin typeface="Times New Roman"/>
                <a:cs typeface="Times New Roman"/>
              </a:rPr>
              <a:t>º </a:t>
            </a:r>
            <a:r>
              <a:rPr lang="pt-BR" sz="1400" b="1" spc="-15" dirty="0">
                <a:latin typeface="Times New Roman"/>
                <a:cs typeface="Times New Roman"/>
              </a:rPr>
              <a:t>Sempre </a:t>
            </a:r>
            <a:r>
              <a:rPr lang="pt-BR" sz="1400" b="1" spc="-10" dirty="0">
                <a:latin typeface="Times New Roman"/>
                <a:cs typeface="Times New Roman"/>
              </a:rPr>
              <a:t>que </a:t>
            </a:r>
            <a:r>
              <a:rPr lang="pt-BR" sz="1400" b="1" dirty="0">
                <a:latin typeface="Times New Roman"/>
                <a:cs typeface="Times New Roman"/>
              </a:rPr>
              <a:t>a </a:t>
            </a:r>
            <a:r>
              <a:rPr lang="pt-BR" sz="1400" b="1" spc="-10" dirty="0">
                <a:latin typeface="Times New Roman"/>
                <a:cs typeface="Times New Roman"/>
              </a:rPr>
              <a:t>eleição tiver sido realizada por esse processo, </a:t>
            </a:r>
            <a:r>
              <a:rPr lang="pt-BR" sz="1400" b="1" dirty="0">
                <a:latin typeface="Times New Roman"/>
                <a:cs typeface="Times New Roman"/>
              </a:rPr>
              <a:t>a </a:t>
            </a:r>
            <a:r>
              <a:rPr lang="pt-BR" sz="1400" b="1" spc="-10" dirty="0">
                <a:latin typeface="Times New Roman"/>
                <a:cs typeface="Times New Roman"/>
              </a:rPr>
              <a:t>destituição de </a:t>
            </a:r>
            <a:r>
              <a:rPr lang="pt-BR" sz="1400" b="1" spc="-15" dirty="0">
                <a:latin typeface="Times New Roman"/>
                <a:cs typeface="Times New Roman"/>
              </a:rPr>
              <a:t>qualquer </a:t>
            </a:r>
            <a:r>
              <a:rPr lang="pt-BR" sz="1400" b="1" spc="-10" dirty="0">
                <a:latin typeface="Times New Roman"/>
                <a:cs typeface="Times New Roman"/>
              </a:rPr>
              <a:t>membro do conselho </a:t>
            </a:r>
            <a:r>
              <a:rPr lang="pt-BR" sz="1400" b="1" spc="-15" dirty="0">
                <a:latin typeface="Times New Roman"/>
                <a:cs typeface="Times New Roman"/>
              </a:rPr>
              <a:t>de  </a:t>
            </a:r>
            <a:r>
              <a:rPr lang="pt-BR" sz="1400" b="1" spc="-10" dirty="0">
                <a:latin typeface="Times New Roman"/>
                <a:cs typeface="Times New Roman"/>
              </a:rPr>
              <a:t>administração pela </a:t>
            </a:r>
          </a:p>
          <a:p>
            <a:pPr marL="623570" marR="5080" algn="just">
              <a:lnSpc>
                <a:spcPct val="89300"/>
              </a:lnSpc>
              <a:spcBef>
                <a:spcPts val="805"/>
              </a:spcBef>
            </a:pPr>
            <a:r>
              <a:rPr lang="pt-BR" sz="1400" b="1" spc="-10" dirty="0" err="1">
                <a:latin typeface="Times New Roman"/>
                <a:cs typeface="Times New Roman"/>
              </a:rPr>
              <a:t>assembléia</a:t>
            </a:r>
            <a:r>
              <a:rPr lang="pt-BR" sz="1400" b="1" spc="-10" dirty="0">
                <a:latin typeface="Times New Roman"/>
                <a:cs typeface="Times New Roman"/>
              </a:rPr>
              <a:t>-geral importará destituição dos demais </a:t>
            </a:r>
            <a:r>
              <a:rPr lang="pt-BR" sz="1400" b="1" spc="-15" dirty="0">
                <a:latin typeface="Times New Roman"/>
                <a:cs typeface="Times New Roman"/>
              </a:rPr>
              <a:t>membros, procedendo-se </a:t>
            </a:r>
            <a:r>
              <a:rPr lang="pt-BR" sz="1400" b="1" dirty="0">
                <a:latin typeface="Times New Roman"/>
                <a:cs typeface="Times New Roman"/>
              </a:rPr>
              <a:t>a </a:t>
            </a:r>
            <a:r>
              <a:rPr lang="pt-BR" sz="1400" b="1" spc="-15" dirty="0">
                <a:latin typeface="Times New Roman"/>
                <a:cs typeface="Times New Roman"/>
              </a:rPr>
              <a:t>nova </a:t>
            </a:r>
            <a:r>
              <a:rPr lang="pt-BR" sz="1400" b="1" spc="-10" dirty="0">
                <a:latin typeface="Times New Roman"/>
                <a:cs typeface="Times New Roman"/>
              </a:rPr>
              <a:t>eleição</a:t>
            </a:r>
            <a:r>
              <a:rPr lang="pt-BR" sz="1400" spc="-10" dirty="0">
                <a:latin typeface="Times New Roman"/>
                <a:cs typeface="Times New Roman"/>
              </a:rPr>
              <a:t>; nos demais  casos de vaga, não </a:t>
            </a:r>
            <a:r>
              <a:rPr lang="pt-BR" sz="1400" spc="-15" dirty="0">
                <a:latin typeface="Times New Roman"/>
                <a:cs typeface="Times New Roman"/>
              </a:rPr>
              <a:t>havendo </a:t>
            </a:r>
            <a:r>
              <a:rPr lang="pt-BR" sz="1400" spc="-10" dirty="0">
                <a:latin typeface="Times New Roman"/>
                <a:cs typeface="Times New Roman"/>
              </a:rPr>
              <a:t>suplente, </a:t>
            </a:r>
          </a:p>
          <a:p>
            <a:pPr marL="623570" marR="5080" algn="just">
              <a:lnSpc>
                <a:spcPct val="89300"/>
              </a:lnSpc>
              <a:spcBef>
                <a:spcPts val="805"/>
              </a:spcBef>
            </a:pPr>
            <a:r>
              <a:rPr lang="pt-BR" sz="1400" dirty="0">
                <a:latin typeface="Times New Roman"/>
                <a:cs typeface="Times New Roman"/>
              </a:rPr>
              <a:t>a </a:t>
            </a:r>
            <a:r>
              <a:rPr lang="pt-BR" sz="1400" spc="-10" dirty="0">
                <a:latin typeface="Times New Roman"/>
                <a:cs typeface="Times New Roman"/>
              </a:rPr>
              <a:t>primeira </a:t>
            </a:r>
            <a:r>
              <a:rPr lang="pt-BR" sz="1400" spc="-10" dirty="0" err="1">
                <a:latin typeface="Times New Roman"/>
                <a:cs typeface="Times New Roman"/>
              </a:rPr>
              <a:t>assembléia</a:t>
            </a:r>
            <a:r>
              <a:rPr lang="pt-BR" sz="1400" spc="-10" dirty="0">
                <a:latin typeface="Times New Roman"/>
                <a:cs typeface="Times New Roman"/>
              </a:rPr>
              <a:t>-geral procederá </a:t>
            </a:r>
            <a:r>
              <a:rPr lang="pt-BR" sz="1400" dirty="0">
                <a:latin typeface="Times New Roman"/>
                <a:cs typeface="Times New Roman"/>
              </a:rPr>
              <a:t>à </a:t>
            </a:r>
            <a:r>
              <a:rPr lang="pt-BR" sz="1400" spc="-15" dirty="0">
                <a:latin typeface="Times New Roman"/>
                <a:cs typeface="Times New Roman"/>
              </a:rPr>
              <a:t>nova </a:t>
            </a:r>
            <a:r>
              <a:rPr lang="pt-BR" sz="1400" spc="-10" dirty="0">
                <a:latin typeface="Times New Roman"/>
                <a:cs typeface="Times New Roman"/>
              </a:rPr>
              <a:t>eleição de todo </a:t>
            </a:r>
            <a:r>
              <a:rPr lang="pt-BR" sz="1400" dirty="0">
                <a:latin typeface="Times New Roman"/>
                <a:cs typeface="Times New Roman"/>
              </a:rPr>
              <a:t>o</a:t>
            </a:r>
            <a:r>
              <a:rPr lang="pt-BR" sz="1400" spc="-114" dirty="0">
                <a:latin typeface="Times New Roman"/>
                <a:cs typeface="Times New Roman"/>
              </a:rPr>
              <a:t> </a:t>
            </a:r>
            <a:r>
              <a:rPr lang="pt-BR" sz="1400" spc="-15" dirty="0">
                <a:latin typeface="Times New Roman"/>
                <a:cs typeface="Times New Roman"/>
              </a:rPr>
              <a:t>conselho.</a:t>
            </a:r>
            <a:endParaRPr lang="pt-BR" sz="1400" dirty="0">
              <a:latin typeface="Times New Roman"/>
              <a:cs typeface="Times New Roman"/>
            </a:endParaRPr>
          </a:p>
        </p:txBody>
      </p:sp>
      <p:sp>
        <p:nvSpPr>
          <p:cNvPr id="3" name="CaixaDeTexto 2">
            <a:extLst>
              <a:ext uri="{FF2B5EF4-FFF2-40B4-BE49-F238E27FC236}">
                <a16:creationId xmlns:a16="http://schemas.microsoft.com/office/drawing/2014/main" id="{5315B627-62AD-4B4F-9516-687BF82180C4}"/>
              </a:ext>
            </a:extLst>
          </p:cNvPr>
          <p:cNvSpPr txBox="1"/>
          <p:nvPr/>
        </p:nvSpPr>
        <p:spPr>
          <a:xfrm>
            <a:off x="1562582" y="4467828"/>
            <a:ext cx="8318303" cy="646331"/>
          </a:xfrm>
          <a:prstGeom prst="rect">
            <a:avLst/>
          </a:prstGeom>
          <a:noFill/>
        </p:spPr>
        <p:txBody>
          <a:bodyPr wrap="none" rtlCol="0">
            <a:spAutoFit/>
          </a:bodyPr>
          <a:lstStyle/>
          <a:p>
            <a:r>
              <a:rPr lang="pt-BR" dirty="0"/>
              <a:t>Exemplo: Renúncia do conselheiro representante dos minoritários, na Petrobras,</a:t>
            </a:r>
          </a:p>
          <a:p>
            <a:r>
              <a:rPr lang="pt-BR" dirty="0"/>
              <a:t>para provocar nova eleição do Conselho</a:t>
            </a:r>
          </a:p>
        </p:txBody>
      </p:sp>
    </p:spTree>
    <p:extLst>
      <p:ext uri="{BB962C8B-B14F-4D97-AF65-F5344CB8AC3E}">
        <p14:creationId xmlns:p14="http://schemas.microsoft.com/office/powerpoint/2010/main" val="25451009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C6DC0DAA-18B7-FC4F-81E5-F98BFB63199A}"/>
              </a:ext>
            </a:extLst>
          </p:cNvPr>
          <p:cNvSpPr txBox="1"/>
          <p:nvPr/>
        </p:nvSpPr>
        <p:spPr>
          <a:xfrm>
            <a:off x="1042988" y="1300163"/>
            <a:ext cx="9058890" cy="4870564"/>
          </a:xfrm>
          <a:prstGeom prst="rect">
            <a:avLst/>
          </a:prstGeom>
          <a:noFill/>
        </p:spPr>
        <p:txBody>
          <a:bodyPr wrap="none" rtlCol="0">
            <a:spAutoFit/>
          </a:bodyPr>
          <a:lstStyle/>
          <a:p>
            <a:pPr marL="12700">
              <a:lnSpc>
                <a:spcPct val="100000"/>
              </a:lnSpc>
              <a:spcBef>
                <a:spcPts val="100"/>
              </a:spcBef>
            </a:pPr>
            <a:r>
              <a:rPr lang="pt-BR" sz="2800" b="1" spc="-15" dirty="0">
                <a:latin typeface="Times New Roman"/>
                <a:cs typeface="Times New Roman"/>
              </a:rPr>
              <a:t>Diretoria</a:t>
            </a:r>
          </a:p>
          <a:p>
            <a:pPr marL="12700">
              <a:lnSpc>
                <a:spcPct val="100000"/>
              </a:lnSpc>
              <a:spcBef>
                <a:spcPts val="100"/>
              </a:spcBef>
            </a:pPr>
            <a:endParaRPr lang="pt-BR" sz="2800" b="1" spc="-15" dirty="0">
              <a:latin typeface="Arial" panose="020B0604020202020204" pitchFamily="34" charset="0"/>
              <a:cs typeface="Arial" panose="020B0604020202020204" pitchFamily="34" charset="0"/>
            </a:endParaRPr>
          </a:p>
          <a:p>
            <a:pPr marL="12700">
              <a:lnSpc>
                <a:spcPct val="100000"/>
              </a:lnSpc>
              <a:spcBef>
                <a:spcPts val="100"/>
              </a:spcBef>
            </a:pPr>
            <a:r>
              <a:rPr lang="pt-BR" spc="-15" dirty="0">
                <a:latin typeface="Arial" panose="020B0604020202020204" pitchFamily="34" charset="0"/>
                <a:cs typeface="Arial" panose="020B0604020202020204" pitchFamily="34" charset="0"/>
              </a:rPr>
              <a:t>Órgão</a:t>
            </a:r>
            <a:r>
              <a:rPr lang="pt-BR" spc="-25" dirty="0">
                <a:latin typeface="Arial" panose="020B0604020202020204" pitchFamily="34" charset="0"/>
                <a:cs typeface="Arial" panose="020B0604020202020204" pitchFamily="34" charset="0"/>
              </a:rPr>
              <a:t> </a:t>
            </a:r>
            <a:r>
              <a:rPr lang="pt-BR" spc="-10" dirty="0">
                <a:latin typeface="Arial" panose="020B0604020202020204" pitchFamily="34" charset="0"/>
                <a:cs typeface="Arial" panose="020B0604020202020204" pitchFamily="34" charset="0"/>
              </a:rPr>
              <a:t>executivo, </a:t>
            </a:r>
            <a:r>
              <a:rPr lang="pt-BR" spc="-20" dirty="0">
                <a:latin typeface="Arial" panose="020B0604020202020204" pitchFamily="34" charset="0"/>
                <a:cs typeface="Arial" panose="020B0604020202020204" pitchFamily="34" charset="0"/>
              </a:rPr>
              <a:t> </a:t>
            </a:r>
            <a:r>
              <a:rPr lang="pt-BR" spc="-10" dirty="0">
                <a:latin typeface="Arial" panose="020B0604020202020204" pitchFamily="34" charset="0"/>
                <a:cs typeface="Arial" panose="020B0604020202020204" pitchFamily="34" charset="0"/>
              </a:rPr>
              <a:t>obrigatório </a:t>
            </a:r>
            <a:r>
              <a:rPr lang="pt-BR" spc="-5" dirty="0">
                <a:latin typeface="Arial" panose="020B0604020202020204" pitchFamily="34" charset="0"/>
                <a:cs typeface="Arial" panose="020B0604020202020204" pitchFamily="34" charset="0"/>
              </a:rPr>
              <a:t>em </a:t>
            </a:r>
            <a:r>
              <a:rPr lang="pt-BR" spc="-10" dirty="0">
                <a:latin typeface="Arial" panose="020B0604020202020204" pitchFamily="34" charset="0"/>
                <a:cs typeface="Arial" panose="020B0604020202020204" pitchFamily="34" charset="0"/>
              </a:rPr>
              <a:t>todas </a:t>
            </a:r>
            <a:r>
              <a:rPr lang="pt-BR" spc="-5" dirty="0">
                <a:latin typeface="Arial" panose="020B0604020202020204" pitchFamily="34" charset="0"/>
                <a:cs typeface="Arial" panose="020B0604020202020204" pitchFamily="34" charset="0"/>
              </a:rPr>
              <a:t>as </a:t>
            </a:r>
            <a:r>
              <a:rPr lang="pt-BR" spc="-15" dirty="0">
                <a:latin typeface="Arial" panose="020B0604020202020204" pitchFamily="34" charset="0"/>
                <a:cs typeface="Arial" panose="020B0604020202020204" pitchFamily="34" charset="0"/>
              </a:rPr>
              <a:t>companhias, pois expressa a vontade social. </a:t>
            </a:r>
          </a:p>
          <a:p>
            <a:pPr marL="12700">
              <a:lnSpc>
                <a:spcPct val="100000"/>
              </a:lnSpc>
              <a:spcBef>
                <a:spcPts val="100"/>
              </a:spcBef>
            </a:pPr>
            <a:r>
              <a:rPr lang="pt-BR" spc="-15" dirty="0">
                <a:latin typeface="Arial" panose="020B0604020202020204" pitchFamily="34" charset="0"/>
                <a:cs typeface="Arial" panose="020B0604020202020204" pitchFamily="34" charset="0"/>
              </a:rPr>
              <a:t> </a:t>
            </a:r>
            <a:endParaRPr lang="pt-BR" spc="-10" dirty="0">
              <a:latin typeface="Arial" panose="020B0604020202020204" pitchFamily="34" charset="0"/>
              <a:cs typeface="Arial" panose="020B0604020202020204" pitchFamily="34" charset="0"/>
            </a:endParaRPr>
          </a:p>
          <a:p>
            <a:endParaRPr lang="pt-BR" dirty="0">
              <a:latin typeface="Arial" panose="020B0604020202020204" pitchFamily="34" charset="0"/>
              <a:cs typeface="Arial" panose="020B0604020202020204" pitchFamily="34" charset="0"/>
            </a:endParaRPr>
          </a:p>
          <a:p>
            <a:endParaRPr lang="pt-BR" dirty="0">
              <a:latin typeface="Arial" panose="020B0604020202020204" pitchFamily="34" charset="0"/>
              <a:cs typeface="Arial" panose="020B0604020202020204" pitchFamily="34" charset="0"/>
            </a:endParaRPr>
          </a:p>
          <a:p>
            <a:r>
              <a:rPr lang="pt-BR" dirty="0">
                <a:latin typeface="Arial" panose="020B0604020202020204" pitchFamily="34" charset="0"/>
                <a:cs typeface="Arial" panose="020B0604020202020204" pitchFamily="34" charset="0"/>
              </a:rPr>
              <a:t>Dois ou mais diretores, pessoas físicas residentes no país</a:t>
            </a:r>
          </a:p>
          <a:p>
            <a:endParaRPr lang="pt-BR" dirty="0">
              <a:latin typeface="Arial" panose="020B0604020202020204" pitchFamily="34" charset="0"/>
              <a:cs typeface="Arial" panose="020B0604020202020204" pitchFamily="34" charset="0"/>
            </a:endParaRPr>
          </a:p>
          <a:p>
            <a:endParaRPr lang="pt-BR" dirty="0">
              <a:latin typeface="Arial" panose="020B0604020202020204" pitchFamily="34" charset="0"/>
              <a:cs typeface="Arial" panose="020B0604020202020204" pitchFamily="34" charset="0"/>
            </a:endParaRPr>
          </a:p>
          <a:p>
            <a:r>
              <a:rPr lang="pt-BR" dirty="0">
                <a:latin typeface="Arial" panose="020B0604020202020204" pitchFamily="34" charset="0"/>
                <a:cs typeface="Arial" panose="020B0604020202020204" pitchFamily="34" charset="0"/>
              </a:rPr>
              <a:t>¨Four </a:t>
            </a:r>
            <a:r>
              <a:rPr lang="pt-BR" dirty="0" err="1">
                <a:latin typeface="Arial" panose="020B0604020202020204" pitchFamily="34" charset="0"/>
                <a:cs typeface="Arial" panose="020B0604020202020204" pitchFamily="34" charset="0"/>
              </a:rPr>
              <a:t>eyes</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requirement</a:t>
            </a:r>
            <a:r>
              <a:rPr lang="pt-BR" dirty="0">
                <a:latin typeface="Arial" panose="020B0604020202020204" pitchFamily="34" charset="0"/>
                <a:cs typeface="Arial" panose="020B0604020202020204" pitchFamily="34" charset="0"/>
              </a:rPr>
              <a:t>¨</a:t>
            </a:r>
          </a:p>
          <a:p>
            <a:endParaRPr lang="pt-BR" dirty="0">
              <a:latin typeface="Arial" panose="020B0604020202020204" pitchFamily="34" charset="0"/>
              <a:cs typeface="Arial" panose="020B0604020202020204" pitchFamily="34" charset="0"/>
            </a:endParaRPr>
          </a:p>
          <a:p>
            <a:endParaRPr lang="pt-BR" dirty="0">
              <a:latin typeface="Arial" panose="020B0604020202020204" pitchFamily="34" charset="0"/>
              <a:cs typeface="Arial" panose="020B0604020202020204" pitchFamily="34" charset="0"/>
            </a:endParaRPr>
          </a:p>
          <a:p>
            <a:r>
              <a:rPr lang="pt-BR" dirty="0">
                <a:latin typeface="Arial" panose="020B0604020202020204" pitchFamily="34" charset="0"/>
                <a:cs typeface="Arial" panose="020B0604020202020204" pitchFamily="34" charset="0"/>
              </a:rPr>
              <a:t>Mandatos podem ser intercalados, para assegurar continuidade</a:t>
            </a:r>
          </a:p>
          <a:p>
            <a:endParaRPr lang="pt-BR" dirty="0">
              <a:latin typeface="Arial" panose="020B0604020202020204" pitchFamily="34" charset="0"/>
              <a:cs typeface="Arial" panose="020B0604020202020204" pitchFamily="34" charset="0"/>
            </a:endParaRPr>
          </a:p>
          <a:p>
            <a:endParaRPr lang="pt-BR" dirty="0">
              <a:latin typeface="Arial" panose="020B0604020202020204" pitchFamily="34" charset="0"/>
              <a:cs typeface="Arial" panose="020B0604020202020204" pitchFamily="34" charset="0"/>
            </a:endParaRPr>
          </a:p>
          <a:p>
            <a:r>
              <a:rPr lang="pt-BR" dirty="0">
                <a:latin typeface="Arial" panose="020B0604020202020204" pitchFamily="34" charset="0"/>
                <a:cs typeface="Arial" panose="020B0604020202020204" pitchFamily="34" charset="0"/>
              </a:rPr>
              <a:t>Cargo pode ficar vago?</a:t>
            </a:r>
          </a:p>
        </p:txBody>
      </p:sp>
    </p:spTree>
    <p:extLst>
      <p:ext uri="{BB962C8B-B14F-4D97-AF65-F5344CB8AC3E}">
        <p14:creationId xmlns:p14="http://schemas.microsoft.com/office/powerpoint/2010/main" val="20058856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5B157DCB-47DB-164C-9517-8F53AA29EF16}"/>
              </a:ext>
            </a:extLst>
          </p:cNvPr>
          <p:cNvSpPr/>
          <p:nvPr/>
        </p:nvSpPr>
        <p:spPr>
          <a:xfrm>
            <a:off x="741405" y="1200149"/>
            <a:ext cx="10045658" cy="4238981"/>
          </a:xfrm>
          <a:prstGeom prst="rect">
            <a:avLst/>
          </a:prstGeom>
        </p:spPr>
        <p:txBody>
          <a:bodyPr wrap="square">
            <a:spAutoFit/>
          </a:bodyPr>
          <a:lstStyle/>
          <a:p>
            <a:pPr marR="5080">
              <a:lnSpc>
                <a:spcPct val="107100"/>
              </a:lnSpc>
              <a:spcBef>
                <a:spcPts val="100"/>
              </a:spcBef>
              <a:tabLst>
                <a:tab pos="306705" algn="l"/>
              </a:tabLst>
            </a:pPr>
            <a:r>
              <a:rPr lang="pt-BR" spc="-15" dirty="0">
                <a:latin typeface="Times New Roman"/>
                <a:cs typeface="Times New Roman"/>
              </a:rPr>
              <a:t>Funções: </a:t>
            </a:r>
            <a:r>
              <a:rPr lang="pt-BR" spc="-5" dirty="0">
                <a:latin typeface="Times New Roman"/>
                <a:cs typeface="Times New Roman"/>
              </a:rPr>
              <a:t>(</a:t>
            </a:r>
            <a:r>
              <a:rPr lang="pt-BR" spc="-5" dirty="0" err="1">
                <a:latin typeface="Times New Roman"/>
                <a:cs typeface="Times New Roman"/>
              </a:rPr>
              <a:t>i</a:t>
            </a:r>
            <a:r>
              <a:rPr lang="pt-BR" spc="-5" dirty="0">
                <a:latin typeface="Times New Roman"/>
                <a:cs typeface="Times New Roman"/>
              </a:rPr>
              <a:t>) </a:t>
            </a:r>
            <a:r>
              <a:rPr lang="pt-BR" spc="-10" dirty="0">
                <a:latin typeface="Times New Roman"/>
                <a:cs typeface="Times New Roman"/>
              </a:rPr>
              <a:t>representa </a:t>
            </a:r>
            <a:r>
              <a:rPr lang="pt-BR" dirty="0">
                <a:latin typeface="Times New Roman"/>
                <a:cs typeface="Times New Roman"/>
              </a:rPr>
              <a:t>a </a:t>
            </a:r>
            <a:r>
              <a:rPr lang="pt-BR" spc="-15" dirty="0">
                <a:latin typeface="Times New Roman"/>
                <a:cs typeface="Times New Roman"/>
              </a:rPr>
              <a:t>companhia </a:t>
            </a:r>
            <a:r>
              <a:rPr lang="pt-BR" spc="-10" dirty="0">
                <a:latin typeface="Times New Roman"/>
                <a:cs typeface="Times New Roman"/>
              </a:rPr>
              <a:t>(atribuição privativa durante </a:t>
            </a:r>
            <a:r>
              <a:rPr lang="pt-BR" dirty="0">
                <a:latin typeface="Times New Roman"/>
                <a:cs typeface="Times New Roman"/>
              </a:rPr>
              <a:t>a </a:t>
            </a:r>
            <a:r>
              <a:rPr lang="pt-BR" spc="-10" dirty="0">
                <a:latin typeface="Times New Roman"/>
                <a:cs typeface="Times New Roman"/>
              </a:rPr>
              <a:t>vida ordinária da sociedade, nos termos do </a:t>
            </a:r>
            <a:r>
              <a:rPr lang="pt-BR" spc="-5" dirty="0">
                <a:latin typeface="Times New Roman"/>
                <a:cs typeface="Times New Roman"/>
              </a:rPr>
              <a:t>art. </a:t>
            </a:r>
            <a:r>
              <a:rPr lang="pt-BR" spc="-15" dirty="0">
                <a:latin typeface="Times New Roman"/>
                <a:cs typeface="Times New Roman"/>
              </a:rPr>
              <a:t>138, </a:t>
            </a:r>
            <a:r>
              <a:rPr lang="pt-BR" dirty="0">
                <a:latin typeface="Times New Roman"/>
                <a:cs typeface="Times New Roman"/>
              </a:rPr>
              <a:t>§ </a:t>
            </a:r>
            <a:r>
              <a:rPr lang="pt-BR" spc="-10" dirty="0">
                <a:latin typeface="Times New Roman"/>
                <a:cs typeface="Times New Roman"/>
              </a:rPr>
              <a:t>1°, </a:t>
            </a:r>
            <a:r>
              <a:rPr lang="pt-BR" spc="-15" dirty="0">
                <a:latin typeface="Times New Roman"/>
                <a:cs typeface="Times New Roman"/>
              </a:rPr>
              <a:t>da  </a:t>
            </a:r>
            <a:r>
              <a:rPr lang="pt-BR" spc="-20" dirty="0">
                <a:latin typeface="Times New Roman"/>
                <a:cs typeface="Times New Roman"/>
              </a:rPr>
              <a:t>LSA;</a:t>
            </a:r>
            <a:r>
              <a:rPr lang="pt-BR" spc="45" dirty="0">
                <a:latin typeface="Times New Roman"/>
                <a:cs typeface="Times New Roman"/>
              </a:rPr>
              <a:t> </a:t>
            </a:r>
            <a:r>
              <a:rPr lang="pt-BR" spc="-10" dirty="0">
                <a:latin typeface="Times New Roman"/>
                <a:cs typeface="Times New Roman"/>
              </a:rPr>
              <a:t>exceções</a:t>
            </a:r>
            <a:r>
              <a:rPr lang="pt-BR" spc="45" dirty="0">
                <a:latin typeface="Times New Roman"/>
                <a:cs typeface="Times New Roman"/>
              </a:rPr>
              <a:t> </a:t>
            </a:r>
            <a:r>
              <a:rPr lang="pt-BR" spc="-10" dirty="0">
                <a:latin typeface="Times New Roman"/>
                <a:cs typeface="Times New Roman"/>
              </a:rPr>
              <a:t>discutidas</a:t>
            </a:r>
            <a:r>
              <a:rPr lang="pt-BR" spc="40" dirty="0">
                <a:latin typeface="Times New Roman"/>
                <a:cs typeface="Times New Roman"/>
              </a:rPr>
              <a:t> </a:t>
            </a:r>
            <a:r>
              <a:rPr lang="pt-BR" spc="-10" dirty="0">
                <a:latin typeface="Times New Roman"/>
                <a:cs typeface="Times New Roman"/>
              </a:rPr>
              <a:t>na</a:t>
            </a:r>
            <a:r>
              <a:rPr lang="pt-BR" spc="45" dirty="0">
                <a:latin typeface="Times New Roman"/>
                <a:cs typeface="Times New Roman"/>
              </a:rPr>
              <a:t> </a:t>
            </a:r>
            <a:r>
              <a:rPr lang="pt-BR" spc="-10" dirty="0">
                <a:latin typeface="Times New Roman"/>
                <a:cs typeface="Times New Roman"/>
              </a:rPr>
              <a:t>doutrina:</a:t>
            </a:r>
            <a:r>
              <a:rPr lang="pt-BR" spc="45" dirty="0">
                <a:latin typeface="Times New Roman"/>
                <a:cs typeface="Times New Roman"/>
              </a:rPr>
              <a:t> </a:t>
            </a:r>
            <a:r>
              <a:rPr lang="pt-BR" spc="-10" dirty="0" err="1">
                <a:latin typeface="Times New Roman"/>
                <a:cs typeface="Times New Roman"/>
              </a:rPr>
              <a:t>arts</a:t>
            </a:r>
            <a:r>
              <a:rPr lang="pt-BR" spc="-10" dirty="0">
                <a:latin typeface="Times New Roman"/>
                <a:cs typeface="Times New Roman"/>
              </a:rPr>
              <a:t>.</a:t>
            </a:r>
            <a:r>
              <a:rPr lang="pt-BR" spc="45" dirty="0">
                <a:latin typeface="Times New Roman"/>
                <a:cs typeface="Times New Roman"/>
              </a:rPr>
              <a:t> </a:t>
            </a:r>
            <a:r>
              <a:rPr lang="pt-BR" spc="-15" dirty="0">
                <a:latin typeface="Times New Roman"/>
                <a:cs typeface="Times New Roman"/>
              </a:rPr>
              <a:t>150,</a:t>
            </a:r>
            <a:r>
              <a:rPr lang="pt-BR" spc="40" dirty="0">
                <a:latin typeface="Times New Roman"/>
                <a:cs typeface="Times New Roman"/>
              </a:rPr>
              <a:t> </a:t>
            </a:r>
            <a:r>
              <a:rPr lang="pt-BR" dirty="0">
                <a:latin typeface="Times New Roman"/>
                <a:cs typeface="Times New Roman"/>
              </a:rPr>
              <a:t>§</a:t>
            </a:r>
            <a:r>
              <a:rPr lang="pt-BR" spc="40" dirty="0">
                <a:latin typeface="Times New Roman"/>
                <a:cs typeface="Times New Roman"/>
              </a:rPr>
              <a:t> </a:t>
            </a:r>
            <a:r>
              <a:rPr lang="pt-BR" spc="-10" dirty="0">
                <a:latin typeface="Times New Roman"/>
                <a:cs typeface="Times New Roman"/>
              </a:rPr>
              <a:t>2°,</a:t>
            </a:r>
            <a:r>
              <a:rPr lang="pt-BR" spc="40" dirty="0">
                <a:latin typeface="Times New Roman"/>
                <a:cs typeface="Times New Roman"/>
              </a:rPr>
              <a:t> </a:t>
            </a:r>
            <a:r>
              <a:rPr lang="pt-BR" dirty="0">
                <a:latin typeface="Times New Roman"/>
                <a:cs typeface="Times New Roman"/>
              </a:rPr>
              <a:t>e</a:t>
            </a:r>
            <a:r>
              <a:rPr lang="pt-BR" spc="45" dirty="0">
                <a:latin typeface="Times New Roman"/>
                <a:cs typeface="Times New Roman"/>
              </a:rPr>
              <a:t> </a:t>
            </a:r>
            <a:r>
              <a:rPr lang="pt-BR" spc="-15" dirty="0">
                <a:latin typeface="Times New Roman"/>
                <a:cs typeface="Times New Roman"/>
              </a:rPr>
              <a:t>163,</a:t>
            </a:r>
            <a:r>
              <a:rPr lang="pt-BR" spc="40" dirty="0">
                <a:latin typeface="Times New Roman"/>
                <a:cs typeface="Times New Roman"/>
              </a:rPr>
              <a:t> </a:t>
            </a:r>
            <a:r>
              <a:rPr lang="pt-BR" dirty="0">
                <a:latin typeface="Times New Roman"/>
                <a:cs typeface="Times New Roman"/>
              </a:rPr>
              <a:t>§</a:t>
            </a:r>
            <a:r>
              <a:rPr lang="pt-BR" spc="40" dirty="0">
                <a:latin typeface="Times New Roman"/>
                <a:cs typeface="Times New Roman"/>
              </a:rPr>
              <a:t> </a:t>
            </a:r>
            <a:r>
              <a:rPr lang="pt-BR" spc="-10" dirty="0">
                <a:latin typeface="Times New Roman"/>
                <a:cs typeface="Times New Roman"/>
              </a:rPr>
              <a:t>5°,</a:t>
            </a:r>
            <a:r>
              <a:rPr lang="pt-BR" spc="40" dirty="0">
                <a:latin typeface="Times New Roman"/>
                <a:cs typeface="Times New Roman"/>
              </a:rPr>
              <a:t> </a:t>
            </a:r>
            <a:r>
              <a:rPr lang="pt-BR" spc="-10" dirty="0">
                <a:latin typeface="Times New Roman"/>
                <a:cs typeface="Times New Roman"/>
              </a:rPr>
              <a:t>da</a:t>
            </a:r>
            <a:r>
              <a:rPr lang="pt-BR" spc="45" dirty="0">
                <a:latin typeface="Times New Roman"/>
                <a:cs typeface="Times New Roman"/>
              </a:rPr>
              <a:t> </a:t>
            </a:r>
            <a:r>
              <a:rPr lang="pt-BR" spc="-20" dirty="0">
                <a:latin typeface="Times New Roman"/>
                <a:cs typeface="Times New Roman"/>
              </a:rPr>
              <a:t>LSA;</a:t>
            </a:r>
            <a:r>
              <a:rPr lang="pt-BR" spc="45" dirty="0">
                <a:latin typeface="Times New Roman"/>
                <a:cs typeface="Times New Roman"/>
              </a:rPr>
              <a:t> </a:t>
            </a:r>
            <a:r>
              <a:rPr lang="pt-BR" dirty="0">
                <a:latin typeface="Times New Roman"/>
                <a:cs typeface="Times New Roman"/>
              </a:rPr>
              <a:t>e</a:t>
            </a:r>
            <a:r>
              <a:rPr lang="pt-BR" spc="45" dirty="0">
                <a:latin typeface="Times New Roman"/>
                <a:cs typeface="Times New Roman"/>
              </a:rPr>
              <a:t> </a:t>
            </a:r>
            <a:r>
              <a:rPr lang="pt-BR" spc="-10" dirty="0">
                <a:latin typeface="Times New Roman"/>
                <a:cs typeface="Times New Roman"/>
              </a:rPr>
              <a:t>na</a:t>
            </a:r>
            <a:r>
              <a:rPr lang="pt-BR" spc="45" dirty="0">
                <a:latin typeface="Times New Roman"/>
                <a:cs typeface="Times New Roman"/>
              </a:rPr>
              <a:t> </a:t>
            </a:r>
            <a:r>
              <a:rPr lang="pt-BR" spc="-10" dirty="0">
                <a:latin typeface="Times New Roman"/>
                <a:cs typeface="Times New Roman"/>
              </a:rPr>
              <a:t>liquidação,</a:t>
            </a:r>
            <a:r>
              <a:rPr lang="pt-BR" spc="40" dirty="0">
                <a:latin typeface="Times New Roman"/>
                <a:cs typeface="Times New Roman"/>
              </a:rPr>
              <a:t> </a:t>
            </a:r>
            <a:r>
              <a:rPr lang="pt-BR" dirty="0">
                <a:latin typeface="Times New Roman"/>
                <a:cs typeface="Times New Roman"/>
              </a:rPr>
              <a:t>o</a:t>
            </a:r>
            <a:r>
              <a:rPr lang="pt-BR" spc="40" dirty="0">
                <a:latin typeface="Times New Roman"/>
                <a:cs typeface="Times New Roman"/>
              </a:rPr>
              <a:t> </a:t>
            </a:r>
            <a:r>
              <a:rPr lang="pt-BR" spc="-15" dirty="0">
                <a:latin typeface="Times New Roman"/>
                <a:cs typeface="Times New Roman"/>
              </a:rPr>
              <a:t>poder</a:t>
            </a:r>
            <a:r>
              <a:rPr lang="pt-BR" spc="45" dirty="0">
                <a:latin typeface="Times New Roman"/>
                <a:cs typeface="Times New Roman"/>
              </a:rPr>
              <a:t> </a:t>
            </a:r>
            <a:r>
              <a:rPr lang="pt-BR" spc="-10" dirty="0">
                <a:latin typeface="Times New Roman"/>
                <a:cs typeface="Times New Roman"/>
              </a:rPr>
              <a:t>cabe</a:t>
            </a:r>
            <a:r>
              <a:rPr lang="pt-BR" spc="45" dirty="0">
                <a:latin typeface="Times New Roman"/>
                <a:cs typeface="Times New Roman"/>
              </a:rPr>
              <a:t> </a:t>
            </a:r>
            <a:r>
              <a:rPr lang="pt-BR" spc="-5" dirty="0">
                <a:latin typeface="Times New Roman"/>
                <a:cs typeface="Times New Roman"/>
              </a:rPr>
              <a:t>ao</a:t>
            </a:r>
            <a:r>
              <a:rPr lang="pt-BR" spc="35" dirty="0">
                <a:latin typeface="Times New Roman"/>
                <a:cs typeface="Times New Roman"/>
              </a:rPr>
              <a:t> </a:t>
            </a:r>
            <a:r>
              <a:rPr lang="pt-BR" spc="-10" dirty="0">
                <a:latin typeface="Times New Roman"/>
                <a:cs typeface="Times New Roman"/>
              </a:rPr>
              <a:t>liquidante);</a:t>
            </a:r>
            <a:r>
              <a:rPr lang="pt-BR" spc="50" dirty="0">
                <a:latin typeface="Times New Roman"/>
                <a:cs typeface="Times New Roman"/>
              </a:rPr>
              <a:t> </a:t>
            </a:r>
            <a:r>
              <a:rPr lang="pt-BR" dirty="0">
                <a:latin typeface="Times New Roman"/>
                <a:cs typeface="Times New Roman"/>
              </a:rPr>
              <a:t>e </a:t>
            </a:r>
            <a:r>
              <a:rPr lang="pt-BR" spc="-5" dirty="0">
                <a:latin typeface="Times New Roman"/>
                <a:cs typeface="Times New Roman"/>
              </a:rPr>
              <a:t>(</a:t>
            </a:r>
            <a:r>
              <a:rPr lang="pt-BR" spc="-5" dirty="0" err="1">
                <a:latin typeface="Times New Roman"/>
                <a:cs typeface="Times New Roman"/>
              </a:rPr>
              <a:t>ii</a:t>
            </a:r>
            <a:r>
              <a:rPr lang="pt-BR" spc="-5" dirty="0">
                <a:latin typeface="Times New Roman"/>
                <a:cs typeface="Times New Roman"/>
              </a:rPr>
              <a:t>) </a:t>
            </a:r>
            <a:r>
              <a:rPr lang="pt-BR" spc="-10" dirty="0">
                <a:latin typeface="Times New Roman"/>
                <a:cs typeface="Times New Roman"/>
              </a:rPr>
              <a:t>dirige </a:t>
            </a:r>
            <a:r>
              <a:rPr lang="pt-BR" dirty="0">
                <a:latin typeface="Times New Roman"/>
                <a:cs typeface="Times New Roman"/>
              </a:rPr>
              <a:t>a</a:t>
            </a:r>
            <a:r>
              <a:rPr lang="pt-BR" spc="-40" dirty="0">
                <a:latin typeface="Times New Roman"/>
                <a:cs typeface="Times New Roman"/>
              </a:rPr>
              <a:t> </a:t>
            </a:r>
            <a:r>
              <a:rPr lang="pt-BR" spc="-10" dirty="0">
                <a:latin typeface="Times New Roman"/>
                <a:cs typeface="Times New Roman"/>
              </a:rPr>
              <a:t>empresa. </a:t>
            </a:r>
          </a:p>
          <a:p>
            <a:pPr marR="5080">
              <a:lnSpc>
                <a:spcPct val="107100"/>
              </a:lnSpc>
              <a:spcBef>
                <a:spcPts val="100"/>
              </a:spcBef>
              <a:tabLst>
                <a:tab pos="306705" algn="l"/>
              </a:tabLst>
            </a:pPr>
            <a:endParaRPr lang="pt-BR" spc="-10" dirty="0">
              <a:latin typeface="Times New Roman"/>
              <a:cs typeface="Times New Roman"/>
            </a:endParaRPr>
          </a:p>
          <a:p>
            <a:pPr marR="5080">
              <a:lnSpc>
                <a:spcPct val="107100"/>
              </a:lnSpc>
              <a:spcBef>
                <a:spcPts val="100"/>
              </a:spcBef>
              <a:tabLst>
                <a:tab pos="306705" algn="l"/>
              </a:tabLst>
            </a:pPr>
            <a:r>
              <a:rPr lang="pt-BR" spc="-10" dirty="0">
                <a:latin typeface="Times New Roman"/>
                <a:cs typeface="Times New Roman"/>
              </a:rPr>
              <a:t>Pratica, sem autorização de outros órgãos, atos de administração ordinária da sociedade.</a:t>
            </a:r>
            <a:endParaRPr lang="pt-BR" dirty="0">
              <a:latin typeface="Times New Roman"/>
              <a:cs typeface="Times New Roman"/>
            </a:endParaRPr>
          </a:p>
          <a:p>
            <a:pPr>
              <a:lnSpc>
                <a:spcPct val="100000"/>
              </a:lnSpc>
            </a:pPr>
            <a:endParaRPr lang="pt-BR" sz="2000" dirty="0">
              <a:latin typeface="Times New Roman"/>
              <a:cs typeface="Times New Roman"/>
            </a:endParaRPr>
          </a:p>
          <a:p>
            <a:pPr>
              <a:lnSpc>
                <a:spcPct val="100000"/>
              </a:lnSpc>
            </a:pPr>
            <a:endParaRPr lang="pt-BR" sz="2000" dirty="0">
              <a:latin typeface="Times New Roman"/>
              <a:cs typeface="Times New Roman"/>
            </a:endParaRPr>
          </a:p>
          <a:p>
            <a:pPr marL="12700">
              <a:lnSpc>
                <a:spcPct val="100000"/>
              </a:lnSpc>
              <a:spcBef>
                <a:spcPts val="1080"/>
              </a:spcBef>
            </a:pPr>
            <a:r>
              <a:rPr lang="pt-BR" spc="-10" dirty="0" err="1">
                <a:latin typeface="Times New Roman"/>
                <a:cs typeface="Times New Roman"/>
              </a:rPr>
              <a:t>Indelegabilidade</a:t>
            </a:r>
            <a:r>
              <a:rPr lang="pt-BR" spc="-10" dirty="0">
                <a:latin typeface="Times New Roman"/>
                <a:cs typeface="Times New Roman"/>
              </a:rPr>
              <a:t> de poderes </a:t>
            </a:r>
            <a:r>
              <a:rPr lang="pt-BR" dirty="0">
                <a:latin typeface="Symbol"/>
                <a:cs typeface="Symbol"/>
              </a:rPr>
              <a:t></a:t>
            </a:r>
            <a:r>
              <a:rPr lang="pt-BR" dirty="0">
                <a:latin typeface="Times New Roman"/>
                <a:cs typeface="Times New Roman"/>
              </a:rPr>
              <a:t> </a:t>
            </a:r>
            <a:r>
              <a:rPr lang="pt-BR" spc="-15" dirty="0">
                <a:latin typeface="Times New Roman"/>
                <a:cs typeface="Times New Roman"/>
              </a:rPr>
              <a:t>nomeação </a:t>
            </a:r>
            <a:r>
              <a:rPr lang="pt-BR" spc="-10" dirty="0">
                <a:latin typeface="Times New Roman"/>
                <a:cs typeface="Times New Roman"/>
              </a:rPr>
              <a:t>de procuradores da sociedade </a:t>
            </a:r>
            <a:r>
              <a:rPr lang="pt-BR" spc="-5" dirty="0">
                <a:latin typeface="Times New Roman"/>
                <a:cs typeface="Times New Roman"/>
              </a:rPr>
              <a:t>(e </a:t>
            </a:r>
            <a:r>
              <a:rPr lang="pt-BR" spc="-10" dirty="0">
                <a:latin typeface="Times New Roman"/>
                <a:cs typeface="Times New Roman"/>
              </a:rPr>
              <a:t>não do diretor) </a:t>
            </a:r>
            <a:r>
              <a:rPr lang="pt-BR" spc="-15" dirty="0">
                <a:latin typeface="Times New Roman"/>
                <a:cs typeface="Times New Roman"/>
              </a:rPr>
              <a:t>(LSA, </a:t>
            </a:r>
            <a:r>
              <a:rPr lang="pt-BR" spc="-5" dirty="0">
                <a:latin typeface="Times New Roman"/>
                <a:cs typeface="Times New Roman"/>
              </a:rPr>
              <a:t>art. </a:t>
            </a:r>
            <a:r>
              <a:rPr lang="pt-BR" spc="-15" dirty="0">
                <a:latin typeface="Times New Roman"/>
                <a:cs typeface="Times New Roman"/>
              </a:rPr>
              <a:t>144, </a:t>
            </a:r>
            <a:r>
              <a:rPr lang="pt-BR" spc="-30" dirty="0">
                <a:latin typeface="Times New Roman"/>
                <a:cs typeface="Times New Roman"/>
              </a:rPr>
              <a:t>par.</a:t>
            </a:r>
            <a:r>
              <a:rPr lang="pt-BR" spc="-120" dirty="0">
                <a:latin typeface="Times New Roman"/>
                <a:cs typeface="Times New Roman"/>
              </a:rPr>
              <a:t> </a:t>
            </a:r>
            <a:r>
              <a:rPr lang="pt-BR" spc="-10" dirty="0" err="1">
                <a:latin typeface="Times New Roman"/>
                <a:cs typeface="Times New Roman"/>
              </a:rPr>
              <a:t>ún</a:t>
            </a:r>
            <a:r>
              <a:rPr lang="pt-BR" spc="-10" dirty="0">
                <a:latin typeface="Times New Roman"/>
                <a:cs typeface="Times New Roman"/>
              </a:rPr>
              <a:t>.).</a:t>
            </a:r>
            <a:endParaRPr lang="pt-BR" dirty="0">
              <a:latin typeface="Times New Roman"/>
              <a:cs typeface="Times New Roman"/>
            </a:endParaRPr>
          </a:p>
          <a:p>
            <a:pPr marL="12700">
              <a:lnSpc>
                <a:spcPct val="100000"/>
              </a:lnSpc>
              <a:spcBef>
                <a:spcPts val="1080"/>
              </a:spcBef>
            </a:pPr>
            <a:endParaRPr lang="pt-BR" sz="1400" b="1" spc="-15" dirty="0">
              <a:latin typeface="Times New Roman"/>
              <a:cs typeface="Times New Roman"/>
            </a:endParaRPr>
          </a:p>
          <a:p>
            <a:pPr marL="12700">
              <a:lnSpc>
                <a:spcPct val="100000"/>
              </a:lnSpc>
              <a:spcBef>
                <a:spcPts val="1080"/>
              </a:spcBef>
            </a:pPr>
            <a:r>
              <a:rPr lang="pt-BR" sz="1400" b="1" spc="-15" dirty="0">
                <a:latin typeface="Times New Roman"/>
                <a:cs typeface="Times New Roman"/>
              </a:rPr>
              <a:t>Artigo 144 parágrafo único</a:t>
            </a:r>
            <a:r>
              <a:rPr lang="pt-BR" spc="-15" dirty="0">
                <a:latin typeface="Times New Roman"/>
                <a:cs typeface="Times New Roman"/>
              </a:rPr>
              <a:t>. Nos </a:t>
            </a:r>
            <a:r>
              <a:rPr lang="pt-BR" spc="-10" dirty="0">
                <a:latin typeface="Times New Roman"/>
                <a:cs typeface="Times New Roman"/>
              </a:rPr>
              <a:t>limites de suas atribuições </a:t>
            </a:r>
            <a:r>
              <a:rPr lang="pt-BR" dirty="0">
                <a:latin typeface="Times New Roman"/>
                <a:cs typeface="Times New Roman"/>
              </a:rPr>
              <a:t>e </a:t>
            </a:r>
            <a:r>
              <a:rPr lang="pt-BR" spc="-10" dirty="0">
                <a:latin typeface="Times New Roman"/>
                <a:cs typeface="Times New Roman"/>
              </a:rPr>
              <a:t>poderes, </a:t>
            </a:r>
            <a:r>
              <a:rPr lang="pt-BR" dirty="0">
                <a:latin typeface="Times New Roman"/>
                <a:cs typeface="Times New Roman"/>
              </a:rPr>
              <a:t>é </a:t>
            </a:r>
            <a:r>
              <a:rPr lang="pt-BR" spc="-5" dirty="0">
                <a:latin typeface="Times New Roman"/>
                <a:cs typeface="Times New Roman"/>
              </a:rPr>
              <a:t>lícito </a:t>
            </a:r>
            <a:r>
              <a:rPr lang="pt-BR" spc="-10" dirty="0">
                <a:latin typeface="Times New Roman"/>
                <a:cs typeface="Times New Roman"/>
              </a:rPr>
              <a:t>aos diretores constituir mandatários da </a:t>
            </a:r>
            <a:r>
              <a:rPr lang="pt-BR" spc="-15" dirty="0">
                <a:latin typeface="Times New Roman"/>
                <a:cs typeface="Times New Roman"/>
              </a:rPr>
              <a:t>companhia,  devendo </a:t>
            </a:r>
            <a:r>
              <a:rPr lang="pt-BR" spc="-10" dirty="0">
                <a:latin typeface="Times New Roman"/>
                <a:cs typeface="Times New Roman"/>
              </a:rPr>
              <a:t>ser especificados no instrumento os atos ou operações que poderão praticar </a:t>
            </a:r>
            <a:r>
              <a:rPr lang="pt-BR" dirty="0">
                <a:latin typeface="Times New Roman"/>
                <a:cs typeface="Times New Roman"/>
              </a:rPr>
              <a:t>e a </a:t>
            </a:r>
            <a:r>
              <a:rPr lang="pt-BR" spc="-10" dirty="0">
                <a:latin typeface="Times New Roman"/>
                <a:cs typeface="Times New Roman"/>
              </a:rPr>
              <a:t>duração do </a:t>
            </a:r>
            <a:r>
              <a:rPr lang="pt-BR" spc="-15" dirty="0">
                <a:latin typeface="Times New Roman"/>
                <a:cs typeface="Times New Roman"/>
              </a:rPr>
              <a:t>mandato, </a:t>
            </a:r>
            <a:r>
              <a:rPr lang="pt-BR" spc="-10" dirty="0">
                <a:latin typeface="Times New Roman"/>
                <a:cs typeface="Times New Roman"/>
              </a:rPr>
              <a:t>que, no caso  de mandato judicial, poderá ser por prazo</a:t>
            </a:r>
            <a:r>
              <a:rPr lang="pt-BR" spc="-70" dirty="0">
                <a:latin typeface="Times New Roman"/>
                <a:cs typeface="Times New Roman"/>
              </a:rPr>
              <a:t> </a:t>
            </a:r>
            <a:r>
              <a:rPr lang="pt-BR" spc="-10" dirty="0">
                <a:latin typeface="Times New Roman"/>
                <a:cs typeface="Times New Roman"/>
              </a:rPr>
              <a:t>indeterminado.</a:t>
            </a:r>
            <a:endParaRPr lang="pt-BR" dirty="0">
              <a:latin typeface="Times New Roman"/>
              <a:cs typeface="Times New Roman"/>
            </a:endParaRPr>
          </a:p>
        </p:txBody>
      </p:sp>
    </p:spTree>
    <p:extLst>
      <p:ext uri="{BB962C8B-B14F-4D97-AF65-F5344CB8AC3E}">
        <p14:creationId xmlns:p14="http://schemas.microsoft.com/office/powerpoint/2010/main" val="24803634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FCDFCC-93BB-B24B-8E2F-7712CA27928D}"/>
              </a:ext>
            </a:extLst>
          </p:cNvPr>
          <p:cNvSpPr>
            <a:spLocks noGrp="1"/>
          </p:cNvSpPr>
          <p:nvPr>
            <p:ph type="title"/>
          </p:nvPr>
        </p:nvSpPr>
        <p:spPr/>
        <p:txBody>
          <a:bodyPr/>
          <a:lstStyle/>
          <a:p>
            <a:r>
              <a:rPr lang="pt-BR" dirty="0"/>
              <a:t>Começo e Término do Mandato</a:t>
            </a:r>
          </a:p>
        </p:txBody>
      </p:sp>
      <p:sp>
        <p:nvSpPr>
          <p:cNvPr id="3" name="Espaço Reservado para Conteúdo 2">
            <a:extLst>
              <a:ext uri="{FF2B5EF4-FFF2-40B4-BE49-F238E27FC236}">
                <a16:creationId xmlns:a16="http://schemas.microsoft.com/office/drawing/2014/main" id="{3F52430F-7BB0-7C44-9E75-5E2024304F6F}"/>
              </a:ext>
            </a:extLst>
          </p:cNvPr>
          <p:cNvSpPr>
            <a:spLocks noGrp="1"/>
          </p:cNvSpPr>
          <p:nvPr>
            <p:ph idx="1"/>
          </p:nvPr>
        </p:nvSpPr>
        <p:spPr/>
        <p:txBody>
          <a:bodyPr>
            <a:normAutofit fontScale="85000" lnSpcReduction="20000"/>
          </a:bodyPr>
          <a:lstStyle/>
          <a:p>
            <a:pPr marL="0" marR="6350" indent="0" algn="just">
              <a:lnSpc>
                <a:spcPts val="1490"/>
              </a:lnSpc>
              <a:spcBef>
                <a:spcPts val="305"/>
              </a:spcBef>
              <a:buNone/>
              <a:tabLst>
                <a:tab pos="249554" algn="l"/>
              </a:tabLst>
            </a:pPr>
            <a:r>
              <a:rPr lang="pt-BR" spc="-15" dirty="0" err="1">
                <a:latin typeface="Times New Roman"/>
                <a:cs typeface="Times New Roman"/>
              </a:rPr>
              <a:t>Eleiçao</a:t>
            </a:r>
            <a:r>
              <a:rPr lang="pt-BR" spc="-15" dirty="0">
                <a:latin typeface="Times New Roman"/>
                <a:cs typeface="Times New Roman"/>
              </a:rPr>
              <a:t> compete ao Conselho </a:t>
            </a:r>
            <a:r>
              <a:rPr lang="pt-BR" spc="-10" dirty="0">
                <a:latin typeface="Times New Roman"/>
                <a:cs typeface="Times New Roman"/>
              </a:rPr>
              <a:t>de </a:t>
            </a:r>
            <a:r>
              <a:rPr lang="pt-BR" spc="-15" dirty="0">
                <a:latin typeface="Times New Roman"/>
                <a:cs typeface="Times New Roman"/>
              </a:rPr>
              <a:t>Administração (LSA, </a:t>
            </a:r>
            <a:r>
              <a:rPr lang="pt-BR" spc="-5" dirty="0">
                <a:latin typeface="Times New Roman"/>
                <a:cs typeface="Times New Roman"/>
              </a:rPr>
              <a:t>art. </a:t>
            </a:r>
            <a:r>
              <a:rPr lang="pt-BR" spc="-15" dirty="0">
                <a:latin typeface="Times New Roman"/>
                <a:cs typeface="Times New Roman"/>
              </a:rPr>
              <a:t>142, </a:t>
            </a:r>
            <a:r>
              <a:rPr lang="pt-BR" spc="-5" dirty="0">
                <a:latin typeface="Times New Roman"/>
                <a:cs typeface="Times New Roman"/>
              </a:rPr>
              <a:t>II) </a:t>
            </a:r>
            <a:r>
              <a:rPr lang="pt-BR" spc="-10" dirty="0">
                <a:latin typeface="Times New Roman"/>
                <a:cs typeface="Times New Roman"/>
              </a:rPr>
              <a:t>ou, </a:t>
            </a:r>
            <a:r>
              <a:rPr lang="pt-BR" spc="-5" dirty="0">
                <a:latin typeface="Times New Roman"/>
                <a:cs typeface="Times New Roman"/>
              </a:rPr>
              <a:t>se </a:t>
            </a:r>
            <a:r>
              <a:rPr lang="pt-BR" spc="-10" dirty="0">
                <a:latin typeface="Times New Roman"/>
                <a:cs typeface="Times New Roman"/>
              </a:rPr>
              <a:t>inexistente, à  </a:t>
            </a:r>
            <a:r>
              <a:rPr lang="pt-BR" spc="-15" dirty="0" err="1">
                <a:latin typeface="Times New Roman"/>
                <a:cs typeface="Times New Roman"/>
              </a:rPr>
              <a:t>Assembléia</a:t>
            </a:r>
            <a:r>
              <a:rPr lang="pt-BR" spc="-15" dirty="0">
                <a:latin typeface="Times New Roman"/>
                <a:cs typeface="Times New Roman"/>
              </a:rPr>
              <a:t> </a:t>
            </a:r>
            <a:r>
              <a:rPr lang="pt-BR" spc="-10" dirty="0">
                <a:latin typeface="Times New Roman"/>
                <a:cs typeface="Times New Roman"/>
              </a:rPr>
              <a:t>Geral </a:t>
            </a:r>
            <a:r>
              <a:rPr lang="pt-BR" spc="-15" dirty="0">
                <a:latin typeface="Times New Roman"/>
                <a:cs typeface="Times New Roman"/>
              </a:rPr>
              <a:t>(LSA, </a:t>
            </a:r>
            <a:r>
              <a:rPr lang="pt-BR" spc="-5" dirty="0">
                <a:latin typeface="Times New Roman"/>
                <a:cs typeface="Times New Roman"/>
              </a:rPr>
              <a:t>art. </a:t>
            </a:r>
            <a:r>
              <a:rPr lang="pt-BR" spc="-15" dirty="0">
                <a:latin typeface="Times New Roman"/>
                <a:cs typeface="Times New Roman"/>
              </a:rPr>
              <a:t>122, </a:t>
            </a:r>
            <a:r>
              <a:rPr lang="pt-BR" spc="-5" dirty="0">
                <a:latin typeface="Times New Roman"/>
                <a:cs typeface="Times New Roman"/>
              </a:rPr>
              <a:t>II). </a:t>
            </a:r>
          </a:p>
          <a:p>
            <a:pPr marL="0" marR="6350" indent="0" algn="just">
              <a:lnSpc>
                <a:spcPts val="1490"/>
              </a:lnSpc>
              <a:spcBef>
                <a:spcPts val="305"/>
              </a:spcBef>
              <a:buNone/>
              <a:tabLst>
                <a:tab pos="249554" algn="l"/>
              </a:tabLst>
            </a:pPr>
            <a:endParaRPr lang="pt-BR" spc="-10" dirty="0">
              <a:latin typeface="Times New Roman"/>
              <a:cs typeface="Times New Roman"/>
            </a:endParaRPr>
          </a:p>
          <a:p>
            <a:pPr marL="0" marR="6350" indent="0" algn="just">
              <a:lnSpc>
                <a:spcPts val="1490"/>
              </a:lnSpc>
              <a:spcBef>
                <a:spcPts val="305"/>
              </a:spcBef>
              <a:buNone/>
              <a:tabLst>
                <a:tab pos="249554" algn="l"/>
              </a:tabLst>
            </a:pPr>
            <a:r>
              <a:rPr lang="pt-BR" spc="-10" dirty="0">
                <a:latin typeface="Times New Roman"/>
                <a:cs typeface="Times New Roman"/>
              </a:rPr>
              <a:t>Direito </a:t>
            </a:r>
            <a:r>
              <a:rPr lang="pt-BR" spc="-15" dirty="0">
                <a:latin typeface="Times New Roman"/>
                <a:cs typeface="Times New Roman"/>
              </a:rPr>
              <a:t>de  </a:t>
            </a:r>
            <a:r>
              <a:rPr lang="pt-BR" spc="-10" dirty="0">
                <a:latin typeface="Times New Roman"/>
                <a:cs typeface="Times New Roman"/>
              </a:rPr>
              <a:t>eleição </a:t>
            </a:r>
            <a:r>
              <a:rPr lang="pt-BR" spc="-5" dirty="0">
                <a:latin typeface="Times New Roman"/>
                <a:cs typeface="Times New Roman"/>
              </a:rPr>
              <a:t>em </a:t>
            </a:r>
            <a:r>
              <a:rPr lang="pt-BR" spc="-10" dirty="0">
                <a:latin typeface="Times New Roman"/>
                <a:cs typeface="Times New Roman"/>
              </a:rPr>
              <a:t>separado para certas classes de ações </a:t>
            </a:r>
            <a:r>
              <a:rPr lang="pt-BR" spc="-15" dirty="0">
                <a:latin typeface="Times New Roman"/>
                <a:cs typeface="Times New Roman"/>
              </a:rPr>
              <a:t>(LSA, </a:t>
            </a:r>
            <a:r>
              <a:rPr lang="pt-BR" spc="-10" dirty="0" err="1">
                <a:latin typeface="Times New Roman"/>
                <a:cs typeface="Times New Roman"/>
              </a:rPr>
              <a:t>arts</a:t>
            </a:r>
            <a:r>
              <a:rPr lang="pt-BR" spc="-10" dirty="0">
                <a:latin typeface="Times New Roman"/>
                <a:cs typeface="Times New Roman"/>
              </a:rPr>
              <a:t>. 16, </a:t>
            </a:r>
            <a:r>
              <a:rPr lang="pt-BR" spc="-5" dirty="0">
                <a:latin typeface="Times New Roman"/>
                <a:cs typeface="Times New Roman"/>
              </a:rPr>
              <a:t>III, </a:t>
            </a:r>
            <a:r>
              <a:rPr lang="pt-BR" dirty="0">
                <a:latin typeface="Times New Roman"/>
                <a:cs typeface="Times New Roman"/>
              </a:rPr>
              <a:t>e</a:t>
            </a:r>
            <a:r>
              <a:rPr lang="pt-BR" spc="-110" dirty="0">
                <a:latin typeface="Times New Roman"/>
                <a:cs typeface="Times New Roman"/>
              </a:rPr>
              <a:t> </a:t>
            </a:r>
            <a:r>
              <a:rPr lang="pt-BR" spc="-10" dirty="0">
                <a:latin typeface="Times New Roman"/>
                <a:cs typeface="Times New Roman"/>
              </a:rPr>
              <a:t>18).</a:t>
            </a:r>
            <a:endParaRPr lang="pt-BR" dirty="0">
              <a:latin typeface="Times New Roman"/>
              <a:cs typeface="Times New Roman"/>
            </a:endParaRPr>
          </a:p>
          <a:p>
            <a:pPr marL="0" indent="0">
              <a:lnSpc>
                <a:spcPct val="100000"/>
              </a:lnSpc>
              <a:buNone/>
            </a:pPr>
            <a:endParaRPr lang="pt-BR" sz="2400" dirty="0">
              <a:latin typeface="Times New Roman"/>
              <a:cs typeface="Times New Roman"/>
            </a:endParaRPr>
          </a:p>
          <a:p>
            <a:pPr marL="0" indent="0">
              <a:lnSpc>
                <a:spcPct val="100000"/>
              </a:lnSpc>
              <a:spcBef>
                <a:spcPts val="15"/>
              </a:spcBef>
              <a:buNone/>
            </a:pPr>
            <a:endParaRPr lang="pt-BR" dirty="0">
              <a:latin typeface="Times New Roman"/>
              <a:cs typeface="Times New Roman"/>
            </a:endParaRPr>
          </a:p>
          <a:p>
            <a:pPr marL="0" marR="5080" indent="0" algn="just">
              <a:lnSpc>
                <a:spcPct val="86400"/>
              </a:lnSpc>
              <a:buNone/>
              <a:tabLst>
                <a:tab pos="295275" algn="l"/>
              </a:tabLst>
            </a:pPr>
            <a:r>
              <a:rPr lang="pt-BR" spc="-10" dirty="0">
                <a:latin typeface="Times New Roman"/>
                <a:cs typeface="Times New Roman"/>
              </a:rPr>
              <a:t>Término da gestão: </a:t>
            </a:r>
            <a:r>
              <a:rPr lang="pt-BR" b="1" spc="-10" dirty="0">
                <a:latin typeface="Times New Roman"/>
                <a:cs typeface="Times New Roman"/>
              </a:rPr>
              <a:t>prorrogação automática do mandato na ausência de </a:t>
            </a:r>
            <a:r>
              <a:rPr lang="pt-BR" b="1" spc="-15" dirty="0">
                <a:latin typeface="Times New Roman"/>
                <a:cs typeface="Times New Roman"/>
              </a:rPr>
              <a:t>novas </a:t>
            </a:r>
            <a:r>
              <a:rPr lang="pt-BR" b="1" spc="-10" dirty="0">
                <a:latin typeface="Times New Roman"/>
                <a:cs typeface="Times New Roman"/>
              </a:rPr>
              <a:t>posses </a:t>
            </a:r>
            <a:r>
              <a:rPr lang="pt-BR" spc="-15" dirty="0">
                <a:latin typeface="Times New Roman"/>
                <a:cs typeface="Times New Roman"/>
              </a:rPr>
              <a:t>(LSA, </a:t>
            </a:r>
            <a:r>
              <a:rPr lang="pt-BR" spc="-5" dirty="0">
                <a:latin typeface="Times New Roman"/>
                <a:cs typeface="Times New Roman"/>
              </a:rPr>
              <a:t>art. </a:t>
            </a:r>
            <a:r>
              <a:rPr lang="pt-BR" spc="-15" dirty="0">
                <a:latin typeface="Times New Roman"/>
                <a:cs typeface="Times New Roman"/>
              </a:rPr>
              <a:t>150, </a:t>
            </a:r>
            <a:r>
              <a:rPr lang="pt-BR" dirty="0">
                <a:latin typeface="Times New Roman"/>
                <a:cs typeface="Times New Roman"/>
              </a:rPr>
              <a:t>§ </a:t>
            </a:r>
            <a:r>
              <a:rPr lang="pt-BR" spc="-10" dirty="0">
                <a:latin typeface="Times New Roman"/>
                <a:cs typeface="Times New Roman"/>
              </a:rPr>
              <a:t>4°), para evitar </a:t>
            </a:r>
            <a:r>
              <a:rPr lang="pt-BR" dirty="0">
                <a:latin typeface="Times New Roman"/>
                <a:cs typeface="Times New Roman"/>
              </a:rPr>
              <a:t>a </a:t>
            </a:r>
            <a:r>
              <a:rPr lang="pt-BR" spc="-10" dirty="0">
                <a:latin typeface="Times New Roman"/>
                <a:cs typeface="Times New Roman"/>
              </a:rPr>
              <a:t>acefalia  societária..</a:t>
            </a:r>
          </a:p>
          <a:p>
            <a:pPr marL="0" marR="5080" indent="0" algn="just">
              <a:lnSpc>
                <a:spcPct val="86400"/>
              </a:lnSpc>
              <a:buNone/>
              <a:tabLst>
                <a:tab pos="295275" algn="l"/>
              </a:tabLst>
            </a:pPr>
            <a:r>
              <a:rPr lang="pt-BR" spc="-10" dirty="0">
                <a:latin typeface="Times New Roman"/>
                <a:cs typeface="Times New Roman"/>
              </a:rPr>
              <a:t>Destituição: </a:t>
            </a:r>
            <a:r>
              <a:rPr lang="pt-BR" dirty="0">
                <a:latin typeface="Times New Roman"/>
                <a:cs typeface="Times New Roman"/>
              </a:rPr>
              <a:t>a </a:t>
            </a:r>
            <a:r>
              <a:rPr lang="pt-BR" spc="-15" dirty="0">
                <a:latin typeface="Times New Roman"/>
                <a:cs typeface="Times New Roman"/>
              </a:rPr>
              <a:t>qualquer </a:t>
            </a:r>
            <a:r>
              <a:rPr lang="pt-BR" spc="-10" dirty="0">
                <a:latin typeface="Times New Roman"/>
                <a:cs typeface="Times New Roman"/>
              </a:rPr>
              <a:t>tempo </a:t>
            </a:r>
            <a:r>
              <a:rPr lang="pt-BR" dirty="0">
                <a:latin typeface="Times New Roman"/>
                <a:cs typeface="Times New Roman"/>
              </a:rPr>
              <a:t>e </a:t>
            </a:r>
            <a:r>
              <a:rPr lang="pt-BR" i="1" spc="-10" dirty="0">
                <a:latin typeface="Times New Roman"/>
                <a:cs typeface="Times New Roman"/>
              </a:rPr>
              <a:t>ad </a:t>
            </a:r>
            <a:r>
              <a:rPr lang="pt-BR" i="1" spc="-15" dirty="0">
                <a:latin typeface="Times New Roman"/>
                <a:cs typeface="Times New Roman"/>
              </a:rPr>
              <a:t>nutum</a:t>
            </a:r>
            <a:r>
              <a:rPr lang="pt-BR" spc="-15" dirty="0">
                <a:latin typeface="Times New Roman"/>
                <a:cs typeface="Times New Roman"/>
              </a:rPr>
              <a:t>, </a:t>
            </a:r>
            <a:r>
              <a:rPr lang="pt-BR" spc="-10" dirty="0">
                <a:latin typeface="Times New Roman"/>
                <a:cs typeface="Times New Roman"/>
              </a:rPr>
              <a:t>sempre pelo </a:t>
            </a:r>
            <a:r>
              <a:rPr lang="pt-BR" spc="-15" dirty="0">
                <a:latin typeface="Times New Roman"/>
                <a:cs typeface="Times New Roman"/>
              </a:rPr>
              <a:t>órgão </a:t>
            </a:r>
            <a:r>
              <a:rPr lang="pt-BR" spc="-10" dirty="0">
                <a:latin typeface="Times New Roman"/>
                <a:cs typeface="Times New Roman"/>
              </a:rPr>
              <a:t>que elegeu </a:t>
            </a:r>
            <a:r>
              <a:rPr lang="pt-BR" spc="-15" dirty="0">
                <a:latin typeface="Times New Roman"/>
                <a:cs typeface="Times New Roman"/>
              </a:rPr>
              <a:t>(LSA, </a:t>
            </a:r>
            <a:r>
              <a:rPr lang="pt-BR" spc="-5" dirty="0">
                <a:latin typeface="Times New Roman"/>
                <a:cs typeface="Times New Roman"/>
              </a:rPr>
              <a:t>art. </a:t>
            </a:r>
            <a:r>
              <a:rPr lang="pt-BR" spc="-10" dirty="0">
                <a:latin typeface="Times New Roman"/>
                <a:cs typeface="Times New Roman"/>
              </a:rPr>
              <a:t>143), </a:t>
            </a:r>
          </a:p>
          <a:p>
            <a:pPr marL="0" marR="5080" indent="0" algn="just">
              <a:lnSpc>
                <a:spcPct val="86400"/>
              </a:lnSpc>
              <a:buNone/>
              <a:tabLst>
                <a:tab pos="295275" algn="l"/>
              </a:tabLst>
            </a:pPr>
            <a:endParaRPr lang="pt-BR" spc="-10" dirty="0">
              <a:latin typeface="Times New Roman"/>
              <a:cs typeface="Times New Roman"/>
            </a:endParaRPr>
          </a:p>
          <a:p>
            <a:pPr marL="0" marR="5080" indent="0" algn="just">
              <a:lnSpc>
                <a:spcPct val="86400"/>
              </a:lnSpc>
              <a:buNone/>
              <a:tabLst>
                <a:tab pos="295275" algn="l"/>
              </a:tabLst>
            </a:pPr>
            <a:r>
              <a:rPr lang="pt-BR" spc="-10" dirty="0">
                <a:latin typeface="Times New Roman"/>
                <a:cs typeface="Times New Roman"/>
              </a:rPr>
              <a:t>Sem direito </a:t>
            </a:r>
            <a:r>
              <a:rPr lang="pt-BR" dirty="0">
                <a:latin typeface="Times New Roman"/>
                <a:cs typeface="Times New Roman"/>
              </a:rPr>
              <a:t>a  </a:t>
            </a:r>
            <a:r>
              <a:rPr lang="pt-BR" spc="-10" dirty="0">
                <a:latin typeface="Times New Roman"/>
                <a:cs typeface="Times New Roman"/>
              </a:rPr>
              <a:t>indenização, como</a:t>
            </a:r>
            <a:r>
              <a:rPr lang="pt-BR" spc="-30" dirty="0">
                <a:latin typeface="Times New Roman"/>
                <a:cs typeface="Times New Roman"/>
              </a:rPr>
              <a:t> </a:t>
            </a:r>
            <a:r>
              <a:rPr lang="pt-BR" spc="-10" dirty="0">
                <a:latin typeface="Times New Roman"/>
                <a:cs typeface="Times New Roman"/>
              </a:rPr>
              <a:t>regra, ressalvada o que tenha sido estipulado em eventual contrato de administração  (Golden </a:t>
            </a:r>
            <a:r>
              <a:rPr lang="pt-BR" spc="-10" dirty="0" err="1">
                <a:latin typeface="Times New Roman"/>
                <a:cs typeface="Times New Roman"/>
              </a:rPr>
              <a:t>parachute</a:t>
            </a:r>
            <a:r>
              <a:rPr lang="pt-BR" spc="-10" dirty="0">
                <a:latin typeface="Times New Roman"/>
                <a:cs typeface="Times New Roman"/>
              </a:rPr>
              <a:t>).</a:t>
            </a:r>
            <a:endParaRPr lang="pt-BR" dirty="0">
              <a:latin typeface="Times New Roman"/>
              <a:cs typeface="Times New Roman"/>
            </a:endParaRPr>
          </a:p>
          <a:p>
            <a:endParaRPr lang="pt-BR" dirty="0"/>
          </a:p>
        </p:txBody>
      </p:sp>
    </p:spTree>
    <p:extLst>
      <p:ext uri="{BB962C8B-B14F-4D97-AF65-F5344CB8AC3E}">
        <p14:creationId xmlns:p14="http://schemas.microsoft.com/office/powerpoint/2010/main" val="37522927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C1A0EF-55F1-604B-8D0A-9F860FF2E355}"/>
              </a:ext>
            </a:extLst>
          </p:cNvPr>
          <p:cNvSpPr>
            <a:spLocks noGrp="1"/>
          </p:cNvSpPr>
          <p:nvPr>
            <p:ph type="title"/>
          </p:nvPr>
        </p:nvSpPr>
        <p:spPr/>
        <p:txBody>
          <a:bodyPr/>
          <a:lstStyle/>
          <a:p>
            <a:r>
              <a:rPr lang="pt-BR" dirty="0"/>
              <a:t>Como atua a diretoria?</a:t>
            </a:r>
          </a:p>
        </p:txBody>
      </p:sp>
      <p:sp>
        <p:nvSpPr>
          <p:cNvPr id="3" name="Espaço Reservado para Conteúdo 2">
            <a:extLst>
              <a:ext uri="{FF2B5EF4-FFF2-40B4-BE49-F238E27FC236}">
                <a16:creationId xmlns:a16="http://schemas.microsoft.com/office/drawing/2014/main" id="{D372E800-F906-5046-929D-7C685D36F6F6}"/>
              </a:ext>
            </a:extLst>
          </p:cNvPr>
          <p:cNvSpPr>
            <a:spLocks noGrp="1"/>
          </p:cNvSpPr>
          <p:nvPr>
            <p:ph idx="1"/>
          </p:nvPr>
        </p:nvSpPr>
        <p:spPr>
          <a:xfrm>
            <a:off x="694481" y="2164466"/>
            <a:ext cx="10583118" cy="3777363"/>
          </a:xfrm>
        </p:spPr>
        <p:txBody>
          <a:bodyPr>
            <a:normAutofit fontScale="62500" lnSpcReduction="20000"/>
          </a:bodyPr>
          <a:lstStyle/>
          <a:p>
            <a:pPr marL="0" marR="5715" lvl="1">
              <a:lnSpc>
                <a:spcPct val="70800"/>
              </a:lnSpc>
              <a:spcBef>
                <a:spcPts val="1175"/>
              </a:spcBef>
              <a:tabLst>
                <a:tab pos="441959" algn="l"/>
              </a:tabLst>
            </a:pPr>
            <a:endParaRPr lang="pt-BR" sz="2600" spc="-10" dirty="0">
              <a:latin typeface="Times New Roman"/>
              <a:cs typeface="Times New Roman"/>
            </a:endParaRPr>
          </a:p>
          <a:p>
            <a:pPr marL="0" marR="5715" lvl="1" algn="just">
              <a:lnSpc>
                <a:spcPct val="70800"/>
              </a:lnSpc>
              <a:spcBef>
                <a:spcPts val="1175"/>
              </a:spcBef>
              <a:tabLst>
                <a:tab pos="441959" algn="l"/>
              </a:tabLst>
            </a:pPr>
            <a:r>
              <a:rPr lang="pt-BR" sz="2600" spc="-10" dirty="0">
                <a:latin typeface="Times New Roman"/>
                <a:cs typeface="Times New Roman"/>
              </a:rPr>
              <a:t>Regra é atuação disjuntiva (artigo 144) </a:t>
            </a:r>
          </a:p>
          <a:p>
            <a:pPr marL="0" marR="5715" lvl="1" algn="just">
              <a:lnSpc>
                <a:spcPct val="70800"/>
              </a:lnSpc>
              <a:spcBef>
                <a:spcPts val="1175"/>
              </a:spcBef>
              <a:tabLst>
                <a:tab pos="441959" algn="l"/>
              </a:tabLst>
            </a:pPr>
            <a:endParaRPr lang="pt-BR" sz="2600" spc="-10" dirty="0">
              <a:latin typeface="Times New Roman"/>
              <a:cs typeface="Times New Roman"/>
            </a:endParaRPr>
          </a:p>
          <a:p>
            <a:pPr marL="0" marR="5715" lvl="1" algn="just">
              <a:lnSpc>
                <a:spcPct val="70800"/>
              </a:lnSpc>
              <a:spcBef>
                <a:spcPts val="1175"/>
              </a:spcBef>
              <a:tabLst>
                <a:tab pos="441959" algn="l"/>
              </a:tabLst>
            </a:pPr>
            <a:r>
              <a:rPr lang="pt-BR" sz="2600" spc="-10" dirty="0">
                <a:latin typeface="Times New Roman"/>
                <a:cs typeface="Times New Roman"/>
              </a:rPr>
              <a:t>Podem ser fixadas competências específicas.</a:t>
            </a:r>
          </a:p>
          <a:p>
            <a:pPr marL="0" marR="5715" lvl="1" algn="just">
              <a:lnSpc>
                <a:spcPct val="70800"/>
              </a:lnSpc>
              <a:spcBef>
                <a:spcPts val="1175"/>
              </a:spcBef>
              <a:tabLst>
                <a:tab pos="441959" algn="l"/>
              </a:tabLst>
            </a:pPr>
            <a:endParaRPr lang="pt-BR" sz="2600" spc="-10" dirty="0">
              <a:latin typeface="Times New Roman"/>
              <a:cs typeface="Times New Roman"/>
            </a:endParaRPr>
          </a:p>
          <a:p>
            <a:pPr marL="0" marR="5715" lvl="1" algn="just">
              <a:lnSpc>
                <a:spcPct val="70800"/>
              </a:lnSpc>
              <a:spcBef>
                <a:spcPts val="1175"/>
              </a:spcBef>
              <a:tabLst>
                <a:tab pos="441959" algn="l"/>
              </a:tabLst>
            </a:pPr>
            <a:r>
              <a:rPr lang="pt-BR" sz="2600" spc="-10" dirty="0">
                <a:latin typeface="Times New Roman"/>
                <a:cs typeface="Times New Roman"/>
              </a:rPr>
              <a:t>Pode ser prevista atuação conjunta </a:t>
            </a:r>
          </a:p>
          <a:p>
            <a:pPr marL="0" marR="5715" lvl="1" algn="just">
              <a:lnSpc>
                <a:spcPct val="70800"/>
              </a:lnSpc>
              <a:spcBef>
                <a:spcPts val="1175"/>
              </a:spcBef>
              <a:tabLst>
                <a:tab pos="441959" algn="l"/>
              </a:tabLst>
            </a:pPr>
            <a:endParaRPr lang="pt-BR" sz="2600" spc="-10" dirty="0">
              <a:latin typeface="Times New Roman"/>
              <a:cs typeface="Times New Roman"/>
            </a:endParaRPr>
          </a:p>
          <a:p>
            <a:pPr marL="0" marR="5715" lvl="1" algn="just">
              <a:lnSpc>
                <a:spcPct val="70800"/>
              </a:lnSpc>
              <a:spcBef>
                <a:spcPts val="1175"/>
              </a:spcBef>
              <a:tabLst>
                <a:tab pos="441959" algn="l"/>
              </a:tabLst>
            </a:pPr>
            <a:r>
              <a:rPr lang="pt-BR" sz="2600" spc="-10" dirty="0">
                <a:latin typeface="Times New Roman"/>
                <a:cs typeface="Times New Roman"/>
              </a:rPr>
              <a:t>Para determinadas matérias  o Estatuto pode exigir decisão colegiada da diretoria, lavrando-se ata.</a:t>
            </a:r>
          </a:p>
          <a:p>
            <a:pPr marL="0" marR="5715" lvl="1" algn="just">
              <a:lnSpc>
                <a:spcPct val="70800"/>
              </a:lnSpc>
              <a:spcBef>
                <a:spcPts val="1175"/>
              </a:spcBef>
              <a:tabLst>
                <a:tab pos="441959" algn="l"/>
              </a:tabLst>
            </a:pPr>
            <a:br>
              <a:rPr lang="pt-BR" sz="2600" spc="-10" dirty="0">
                <a:latin typeface="Times New Roman"/>
                <a:cs typeface="Times New Roman"/>
              </a:rPr>
            </a:br>
            <a:endParaRPr lang="pt-BR" sz="2600" spc="-10" dirty="0">
              <a:latin typeface="Times New Roman"/>
              <a:cs typeface="Times New Roman"/>
            </a:endParaRPr>
          </a:p>
          <a:p>
            <a:pPr marL="0" marR="5715" lvl="1" algn="just">
              <a:lnSpc>
                <a:spcPct val="70800"/>
              </a:lnSpc>
              <a:spcBef>
                <a:spcPts val="1175"/>
              </a:spcBef>
              <a:tabLst>
                <a:tab pos="441959" algn="l"/>
              </a:tabLst>
            </a:pPr>
            <a:r>
              <a:rPr lang="pt-BR" sz="2600" spc="-10" dirty="0">
                <a:latin typeface="Times New Roman"/>
                <a:cs typeface="Times New Roman"/>
              </a:rPr>
              <a:t>Qual a vantagem do colegiado?</a:t>
            </a:r>
          </a:p>
          <a:p>
            <a:pPr marL="0" marR="5715" lvl="1" algn="just">
              <a:lnSpc>
                <a:spcPct val="70800"/>
              </a:lnSpc>
              <a:spcBef>
                <a:spcPts val="1175"/>
              </a:spcBef>
              <a:tabLst>
                <a:tab pos="441959" algn="l"/>
              </a:tabLst>
            </a:pPr>
            <a:endParaRPr lang="pt-BR" sz="2600" spc="-10" dirty="0">
              <a:latin typeface="Times New Roman"/>
              <a:cs typeface="Times New Roman"/>
            </a:endParaRPr>
          </a:p>
          <a:p>
            <a:pPr marL="0" marR="5715" lvl="1" algn="just">
              <a:lnSpc>
                <a:spcPct val="70800"/>
              </a:lnSpc>
              <a:spcBef>
                <a:spcPts val="1175"/>
              </a:spcBef>
              <a:tabLst>
                <a:tab pos="441959" algn="l"/>
              </a:tabLst>
            </a:pPr>
            <a:r>
              <a:rPr lang="pt-BR" sz="2600" spc="-10" dirty="0">
                <a:latin typeface="Times New Roman"/>
                <a:cs typeface="Times New Roman"/>
              </a:rPr>
              <a:t>Empresa como sistema dialético (</a:t>
            </a:r>
            <a:r>
              <a:rPr lang="pt-BR" sz="2600" spc="-10" dirty="0" err="1">
                <a:latin typeface="Times New Roman"/>
                <a:cs typeface="Times New Roman"/>
              </a:rPr>
              <a:t>Wiedemann</a:t>
            </a:r>
            <a:r>
              <a:rPr lang="pt-BR" sz="2600" spc="-10" dirty="0">
                <a:latin typeface="Times New Roman"/>
                <a:cs typeface="Times New Roman"/>
              </a:rPr>
              <a:t>)  </a:t>
            </a:r>
            <a:r>
              <a:rPr lang="pt-BR" sz="2600" spc="-10" dirty="0" err="1">
                <a:latin typeface="Times New Roman"/>
                <a:cs typeface="Times New Roman"/>
              </a:rPr>
              <a:t>X</a:t>
            </a:r>
            <a:r>
              <a:rPr lang="pt-BR" sz="2600" spc="-10" dirty="0">
                <a:latin typeface="Times New Roman"/>
                <a:cs typeface="Times New Roman"/>
              </a:rPr>
              <a:t> Paradoxo de Abilene </a:t>
            </a:r>
          </a:p>
          <a:p>
            <a:pPr marL="0" marR="5715" lvl="1" algn="just">
              <a:lnSpc>
                <a:spcPct val="70800"/>
              </a:lnSpc>
              <a:spcBef>
                <a:spcPts val="1175"/>
              </a:spcBef>
              <a:tabLst>
                <a:tab pos="441959" algn="l"/>
              </a:tabLst>
            </a:pPr>
            <a:r>
              <a:rPr lang="pt-BR" sz="2600" spc="-10" dirty="0" err="1">
                <a:latin typeface="Times New Roman"/>
                <a:cs typeface="Times New Roman"/>
              </a:rPr>
              <a:t>Lider</a:t>
            </a:r>
            <a:r>
              <a:rPr lang="pt-BR" sz="2600" spc="-10" dirty="0">
                <a:latin typeface="Times New Roman"/>
                <a:cs typeface="Times New Roman"/>
              </a:rPr>
              <a:t> fala em ultimo lugar....</a:t>
            </a:r>
          </a:p>
          <a:p>
            <a:pPr marL="0" marR="5715" lvl="1">
              <a:lnSpc>
                <a:spcPct val="70800"/>
              </a:lnSpc>
              <a:spcBef>
                <a:spcPts val="1175"/>
              </a:spcBef>
              <a:tabLst>
                <a:tab pos="441959" algn="l"/>
              </a:tabLst>
            </a:pPr>
            <a:endParaRPr lang="pt-BR" dirty="0">
              <a:latin typeface="Times New Roman"/>
              <a:cs typeface="Times New Roman"/>
            </a:endParaRPr>
          </a:p>
          <a:p>
            <a:endParaRPr lang="pt-BR" dirty="0"/>
          </a:p>
        </p:txBody>
      </p:sp>
    </p:spTree>
    <p:extLst>
      <p:ext uri="{BB962C8B-B14F-4D97-AF65-F5344CB8AC3E}">
        <p14:creationId xmlns:p14="http://schemas.microsoft.com/office/powerpoint/2010/main" val="37942549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A4FDDF-F59C-428B-8603-3A86D759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a:extLst>
              <a:ext uri="{FF2B5EF4-FFF2-40B4-BE49-F238E27FC236}">
                <a16:creationId xmlns:a16="http://schemas.microsoft.com/office/drawing/2014/main" id="{D5E094F0-513D-944E-98A8-3E23400EE47C}"/>
              </a:ext>
            </a:extLst>
          </p:cNvPr>
          <p:cNvPicPr>
            <a:picLocks noChangeAspect="1"/>
          </p:cNvPicPr>
          <p:nvPr/>
        </p:nvPicPr>
        <p:blipFill rotWithShape="1">
          <a:blip r:embed="rId2"/>
          <a:srcRect r="-1" b="4183"/>
          <a:stretch/>
        </p:blipFill>
        <p:spPr>
          <a:xfrm>
            <a:off x="1" y="1"/>
            <a:ext cx="12192000" cy="6857988"/>
          </a:xfrm>
          <a:prstGeom prst="rect">
            <a:avLst/>
          </a:prstGeom>
        </p:spPr>
      </p:pic>
    </p:spTree>
    <p:extLst>
      <p:ext uri="{BB962C8B-B14F-4D97-AF65-F5344CB8AC3E}">
        <p14:creationId xmlns:p14="http://schemas.microsoft.com/office/powerpoint/2010/main" val="4542565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82B9F954-7598-DB49-BB7F-2ED013F5B8E6}"/>
              </a:ext>
            </a:extLst>
          </p:cNvPr>
          <p:cNvSpPr txBox="1"/>
          <p:nvPr/>
        </p:nvSpPr>
        <p:spPr>
          <a:xfrm>
            <a:off x="714375" y="1771650"/>
            <a:ext cx="11672747" cy="4672561"/>
          </a:xfrm>
          <a:prstGeom prst="rect">
            <a:avLst/>
          </a:prstGeom>
          <a:noFill/>
        </p:spPr>
        <p:txBody>
          <a:bodyPr wrap="none" rtlCol="0">
            <a:spAutoFit/>
          </a:bodyPr>
          <a:lstStyle/>
          <a:p>
            <a:pPr marL="12700" marR="420370">
              <a:lnSpc>
                <a:spcPct val="107100"/>
              </a:lnSpc>
              <a:spcBef>
                <a:spcPts val="100"/>
              </a:spcBef>
            </a:pPr>
            <a:r>
              <a:rPr lang="pt-BR" sz="2400" b="1" spc="-15" dirty="0">
                <a:latin typeface="Times New Roman"/>
                <a:cs typeface="Times New Roman"/>
              </a:rPr>
              <a:t>Remuneração: </a:t>
            </a:r>
          </a:p>
          <a:p>
            <a:pPr marL="12700" marR="420370">
              <a:lnSpc>
                <a:spcPct val="107100"/>
              </a:lnSpc>
              <a:spcBef>
                <a:spcPts val="100"/>
              </a:spcBef>
            </a:pPr>
            <a:endParaRPr lang="pt-BR" spc="-15" dirty="0">
              <a:latin typeface="Times New Roman"/>
              <a:cs typeface="Times New Roman"/>
            </a:endParaRPr>
          </a:p>
          <a:p>
            <a:pPr marL="12700" marR="420370">
              <a:lnSpc>
                <a:spcPct val="107100"/>
              </a:lnSpc>
              <a:spcBef>
                <a:spcPts val="100"/>
              </a:spcBef>
            </a:pPr>
            <a:r>
              <a:rPr lang="pt-BR" spc="-5" dirty="0">
                <a:latin typeface="Times New Roman"/>
                <a:cs typeface="Times New Roman"/>
              </a:rPr>
              <a:t>(</a:t>
            </a:r>
            <a:r>
              <a:rPr lang="pt-BR" spc="-5" dirty="0" err="1">
                <a:latin typeface="Times New Roman"/>
                <a:cs typeface="Times New Roman"/>
              </a:rPr>
              <a:t>i</a:t>
            </a:r>
            <a:r>
              <a:rPr lang="pt-BR" spc="-5" dirty="0">
                <a:latin typeface="Times New Roman"/>
                <a:cs typeface="Times New Roman"/>
              </a:rPr>
              <a:t>) </a:t>
            </a:r>
            <a:r>
              <a:rPr lang="pt-BR" spc="-15" dirty="0">
                <a:latin typeface="Times New Roman"/>
                <a:cs typeface="Times New Roman"/>
              </a:rPr>
              <a:t>competência </a:t>
            </a:r>
            <a:r>
              <a:rPr lang="pt-BR" spc="-10" dirty="0">
                <a:latin typeface="Times New Roman"/>
                <a:cs typeface="Times New Roman"/>
              </a:rPr>
              <a:t>da </a:t>
            </a:r>
            <a:r>
              <a:rPr lang="pt-BR" spc="-15" dirty="0">
                <a:latin typeface="Times New Roman"/>
                <a:cs typeface="Times New Roman"/>
              </a:rPr>
              <a:t>AG </a:t>
            </a:r>
            <a:r>
              <a:rPr lang="pt-BR" spc="-10" dirty="0">
                <a:latin typeface="Times New Roman"/>
                <a:cs typeface="Times New Roman"/>
              </a:rPr>
              <a:t>para fixação </a:t>
            </a:r>
            <a:r>
              <a:rPr lang="pt-BR" i="1" spc="-15" dirty="0">
                <a:latin typeface="Times New Roman"/>
                <a:cs typeface="Times New Roman"/>
              </a:rPr>
              <a:t>global </a:t>
            </a:r>
            <a:r>
              <a:rPr lang="pt-BR" spc="-10" dirty="0">
                <a:latin typeface="Times New Roman"/>
                <a:cs typeface="Times New Roman"/>
              </a:rPr>
              <a:t>(parte </a:t>
            </a:r>
            <a:r>
              <a:rPr lang="pt-BR" spc="-5" dirty="0">
                <a:latin typeface="Times New Roman"/>
                <a:cs typeface="Times New Roman"/>
              </a:rPr>
              <a:t>ao </a:t>
            </a:r>
            <a:r>
              <a:rPr lang="pt-BR" spc="-20" dirty="0">
                <a:latin typeface="Times New Roman"/>
                <a:cs typeface="Times New Roman"/>
              </a:rPr>
              <a:t>CA, </a:t>
            </a:r>
            <a:r>
              <a:rPr lang="pt-BR" spc="-10" dirty="0">
                <a:latin typeface="Times New Roman"/>
                <a:cs typeface="Times New Roman"/>
              </a:rPr>
              <a:t>parte </a:t>
            </a:r>
            <a:r>
              <a:rPr lang="pt-BR" dirty="0">
                <a:latin typeface="Times New Roman"/>
                <a:cs typeface="Times New Roman"/>
              </a:rPr>
              <a:t>à </a:t>
            </a:r>
            <a:r>
              <a:rPr lang="pt-BR" spc="-15" dirty="0" err="1">
                <a:latin typeface="Times New Roman"/>
                <a:cs typeface="Times New Roman"/>
              </a:rPr>
              <a:t>D</a:t>
            </a:r>
            <a:r>
              <a:rPr lang="pt-BR" spc="-15" dirty="0">
                <a:latin typeface="Times New Roman"/>
                <a:cs typeface="Times New Roman"/>
              </a:rPr>
              <a:t>) </a:t>
            </a:r>
            <a:r>
              <a:rPr lang="pt-BR" spc="-10" dirty="0">
                <a:latin typeface="Times New Roman"/>
                <a:cs typeface="Times New Roman"/>
              </a:rPr>
              <a:t>ou </a:t>
            </a:r>
            <a:r>
              <a:rPr lang="pt-BR" i="1" spc="-10" dirty="0">
                <a:latin typeface="Times New Roman"/>
                <a:cs typeface="Times New Roman"/>
              </a:rPr>
              <a:t>individual </a:t>
            </a:r>
            <a:r>
              <a:rPr lang="pt-BR" spc="-15" dirty="0">
                <a:latin typeface="Times New Roman"/>
                <a:cs typeface="Times New Roman"/>
              </a:rPr>
              <a:t>(LSA, </a:t>
            </a:r>
            <a:r>
              <a:rPr lang="pt-BR" spc="-5" dirty="0">
                <a:latin typeface="Times New Roman"/>
                <a:cs typeface="Times New Roman"/>
              </a:rPr>
              <a:t>art. </a:t>
            </a:r>
            <a:r>
              <a:rPr lang="pt-BR" spc="-15" dirty="0">
                <a:latin typeface="Times New Roman"/>
                <a:cs typeface="Times New Roman"/>
              </a:rPr>
              <a:t>152, </a:t>
            </a:r>
            <a:r>
              <a:rPr lang="pt-BR" i="1" spc="-10" dirty="0">
                <a:latin typeface="Times New Roman"/>
                <a:cs typeface="Times New Roman"/>
              </a:rPr>
              <a:t>caput</a:t>
            </a:r>
            <a:r>
              <a:rPr lang="pt-BR" spc="-10" dirty="0">
                <a:latin typeface="Times New Roman"/>
                <a:cs typeface="Times New Roman"/>
              </a:rPr>
              <a:t>); </a:t>
            </a:r>
          </a:p>
          <a:p>
            <a:pPr marL="412750" marR="420370" indent="-400050">
              <a:lnSpc>
                <a:spcPct val="107100"/>
              </a:lnSpc>
              <a:spcBef>
                <a:spcPts val="100"/>
              </a:spcBef>
              <a:buAutoNum type="romanLcParenBoth" startAt="2"/>
            </a:pPr>
            <a:r>
              <a:rPr lang="pt-BR" spc="-10" dirty="0">
                <a:latin typeface="Times New Roman"/>
                <a:cs typeface="Times New Roman"/>
              </a:rPr>
              <a:t>estatuto </a:t>
            </a:r>
            <a:r>
              <a:rPr lang="pt-BR" spc="-15" dirty="0">
                <a:latin typeface="Times New Roman"/>
                <a:cs typeface="Times New Roman"/>
              </a:rPr>
              <a:t>pode </a:t>
            </a:r>
            <a:r>
              <a:rPr lang="pt-BR" spc="-10" dirty="0">
                <a:latin typeface="Times New Roman"/>
                <a:cs typeface="Times New Roman"/>
              </a:rPr>
              <a:t>atribuir participação nos lucros </a:t>
            </a:r>
            <a:r>
              <a:rPr lang="pt-BR" spc="-15" dirty="0">
                <a:latin typeface="Times New Roman"/>
                <a:cs typeface="Times New Roman"/>
              </a:rPr>
              <a:t>(LSA, </a:t>
            </a:r>
            <a:r>
              <a:rPr lang="pt-BR" spc="-5" dirty="0">
                <a:latin typeface="Times New Roman"/>
                <a:cs typeface="Times New Roman"/>
              </a:rPr>
              <a:t>art. </a:t>
            </a:r>
            <a:r>
              <a:rPr lang="pt-BR" spc="-15" dirty="0">
                <a:latin typeface="Times New Roman"/>
                <a:cs typeface="Times New Roman"/>
              </a:rPr>
              <a:t>152, </a:t>
            </a:r>
            <a:r>
              <a:rPr lang="pt-BR" dirty="0">
                <a:latin typeface="Times New Roman"/>
                <a:cs typeface="Times New Roman"/>
              </a:rPr>
              <a:t>§ </a:t>
            </a:r>
            <a:r>
              <a:rPr lang="pt-BR" spc="-10" dirty="0">
                <a:latin typeface="Times New Roman"/>
                <a:cs typeface="Times New Roman"/>
              </a:rPr>
              <a:t>1º); </a:t>
            </a:r>
            <a:r>
              <a:rPr lang="pt-BR" dirty="0">
                <a:latin typeface="Times New Roman"/>
                <a:cs typeface="Times New Roman"/>
              </a:rPr>
              <a:t>e </a:t>
            </a:r>
            <a:r>
              <a:rPr lang="pt-BR" spc="-5" dirty="0">
                <a:latin typeface="Times New Roman"/>
                <a:cs typeface="Times New Roman"/>
              </a:rPr>
              <a:t>(</a:t>
            </a:r>
            <a:r>
              <a:rPr lang="pt-BR" spc="-5" dirty="0" err="1">
                <a:latin typeface="Times New Roman"/>
                <a:cs typeface="Times New Roman"/>
              </a:rPr>
              <a:t>iii</a:t>
            </a:r>
            <a:r>
              <a:rPr lang="pt-BR" spc="-5" dirty="0">
                <a:latin typeface="Times New Roman"/>
                <a:cs typeface="Times New Roman"/>
              </a:rPr>
              <a:t>) </a:t>
            </a:r>
            <a:r>
              <a:rPr lang="pt-BR" spc="-10" dirty="0">
                <a:latin typeface="Times New Roman"/>
                <a:cs typeface="Times New Roman"/>
              </a:rPr>
              <a:t>parâmetros </a:t>
            </a:r>
            <a:r>
              <a:rPr lang="pt-BR" spc="-15" dirty="0">
                <a:latin typeface="Times New Roman"/>
                <a:cs typeface="Times New Roman"/>
              </a:rPr>
              <a:t>(LSA, 152, </a:t>
            </a:r>
            <a:r>
              <a:rPr lang="pt-BR" i="1" spc="-10" dirty="0">
                <a:latin typeface="Times New Roman"/>
                <a:cs typeface="Times New Roman"/>
              </a:rPr>
              <a:t>caput</a:t>
            </a:r>
            <a:r>
              <a:rPr lang="pt-BR" spc="-10" dirty="0">
                <a:latin typeface="Times New Roman"/>
                <a:cs typeface="Times New Roman"/>
              </a:rPr>
              <a:t>), sob pena de </a:t>
            </a:r>
          </a:p>
          <a:p>
            <a:pPr marL="12700" marR="420370">
              <a:lnSpc>
                <a:spcPct val="107100"/>
              </a:lnSpc>
              <a:spcBef>
                <a:spcPts val="100"/>
              </a:spcBef>
            </a:pPr>
            <a:r>
              <a:rPr lang="pt-BR" spc="-10" dirty="0">
                <a:latin typeface="Times New Roman"/>
                <a:cs typeface="Times New Roman"/>
              </a:rPr>
              <a:t> responsabilidade por abuso de</a:t>
            </a:r>
            <a:r>
              <a:rPr lang="pt-BR" spc="-40" dirty="0">
                <a:latin typeface="Times New Roman"/>
                <a:cs typeface="Times New Roman"/>
              </a:rPr>
              <a:t> </a:t>
            </a:r>
            <a:r>
              <a:rPr lang="pt-BR" spc="-25" dirty="0">
                <a:latin typeface="Times New Roman"/>
                <a:cs typeface="Times New Roman"/>
              </a:rPr>
              <a:t>poder.</a:t>
            </a:r>
            <a:endParaRPr lang="pt-BR" dirty="0">
              <a:latin typeface="Times New Roman"/>
              <a:cs typeface="Times New Roman"/>
            </a:endParaRPr>
          </a:p>
          <a:p>
            <a:pPr>
              <a:lnSpc>
                <a:spcPct val="100000"/>
              </a:lnSpc>
            </a:pPr>
            <a:endParaRPr lang="pt-BR" sz="2000" dirty="0">
              <a:latin typeface="Times New Roman"/>
              <a:cs typeface="Times New Roman"/>
            </a:endParaRPr>
          </a:p>
          <a:p>
            <a:pPr marL="12700" marR="5080" algn="just">
              <a:lnSpc>
                <a:spcPts val="1510"/>
              </a:lnSpc>
              <a:spcBef>
                <a:spcPts val="790"/>
              </a:spcBef>
            </a:pPr>
            <a:r>
              <a:rPr lang="pt-BR" b="1" spc="-10" dirty="0">
                <a:latin typeface="Times New Roman"/>
                <a:cs typeface="Times New Roman"/>
              </a:rPr>
              <a:t>Art</a:t>
            </a:r>
            <a:r>
              <a:rPr lang="pt-BR" spc="-10" dirty="0">
                <a:latin typeface="Times New Roman"/>
                <a:cs typeface="Times New Roman"/>
              </a:rPr>
              <a:t>. </a:t>
            </a:r>
            <a:r>
              <a:rPr lang="pt-BR" b="1" spc="-15" dirty="0">
                <a:latin typeface="Times New Roman"/>
                <a:cs typeface="Times New Roman"/>
              </a:rPr>
              <a:t>152</a:t>
            </a:r>
            <a:r>
              <a:rPr lang="pt-BR" spc="-15" dirty="0">
                <a:latin typeface="Times New Roman"/>
                <a:cs typeface="Times New Roman"/>
              </a:rPr>
              <a:t>. </a:t>
            </a:r>
            <a:r>
              <a:rPr lang="pt-BR" dirty="0">
                <a:latin typeface="Times New Roman"/>
                <a:cs typeface="Times New Roman"/>
              </a:rPr>
              <a:t>A </a:t>
            </a:r>
            <a:r>
              <a:rPr lang="pt-BR" spc="-10" dirty="0" err="1">
                <a:latin typeface="Times New Roman"/>
                <a:cs typeface="Times New Roman"/>
              </a:rPr>
              <a:t>assembléia</a:t>
            </a:r>
            <a:r>
              <a:rPr lang="pt-BR" spc="-10" dirty="0">
                <a:latin typeface="Times New Roman"/>
                <a:cs typeface="Times New Roman"/>
              </a:rPr>
              <a:t>-geral fixará </a:t>
            </a:r>
            <a:r>
              <a:rPr lang="pt-BR" dirty="0">
                <a:latin typeface="Times New Roman"/>
                <a:cs typeface="Times New Roman"/>
              </a:rPr>
              <a:t>o </a:t>
            </a:r>
            <a:r>
              <a:rPr lang="pt-BR" spc="-10" dirty="0">
                <a:latin typeface="Times New Roman"/>
                <a:cs typeface="Times New Roman"/>
              </a:rPr>
              <a:t>montante global ou individual da remuneração dos administradores, inclusive </a:t>
            </a:r>
          </a:p>
          <a:p>
            <a:pPr marL="12700" marR="5080" algn="just">
              <a:lnSpc>
                <a:spcPts val="1510"/>
              </a:lnSpc>
              <a:spcBef>
                <a:spcPts val="790"/>
              </a:spcBef>
            </a:pPr>
            <a:r>
              <a:rPr lang="pt-BR" spc="-10" dirty="0">
                <a:latin typeface="Times New Roman"/>
                <a:cs typeface="Times New Roman"/>
              </a:rPr>
              <a:t>benefícios </a:t>
            </a:r>
            <a:r>
              <a:rPr lang="pt-BR" spc="-15" dirty="0">
                <a:latin typeface="Times New Roman"/>
                <a:cs typeface="Times New Roman"/>
              </a:rPr>
              <a:t>de  qualquer </a:t>
            </a:r>
            <a:r>
              <a:rPr lang="pt-BR" spc="-10" dirty="0">
                <a:latin typeface="Times New Roman"/>
                <a:cs typeface="Times New Roman"/>
              </a:rPr>
              <a:t>natureza </a:t>
            </a:r>
            <a:r>
              <a:rPr lang="pt-BR" dirty="0">
                <a:latin typeface="Times New Roman"/>
                <a:cs typeface="Times New Roman"/>
              </a:rPr>
              <a:t>e </a:t>
            </a:r>
            <a:r>
              <a:rPr lang="pt-BR" spc="-10" dirty="0">
                <a:latin typeface="Times New Roman"/>
                <a:cs typeface="Times New Roman"/>
              </a:rPr>
              <a:t>verbas de representação, tendo </a:t>
            </a:r>
            <a:r>
              <a:rPr lang="pt-BR" spc="-5" dirty="0">
                <a:latin typeface="Times New Roman"/>
                <a:cs typeface="Times New Roman"/>
              </a:rPr>
              <a:t>em </a:t>
            </a:r>
            <a:r>
              <a:rPr lang="pt-BR" spc="-10" dirty="0">
                <a:latin typeface="Times New Roman"/>
                <a:cs typeface="Times New Roman"/>
              </a:rPr>
              <a:t>conta suas responsabilidades, </a:t>
            </a:r>
            <a:r>
              <a:rPr lang="pt-BR" dirty="0">
                <a:latin typeface="Times New Roman"/>
                <a:cs typeface="Times New Roman"/>
              </a:rPr>
              <a:t>o </a:t>
            </a:r>
            <a:r>
              <a:rPr lang="pt-BR" spc="-10" dirty="0">
                <a:latin typeface="Times New Roman"/>
                <a:cs typeface="Times New Roman"/>
              </a:rPr>
              <a:t>tempo dedicado</a:t>
            </a:r>
          </a:p>
          <a:p>
            <a:pPr marL="12700" marR="5080" algn="just">
              <a:lnSpc>
                <a:spcPts val="1510"/>
              </a:lnSpc>
              <a:spcBef>
                <a:spcPts val="790"/>
              </a:spcBef>
            </a:pPr>
            <a:r>
              <a:rPr lang="pt-BR" spc="-10" dirty="0">
                <a:latin typeface="Times New Roman"/>
                <a:cs typeface="Times New Roman"/>
              </a:rPr>
              <a:t> </a:t>
            </a:r>
            <a:r>
              <a:rPr lang="pt-BR" spc="-5" dirty="0">
                <a:latin typeface="Times New Roman"/>
                <a:cs typeface="Times New Roman"/>
              </a:rPr>
              <a:t>às </a:t>
            </a:r>
            <a:r>
              <a:rPr lang="pt-BR" spc="-10" dirty="0">
                <a:latin typeface="Times New Roman"/>
                <a:cs typeface="Times New Roman"/>
              </a:rPr>
              <a:t>suas funções, sua   competência </a:t>
            </a:r>
            <a:r>
              <a:rPr lang="pt-BR" dirty="0">
                <a:latin typeface="Times New Roman"/>
                <a:cs typeface="Times New Roman"/>
              </a:rPr>
              <a:t>e </a:t>
            </a:r>
            <a:r>
              <a:rPr lang="pt-BR" spc="-10" dirty="0">
                <a:latin typeface="Times New Roman"/>
                <a:cs typeface="Times New Roman"/>
              </a:rPr>
              <a:t>reputação profissional </a:t>
            </a:r>
            <a:r>
              <a:rPr lang="pt-BR" dirty="0">
                <a:latin typeface="Times New Roman"/>
                <a:cs typeface="Times New Roman"/>
              </a:rPr>
              <a:t>e o </a:t>
            </a:r>
            <a:r>
              <a:rPr lang="pt-BR" spc="-10" dirty="0">
                <a:latin typeface="Times New Roman"/>
                <a:cs typeface="Times New Roman"/>
              </a:rPr>
              <a:t>valor dos seus serviços no</a:t>
            </a:r>
            <a:r>
              <a:rPr lang="pt-BR" spc="-130" dirty="0">
                <a:latin typeface="Times New Roman"/>
                <a:cs typeface="Times New Roman"/>
              </a:rPr>
              <a:t> </a:t>
            </a:r>
            <a:r>
              <a:rPr lang="pt-BR" spc="-10" dirty="0">
                <a:latin typeface="Times New Roman"/>
                <a:cs typeface="Times New Roman"/>
              </a:rPr>
              <a:t>mercado.</a:t>
            </a:r>
            <a:endParaRPr lang="pt-BR" dirty="0">
              <a:latin typeface="Times New Roman"/>
              <a:cs typeface="Times New Roman"/>
            </a:endParaRPr>
          </a:p>
          <a:p>
            <a:pPr marL="12700" marR="6350" algn="just">
              <a:lnSpc>
                <a:spcPct val="89300"/>
              </a:lnSpc>
              <a:spcBef>
                <a:spcPts val="760"/>
              </a:spcBef>
            </a:pPr>
            <a:r>
              <a:rPr lang="pt-BR" b="1" dirty="0">
                <a:latin typeface="Times New Roman"/>
                <a:cs typeface="Times New Roman"/>
              </a:rPr>
              <a:t>§ </a:t>
            </a:r>
            <a:r>
              <a:rPr lang="pt-BR" b="1" spc="-10" dirty="0">
                <a:latin typeface="Times New Roman"/>
                <a:cs typeface="Times New Roman"/>
              </a:rPr>
              <a:t>1</a:t>
            </a:r>
            <a:r>
              <a:rPr lang="pt-BR" spc="-10" dirty="0">
                <a:latin typeface="Times New Roman"/>
                <a:cs typeface="Times New Roman"/>
              </a:rPr>
              <a:t>º </a:t>
            </a:r>
            <a:r>
              <a:rPr lang="pt-BR" dirty="0">
                <a:latin typeface="Times New Roman"/>
                <a:cs typeface="Times New Roman"/>
              </a:rPr>
              <a:t>O </a:t>
            </a:r>
            <a:r>
              <a:rPr lang="pt-BR" spc="-10" dirty="0">
                <a:latin typeface="Times New Roman"/>
                <a:cs typeface="Times New Roman"/>
              </a:rPr>
              <a:t>estatuto da </a:t>
            </a:r>
            <a:r>
              <a:rPr lang="pt-BR" spc="-15" dirty="0">
                <a:latin typeface="Times New Roman"/>
                <a:cs typeface="Times New Roman"/>
              </a:rPr>
              <a:t>companhia </a:t>
            </a:r>
            <a:r>
              <a:rPr lang="pt-BR" spc="-10" dirty="0">
                <a:latin typeface="Times New Roman"/>
                <a:cs typeface="Times New Roman"/>
              </a:rPr>
              <a:t>que fixar </a:t>
            </a:r>
            <a:r>
              <a:rPr lang="pt-BR" dirty="0">
                <a:latin typeface="Times New Roman"/>
                <a:cs typeface="Times New Roman"/>
              </a:rPr>
              <a:t>o </a:t>
            </a:r>
            <a:r>
              <a:rPr lang="pt-BR" spc="-15" dirty="0">
                <a:latin typeface="Times New Roman"/>
                <a:cs typeface="Times New Roman"/>
              </a:rPr>
              <a:t>dividendo </a:t>
            </a:r>
            <a:r>
              <a:rPr lang="pt-BR" spc="-10" dirty="0">
                <a:latin typeface="Times New Roman"/>
                <a:cs typeface="Times New Roman"/>
              </a:rPr>
              <a:t>obrigatório </a:t>
            </a:r>
            <a:r>
              <a:rPr lang="pt-BR" spc="-5" dirty="0">
                <a:latin typeface="Times New Roman"/>
                <a:cs typeface="Times New Roman"/>
              </a:rPr>
              <a:t>em </a:t>
            </a:r>
            <a:r>
              <a:rPr lang="pt-BR" spc="-10" dirty="0">
                <a:latin typeface="Times New Roman"/>
                <a:cs typeface="Times New Roman"/>
              </a:rPr>
              <a:t>25% (vinte </a:t>
            </a:r>
            <a:r>
              <a:rPr lang="pt-BR" dirty="0">
                <a:latin typeface="Times New Roman"/>
                <a:cs typeface="Times New Roman"/>
              </a:rPr>
              <a:t>e </a:t>
            </a:r>
            <a:r>
              <a:rPr lang="pt-BR" spc="-10" dirty="0">
                <a:latin typeface="Times New Roman"/>
                <a:cs typeface="Times New Roman"/>
              </a:rPr>
              <a:t>cinco por cento) ou mais do lucro líquido, </a:t>
            </a:r>
          </a:p>
          <a:p>
            <a:pPr marL="12700" marR="6350" algn="just">
              <a:lnSpc>
                <a:spcPct val="89300"/>
              </a:lnSpc>
              <a:spcBef>
                <a:spcPts val="760"/>
              </a:spcBef>
            </a:pPr>
            <a:r>
              <a:rPr lang="pt-BR" spc="-15" dirty="0">
                <a:latin typeface="Times New Roman"/>
                <a:cs typeface="Times New Roman"/>
              </a:rPr>
              <a:t>pode  </a:t>
            </a:r>
            <a:r>
              <a:rPr lang="pt-BR" spc="-10" dirty="0">
                <a:latin typeface="Times New Roman"/>
                <a:cs typeface="Times New Roman"/>
              </a:rPr>
              <a:t>atribuir aos administradores </a:t>
            </a:r>
            <a:r>
              <a:rPr lang="pt-BR" sz="2000" b="1" spc="-10" dirty="0">
                <a:latin typeface="Times New Roman"/>
                <a:cs typeface="Times New Roman"/>
              </a:rPr>
              <a:t>participação no lucro da </a:t>
            </a:r>
            <a:r>
              <a:rPr lang="pt-BR" sz="2000" b="1" spc="-15" dirty="0">
                <a:latin typeface="Times New Roman"/>
                <a:cs typeface="Times New Roman"/>
              </a:rPr>
              <a:t>companhia, </a:t>
            </a:r>
            <a:r>
              <a:rPr lang="pt-BR" sz="2000" b="1" spc="-10" dirty="0">
                <a:latin typeface="Times New Roman"/>
                <a:cs typeface="Times New Roman"/>
              </a:rPr>
              <a:t>desde que </a:t>
            </a:r>
            <a:r>
              <a:rPr lang="pt-BR" sz="2000" b="1" dirty="0">
                <a:latin typeface="Times New Roman"/>
                <a:cs typeface="Times New Roman"/>
              </a:rPr>
              <a:t>o </a:t>
            </a:r>
            <a:r>
              <a:rPr lang="pt-BR" sz="2000" b="1" spc="-10" dirty="0">
                <a:latin typeface="Times New Roman"/>
                <a:cs typeface="Times New Roman"/>
              </a:rPr>
              <a:t>seu total não ultrapasse </a:t>
            </a:r>
            <a:r>
              <a:rPr lang="pt-BR" sz="2000" b="1" dirty="0">
                <a:latin typeface="Times New Roman"/>
                <a:cs typeface="Times New Roman"/>
              </a:rPr>
              <a:t>a</a:t>
            </a:r>
          </a:p>
          <a:p>
            <a:pPr marL="12700" marR="6350" algn="just">
              <a:lnSpc>
                <a:spcPct val="89300"/>
              </a:lnSpc>
              <a:spcBef>
                <a:spcPts val="760"/>
              </a:spcBef>
            </a:pPr>
            <a:r>
              <a:rPr lang="pt-BR" sz="2000" b="1" dirty="0">
                <a:latin typeface="Times New Roman"/>
                <a:cs typeface="Times New Roman"/>
              </a:rPr>
              <a:t> </a:t>
            </a:r>
            <a:r>
              <a:rPr lang="pt-BR" sz="2000" b="1" spc="-10" dirty="0">
                <a:latin typeface="Times New Roman"/>
                <a:cs typeface="Times New Roman"/>
              </a:rPr>
              <a:t>remuneração anual </a:t>
            </a:r>
            <a:r>
              <a:rPr lang="pt-BR" sz="2000" b="1" spc="-15" dirty="0">
                <a:latin typeface="Times New Roman"/>
                <a:cs typeface="Times New Roman"/>
              </a:rPr>
              <a:t>dos  </a:t>
            </a:r>
            <a:r>
              <a:rPr lang="pt-BR" sz="2000" b="1" spc="-10" dirty="0">
                <a:latin typeface="Times New Roman"/>
                <a:cs typeface="Times New Roman"/>
              </a:rPr>
              <a:t>administradores nem 0,1 (um décimo) dos lucros (artigo 190), prevalecendo </a:t>
            </a:r>
            <a:r>
              <a:rPr lang="pt-BR" sz="2000" b="1" dirty="0">
                <a:latin typeface="Times New Roman"/>
                <a:cs typeface="Times New Roman"/>
              </a:rPr>
              <a:t>o </a:t>
            </a:r>
          </a:p>
          <a:p>
            <a:pPr marL="12700" marR="6350" algn="just">
              <a:lnSpc>
                <a:spcPct val="89300"/>
              </a:lnSpc>
              <a:spcBef>
                <a:spcPts val="760"/>
              </a:spcBef>
            </a:pPr>
            <a:r>
              <a:rPr lang="pt-BR" sz="2000" b="1" spc="-10" dirty="0">
                <a:latin typeface="Times New Roman"/>
                <a:cs typeface="Times New Roman"/>
              </a:rPr>
              <a:t>limite que for</a:t>
            </a:r>
            <a:r>
              <a:rPr lang="pt-BR" sz="2000" b="1" spc="-140" dirty="0">
                <a:latin typeface="Times New Roman"/>
                <a:cs typeface="Times New Roman"/>
              </a:rPr>
              <a:t> </a:t>
            </a:r>
            <a:r>
              <a:rPr lang="pt-BR" sz="2000" b="1" spc="-25" dirty="0">
                <a:latin typeface="Times New Roman"/>
                <a:cs typeface="Times New Roman"/>
              </a:rPr>
              <a:t>menor</a:t>
            </a:r>
            <a:r>
              <a:rPr lang="pt-BR" spc="-25" dirty="0">
                <a:latin typeface="Times New Roman"/>
                <a:cs typeface="Times New Roman"/>
              </a:rPr>
              <a:t>.</a:t>
            </a:r>
            <a:endParaRPr lang="pt-BR" dirty="0">
              <a:latin typeface="Times New Roman"/>
              <a:cs typeface="Times New Roman"/>
            </a:endParaRPr>
          </a:p>
          <a:p>
            <a:endParaRPr lang="pt-BR" dirty="0"/>
          </a:p>
        </p:txBody>
      </p:sp>
    </p:spTree>
    <p:extLst>
      <p:ext uri="{BB962C8B-B14F-4D97-AF65-F5344CB8AC3E}">
        <p14:creationId xmlns:p14="http://schemas.microsoft.com/office/powerpoint/2010/main" val="3706183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4C8AB1-2856-0248-A539-80BFE1EE2F13}"/>
              </a:ext>
            </a:extLst>
          </p:cNvPr>
          <p:cNvSpPr>
            <a:spLocks noGrp="1"/>
          </p:cNvSpPr>
          <p:nvPr>
            <p:ph type="title"/>
          </p:nvPr>
        </p:nvSpPr>
        <p:spPr/>
        <p:txBody>
          <a:bodyPr>
            <a:normAutofit fontScale="90000"/>
          </a:bodyPr>
          <a:lstStyle/>
          <a:p>
            <a:r>
              <a:rPr lang="pt-BR" dirty="0"/>
              <a:t>Pode a sociedade reter  os lucros além dos mínimos? </a:t>
            </a:r>
            <a:br>
              <a:rPr lang="pt-BR" dirty="0"/>
            </a:br>
            <a:br>
              <a:rPr lang="pt-BR" dirty="0"/>
            </a:br>
            <a:endParaRPr lang="pt-BR" dirty="0"/>
          </a:p>
        </p:txBody>
      </p:sp>
      <p:sp>
        <p:nvSpPr>
          <p:cNvPr id="3" name="Espaço Reservado para Conteúdo 2">
            <a:extLst>
              <a:ext uri="{FF2B5EF4-FFF2-40B4-BE49-F238E27FC236}">
                <a16:creationId xmlns:a16="http://schemas.microsoft.com/office/drawing/2014/main" id="{52CA8D2F-1F3A-5D4A-8D58-E9DECD9719B2}"/>
              </a:ext>
            </a:extLst>
          </p:cNvPr>
          <p:cNvSpPr>
            <a:spLocks noGrp="1"/>
          </p:cNvSpPr>
          <p:nvPr>
            <p:ph idx="1"/>
          </p:nvPr>
        </p:nvSpPr>
        <p:spPr/>
        <p:txBody>
          <a:bodyPr>
            <a:normAutofit lnSpcReduction="10000"/>
          </a:bodyPr>
          <a:lstStyle/>
          <a:p>
            <a:pPr marL="0" indent="0">
              <a:buNone/>
            </a:pPr>
            <a:r>
              <a:rPr lang="pt-BR" b="1" dirty="0"/>
              <a:t>Retenção de Lucros</a:t>
            </a:r>
            <a:endParaRPr lang="pt-BR" dirty="0"/>
          </a:p>
          <a:p>
            <a:pPr marL="0" indent="0">
              <a:buNone/>
            </a:pPr>
            <a:r>
              <a:rPr lang="pt-BR" dirty="0"/>
              <a:t>Art. 196. A </a:t>
            </a:r>
            <a:r>
              <a:rPr lang="pt-BR" dirty="0" err="1"/>
              <a:t>assembléia</a:t>
            </a:r>
            <a:r>
              <a:rPr lang="pt-BR" dirty="0"/>
              <a:t>-geral poderá, por proposta dos órgãos da administração, deliberar reter parcela do lucro líquido do exercício prevista em orçamento de capital por ela previamente aprovado.</a:t>
            </a:r>
          </a:p>
          <a:p>
            <a:pPr marL="0" indent="0">
              <a:buNone/>
            </a:pPr>
            <a:r>
              <a:rPr lang="pt-BR" dirty="0"/>
              <a:t>§ 1º O orçamento, submetido pelos órgãos da administração com a justificação da retenção de lucros proposta, deverá compreender todas as fontes de recursos e aplicações de capital, fixo ou circulante, e poderá ter a duração de até 5 (cinco) exercícios, salvo no caso de execução, por prazo maior, de projeto de investimento.</a:t>
            </a:r>
          </a:p>
          <a:p>
            <a:endParaRPr lang="pt-BR" dirty="0"/>
          </a:p>
        </p:txBody>
      </p:sp>
    </p:spTree>
    <p:extLst>
      <p:ext uri="{BB962C8B-B14F-4D97-AF65-F5344CB8AC3E}">
        <p14:creationId xmlns:p14="http://schemas.microsoft.com/office/powerpoint/2010/main" val="8650270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CE2C9C66-EA62-4040-B238-AA353EA31EBB}"/>
              </a:ext>
            </a:extLst>
          </p:cNvPr>
          <p:cNvSpPr txBox="1"/>
          <p:nvPr/>
        </p:nvSpPr>
        <p:spPr>
          <a:xfrm>
            <a:off x="842963" y="1400175"/>
            <a:ext cx="10326866" cy="4241289"/>
          </a:xfrm>
          <a:prstGeom prst="rect">
            <a:avLst/>
          </a:prstGeom>
          <a:noFill/>
        </p:spPr>
        <p:txBody>
          <a:bodyPr wrap="none" rtlCol="0">
            <a:spAutoFit/>
          </a:bodyPr>
          <a:lstStyle/>
          <a:p>
            <a:pPr marL="12700">
              <a:lnSpc>
                <a:spcPct val="100000"/>
              </a:lnSpc>
              <a:spcBef>
                <a:spcPts val="100"/>
              </a:spcBef>
            </a:pPr>
            <a:r>
              <a:rPr lang="pt-BR" sz="3200" b="1" spc="25" dirty="0">
                <a:latin typeface="Times New Roman"/>
                <a:cs typeface="Times New Roman"/>
              </a:rPr>
              <a:t> </a:t>
            </a:r>
            <a:r>
              <a:rPr lang="pt-BR" sz="3200" b="1" spc="-15" dirty="0">
                <a:latin typeface="Times New Roman"/>
                <a:cs typeface="Times New Roman"/>
              </a:rPr>
              <a:t>Conselho</a:t>
            </a:r>
            <a:r>
              <a:rPr lang="pt-BR" sz="3200" b="1" spc="-85" dirty="0">
                <a:latin typeface="Times New Roman"/>
                <a:cs typeface="Times New Roman"/>
              </a:rPr>
              <a:t> </a:t>
            </a:r>
            <a:r>
              <a:rPr lang="pt-BR" sz="3200" b="1" spc="-10" dirty="0">
                <a:latin typeface="Times New Roman"/>
                <a:cs typeface="Times New Roman"/>
              </a:rPr>
              <a:t>Fiscal</a:t>
            </a:r>
            <a:r>
              <a:rPr lang="pt-BR" sz="3200" spc="-10" dirty="0">
                <a:latin typeface="Times New Roman"/>
                <a:cs typeface="Times New Roman"/>
              </a:rPr>
              <a:t>.</a:t>
            </a:r>
            <a:endParaRPr lang="pt-BR" sz="3200" dirty="0">
              <a:latin typeface="Times New Roman"/>
              <a:cs typeface="Times New Roman"/>
            </a:endParaRPr>
          </a:p>
          <a:p>
            <a:pPr>
              <a:lnSpc>
                <a:spcPct val="100000"/>
              </a:lnSpc>
            </a:pPr>
            <a:endParaRPr lang="pt-BR" sz="2400" dirty="0">
              <a:latin typeface="Times New Roman"/>
              <a:cs typeface="Times New Roman"/>
            </a:endParaRPr>
          </a:p>
          <a:p>
            <a:pPr marL="12065">
              <a:lnSpc>
                <a:spcPct val="100000"/>
              </a:lnSpc>
              <a:tabLst>
                <a:tab pos="168275" algn="l"/>
              </a:tabLst>
            </a:pPr>
            <a:r>
              <a:rPr lang="pt-BR" spc="-15" dirty="0">
                <a:latin typeface="Times New Roman"/>
                <a:cs typeface="Times New Roman"/>
              </a:rPr>
              <a:t>Órgão </a:t>
            </a:r>
            <a:r>
              <a:rPr lang="pt-BR" spc="-10" dirty="0">
                <a:latin typeface="Times New Roman"/>
                <a:cs typeface="Times New Roman"/>
              </a:rPr>
              <a:t>de fiscalização da administração; assessora </a:t>
            </a:r>
            <a:r>
              <a:rPr lang="pt-BR" dirty="0">
                <a:latin typeface="Times New Roman"/>
                <a:cs typeface="Times New Roman"/>
              </a:rPr>
              <a:t>a </a:t>
            </a:r>
            <a:r>
              <a:rPr lang="pt-BR" spc="-10" dirty="0" err="1">
                <a:latin typeface="Times New Roman"/>
                <a:cs typeface="Times New Roman"/>
              </a:rPr>
              <a:t>assembléia</a:t>
            </a:r>
            <a:r>
              <a:rPr lang="pt-BR" spc="-10" dirty="0">
                <a:latin typeface="Times New Roman"/>
                <a:cs typeface="Times New Roman"/>
              </a:rPr>
              <a:t> geral</a:t>
            </a:r>
            <a:r>
              <a:rPr lang="pt-BR" spc="-85" dirty="0">
                <a:latin typeface="Times New Roman"/>
                <a:cs typeface="Times New Roman"/>
              </a:rPr>
              <a:t> </a:t>
            </a:r>
            <a:r>
              <a:rPr lang="pt-BR" spc="-10" dirty="0">
                <a:latin typeface="Times New Roman"/>
                <a:cs typeface="Times New Roman"/>
              </a:rPr>
              <a:t>(opinativo).</a:t>
            </a:r>
            <a:endParaRPr lang="pt-BR" dirty="0">
              <a:latin typeface="Times New Roman"/>
              <a:cs typeface="Times New Roman"/>
            </a:endParaRPr>
          </a:p>
          <a:p>
            <a:pPr marR="5080">
              <a:lnSpc>
                <a:spcPct val="107100"/>
              </a:lnSpc>
              <a:tabLst>
                <a:tab pos="287655" algn="l"/>
              </a:tabLst>
            </a:pPr>
            <a:endParaRPr lang="pt-BR" sz="2000" dirty="0">
              <a:latin typeface="Times New Roman"/>
              <a:cs typeface="Times New Roman"/>
            </a:endParaRPr>
          </a:p>
          <a:p>
            <a:pPr marR="5080">
              <a:lnSpc>
                <a:spcPct val="107100"/>
              </a:lnSpc>
              <a:tabLst>
                <a:tab pos="287655" algn="l"/>
              </a:tabLst>
            </a:pPr>
            <a:r>
              <a:rPr lang="pt-BR" sz="2000" spc="-20" dirty="0">
                <a:latin typeface="Times New Roman"/>
                <a:cs typeface="Times New Roman"/>
              </a:rPr>
              <a:t>Existência </a:t>
            </a:r>
            <a:r>
              <a:rPr lang="pt-BR" spc="-20" dirty="0">
                <a:latin typeface="Times New Roman"/>
                <a:cs typeface="Times New Roman"/>
              </a:rPr>
              <a:t> </a:t>
            </a:r>
            <a:r>
              <a:rPr lang="pt-BR" spc="-10" dirty="0">
                <a:latin typeface="Times New Roman"/>
                <a:cs typeface="Times New Roman"/>
              </a:rPr>
              <a:t>obrigatória </a:t>
            </a:r>
            <a:r>
              <a:rPr lang="pt-BR" dirty="0">
                <a:latin typeface="Times New Roman"/>
                <a:cs typeface="Times New Roman"/>
              </a:rPr>
              <a:t>e </a:t>
            </a:r>
            <a:r>
              <a:rPr lang="pt-BR" spc="-10" dirty="0">
                <a:latin typeface="Times New Roman"/>
                <a:cs typeface="Times New Roman"/>
              </a:rPr>
              <a:t> </a:t>
            </a:r>
            <a:r>
              <a:rPr lang="pt-BR" spc="-15" dirty="0">
                <a:latin typeface="Times New Roman"/>
                <a:cs typeface="Times New Roman"/>
              </a:rPr>
              <a:t>funcionamento </a:t>
            </a:r>
            <a:r>
              <a:rPr lang="pt-BR" spc="-10" dirty="0">
                <a:latin typeface="Times New Roman"/>
                <a:cs typeface="Times New Roman"/>
              </a:rPr>
              <a:t>facultativo </a:t>
            </a:r>
            <a:r>
              <a:rPr lang="pt-BR" spc="-15" dirty="0">
                <a:latin typeface="Times New Roman"/>
                <a:cs typeface="Times New Roman"/>
              </a:rPr>
              <a:t>(LSA, </a:t>
            </a:r>
            <a:r>
              <a:rPr lang="pt-BR" spc="-5" dirty="0">
                <a:latin typeface="Times New Roman"/>
                <a:cs typeface="Times New Roman"/>
              </a:rPr>
              <a:t>art. </a:t>
            </a:r>
            <a:r>
              <a:rPr lang="pt-BR" spc="-15" dirty="0">
                <a:latin typeface="Times New Roman"/>
                <a:cs typeface="Times New Roman"/>
              </a:rPr>
              <a:t>161). Funcionamento </a:t>
            </a:r>
            <a:r>
              <a:rPr lang="pt-BR" spc="-10" dirty="0">
                <a:latin typeface="Times New Roman"/>
                <a:cs typeface="Times New Roman"/>
              </a:rPr>
              <a:t>obrigatório na sociedade </a:t>
            </a:r>
          </a:p>
          <a:p>
            <a:pPr marR="5080">
              <a:lnSpc>
                <a:spcPct val="107100"/>
              </a:lnSpc>
              <a:tabLst>
                <a:tab pos="287655" algn="l"/>
              </a:tabLst>
            </a:pPr>
            <a:r>
              <a:rPr lang="pt-BR" spc="-10" dirty="0">
                <a:latin typeface="Times New Roman"/>
                <a:cs typeface="Times New Roman"/>
              </a:rPr>
              <a:t>de </a:t>
            </a:r>
            <a:r>
              <a:rPr lang="pt-BR" spc="-15" dirty="0">
                <a:latin typeface="Times New Roman"/>
                <a:cs typeface="Times New Roman"/>
              </a:rPr>
              <a:t>economia </a:t>
            </a:r>
            <a:r>
              <a:rPr lang="pt-BR" spc="-10" dirty="0">
                <a:latin typeface="Times New Roman"/>
                <a:cs typeface="Times New Roman"/>
              </a:rPr>
              <a:t>mista  </a:t>
            </a:r>
            <a:r>
              <a:rPr lang="pt-BR" spc="-15" dirty="0">
                <a:latin typeface="Times New Roman"/>
                <a:cs typeface="Times New Roman"/>
              </a:rPr>
              <a:t>(LSA, </a:t>
            </a:r>
            <a:r>
              <a:rPr lang="pt-BR" spc="-5" dirty="0">
                <a:latin typeface="Times New Roman"/>
                <a:cs typeface="Times New Roman"/>
              </a:rPr>
              <a:t>art. </a:t>
            </a:r>
            <a:r>
              <a:rPr lang="pt-BR" spc="-15" dirty="0">
                <a:latin typeface="Times New Roman"/>
                <a:cs typeface="Times New Roman"/>
              </a:rPr>
              <a:t>240) </a:t>
            </a:r>
            <a:r>
              <a:rPr lang="pt-BR" spc="-10" dirty="0">
                <a:latin typeface="Times New Roman"/>
                <a:cs typeface="Times New Roman"/>
              </a:rPr>
              <a:t>ou </a:t>
            </a:r>
            <a:r>
              <a:rPr lang="pt-BR" spc="-5" dirty="0">
                <a:latin typeface="Times New Roman"/>
                <a:cs typeface="Times New Roman"/>
              </a:rPr>
              <a:t>se </a:t>
            </a:r>
            <a:r>
              <a:rPr lang="pt-BR" spc="-10" dirty="0">
                <a:latin typeface="Times New Roman"/>
                <a:cs typeface="Times New Roman"/>
              </a:rPr>
              <a:t>previsto no</a:t>
            </a:r>
            <a:r>
              <a:rPr lang="pt-BR" spc="-70" dirty="0">
                <a:latin typeface="Times New Roman"/>
                <a:cs typeface="Times New Roman"/>
              </a:rPr>
              <a:t> </a:t>
            </a:r>
            <a:r>
              <a:rPr lang="pt-BR" spc="-10" dirty="0">
                <a:latin typeface="Times New Roman"/>
                <a:cs typeface="Times New Roman"/>
              </a:rPr>
              <a:t>estatuto.</a:t>
            </a:r>
          </a:p>
          <a:p>
            <a:pPr marR="5080">
              <a:lnSpc>
                <a:spcPct val="107100"/>
              </a:lnSpc>
              <a:tabLst>
                <a:tab pos="287655" algn="l"/>
              </a:tabLst>
            </a:pPr>
            <a:endParaRPr lang="pt-BR" spc="-10" dirty="0">
              <a:latin typeface="Times New Roman"/>
              <a:cs typeface="Times New Roman"/>
            </a:endParaRPr>
          </a:p>
          <a:p>
            <a:pPr marR="5080">
              <a:lnSpc>
                <a:spcPct val="107100"/>
              </a:lnSpc>
              <a:tabLst>
                <a:tab pos="287655" algn="l"/>
              </a:tabLst>
            </a:pPr>
            <a:r>
              <a:rPr lang="pt-BR" spc="-10" dirty="0">
                <a:latin typeface="Times New Roman"/>
                <a:cs typeface="Times New Roman"/>
              </a:rPr>
              <a:t>Pedido de instalação pela minoria (em geral, primeiro gesto da guerra societária)</a:t>
            </a:r>
          </a:p>
          <a:p>
            <a:pPr marR="5080">
              <a:lnSpc>
                <a:spcPct val="107100"/>
              </a:lnSpc>
              <a:tabLst>
                <a:tab pos="287655" algn="l"/>
              </a:tabLst>
            </a:pPr>
            <a:endParaRPr lang="pt-BR" spc="-10" dirty="0">
              <a:latin typeface="Times New Roman"/>
              <a:cs typeface="Times New Roman"/>
            </a:endParaRPr>
          </a:p>
          <a:p>
            <a:pPr marR="5080">
              <a:lnSpc>
                <a:spcPct val="107100"/>
              </a:lnSpc>
              <a:tabLst>
                <a:tab pos="287655" algn="l"/>
              </a:tabLst>
            </a:pPr>
            <a:endParaRPr lang="pt-BR" dirty="0">
              <a:latin typeface="Times New Roman"/>
              <a:cs typeface="Times New Roman"/>
            </a:endParaRPr>
          </a:p>
          <a:p>
            <a:pPr marR="5080">
              <a:lnSpc>
                <a:spcPct val="107100"/>
              </a:lnSpc>
              <a:tabLst>
                <a:tab pos="309245" algn="l"/>
              </a:tabLst>
            </a:pPr>
            <a:r>
              <a:rPr lang="pt-BR" spc="-15" dirty="0">
                <a:latin typeface="Times New Roman"/>
                <a:cs typeface="Times New Roman"/>
              </a:rPr>
              <a:t>Funções: </a:t>
            </a:r>
            <a:r>
              <a:rPr lang="pt-BR" spc="-10" dirty="0">
                <a:latin typeface="Times New Roman"/>
                <a:cs typeface="Times New Roman"/>
              </a:rPr>
              <a:t>exame de legalidade </a:t>
            </a:r>
            <a:r>
              <a:rPr lang="pt-BR" dirty="0">
                <a:latin typeface="Times New Roman"/>
                <a:cs typeface="Times New Roman"/>
              </a:rPr>
              <a:t>e </a:t>
            </a:r>
            <a:r>
              <a:rPr lang="pt-BR" spc="-10" dirty="0">
                <a:latin typeface="Times New Roman"/>
                <a:cs typeface="Times New Roman"/>
              </a:rPr>
              <a:t>regularidade da gestão </a:t>
            </a:r>
            <a:r>
              <a:rPr lang="pt-BR" dirty="0">
                <a:latin typeface="Times New Roman"/>
                <a:cs typeface="Times New Roman"/>
              </a:rPr>
              <a:t>– </a:t>
            </a:r>
            <a:r>
              <a:rPr lang="pt-BR" spc="-10" dirty="0">
                <a:latin typeface="Times New Roman"/>
                <a:cs typeface="Times New Roman"/>
              </a:rPr>
              <a:t>não de </a:t>
            </a:r>
            <a:r>
              <a:rPr lang="pt-BR" spc="-15" dirty="0">
                <a:latin typeface="Times New Roman"/>
                <a:cs typeface="Times New Roman"/>
              </a:rPr>
              <a:t>conveniência </a:t>
            </a:r>
            <a:r>
              <a:rPr lang="pt-BR" spc="-10" dirty="0">
                <a:latin typeface="Times New Roman"/>
                <a:cs typeface="Times New Roman"/>
              </a:rPr>
              <a:t>ou </a:t>
            </a:r>
            <a:r>
              <a:rPr lang="pt-BR" spc="-15" dirty="0">
                <a:latin typeface="Times New Roman"/>
                <a:cs typeface="Times New Roman"/>
              </a:rPr>
              <a:t>oportunidade </a:t>
            </a:r>
            <a:r>
              <a:rPr lang="pt-BR" spc="-10" dirty="0">
                <a:latin typeface="Times New Roman"/>
                <a:cs typeface="Times New Roman"/>
              </a:rPr>
              <a:t>(salvo, talvez,</a:t>
            </a:r>
          </a:p>
          <a:p>
            <a:pPr marR="5080">
              <a:lnSpc>
                <a:spcPct val="107100"/>
              </a:lnSpc>
              <a:tabLst>
                <a:tab pos="309245" algn="l"/>
              </a:tabLst>
            </a:pPr>
            <a:r>
              <a:rPr lang="pt-BR" spc="-10" dirty="0">
                <a:latin typeface="Times New Roman"/>
                <a:cs typeface="Times New Roman"/>
              </a:rPr>
              <a:t> </a:t>
            </a:r>
            <a:r>
              <a:rPr lang="pt-BR" dirty="0">
                <a:latin typeface="Times New Roman"/>
                <a:cs typeface="Times New Roman"/>
              </a:rPr>
              <a:t>a </a:t>
            </a:r>
            <a:r>
              <a:rPr lang="pt-BR" spc="-10" dirty="0">
                <a:latin typeface="Times New Roman"/>
                <a:cs typeface="Times New Roman"/>
              </a:rPr>
              <a:t>hipótese do </a:t>
            </a:r>
            <a:r>
              <a:rPr lang="pt-BR" spc="-5" dirty="0">
                <a:latin typeface="Times New Roman"/>
                <a:cs typeface="Times New Roman"/>
              </a:rPr>
              <a:t>art.  </a:t>
            </a:r>
            <a:r>
              <a:rPr lang="pt-BR" spc="-15" dirty="0">
                <a:latin typeface="Times New Roman"/>
                <a:cs typeface="Times New Roman"/>
              </a:rPr>
              <a:t>163, </a:t>
            </a:r>
            <a:r>
              <a:rPr lang="pt-BR" spc="-5" dirty="0">
                <a:latin typeface="Times New Roman"/>
                <a:cs typeface="Times New Roman"/>
              </a:rPr>
              <a:t>III, </a:t>
            </a:r>
            <a:r>
              <a:rPr lang="pt-BR" spc="-10" dirty="0">
                <a:latin typeface="Times New Roman"/>
                <a:cs typeface="Times New Roman"/>
              </a:rPr>
              <a:t>da</a:t>
            </a:r>
            <a:r>
              <a:rPr lang="pt-BR" spc="-35" dirty="0">
                <a:latin typeface="Times New Roman"/>
                <a:cs typeface="Times New Roman"/>
              </a:rPr>
              <a:t> </a:t>
            </a:r>
            <a:r>
              <a:rPr lang="pt-BR" spc="-15" dirty="0">
                <a:latin typeface="Times New Roman"/>
                <a:cs typeface="Times New Roman"/>
              </a:rPr>
              <a:t>LSA).</a:t>
            </a:r>
            <a:endParaRPr lang="pt-BR" dirty="0">
              <a:latin typeface="Times New Roman"/>
              <a:cs typeface="Times New Roman"/>
            </a:endParaRPr>
          </a:p>
          <a:p>
            <a:endParaRPr lang="pt-BR" dirty="0"/>
          </a:p>
        </p:txBody>
      </p:sp>
    </p:spTree>
    <p:extLst>
      <p:ext uri="{BB962C8B-B14F-4D97-AF65-F5344CB8AC3E}">
        <p14:creationId xmlns:p14="http://schemas.microsoft.com/office/powerpoint/2010/main" val="27195173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D3BCA645-6054-8546-8A4B-0B12D56B3388}"/>
              </a:ext>
            </a:extLst>
          </p:cNvPr>
          <p:cNvSpPr txBox="1"/>
          <p:nvPr/>
        </p:nvSpPr>
        <p:spPr>
          <a:xfrm>
            <a:off x="857250" y="1657350"/>
            <a:ext cx="196849" cy="646331"/>
          </a:xfrm>
          <a:prstGeom prst="rect">
            <a:avLst/>
          </a:prstGeom>
          <a:noFill/>
        </p:spPr>
        <p:txBody>
          <a:bodyPr wrap="none" rtlCol="0">
            <a:spAutoFit/>
          </a:bodyPr>
          <a:lstStyle/>
          <a:p>
            <a:pPr marL="12065">
              <a:lnSpc>
                <a:spcPct val="100000"/>
              </a:lnSpc>
              <a:tabLst>
                <a:tab pos="294005" algn="l"/>
              </a:tabLst>
            </a:pPr>
            <a:endParaRPr lang="pt-BR" dirty="0">
              <a:latin typeface="Times New Roman"/>
              <a:cs typeface="Times New Roman"/>
            </a:endParaRPr>
          </a:p>
          <a:p>
            <a:endParaRPr lang="pt-BR" dirty="0"/>
          </a:p>
        </p:txBody>
      </p:sp>
      <p:sp>
        <p:nvSpPr>
          <p:cNvPr id="3" name="Título 2">
            <a:extLst>
              <a:ext uri="{FF2B5EF4-FFF2-40B4-BE49-F238E27FC236}">
                <a16:creationId xmlns:a16="http://schemas.microsoft.com/office/drawing/2014/main" id="{5A65340C-54E7-7F48-9B95-1D3B07CFF936}"/>
              </a:ext>
            </a:extLst>
          </p:cNvPr>
          <p:cNvSpPr>
            <a:spLocks noGrp="1"/>
          </p:cNvSpPr>
          <p:nvPr>
            <p:ph type="title"/>
          </p:nvPr>
        </p:nvSpPr>
        <p:spPr>
          <a:xfrm>
            <a:off x="914399" y="1371600"/>
            <a:ext cx="10363201" cy="646331"/>
          </a:xfrm>
        </p:spPr>
        <p:txBody>
          <a:bodyPr>
            <a:normAutofit/>
          </a:bodyPr>
          <a:lstStyle/>
          <a:p>
            <a:r>
              <a:rPr lang="pt-BR" sz="2400" dirty="0"/>
              <a:t>Competência Colegial nas deliberações e Individual na ação fiscalizatória</a:t>
            </a:r>
          </a:p>
        </p:txBody>
      </p:sp>
      <p:sp>
        <p:nvSpPr>
          <p:cNvPr id="4" name="Espaço Reservado para Conteúdo 3">
            <a:extLst>
              <a:ext uri="{FF2B5EF4-FFF2-40B4-BE49-F238E27FC236}">
                <a16:creationId xmlns:a16="http://schemas.microsoft.com/office/drawing/2014/main" id="{5538E854-DBEC-7644-8915-DD977829A608}"/>
              </a:ext>
            </a:extLst>
          </p:cNvPr>
          <p:cNvSpPr>
            <a:spLocks noGrp="1"/>
          </p:cNvSpPr>
          <p:nvPr>
            <p:ph idx="1"/>
          </p:nvPr>
        </p:nvSpPr>
        <p:spPr>
          <a:xfrm>
            <a:off x="605481" y="1804086"/>
            <a:ext cx="10672118" cy="4137743"/>
          </a:xfrm>
        </p:spPr>
        <p:txBody>
          <a:bodyPr>
            <a:normAutofit fontScale="25000" lnSpcReduction="20000"/>
          </a:bodyPr>
          <a:lstStyle/>
          <a:p>
            <a:pPr marL="0" marR="5080" indent="0">
              <a:lnSpc>
                <a:spcPct val="118600"/>
              </a:lnSpc>
              <a:spcBef>
                <a:spcPts val="100"/>
              </a:spcBef>
              <a:buNone/>
              <a:tabLst>
                <a:tab pos="294005" algn="l"/>
              </a:tabLst>
            </a:pPr>
            <a:r>
              <a:rPr lang="pt-BR" sz="5600" spc="-15" dirty="0">
                <a:latin typeface="Times New Roman"/>
                <a:cs typeface="Times New Roman"/>
              </a:rPr>
              <a:t>Artigo 163. </a:t>
            </a:r>
            <a:endParaRPr lang="pt-BR" sz="5600" dirty="0">
              <a:latin typeface="Times New Roman"/>
              <a:cs typeface="Times New Roman"/>
            </a:endParaRPr>
          </a:p>
          <a:p>
            <a:pPr marL="0" indent="0">
              <a:buNone/>
            </a:pPr>
            <a:r>
              <a:rPr lang="pt-BR" sz="5600" dirty="0" err="1"/>
              <a:t>I</a:t>
            </a:r>
            <a:r>
              <a:rPr lang="pt-BR" sz="5600" dirty="0"/>
              <a:t> - fiscalizar, </a:t>
            </a:r>
            <a:r>
              <a:rPr lang="pt-BR" sz="6400" b="1" dirty="0"/>
              <a:t>por qualquer de seus membros</a:t>
            </a:r>
            <a:r>
              <a:rPr lang="pt-BR" sz="5600" dirty="0"/>
              <a:t>, os atos dos administradores e verificar o cumprimento dos seus deveres legais e estatutários;                    </a:t>
            </a:r>
          </a:p>
          <a:p>
            <a:pPr marL="0" indent="0">
              <a:buNone/>
            </a:pPr>
            <a:r>
              <a:rPr lang="pt-BR" sz="5600" dirty="0"/>
              <a:t>II - opinar sobre o relatório anual da administração, fazendo constar do seu parecer as informações complementares que julgar necessárias ou úteis à deliberação da </a:t>
            </a:r>
            <a:r>
              <a:rPr lang="pt-BR" sz="5600" dirty="0" err="1"/>
              <a:t>assembléia</a:t>
            </a:r>
            <a:r>
              <a:rPr lang="pt-BR" sz="5600" dirty="0"/>
              <a:t>-geral;</a:t>
            </a:r>
          </a:p>
          <a:p>
            <a:pPr marL="0" indent="0">
              <a:buNone/>
            </a:pPr>
            <a:r>
              <a:rPr lang="pt-BR" sz="5600" dirty="0"/>
              <a:t>III - opinar sobre as propostas dos órgãos da administração, a serem submetidas à </a:t>
            </a:r>
            <a:r>
              <a:rPr lang="pt-BR" sz="5600" dirty="0" err="1"/>
              <a:t>assembléia</a:t>
            </a:r>
            <a:r>
              <a:rPr lang="pt-BR" sz="5600" dirty="0"/>
              <a:t>-geral, relativas a modificação do capital social, emissão de debêntures ou bônus de subscrição, planos de investimento ou orçamentos de capital, distribuição de dividendos, transformação, incorporação, fusão ou cisão;                   </a:t>
            </a:r>
            <a:r>
              <a:rPr lang="pt-BR" sz="5600" dirty="0">
                <a:hlinkClick r:id="rId2"/>
              </a:rPr>
              <a:t>(</a:t>
            </a:r>
            <a:endParaRPr lang="pt-BR" sz="5600" dirty="0"/>
          </a:p>
          <a:p>
            <a:pPr marL="0" indent="0">
              <a:buNone/>
            </a:pPr>
            <a:r>
              <a:rPr lang="pt-BR" sz="5600" dirty="0"/>
              <a:t>IV - denunciar, </a:t>
            </a:r>
            <a:r>
              <a:rPr lang="pt-BR" sz="6400" b="1" dirty="0"/>
              <a:t>por qualquer de seus membros</a:t>
            </a:r>
            <a:r>
              <a:rPr lang="pt-BR" sz="5600" dirty="0"/>
              <a:t>, aos órgãos de administração e, se estes não tomarem as providências necessárias para a proteção dos interesses da companhia, à </a:t>
            </a:r>
            <a:r>
              <a:rPr lang="pt-BR" sz="5600" dirty="0" err="1"/>
              <a:t>assembléia</a:t>
            </a:r>
            <a:r>
              <a:rPr lang="pt-BR" sz="5600" dirty="0"/>
              <a:t>-geral, os erros, fraudes ou crimes que descobrirem, e sugerir providências úteis à companhia;                       </a:t>
            </a:r>
          </a:p>
          <a:p>
            <a:pPr marL="0" indent="0">
              <a:buNone/>
            </a:pPr>
            <a:r>
              <a:rPr lang="pt-BR" sz="5600" dirty="0"/>
              <a:t>V - convocar a </a:t>
            </a:r>
            <a:r>
              <a:rPr lang="pt-BR" sz="5600" dirty="0" err="1"/>
              <a:t>assembléia</a:t>
            </a:r>
            <a:r>
              <a:rPr lang="pt-BR" sz="5600" dirty="0"/>
              <a:t>-geral ordinária, se os órgãos da administração retardarem por mais de 1 (um) mês essa convocação, e a extraordinária, sempre que ocorrerem motivos graves ou urgentes, incluindo na agenda das </a:t>
            </a:r>
            <a:r>
              <a:rPr lang="pt-BR" sz="5600" dirty="0" err="1"/>
              <a:t>assembléias</a:t>
            </a:r>
            <a:r>
              <a:rPr lang="pt-BR" sz="5600" dirty="0"/>
              <a:t> as matérias que considerarem necessárias;</a:t>
            </a:r>
          </a:p>
          <a:p>
            <a:pPr marL="0" indent="0">
              <a:buNone/>
            </a:pPr>
            <a:r>
              <a:rPr lang="pt-BR" sz="5600" dirty="0"/>
              <a:t>VI - analisar, ao menos trimestralmente, o balancete e demais demonstrações financeiras elaboradas periodicamente pela companhia;</a:t>
            </a:r>
          </a:p>
          <a:p>
            <a:pPr marL="0" indent="0">
              <a:buNone/>
            </a:pPr>
            <a:r>
              <a:rPr lang="pt-BR" sz="5600" dirty="0"/>
              <a:t>VII - examinar as demonstrações financeiras do exercício social e sobre elas opinar;</a:t>
            </a:r>
          </a:p>
          <a:p>
            <a:pPr marL="0" indent="0">
              <a:buNone/>
            </a:pPr>
            <a:r>
              <a:rPr lang="pt-BR" sz="5600" dirty="0"/>
              <a:t>VIII - exercer essas atribuições, durante a liquidação, tendo em vista as disposições especiais que a regulam.</a:t>
            </a:r>
          </a:p>
          <a:p>
            <a:pPr marL="0" indent="0">
              <a:lnSpc>
                <a:spcPct val="100000"/>
              </a:lnSpc>
              <a:spcBef>
                <a:spcPts val="5"/>
              </a:spcBef>
              <a:buNone/>
            </a:pPr>
            <a:endParaRPr lang="pt-BR" sz="5600" dirty="0">
              <a:latin typeface="Times New Roman"/>
              <a:cs typeface="Times New Roman"/>
            </a:endParaRPr>
          </a:p>
          <a:p>
            <a:pPr marL="0" indent="0">
              <a:buNone/>
            </a:pPr>
            <a:endParaRPr lang="pt-BR" dirty="0"/>
          </a:p>
        </p:txBody>
      </p:sp>
    </p:spTree>
    <p:extLst>
      <p:ext uri="{BB962C8B-B14F-4D97-AF65-F5344CB8AC3E}">
        <p14:creationId xmlns:p14="http://schemas.microsoft.com/office/powerpoint/2010/main" val="42594192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5DFF52-D4F0-E34D-92E9-76E636132558}"/>
              </a:ext>
            </a:extLst>
          </p:cNvPr>
          <p:cNvSpPr>
            <a:spLocks noGrp="1"/>
          </p:cNvSpPr>
          <p:nvPr>
            <p:ph type="title"/>
          </p:nvPr>
        </p:nvSpPr>
        <p:spPr/>
        <p:txBody>
          <a:bodyPr/>
          <a:lstStyle/>
          <a:p>
            <a:r>
              <a:rPr lang="pt-BR" dirty="0"/>
              <a:t>Composição e Formação do Conselho Fiscal</a:t>
            </a:r>
          </a:p>
        </p:txBody>
      </p:sp>
      <p:sp>
        <p:nvSpPr>
          <p:cNvPr id="3" name="Espaço Reservado para Conteúdo 2">
            <a:extLst>
              <a:ext uri="{FF2B5EF4-FFF2-40B4-BE49-F238E27FC236}">
                <a16:creationId xmlns:a16="http://schemas.microsoft.com/office/drawing/2014/main" id="{A8AE29C1-FD1E-1F4A-AC56-F0941AD404F2}"/>
              </a:ext>
            </a:extLst>
          </p:cNvPr>
          <p:cNvSpPr>
            <a:spLocks noGrp="1"/>
          </p:cNvSpPr>
          <p:nvPr>
            <p:ph idx="1"/>
          </p:nvPr>
        </p:nvSpPr>
        <p:spPr/>
        <p:txBody>
          <a:bodyPr>
            <a:normAutofit fontScale="92500" lnSpcReduction="10000"/>
          </a:bodyPr>
          <a:lstStyle/>
          <a:p>
            <a:pPr marL="12065" indent="0">
              <a:lnSpc>
                <a:spcPct val="100000"/>
              </a:lnSpc>
              <a:buNone/>
              <a:tabLst>
                <a:tab pos="226060" algn="l"/>
              </a:tabLst>
            </a:pPr>
            <a:r>
              <a:rPr lang="pt-BR" spc="-15" dirty="0">
                <a:latin typeface="Times New Roman"/>
                <a:cs typeface="Times New Roman"/>
              </a:rPr>
              <a:t>Composição: </a:t>
            </a:r>
            <a:r>
              <a:rPr lang="pt-BR" spc="-10" dirty="0">
                <a:latin typeface="Times New Roman"/>
                <a:cs typeface="Times New Roman"/>
              </a:rPr>
              <a:t>3, no mínimo, </a:t>
            </a:r>
            <a:r>
              <a:rPr lang="pt-BR" dirty="0">
                <a:latin typeface="Times New Roman"/>
                <a:cs typeface="Times New Roman"/>
              </a:rPr>
              <a:t>e 5 </a:t>
            </a:r>
            <a:r>
              <a:rPr lang="pt-BR" spc="-10" dirty="0">
                <a:latin typeface="Times New Roman"/>
                <a:cs typeface="Times New Roman"/>
              </a:rPr>
              <a:t>no </a:t>
            </a:r>
            <a:r>
              <a:rPr lang="pt-BR" spc="-15" dirty="0">
                <a:latin typeface="Times New Roman"/>
                <a:cs typeface="Times New Roman"/>
              </a:rPr>
              <a:t>máximo; </a:t>
            </a:r>
            <a:r>
              <a:rPr lang="pt-BR" spc="-10" dirty="0">
                <a:latin typeface="Times New Roman"/>
                <a:cs typeface="Times New Roman"/>
              </a:rPr>
              <a:t>titulares </a:t>
            </a:r>
            <a:r>
              <a:rPr lang="pt-BR" dirty="0">
                <a:latin typeface="Times New Roman"/>
                <a:cs typeface="Times New Roman"/>
              </a:rPr>
              <a:t>e </a:t>
            </a:r>
            <a:r>
              <a:rPr lang="pt-BR" spc="-10" dirty="0">
                <a:latin typeface="Times New Roman"/>
                <a:cs typeface="Times New Roman"/>
              </a:rPr>
              <a:t>suplentes </a:t>
            </a:r>
            <a:r>
              <a:rPr lang="pt-BR" spc="-15" dirty="0">
                <a:latin typeface="Times New Roman"/>
                <a:cs typeface="Times New Roman"/>
              </a:rPr>
              <a:t>(LSA, </a:t>
            </a:r>
            <a:r>
              <a:rPr lang="pt-BR" spc="-5" dirty="0">
                <a:latin typeface="Times New Roman"/>
                <a:cs typeface="Times New Roman"/>
              </a:rPr>
              <a:t>art. </a:t>
            </a:r>
            <a:r>
              <a:rPr lang="pt-BR" spc="-15" dirty="0">
                <a:latin typeface="Times New Roman"/>
                <a:cs typeface="Times New Roman"/>
              </a:rPr>
              <a:t>161, </a:t>
            </a:r>
            <a:r>
              <a:rPr lang="pt-BR" dirty="0">
                <a:latin typeface="Times New Roman"/>
                <a:cs typeface="Times New Roman"/>
              </a:rPr>
              <a:t>§</a:t>
            </a:r>
            <a:r>
              <a:rPr lang="pt-BR" spc="-130" dirty="0">
                <a:latin typeface="Times New Roman"/>
                <a:cs typeface="Times New Roman"/>
              </a:rPr>
              <a:t> </a:t>
            </a:r>
            <a:r>
              <a:rPr lang="pt-BR" spc="-10" dirty="0">
                <a:latin typeface="Times New Roman"/>
                <a:cs typeface="Times New Roman"/>
              </a:rPr>
              <a:t>1°).</a:t>
            </a:r>
            <a:endParaRPr lang="pt-BR" dirty="0">
              <a:latin typeface="Times New Roman"/>
              <a:cs typeface="Times New Roman"/>
            </a:endParaRPr>
          </a:p>
          <a:p>
            <a:pPr>
              <a:lnSpc>
                <a:spcPct val="100000"/>
              </a:lnSpc>
              <a:buFont typeface="Times New Roman"/>
              <a:buAutoNum type="romanUcPeriod" startAt="4"/>
            </a:pPr>
            <a:endParaRPr lang="pt-BR" dirty="0">
              <a:latin typeface="Times New Roman"/>
              <a:cs typeface="Times New Roman"/>
            </a:endParaRPr>
          </a:p>
          <a:p>
            <a:pPr>
              <a:lnSpc>
                <a:spcPct val="100000"/>
              </a:lnSpc>
              <a:spcBef>
                <a:spcPts val="40"/>
              </a:spcBef>
              <a:buFont typeface="Times New Roman"/>
              <a:buAutoNum type="romanUcPeriod" startAt="4"/>
            </a:pPr>
            <a:endParaRPr lang="pt-BR" dirty="0">
              <a:latin typeface="Times New Roman"/>
              <a:cs typeface="Times New Roman"/>
            </a:endParaRPr>
          </a:p>
          <a:p>
            <a:pPr marL="0" indent="0" algn="just">
              <a:lnSpc>
                <a:spcPct val="100000"/>
              </a:lnSpc>
              <a:spcBef>
                <a:spcPts val="100"/>
              </a:spcBef>
              <a:buNone/>
            </a:pPr>
            <a:r>
              <a:rPr lang="pt-BR" spc="-10" dirty="0">
                <a:latin typeface="Times New Roman"/>
                <a:cs typeface="Times New Roman"/>
              </a:rPr>
              <a:t>Eleição:</a:t>
            </a:r>
            <a:r>
              <a:rPr lang="pt-BR" spc="114" dirty="0">
                <a:latin typeface="Times New Roman"/>
                <a:cs typeface="Times New Roman"/>
              </a:rPr>
              <a:t> </a:t>
            </a:r>
            <a:r>
              <a:rPr lang="pt-BR" spc="-10" dirty="0" err="1">
                <a:latin typeface="Times New Roman"/>
                <a:cs typeface="Times New Roman"/>
              </a:rPr>
              <a:t>assembléia</a:t>
            </a:r>
            <a:r>
              <a:rPr lang="pt-BR" spc="105" dirty="0">
                <a:latin typeface="Times New Roman"/>
                <a:cs typeface="Times New Roman"/>
              </a:rPr>
              <a:t> </a:t>
            </a:r>
            <a:r>
              <a:rPr lang="pt-BR" spc="-10" dirty="0">
                <a:latin typeface="Times New Roman"/>
                <a:cs typeface="Times New Roman"/>
              </a:rPr>
              <a:t>geral</a:t>
            </a:r>
            <a:r>
              <a:rPr lang="pt-BR" spc="114" dirty="0">
                <a:latin typeface="Times New Roman"/>
                <a:cs typeface="Times New Roman"/>
              </a:rPr>
              <a:t> </a:t>
            </a:r>
            <a:r>
              <a:rPr lang="pt-BR" spc="-15" dirty="0">
                <a:latin typeface="Times New Roman"/>
                <a:cs typeface="Times New Roman"/>
              </a:rPr>
              <a:t>(LSA,</a:t>
            </a:r>
            <a:r>
              <a:rPr lang="pt-BR" spc="110" dirty="0">
                <a:latin typeface="Times New Roman"/>
                <a:cs typeface="Times New Roman"/>
              </a:rPr>
              <a:t> </a:t>
            </a:r>
            <a:r>
              <a:rPr lang="pt-BR" spc="-5" dirty="0">
                <a:latin typeface="Times New Roman"/>
                <a:cs typeface="Times New Roman"/>
              </a:rPr>
              <a:t>art.</a:t>
            </a:r>
            <a:r>
              <a:rPr lang="pt-BR" spc="105" dirty="0">
                <a:latin typeface="Times New Roman"/>
                <a:cs typeface="Times New Roman"/>
              </a:rPr>
              <a:t> </a:t>
            </a:r>
            <a:r>
              <a:rPr lang="pt-BR" spc="-15" dirty="0">
                <a:latin typeface="Times New Roman"/>
                <a:cs typeface="Times New Roman"/>
              </a:rPr>
              <a:t>161,</a:t>
            </a:r>
            <a:r>
              <a:rPr lang="pt-BR" spc="110" dirty="0">
                <a:latin typeface="Times New Roman"/>
                <a:cs typeface="Times New Roman"/>
              </a:rPr>
              <a:t> </a:t>
            </a:r>
            <a:r>
              <a:rPr lang="pt-BR" dirty="0">
                <a:latin typeface="Times New Roman"/>
                <a:cs typeface="Times New Roman"/>
              </a:rPr>
              <a:t>§</a:t>
            </a:r>
            <a:r>
              <a:rPr lang="pt-BR" spc="105" dirty="0">
                <a:latin typeface="Times New Roman"/>
                <a:cs typeface="Times New Roman"/>
              </a:rPr>
              <a:t> </a:t>
            </a:r>
            <a:r>
              <a:rPr lang="pt-BR" spc="-10" dirty="0">
                <a:latin typeface="Times New Roman"/>
                <a:cs typeface="Times New Roman"/>
              </a:rPr>
              <a:t>1°),</a:t>
            </a:r>
            <a:r>
              <a:rPr lang="pt-BR" spc="110" dirty="0">
                <a:latin typeface="Times New Roman"/>
                <a:cs typeface="Times New Roman"/>
              </a:rPr>
              <a:t> </a:t>
            </a:r>
            <a:r>
              <a:rPr lang="pt-BR" spc="-10" dirty="0">
                <a:latin typeface="Times New Roman"/>
                <a:cs typeface="Times New Roman"/>
              </a:rPr>
              <a:t>mas</a:t>
            </a:r>
            <a:r>
              <a:rPr lang="pt-BR" spc="110" dirty="0">
                <a:latin typeface="Times New Roman"/>
                <a:cs typeface="Times New Roman"/>
              </a:rPr>
              <a:t> </a:t>
            </a:r>
            <a:r>
              <a:rPr lang="pt-BR" spc="-10" dirty="0">
                <a:latin typeface="Times New Roman"/>
                <a:cs typeface="Times New Roman"/>
              </a:rPr>
              <a:t>minorias</a:t>
            </a:r>
            <a:r>
              <a:rPr lang="pt-BR" spc="105" dirty="0">
                <a:latin typeface="Times New Roman"/>
                <a:cs typeface="Times New Roman"/>
              </a:rPr>
              <a:t> </a:t>
            </a:r>
            <a:r>
              <a:rPr lang="pt-BR" spc="-15" dirty="0">
                <a:latin typeface="Times New Roman"/>
                <a:cs typeface="Times New Roman"/>
              </a:rPr>
              <a:t>podem</a:t>
            </a:r>
            <a:r>
              <a:rPr lang="pt-BR" spc="95" dirty="0">
                <a:latin typeface="Times New Roman"/>
                <a:cs typeface="Times New Roman"/>
              </a:rPr>
              <a:t> </a:t>
            </a:r>
            <a:r>
              <a:rPr lang="pt-BR" spc="-10" dirty="0">
                <a:latin typeface="Times New Roman"/>
                <a:cs typeface="Times New Roman"/>
              </a:rPr>
              <a:t>eleger</a:t>
            </a:r>
            <a:r>
              <a:rPr lang="pt-BR" spc="110" dirty="0">
                <a:latin typeface="Times New Roman"/>
                <a:cs typeface="Times New Roman"/>
              </a:rPr>
              <a:t> </a:t>
            </a:r>
            <a:r>
              <a:rPr lang="pt-BR" spc="-5" dirty="0">
                <a:latin typeface="Times New Roman"/>
                <a:cs typeface="Times New Roman"/>
              </a:rPr>
              <a:t>em</a:t>
            </a:r>
            <a:r>
              <a:rPr lang="pt-BR" spc="100" dirty="0">
                <a:latin typeface="Times New Roman"/>
                <a:cs typeface="Times New Roman"/>
              </a:rPr>
              <a:t> </a:t>
            </a:r>
            <a:r>
              <a:rPr lang="pt-BR" spc="-10" dirty="0">
                <a:latin typeface="Times New Roman"/>
                <a:cs typeface="Times New Roman"/>
              </a:rPr>
              <a:t>separado:</a:t>
            </a:r>
            <a:r>
              <a:rPr lang="pt-BR" spc="114" dirty="0">
                <a:latin typeface="Times New Roman"/>
                <a:cs typeface="Times New Roman"/>
              </a:rPr>
              <a:t> </a:t>
            </a:r>
            <a:r>
              <a:rPr lang="pt-BR" spc="-5" dirty="0">
                <a:latin typeface="Times New Roman"/>
                <a:cs typeface="Times New Roman"/>
              </a:rPr>
              <a:t>(</a:t>
            </a:r>
            <a:r>
              <a:rPr lang="pt-BR" spc="-5" dirty="0" err="1">
                <a:latin typeface="Times New Roman"/>
                <a:cs typeface="Times New Roman"/>
              </a:rPr>
              <a:t>i</a:t>
            </a:r>
            <a:r>
              <a:rPr lang="pt-BR" spc="-5" dirty="0">
                <a:latin typeface="Times New Roman"/>
                <a:cs typeface="Times New Roman"/>
              </a:rPr>
              <a:t>)</a:t>
            </a:r>
            <a:r>
              <a:rPr lang="pt-BR" spc="110" dirty="0">
                <a:latin typeface="Times New Roman"/>
                <a:cs typeface="Times New Roman"/>
              </a:rPr>
              <a:t> </a:t>
            </a:r>
            <a:r>
              <a:rPr lang="pt-BR" spc="-10" dirty="0">
                <a:latin typeface="Times New Roman"/>
                <a:cs typeface="Times New Roman"/>
              </a:rPr>
              <a:t>preferencialistas</a:t>
            </a:r>
            <a:r>
              <a:rPr lang="pt-BR" spc="110" dirty="0">
                <a:latin typeface="Times New Roman"/>
                <a:cs typeface="Times New Roman"/>
              </a:rPr>
              <a:t> </a:t>
            </a:r>
            <a:r>
              <a:rPr lang="pt-BR" spc="-10" dirty="0">
                <a:latin typeface="Times New Roman"/>
                <a:cs typeface="Times New Roman"/>
              </a:rPr>
              <a:t>sem</a:t>
            </a:r>
            <a:r>
              <a:rPr lang="pt-BR" spc="95" dirty="0">
                <a:latin typeface="Times New Roman"/>
                <a:cs typeface="Times New Roman"/>
              </a:rPr>
              <a:t> </a:t>
            </a:r>
            <a:r>
              <a:rPr lang="pt-BR" spc="-10" dirty="0">
                <a:latin typeface="Times New Roman"/>
                <a:cs typeface="Times New Roman"/>
              </a:rPr>
              <a:t>voto</a:t>
            </a:r>
            <a:r>
              <a:rPr lang="pt-BR" spc="105" dirty="0">
                <a:latin typeface="Times New Roman"/>
                <a:cs typeface="Times New Roman"/>
              </a:rPr>
              <a:t> </a:t>
            </a:r>
            <a:r>
              <a:rPr lang="pt-BR" spc="-15" dirty="0">
                <a:latin typeface="Times New Roman"/>
                <a:cs typeface="Times New Roman"/>
              </a:rPr>
              <a:t>ou </a:t>
            </a:r>
            <a:r>
              <a:rPr lang="pt-BR" spc="-10" dirty="0">
                <a:latin typeface="Times New Roman"/>
                <a:cs typeface="Times New Roman"/>
              </a:rPr>
              <a:t>com voto restrito, </a:t>
            </a:r>
            <a:r>
              <a:rPr lang="pt-BR" dirty="0">
                <a:latin typeface="Times New Roman"/>
                <a:cs typeface="Times New Roman"/>
              </a:rPr>
              <a:t>1 </a:t>
            </a:r>
            <a:r>
              <a:rPr lang="pt-BR" spc="-10" dirty="0">
                <a:latin typeface="Times New Roman"/>
                <a:cs typeface="Times New Roman"/>
              </a:rPr>
              <a:t>membro </a:t>
            </a:r>
            <a:r>
              <a:rPr lang="pt-BR" spc="-15" dirty="0">
                <a:latin typeface="Times New Roman"/>
                <a:cs typeface="Times New Roman"/>
              </a:rPr>
              <a:t>(LSA, </a:t>
            </a:r>
            <a:r>
              <a:rPr lang="pt-BR" spc="-5" dirty="0">
                <a:latin typeface="Times New Roman"/>
                <a:cs typeface="Times New Roman"/>
              </a:rPr>
              <a:t>art. </a:t>
            </a:r>
            <a:r>
              <a:rPr lang="pt-BR" spc="-15" dirty="0">
                <a:latin typeface="Times New Roman"/>
                <a:cs typeface="Times New Roman"/>
              </a:rPr>
              <a:t>161, </a:t>
            </a:r>
            <a:r>
              <a:rPr lang="pt-BR" dirty="0">
                <a:latin typeface="Times New Roman"/>
                <a:cs typeface="Times New Roman"/>
              </a:rPr>
              <a:t>§ </a:t>
            </a:r>
            <a:r>
              <a:rPr lang="pt-BR" spc="-10" dirty="0">
                <a:latin typeface="Times New Roman"/>
                <a:cs typeface="Times New Roman"/>
              </a:rPr>
              <a:t>4º, </a:t>
            </a:r>
            <a:r>
              <a:rPr lang="pt-BR" spc="10" dirty="0">
                <a:latin typeface="Aegean"/>
                <a:cs typeface="Aegean"/>
              </a:rPr>
              <a:t>“</a:t>
            </a:r>
            <a:r>
              <a:rPr lang="pt-BR" spc="10" dirty="0">
                <a:latin typeface="Times New Roman"/>
                <a:cs typeface="Times New Roman"/>
              </a:rPr>
              <a:t>a</a:t>
            </a:r>
            <a:r>
              <a:rPr lang="pt-BR" spc="10" dirty="0">
                <a:latin typeface="Aegean"/>
                <a:cs typeface="Aegean"/>
              </a:rPr>
              <a:t>”</a:t>
            </a:r>
            <a:r>
              <a:rPr lang="pt-BR" spc="10" dirty="0">
                <a:latin typeface="Times New Roman"/>
                <a:cs typeface="Times New Roman"/>
              </a:rPr>
              <a:t>, </a:t>
            </a:r>
            <a:r>
              <a:rPr lang="pt-BR" spc="-10" dirty="0">
                <a:latin typeface="Times New Roman"/>
                <a:cs typeface="Times New Roman"/>
              </a:rPr>
              <a:t>1ª parte); </a:t>
            </a:r>
            <a:r>
              <a:rPr lang="pt-BR" dirty="0">
                <a:latin typeface="Times New Roman"/>
                <a:cs typeface="Times New Roman"/>
              </a:rPr>
              <a:t>e </a:t>
            </a:r>
          </a:p>
          <a:p>
            <a:pPr marL="0" indent="0" algn="just">
              <a:lnSpc>
                <a:spcPct val="100000"/>
              </a:lnSpc>
              <a:spcBef>
                <a:spcPts val="100"/>
              </a:spcBef>
              <a:buNone/>
            </a:pPr>
            <a:r>
              <a:rPr lang="pt-BR" spc="-5" dirty="0">
                <a:latin typeface="Times New Roman"/>
                <a:cs typeface="Times New Roman"/>
              </a:rPr>
              <a:t>(</a:t>
            </a:r>
            <a:r>
              <a:rPr lang="pt-BR" spc="-5" dirty="0" err="1">
                <a:latin typeface="Times New Roman"/>
                <a:cs typeface="Times New Roman"/>
              </a:rPr>
              <a:t>ii</a:t>
            </a:r>
            <a:r>
              <a:rPr lang="pt-BR" spc="-5" dirty="0">
                <a:latin typeface="Times New Roman"/>
                <a:cs typeface="Times New Roman"/>
              </a:rPr>
              <a:t>) </a:t>
            </a:r>
            <a:r>
              <a:rPr lang="pt-BR" spc="-10" dirty="0">
                <a:latin typeface="Times New Roman"/>
                <a:cs typeface="Times New Roman"/>
              </a:rPr>
              <a:t>minoritários com 10% ou mais do capital votante, </a:t>
            </a:r>
            <a:r>
              <a:rPr lang="pt-BR" dirty="0">
                <a:latin typeface="Times New Roman"/>
                <a:cs typeface="Times New Roman"/>
              </a:rPr>
              <a:t>1  </a:t>
            </a:r>
            <a:r>
              <a:rPr lang="pt-BR" spc="-10" dirty="0">
                <a:latin typeface="Times New Roman"/>
                <a:cs typeface="Times New Roman"/>
              </a:rPr>
              <a:t>membro </a:t>
            </a:r>
            <a:r>
              <a:rPr lang="pt-BR" spc="-15" dirty="0">
                <a:latin typeface="Times New Roman"/>
                <a:cs typeface="Times New Roman"/>
              </a:rPr>
              <a:t>(LSA, </a:t>
            </a:r>
            <a:r>
              <a:rPr lang="pt-BR" spc="-5" dirty="0">
                <a:latin typeface="Times New Roman"/>
                <a:cs typeface="Times New Roman"/>
              </a:rPr>
              <a:t>art. </a:t>
            </a:r>
            <a:r>
              <a:rPr lang="pt-BR" spc="-15" dirty="0">
                <a:latin typeface="Times New Roman"/>
                <a:cs typeface="Times New Roman"/>
              </a:rPr>
              <a:t>161, </a:t>
            </a:r>
            <a:r>
              <a:rPr lang="pt-BR" dirty="0">
                <a:latin typeface="Times New Roman"/>
                <a:cs typeface="Times New Roman"/>
              </a:rPr>
              <a:t>§ </a:t>
            </a:r>
            <a:r>
              <a:rPr lang="pt-BR" spc="-10" dirty="0">
                <a:latin typeface="Times New Roman"/>
                <a:cs typeface="Times New Roman"/>
              </a:rPr>
              <a:t>4º, </a:t>
            </a:r>
            <a:r>
              <a:rPr lang="pt-BR" spc="10" dirty="0">
                <a:latin typeface="Aegean"/>
                <a:cs typeface="Aegean"/>
              </a:rPr>
              <a:t>“</a:t>
            </a:r>
            <a:r>
              <a:rPr lang="pt-BR" spc="10" dirty="0">
                <a:latin typeface="Times New Roman"/>
                <a:cs typeface="Times New Roman"/>
              </a:rPr>
              <a:t>a</a:t>
            </a:r>
            <a:r>
              <a:rPr lang="pt-BR" spc="10" dirty="0">
                <a:latin typeface="Aegean"/>
                <a:cs typeface="Aegean"/>
              </a:rPr>
              <a:t>”</a:t>
            </a:r>
            <a:r>
              <a:rPr lang="pt-BR" spc="10" dirty="0">
                <a:latin typeface="Times New Roman"/>
                <a:cs typeface="Times New Roman"/>
              </a:rPr>
              <a:t>, </a:t>
            </a:r>
            <a:r>
              <a:rPr lang="pt-BR" spc="-10" dirty="0">
                <a:latin typeface="Times New Roman"/>
                <a:cs typeface="Times New Roman"/>
              </a:rPr>
              <a:t>2ª parte) </a:t>
            </a:r>
            <a:r>
              <a:rPr lang="pt-BR" dirty="0">
                <a:latin typeface="Times New Roman"/>
                <a:cs typeface="Times New Roman"/>
              </a:rPr>
              <a:t>– </a:t>
            </a:r>
            <a:r>
              <a:rPr lang="pt-BR" spc="-10" dirty="0">
                <a:latin typeface="Times New Roman"/>
                <a:cs typeface="Times New Roman"/>
              </a:rPr>
              <a:t>sendo que </a:t>
            </a:r>
            <a:r>
              <a:rPr lang="pt-BR" dirty="0">
                <a:latin typeface="Times New Roman"/>
                <a:cs typeface="Times New Roman"/>
              </a:rPr>
              <a:t>o </a:t>
            </a:r>
            <a:r>
              <a:rPr lang="pt-BR" spc="-15" dirty="0">
                <a:latin typeface="Times New Roman"/>
                <a:cs typeface="Times New Roman"/>
              </a:rPr>
              <a:t>controlador </a:t>
            </a:r>
            <a:r>
              <a:rPr lang="pt-BR" spc="-10" dirty="0">
                <a:latin typeface="Times New Roman"/>
                <a:cs typeface="Times New Roman"/>
              </a:rPr>
              <a:t>(que </a:t>
            </a:r>
            <a:r>
              <a:rPr lang="pt-BR" spc="-15" dirty="0">
                <a:latin typeface="Times New Roman"/>
                <a:cs typeface="Times New Roman"/>
              </a:rPr>
              <a:t>pode </a:t>
            </a:r>
            <a:r>
              <a:rPr lang="pt-BR" spc="-10" dirty="0">
                <a:latin typeface="Times New Roman"/>
                <a:cs typeface="Times New Roman"/>
              </a:rPr>
              <a:t>ser </a:t>
            </a:r>
            <a:r>
              <a:rPr lang="pt-BR" spc="-15" dirty="0">
                <a:latin typeface="Times New Roman"/>
                <a:cs typeface="Times New Roman"/>
              </a:rPr>
              <a:t>controlador </a:t>
            </a:r>
            <a:r>
              <a:rPr lang="pt-BR" spc="-10" dirty="0">
                <a:latin typeface="Times New Roman"/>
                <a:cs typeface="Times New Roman"/>
              </a:rPr>
              <a:t>minoritário), </a:t>
            </a:r>
            <a:r>
              <a:rPr lang="pt-BR" spc="-5" dirty="0">
                <a:latin typeface="Times New Roman"/>
                <a:cs typeface="Times New Roman"/>
              </a:rPr>
              <a:t>em </a:t>
            </a:r>
            <a:r>
              <a:rPr lang="pt-BR" spc="-10" dirty="0">
                <a:latin typeface="Times New Roman"/>
                <a:cs typeface="Times New Roman"/>
              </a:rPr>
              <a:t>tais  situações,</a:t>
            </a:r>
            <a:r>
              <a:rPr lang="pt-BR" spc="45" dirty="0">
                <a:latin typeface="Times New Roman"/>
                <a:cs typeface="Times New Roman"/>
              </a:rPr>
              <a:t> </a:t>
            </a:r>
            <a:r>
              <a:rPr lang="pt-BR" spc="-10" dirty="0">
                <a:latin typeface="Times New Roman"/>
                <a:cs typeface="Times New Roman"/>
              </a:rPr>
              <a:t>sempre</a:t>
            </a:r>
            <a:r>
              <a:rPr lang="pt-BR" spc="45" dirty="0">
                <a:latin typeface="Times New Roman"/>
                <a:cs typeface="Times New Roman"/>
              </a:rPr>
              <a:t> </a:t>
            </a:r>
            <a:r>
              <a:rPr lang="pt-BR" spc="-5" dirty="0">
                <a:latin typeface="Times New Roman"/>
                <a:cs typeface="Times New Roman"/>
              </a:rPr>
              <a:t>elegerá</a:t>
            </a:r>
            <a:r>
              <a:rPr lang="pt-BR" spc="45" dirty="0">
                <a:latin typeface="Times New Roman"/>
                <a:cs typeface="Times New Roman"/>
              </a:rPr>
              <a:t> </a:t>
            </a:r>
            <a:r>
              <a:rPr lang="pt-BR" spc="-10" dirty="0">
                <a:latin typeface="Times New Roman"/>
                <a:cs typeface="Times New Roman"/>
              </a:rPr>
              <a:t>um</a:t>
            </a:r>
            <a:r>
              <a:rPr lang="pt-BR" spc="40" dirty="0">
                <a:latin typeface="Times New Roman"/>
                <a:cs typeface="Times New Roman"/>
              </a:rPr>
              <a:t> </a:t>
            </a:r>
            <a:r>
              <a:rPr lang="pt-BR" spc="-10" dirty="0">
                <a:latin typeface="Times New Roman"/>
                <a:cs typeface="Times New Roman"/>
              </a:rPr>
              <a:t>membro</a:t>
            </a:r>
            <a:r>
              <a:rPr lang="pt-BR" spc="40" dirty="0">
                <a:latin typeface="Times New Roman"/>
                <a:cs typeface="Times New Roman"/>
              </a:rPr>
              <a:t> </a:t>
            </a:r>
            <a:r>
              <a:rPr lang="pt-BR" dirty="0">
                <a:latin typeface="Times New Roman"/>
                <a:cs typeface="Times New Roman"/>
              </a:rPr>
              <a:t>a</a:t>
            </a:r>
            <a:r>
              <a:rPr lang="pt-BR" spc="45" dirty="0">
                <a:latin typeface="Times New Roman"/>
                <a:cs typeface="Times New Roman"/>
              </a:rPr>
              <a:t> </a:t>
            </a:r>
            <a:r>
              <a:rPr lang="pt-BR" spc="-10" dirty="0">
                <a:latin typeface="Times New Roman"/>
                <a:cs typeface="Times New Roman"/>
              </a:rPr>
              <a:t>mais</a:t>
            </a:r>
            <a:r>
              <a:rPr lang="pt-BR" spc="40" dirty="0">
                <a:latin typeface="Times New Roman"/>
                <a:cs typeface="Times New Roman"/>
              </a:rPr>
              <a:t> </a:t>
            </a:r>
            <a:r>
              <a:rPr lang="pt-BR" spc="-15" dirty="0">
                <a:latin typeface="Times New Roman"/>
                <a:cs typeface="Times New Roman"/>
              </a:rPr>
              <a:t>(LSA,</a:t>
            </a:r>
            <a:r>
              <a:rPr lang="pt-BR" spc="50" dirty="0">
                <a:latin typeface="Times New Roman"/>
                <a:cs typeface="Times New Roman"/>
              </a:rPr>
              <a:t> </a:t>
            </a:r>
            <a:r>
              <a:rPr lang="pt-BR" spc="-5" dirty="0">
                <a:latin typeface="Times New Roman"/>
                <a:cs typeface="Times New Roman"/>
              </a:rPr>
              <a:t>art.</a:t>
            </a:r>
            <a:r>
              <a:rPr lang="pt-BR" spc="50" dirty="0">
                <a:latin typeface="Times New Roman"/>
                <a:cs typeface="Times New Roman"/>
              </a:rPr>
              <a:t> </a:t>
            </a:r>
            <a:r>
              <a:rPr lang="pt-BR" spc="-15" dirty="0">
                <a:latin typeface="Times New Roman"/>
                <a:cs typeface="Times New Roman"/>
              </a:rPr>
              <a:t>161,</a:t>
            </a:r>
            <a:r>
              <a:rPr lang="pt-BR" spc="50" dirty="0">
                <a:latin typeface="Times New Roman"/>
                <a:cs typeface="Times New Roman"/>
              </a:rPr>
              <a:t> </a:t>
            </a:r>
            <a:r>
              <a:rPr lang="pt-BR" dirty="0">
                <a:latin typeface="Times New Roman"/>
                <a:cs typeface="Times New Roman"/>
              </a:rPr>
              <a:t>§</a:t>
            </a:r>
            <a:r>
              <a:rPr lang="pt-BR" spc="40" dirty="0">
                <a:latin typeface="Times New Roman"/>
                <a:cs typeface="Times New Roman"/>
              </a:rPr>
              <a:t> </a:t>
            </a:r>
            <a:r>
              <a:rPr lang="pt-BR" spc="-10" dirty="0">
                <a:latin typeface="Times New Roman"/>
                <a:cs typeface="Times New Roman"/>
              </a:rPr>
              <a:t>4°,</a:t>
            </a:r>
            <a:r>
              <a:rPr lang="pt-BR" spc="50" dirty="0">
                <a:latin typeface="Times New Roman"/>
                <a:cs typeface="Times New Roman"/>
              </a:rPr>
              <a:t> </a:t>
            </a:r>
            <a:r>
              <a:rPr lang="pt-BR" spc="5" dirty="0">
                <a:latin typeface="Aegean"/>
                <a:cs typeface="Aegean"/>
              </a:rPr>
              <a:t>“</a:t>
            </a:r>
            <a:r>
              <a:rPr lang="pt-BR" spc="5" dirty="0" err="1">
                <a:latin typeface="Times New Roman"/>
                <a:cs typeface="Times New Roman"/>
              </a:rPr>
              <a:t>b</a:t>
            </a:r>
            <a:r>
              <a:rPr lang="pt-BR" spc="5" dirty="0">
                <a:latin typeface="Aegean"/>
                <a:cs typeface="Aegean"/>
              </a:rPr>
              <a:t>”</a:t>
            </a:r>
            <a:r>
              <a:rPr lang="pt-BR" spc="5" dirty="0">
                <a:latin typeface="Times New Roman"/>
                <a:cs typeface="Times New Roman"/>
              </a:rPr>
              <a:t>).</a:t>
            </a:r>
            <a:r>
              <a:rPr lang="pt-BR" spc="50" dirty="0">
                <a:latin typeface="Times New Roman"/>
                <a:cs typeface="Times New Roman"/>
              </a:rPr>
              <a:t> </a:t>
            </a:r>
          </a:p>
          <a:p>
            <a:pPr marL="0" indent="0" algn="just">
              <a:lnSpc>
                <a:spcPct val="100000"/>
              </a:lnSpc>
              <a:spcBef>
                <a:spcPts val="100"/>
              </a:spcBef>
              <a:buNone/>
            </a:pPr>
            <a:endParaRPr lang="pt-BR" spc="-15" dirty="0">
              <a:latin typeface="Times New Roman"/>
              <a:cs typeface="Times New Roman"/>
            </a:endParaRPr>
          </a:p>
          <a:p>
            <a:pPr marL="0" indent="0" algn="just">
              <a:lnSpc>
                <a:spcPct val="100000"/>
              </a:lnSpc>
              <a:spcBef>
                <a:spcPts val="100"/>
              </a:spcBef>
              <a:buNone/>
            </a:pPr>
            <a:r>
              <a:rPr lang="pt-BR" spc="-15" dirty="0">
                <a:latin typeface="Times New Roman"/>
                <a:cs typeface="Times New Roman"/>
              </a:rPr>
              <a:t>Problema</a:t>
            </a:r>
            <a:r>
              <a:rPr lang="pt-BR" spc="40" dirty="0">
                <a:latin typeface="Times New Roman"/>
                <a:cs typeface="Times New Roman"/>
              </a:rPr>
              <a:t> </a:t>
            </a:r>
            <a:r>
              <a:rPr lang="pt-BR" spc="-10" dirty="0">
                <a:latin typeface="Times New Roman"/>
                <a:cs typeface="Times New Roman"/>
              </a:rPr>
              <a:t>da</a:t>
            </a:r>
            <a:r>
              <a:rPr lang="pt-BR" spc="45" dirty="0">
                <a:latin typeface="Times New Roman"/>
                <a:cs typeface="Times New Roman"/>
              </a:rPr>
              <a:t> </a:t>
            </a:r>
            <a:r>
              <a:rPr lang="pt-BR" spc="-10" dirty="0">
                <a:latin typeface="Times New Roman"/>
                <a:cs typeface="Times New Roman"/>
              </a:rPr>
              <a:t>minoria</a:t>
            </a:r>
            <a:r>
              <a:rPr lang="pt-BR" spc="45" dirty="0">
                <a:latin typeface="Times New Roman"/>
                <a:cs typeface="Times New Roman"/>
              </a:rPr>
              <a:t> </a:t>
            </a:r>
            <a:r>
              <a:rPr lang="pt-BR" spc="-10" dirty="0">
                <a:latin typeface="Times New Roman"/>
                <a:cs typeface="Times New Roman"/>
              </a:rPr>
              <a:t>de</a:t>
            </a:r>
            <a:r>
              <a:rPr lang="pt-BR" spc="45" dirty="0">
                <a:latin typeface="Times New Roman"/>
                <a:cs typeface="Times New Roman"/>
              </a:rPr>
              <a:t> </a:t>
            </a:r>
            <a:r>
              <a:rPr lang="pt-BR" spc="-10" dirty="0">
                <a:latin typeface="Times New Roman"/>
                <a:cs typeface="Times New Roman"/>
              </a:rPr>
              <a:t>fachada</a:t>
            </a:r>
            <a:r>
              <a:rPr lang="pt-BR" spc="45" dirty="0">
                <a:latin typeface="Times New Roman"/>
                <a:cs typeface="Times New Roman"/>
              </a:rPr>
              <a:t> </a:t>
            </a:r>
            <a:r>
              <a:rPr lang="pt-BR" spc="-15" dirty="0">
                <a:latin typeface="Times New Roman"/>
                <a:cs typeface="Times New Roman"/>
              </a:rPr>
              <a:t>(montada</a:t>
            </a:r>
            <a:r>
              <a:rPr lang="pt-BR" spc="45" dirty="0">
                <a:latin typeface="Times New Roman"/>
                <a:cs typeface="Times New Roman"/>
              </a:rPr>
              <a:t> </a:t>
            </a:r>
            <a:r>
              <a:rPr lang="pt-BR" spc="-10" dirty="0">
                <a:latin typeface="Times New Roman"/>
                <a:cs typeface="Times New Roman"/>
              </a:rPr>
              <a:t>com</a:t>
            </a:r>
            <a:r>
              <a:rPr lang="pt-BR" spc="40" dirty="0">
                <a:latin typeface="Times New Roman"/>
                <a:cs typeface="Times New Roman"/>
              </a:rPr>
              <a:t> </a:t>
            </a:r>
            <a:r>
              <a:rPr lang="pt-BR" spc="-10" dirty="0">
                <a:latin typeface="Times New Roman"/>
                <a:cs typeface="Times New Roman"/>
              </a:rPr>
              <a:t>sobra</a:t>
            </a:r>
            <a:r>
              <a:rPr lang="pt-BR" dirty="0">
                <a:latin typeface="Times New Roman"/>
                <a:cs typeface="Times New Roman"/>
              </a:rPr>
              <a:t> </a:t>
            </a:r>
            <a:r>
              <a:rPr lang="pt-BR" spc="-10" dirty="0">
                <a:latin typeface="Times New Roman"/>
                <a:cs typeface="Times New Roman"/>
              </a:rPr>
              <a:t>de capital do</a:t>
            </a:r>
            <a:r>
              <a:rPr lang="pt-BR" spc="-35" dirty="0">
                <a:latin typeface="Times New Roman"/>
                <a:cs typeface="Times New Roman"/>
              </a:rPr>
              <a:t> </a:t>
            </a:r>
            <a:r>
              <a:rPr lang="pt-BR" spc="-10" dirty="0">
                <a:latin typeface="Times New Roman"/>
                <a:cs typeface="Times New Roman"/>
              </a:rPr>
              <a:t>majoritário).</a:t>
            </a:r>
            <a:endParaRPr lang="pt-BR" dirty="0">
              <a:latin typeface="Times New Roman"/>
              <a:cs typeface="Times New Roman"/>
            </a:endParaRPr>
          </a:p>
        </p:txBody>
      </p:sp>
    </p:spTree>
    <p:extLst>
      <p:ext uri="{BB962C8B-B14F-4D97-AF65-F5344CB8AC3E}">
        <p14:creationId xmlns:p14="http://schemas.microsoft.com/office/powerpoint/2010/main" val="24094646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2928C6-33FF-1248-9C61-934D7903A7E6}"/>
              </a:ext>
            </a:extLst>
          </p:cNvPr>
          <p:cNvSpPr>
            <a:spLocks noGrp="1"/>
          </p:cNvSpPr>
          <p:nvPr>
            <p:ph type="title"/>
          </p:nvPr>
        </p:nvSpPr>
        <p:spPr/>
        <p:txBody>
          <a:bodyPr/>
          <a:lstStyle/>
          <a:p>
            <a:r>
              <a:rPr lang="pt-BR" dirty="0"/>
              <a:t>Responsabilidade dos Administradores</a:t>
            </a:r>
          </a:p>
        </p:txBody>
      </p:sp>
      <p:sp>
        <p:nvSpPr>
          <p:cNvPr id="3" name="Espaço Reservado para Conteúdo 2">
            <a:extLst>
              <a:ext uri="{FF2B5EF4-FFF2-40B4-BE49-F238E27FC236}">
                <a16:creationId xmlns:a16="http://schemas.microsoft.com/office/drawing/2014/main" id="{A28F99C8-FE5C-6645-A464-5634F3AB8A1E}"/>
              </a:ext>
            </a:extLst>
          </p:cNvPr>
          <p:cNvSpPr>
            <a:spLocks noGrp="1"/>
          </p:cNvSpPr>
          <p:nvPr>
            <p:ph idx="1"/>
          </p:nvPr>
        </p:nvSpPr>
        <p:spPr>
          <a:xfrm>
            <a:off x="753762" y="1964724"/>
            <a:ext cx="10523837" cy="3977105"/>
          </a:xfrm>
        </p:spPr>
        <p:txBody>
          <a:bodyPr>
            <a:normAutofit fontScale="92500" lnSpcReduction="20000"/>
          </a:bodyPr>
          <a:lstStyle/>
          <a:p>
            <a:pPr algn="just">
              <a:buFontTx/>
              <a:buChar char="•"/>
            </a:pPr>
            <a:r>
              <a:rPr lang="en-US" dirty="0" err="1"/>
              <a:t>Tema</a:t>
            </a:r>
            <a:r>
              <a:rPr lang="en-US" dirty="0"/>
              <a:t> </a:t>
            </a:r>
            <a:r>
              <a:rPr lang="en-US" dirty="0" err="1"/>
              <a:t>objeto</a:t>
            </a:r>
            <a:r>
              <a:rPr lang="en-US" dirty="0"/>
              <a:t> de </a:t>
            </a:r>
            <a:r>
              <a:rPr lang="en-US" dirty="0" err="1"/>
              <a:t>intensas</a:t>
            </a:r>
            <a:r>
              <a:rPr lang="en-US" dirty="0"/>
              <a:t> </a:t>
            </a:r>
            <a:r>
              <a:rPr lang="en-US" dirty="0" err="1"/>
              <a:t>consultas</a:t>
            </a:r>
            <a:endParaRPr lang="en-US" dirty="0"/>
          </a:p>
          <a:p>
            <a:pPr algn="just">
              <a:buFontTx/>
              <a:buChar char="•"/>
            </a:pPr>
            <a:r>
              <a:rPr lang="en-US" dirty="0" err="1"/>
              <a:t>Importância</a:t>
            </a:r>
            <a:r>
              <a:rPr lang="en-US" dirty="0"/>
              <a:t> </a:t>
            </a:r>
            <a:r>
              <a:rPr lang="en-US" dirty="0" err="1"/>
              <a:t>estratégica</a:t>
            </a:r>
            <a:r>
              <a:rPr lang="en-US" dirty="0"/>
              <a:t> no </a:t>
            </a:r>
            <a:r>
              <a:rPr lang="en-US" dirty="0" err="1"/>
              <a:t>Conflito</a:t>
            </a:r>
            <a:r>
              <a:rPr lang="en-US" dirty="0"/>
              <a:t> </a:t>
            </a:r>
            <a:r>
              <a:rPr lang="en-US" dirty="0" err="1"/>
              <a:t>Societário</a:t>
            </a:r>
            <a:endParaRPr lang="en-US" dirty="0"/>
          </a:p>
          <a:p>
            <a:pPr algn="just">
              <a:buFontTx/>
              <a:buChar char="•"/>
            </a:pPr>
            <a:r>
              <a:rPr lang="en-US" dirty="0"/>
              <a:t>Regime </a:t>
            </a:r>
            <a:r>
              <a:rPr lang="en-US" dirty="0" err="1"/>
              <a:t>Juridico</a:t>
            </a:r>
            <a:r>
              <a:rPr lang="en-US" dirty="0"/>
              <a:t> </a:t>
            </a:r>
            <a:r>
              <a:rPr lang="en-US" dirty="0" err="1"/>
              <a:t>deve</a:t>
            </a:r>
            <a:r>
              <a:rPr lang="en-US" dirty="0"/>
              <a:t> </a:t>
            </a:r>
            <a:r>
              <a:rPr lang="en-US" dirty="0" err="1"/>
              <a:t>mirar</a:t>
            </a:r>
            <a:r>
              <a:rPr lang="en-US" dirty="0"/>
              <a:t> </a:t>
            </a:r>
            <a:r>
              <a:rPr lang="en-US" dirty="0" err="1"/>
              <a:t>solução</a:t>
            </a:r>
            <a:r>
              <a:rPr lang="en-US" dirty="0"/>
              <a:t> de </a:t>
            </a:r>
            <a:r>
              <a:rPr lang="en-US" dirty="0" err="1"/>
              <a:t>equilibrio</a:t>
            </a:r>
            <a:r>
              <a:rPr lang="en-US" dirty="0"/>
              <a:t>, </a:t>
            </a:r>
            <a:r>
              <a:rPr lang="en-US" dirty="0" err="1"/>
              <a:t>viabilizando</a:t>
            </a:r>
            <a:r>
              <a:rPr lang="en-US" dirty="0"/>
              <a:t> </a:t>
            </a:r>
            <a:r>
              <a:rPr lang="en-US" dirty="0" err="1"/>
              <a:t>responsabilizacao</a:t>
            </a:r>
            <a:r>
              <a:rPr lang="en-US" dirty="0"/>
              <a:t> </a:t>
            </a:r>
            <a:r>
              <a:rPr lang="en-US" dirty="0" err="1"/>
              <a:t>sem</a:t>
            </a:r>
            <a:r>
              <a:rPr lang="en-US" dirty="0"/>
              <a:t> </a:t>
            </a:r>
            <a:r>
              <a:rPr lang="en-US" dirty="0" err="1"/>
              <a:t>penalizar</a:t>
            </a:r>
            <a:r>
              <a:rPr lang="en-US" dirty="0"/>
              <a:t> a </a:t>
            </a:r>
            <a:r>
              <a:rPr lang="en-US" dirty="0" err="1"/>
              <a:t>mera</a:t>
            </a:r>
            <a:r>
              <a:rPr lang="en-US" dirty="0"/>
              <a:t> </a:t>
            </a:r>
            <a:r>
              <a:rPr lang="en-US" dirty="0" err="1"/>
              <a:t>assunção</a:t>
            </a:r>
            <a:r>
              <a:rPr lang="en-US" dirty="0"/>
              <a:t> de </a:t>
            </a:r>
            <a:r>
              <a:rPr lang="en-US" dirty="0" err="1"/>
              <a:t>riscos</a:t>
            </a:r>
            <a:r>
              <a:rPr lang="en-US" dirty="0"/>
              <a:t>, sob </a:t>
            </a:r>
            <a:r>
              <a:rPr lang="en-US" dirty="0" err="1"/>
              <a:t>pena</a:t>
            </a:r>
            <a:r>
              <a:rPr lang="en-US" dirty="0"/>
              <a:t> de </a:t>
            </a:r>
            <a:r>
              <a:rPr lang="en-US" dirty="0" err="1"/>
              <a:t>afastar</a:t>
            </a:r>
            <a:r>
              <a:rPr lang="en-US" dirty="0"/>
              <a:t> </a:t>
            </a:r>
            <a:r>
              <a:rPr lang="en-US" dirty="0" err="1"/>
              <a:t>administradores</a:t>
            </a:r>
            <a:r>
              <a:rPr lang="en-US" dirty="0"/>
              <a:t> </a:t>
            </a:r>
            <a:r>
              <a:rPr lang="en-US" dirty="0" err="1"/>
              <a:t>idôneos</a:t>
            </a:r>
            <a:endParaRPr lang="en-US" dirty="0"/>
          </a:p>
          <a:p>
            <a:pPr algn="just">
              <a:buFontTx/>
              <a:buChar char="•"/>
            </a:pPr>
            <a:r>
              <a:rPr lang="en-US" dirty="0"/>
              <a:t>Habitual a </a:t>
            </a:r>
            <a:r>
              <a:rPr lang="en-US" dirty="0" err="1"/>
              <a:t>contratação</a:t>
            </a:r>
            <a:r>
              <a:rPr lang="en-US" dirty="0"/>
              <a:t> de Seguro ¨D&amp;O</a:t>
            </a:r>
          </a:p>
          <a:p>
            <a:pPr algn="just">
              <a:buFontTx/>
              <a:buChar char="•"/>
            </a:pPr>
            <a:r>
              <a:rPr lang="en-US" dirty="0" err="1"/>
              <a:t>Responsabilidade</a:t>
            </a:r>
            <a:r>
              <a:rPr lang="en-US" dirty="0"/>
              <a:t> </a:t>
            </a:r>
            <a:r>
              <a:rPr lang="en-US" dirty="0" err="1"/>
              <a:t>ilimitada</a:t>
            </a:r>
            <a:r>
              <a:rPr lang="en-US" dirty="0"/>
              <a:t> (</a:t>
            </a:r>
            <a:r>
              <a:rPr lang="en-US" dirty="0" err="1"/>
              <a:t>nula</a:t>
            </a:r>
            <a:r>
              <a:rPr lang="en-US" dirty="0"/>
              <a:t> </a:t>
            </a:r>
            <a:r>
              <a:rPr lang="en-US" dirty="0" err="1"/>
              <a:t>disposição</a:t>
            </a:r>
            <a:r>
              <a:rPr lang="en-US" dirty="0"/>
              <a:t> </a:t>
            </a:r>
            <a:r>
              <a:rPr lang="en-US" dirty="0" err="1"/>
              <a:t>estatutária</a:t>
            </a:r>
            <a:r>
              <a:rPr lang="en-US" dirty="0"/>
              <a:t> que </a:t>
            </a:r>
            <a:r>
              <a:rPr lang="en-US" dirty="0" err="1"/>
              <a:t>limite</a:t>
            </a:r>
            <a:r>
              <a:rPr lang="en-US" dirty="0"/>
              <a:t> a resp. do </a:t>
            </a:r>
            <a:r>
              <a:rPr lang="en-US" dirty="0" err="1"/>
              <a:t>adm.</a:t>
            </a:r>
            <a:r>
              <a:rPr lang="en-US" dirty="0"/>
              <a:t>)</a:t>
            </a:r>
          </a:p>
          <a:p>
            <a:pPr algn="just"/>
            <a:r>
              <a:rPr lang="en-US" dirty="0"/>
              <a:t> 3 </a:t>
            </a:r>
            <a:r>
              <a:rPr lang="en-US" dirty="0" err="1"/>
              <a:t>campos</a:t>
            </a:r>
            <a:r>
              <a:rPr lang="en-US" dirty="0"/>
              <a:t> de </a:t>
            </a:r>
            <a:r>
              <a:rPr lang="en-US" dirty="0" err="1"/>
              <a:t>responsabilidade</a:t>
            </a:r>
            <a:r>
              <a:rPr lang="en-US" dirty="0"/>
              <a:t> do </a:t>
            </a:r>
            <a:r>
              <a:rPr lang="en-US" dirty="0" err="1"/>
              <a:t>Administrador</a:t>
            </a:r>
            <a:r>
              <a:rPr lang="en-US" dirty="0"/>
              <a:t>: 1) </a:t>
            </a:r>
            <a:r>
              <a:rPr lang="en-US" dirty="0" err="1"/>
              <a:t>administrativa</a:t>
            </a:r>
            <a:r>
              <a:rPr lang="en-US" dirty="0"/>
              <a:t> (ex.: CVM, </a:t>
            </a:r>
            <a:r>
              <a:rPr lang="en-US" dirty="0" err="1"/>
              <a:t>Bacen</a:t>
            </a:r>
            <a:r>
              <a:rPr lang="en-US" dirty="0"/>
              <a:t>, etc..); 2) civil; 3) penal</a:t>
            </a:r>
          </a:p>
          <a:p>
            <a:pPr>
              <a:buFontTx/>
              <a:buChar char="•"/>
            </a:pPr>
            <a:r>
              <a:rPr lang="en-US" dirty="0" err="1"/>
              <a:t>Desconsideração</a:t>
            </a:r>
            <a:r>
              <a:rPr lang="en-US" dirty="0"/>
              <a:t> da </a:t>
            </a:r>
            <a:r>
              <a:rPr lang="en-US" dirty="0" err="1"/>
              <a:t>Personalidade</a:t>
            </a:r>
            <a:r>
              <a:rPr lang="en-US" dirty="0"/>
              <a:t> </a:t>
            </a:r>
            <a:r>
              <a:rPr lang="en-US" dirty="0" err="1"/>
              <a:t>Jurídica</a:t>
            </a:r>
            <a:r>
              <a:rPr lang="en-US" dirty="0"/>
              <a:t>: </a:t>
            </a:r>
            <a:r>
              <a:rPr lang="en-US" dirty="0" err="1"/>
              <a:t>artigo</a:t>
            </a:r>
            <a:r>
              <a:rPr lang="en-US" dirty="0"/>
              <a:t> 50 CC.</a:t>
            </a:r>
          </a:p>
          <a:p>
            <a:pPr>
              <a:buFontTx/>
              <a:buChar char="•"/>
            </a:pPr>
            <a:r>
              <a:rPr lang="en-US" dirty="0"/>
              <a:t>Leis </a:t>
            </a:r>
            <a:r>
              <a:rPr lang="en-US" dirty="0" err="1"/>
              <a:t>Especiais</a:t>
            </a:r>
            <a:r>
              <a:rPr lang="en-US" dirty="0"/>
              <a:t>: Ex. </a:t>
            </a:r>
            <a:r>
              <a:rPr lang="en-US" dirty="0" err="1"/>
              <a:t>Artigo</a:t>
            </a:r>
            <a:r>
              <a:rPr lang="en-US" dirty="0"/>
              <a:t> 135 CTN (</a:t>
            </a:r>
            <a:r>
              <a:rPr lang="en-US" dirty="0" err="1"/>
              <a:t>mera</a:t>
            </a:r>
            <a:r>
              <a:rPr lang="en-US" dirty="0"/>
              <a:t> </a:t>
            </a:r>
            <a:r>
              <a:rPr lang="en-US" dirty="0" err="1"/>
              <a:t>inadimplencia</a:t>
            </a:r>
            <a:r>
              <a:rPr lang="en-US" dirty="0"/>
              <a:t>  </a:t>
            </a:r>
            <a:r>
              <a:rPr lang="en-US" dirty="0" err="1"/>
              <a:t>nao</a:t>
            </a:r>
            <a:r>
              <a:rPr lang="en-US" dirty="0"/>
              <a:t> </a:t>
            </a:r>
            <a:r>
              <a:rPr lang="en-US" dirty="0" err="1"/>
              <a:t>implica</a:t>
            </a:r>
            <a:r>
              <a:rPr lang="en-US" dirty="0"/>
              <a:t> </a:t>
            </a:r>
            <a:r>
              <a:rPr lang="en-US" dirty="0" err="1"/>
              <a:t>responsabilidade</a:t>
            </a:r>
            <a:r>
              <a:rPr lang="en-US" dirty="0"/>
              <a:t>)</a:t>
            </a:r>
          </a:p>
          <a:p>
            <a:pPr algn="just">
              <a:buFontTx/>
              <a:buChar char="•"/>
            </a:pPr>
            <a:endParaRPr lang="en-US" dirty="0"/>
          </a:p>
          <a:p>
            <a:pPr marL="0" indent="0">
              <a:buNone/>
            </a:pPr>
            <a:endParaRPr lang="pt-BR" dirty="0"/>
          </a:p>
        </p:txBody>
      </p:sp>
    </p:spTree>
    <p:extLst>
      <p:ext uri="{BB962C8B-B14F-4D97-AF65-F5344CB8AC3E}">
        <p14:creationId xmlns:p14="http://schemas.microsoft.com/office/powerpoint/2010/main" val="6717376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FD3F7D-BD6D-CA42-AFE1-E066AA695338}"/>
              </a:ext>
            </a:extLst>
          </p:cNvPr>
          <p:cNvSpPr>
            <a:spLocks noGrp="1"/>
          </p:cNvSpPr>
          <p:nvPr>
            <p:ph type="title"/>
          </p:nvPr>
        </p:nvSpPr>
        <p:spPr/>
        <p:txBody>
          <a:bodyPr/>
          <a:lstStyle/>
          <a:p>
            <a:r>
              <a:rPr lang="pt-BR" dirty="0"/>
              <a:t>Regras Gerais para todos os administradores</a:t>
            </a:r>
          </a:p>
        </p:txBody>
      </p:sp>
      <p:sp>
        <p:nvSpPr>
          <p:cNvPr id="3" name="Espaço Reservado para Conteúdo 2">
            <a:extLst>
              <a:ext uri="{FF2B5EF4-FFF2-40B4-BE49-F238E27FC236}">
                <a16:creationId xmlns:a16="http://schemas.microsoft.com/office/drawing/2014/main" id="{A323D45B-378E-4047-8A18-5195770CC12C}"/>
              </a:ext>
            </a:extLst>
          </p:cNvPr>
          <p:cNvSpPr>
            <a:spLocks noGrp="1"/>
          </p:cNvSpPr>
          <p:nvPr>
            <p:ph idx="1"/>
          </p:nvPr>
        </p:nvSpPr>
        <p:spPr/>
        <p:txBody>
          <a:bodyPr>
            <a:normAutofit lnSpcReduction="10000"/>
          </a:bodyPr>
          <a:lstStyle/>
          <a:p>
            <a:pPr marL="0" indent="0" algn="just">
              <a:buNone/>
            </a:pPr>
            <a:r>
              <a:rPr lang="en-US" dirty="0" err="1"/>
              <a:t>Regras</a:t>
            </a:r>
            <a:r>
              <a:rPr lang="en-US" dirty="0"/>
              <a:t> </a:t>
            </a:r>
            <a:r>
              <a:rPr lang="en-US" dirty="0" err="1"/>
              <a:t>aplicam</a:t>
            </a:r>
            <a:r>
              <a:rPr lang="en-US" dirty="0"/>
              <a:t>-se tanto a </a:t>
            </a:r>
            <a:r>
              <a:rPr lang="en-US" dirty="0" err="1"/>
              <a:t>titulares</a:t>
            </a:r>
            <a:r>
              <a:rPr lang="en-US" dirty="0"/>
              <a:t> de </a:t>
            </a:r>
            <a:r>
              <a:rPr lang="en-US" dirty="0" err="1"/>
              <a:t>órgaos</a:t>
            </a:r>
            <a:r>
              <a:rPr lang="en-US" dirty="0"/>
              <a:t> </a:t>
            </a:r>
            <a:r>
              <a:rPr lang="en-US" dirty="0" err="1"/>
              <a:t>externos</a:t>
            </a:r>
            <a:r>
              <a:rPr lang="en-US" dirty="0"/>
              <a:t> (de </a:t>
            </a:r>
            <a:r>
              <a:rPr lang="en-US" dirty="0" err="1"/>
              <a:t>representação</a:t>
            </a:r>
            <a:r>
              <a:rPr lang="en-US" dirty="0"/>
              <a:t>), </a:t>
            </a:r>
            <a:r>
              <a:rPr lang="en-US" dirty="0" err="1"/>
              <a:t>quanto</a:t>
            </a:r>
            <a:r>
              <a:rPr lang="en-US" dirty="0"/>
              <a:t> </a:t>
            </a:r>
            <a:r>
              <a:rPr lang="en-US" dirty="0" err="1"/>
              <a:t>internos</a:t>
            </a:r>
            <a:r>
              <a:rPr lang="en-US" dirty="0"/>
              <a:t> (com </a:t>
            </a:r>
            <a:r>
              <a:rPr lang="en-US" dirty="0" err="1"/>
              <a:t>funções</a:t>
            </a:r>
            <a:r>
              <a:rPr lang="en-US" dirty="0"/>
              <a:t> </a:t>
            </a:r>
            <a:r>
              <a:rPr lang="en-US" dirty="0" err="1"/>
              <a:t>consultivas</a:t>
            </a:r>
            <a:r>
              <a:rPr lang="en-US" dirty="0"/>
              <a:t> </a:t>
            </a:r>
            <a:r>
              <a:rPr lang="en-US" dirty="0" err="1"/>
              <a:t>ou</a:t>
            </a:r>
            <a:r>
              <a:rPr lang="en-US" dirty="0"/>
              <a:t> </a:t>
            </a:r>
            <a:r>
              <a:rPr lang="en-US" dirty="0" err="1"/>
              <a:t>fiscalizatórias</a:t>
            </a:r>
            <a:r>
              <a:rPr lang="en-US" dirty="0"/>
              <a:t>)</a:t>
            </a:r>
          </a:p>
          <a:p>
            <a:pPr marL="0" indent="0" algn="just">
              <a:buNone/>
            </a:pPr>
            <a:endParaRPr lang="en-US" dirty="0"/>
          </a:p>
          <a:p>
            <a:pPr marL="0" indent="0" algn="just">
              <a:buNone/>
            </a:pPr>
            <a:r>
              <a:rPr lang="en-US" dirty="0"/>
              <a:t> </a:t>
            </a:r>
            <a:r>
              <a:rPr lang="en-US" dirty="0" err="1"/>
              <a:t>Administrador</a:t>
            </a:r>
            <a:r>
              <a:rPr lang="en-US" dirty="0"/>
              <a:t> titular de </a:t>
            </a:r>
            <a:r>
              <a:rPr lang="en-US" dirty="0" err="1"/>
              <a:t>órgão</a:t>
            </a:r>
            <a:r>
              <a:rPr lang="en-US" dirty="0"/>
              <a:t> </a:t>
            </a:r>
            <a:r>
              <a:rPr lang="en-US" dirty="0" err="1"/>
              <a:t>exerce</a:t>
            </a:r>
            <a:r>
              <a:rPr lang="en-US" dirty="0"/>
              <a:t> </a:t>
            </a:r>
            <a:r>
              <a:rPr lang="en-US" dirty="0" err="1"/>
              <a:t>função</a:t>
            </a:r>
            <a:r>
              <a:rPr lang="en-US" dirty="0"/>
              <a:t> (</a:t>
            </a:r>
            <a:r>
              <a:rPr lang="en-US" dirty="0" err="1"/>
              <a:t>poder</a:t>
            </a:r>
            <a:r>
              <a:rPr lang="en-US" dirty="0"/>
              <a:t> </a:t>
            </a:r>
            <a:r>
              <a:rPr lang="en-US" dirty="0" err="1"/>
              <a:t>dever</a:t>
            </a:r>
            <a:r>
              <a:rPr lang="en-US" dirty="0"/>
              <a:t> com </a:t>
            </a:r>
            <a:r>
              <a:rPr lang="en-US" dirty="0" err="1"/>
              <a:t>finalidades</a:t>
            </a:r>
            <a:r>
              <a:rPr lang="en-US" dirty="0"/>
              <a:t> </a:t>
            </a:r>
            <a:r>
              <a:rPr lang="en-US" dirty="0" err="1"/>
              <a:t>claras</a:t>
            </a:r>
            <a:r>
              <a:rPr lang="en-US" dirty="0"/>
              <a:t> – </a:t>
            </a:r>
            <a:r>
              <a:rPr lang="en-US" dirty="0" err="1"/>
              <a:t>obtenção</a:t>
            </a:r>
            <a:r>
              <a:rPr lang="en-US" dirty="0"/>
              <a:t> de </a:t>
            </a:r>
            <a:r>
              <a:rPr lang="en-US" dirty="0" err="1"/>
              <a:t>lucro</a:t>
            </a:r>
            <a:r>
              <a:rPr lang="en-US" dirty="0"/>
              <a:t> </a:t>
            </a:r>
            <a:r>
              <a:rPr lang="en-US" dirty="0" err="1"/>
              <a:t>pelo</a:t>
            </a:r>
            <a:r>
              <a:rPr lang="en-US" dirty="0"/>
              <a:t> </a:t>
            </a:r>
            <a:r>
              <a:rPr lang="en-US" dirty="0" err="1"/>
              <a:t>exercício</a:t>
            </a:r>
            <a:r>
              <a:rPr lang="en-US" dirty="0"/>
              <a:t> do </a:t>
            </a:r>
            <a:r>
              <a:rPr lang="en-US" dirty="0" err="1"/>
              <a:t>objeto</a:t>
            </a:r>
            <a:r>
              <a:rPr lang="en-US" dirty="0"/>
              <a:t> social). </a:t>
            </a:r>
            <a:r>
              <a:rPr lang="en-US" dirty="0" err="1"/>
              <a:t>Não</a:t>
            </a:r>
            <a:r>
              <a:rPr lang="en-US" dirty="0"/>
              <a:t> se </a:t>
            </a:r>
            <a:r>
              <a:rPr lang="en-US" dirty="0" err="1"/>
              <a:t>isenta</a:t>
            </a:r>
            <a:r>
              <a:rPr lang="en-US" dirty="0"/>
              <a:t> de </a:t>
            </a:r>
            <a:r>
              <a:rPr lang="en-US" dirty="0" err="1"/>
              <a:t>responsabilidade</a:t>
            </a:r>
            <a:r>
              <a:rPr lang="en-US" dirty="0"/>
              <a:t> </a:t>
            </a:r>
            <a:r>
              <a:rPr lang="en-US" dirty="0" err="1"/>
              <a:t>pelo</a:t>
            </a:r>
            <a:r>
              <a:rPr lang="en-US" dirty="0"/>
              <a:t> </a:t>
            </a:r>
            <a:r>
              <a:rPr lang="en-US" dirty="0" err="1"/>
              <a:t>fato</a:t>
            </a:r>
            <a:r>
              <a:rPr lang="en-US" dirty="0"/>
              <a:t> de </a:t>
            </a:r>
            <a:r>
              <a:rPr lang="en-US" dirty="0" err="1"/>
              <a:t>sua</a:t>
            </a:r>
            <a:r>
              <a:rPr lang="en-US" dirty="0"/>
              <a:t> </a:t>
            </a:r>
            <a:r>
              <a:rPr lang="en-US" dirty="0" err="1"/>
              <a:t>conduta</a:t>
            </a:r>
            <a:r>
              <a:rPr lang="en-US" dirty="0"/>
              <a:t> ser </a:t>
            </a:r>
            <a:r>
              <a:rPr lang="en-US" dirty="0" err="1"/>
              <a:t>aprovada</a:t>
            </a:r>
            <a:r>
              <a:rPr lang="en-US" dirty="0"/>
              <a:t> </a:t>
            </a:r>
            <a:r>
              <a:rPr lang="en-US" dirty="0" err="1"/>
              <a:t>ou</a:t>
            </a:r>
            <a:r>
              <a:rPr lang="en-US" dirty="0"/>
              <a:t> </a:t>
            </a:r>
            <a:r>
              <a:rPr lang="en-US" dirty="0" err="1"/>
              <a:t>autorizada</a:t>
            </a:r>
            <a:r>
              <a:rPr lang="en-US" dirty="0"/>
              <a:t> pela </a:t>
            </a:r>
            <a:r>
              <a:rPr lang="en-US" dirty="0" err="1"/>
              <a:t>assembleia</a:t>
            </a:r>
            <a:r>
              <a:rPr lang="en-US" dirty="0"/>
              <a:t> (</a:t>
            </a:r>
            <a:r>
              <a:rPr lang="en-US" dirty="0" err="1"/>
              <a:t>exceto</a:t>
            </a:r>
            <a:r>
              <a:rPr lang="en-US" dirty="0"/>
              <a:t> </a:t>
            </a:r>
            <a:r>
              <a:rPr lang="en-US" dirty="0" err="1"/>
              <a:t>em</a:t>
            </a:r>
            <a:r>
              <a:rPr lang="en-US" dirty="0"/>
              <a:t> </a:t>
            </a:r>
            <a:r>
              <a:rPr lang="en-US" dirty="0" err="1"/>
              <a:t>situacoes</a:t>
            </a:r>
            <a:r>
              <a:rPr lang="en-US" dirty="0"/>
              <a:t> </a:t>
            </a:r>
            <a:r>
              <a:rPr lang="en-US" dirty="0" err="1"/>
              <a:t>especificas</a:t>
            </a:r>
            <a:r>
              <a:rPr lang="en-US" dirty="0"/>
              <a:t> de </a:t>
            </a:r>
            <a:r>
              <a:rPr lang="en-US" dirty="0" err="1"/>
              <a:t>afastamento</a:t>
            </a:r>
            <a:r>
              <a:rPr lang="en-US" dirty="0"/>
              <a:t> do </a:t>
            </a:r>
            <a:r>
              <a:rPr lang="en-US" dirty="0" err="1"/>
              <a:t>dever</a:t>
            </a:r>
            <a:r>
              <a:rPr lang="en-US" dirty="0"/>
              <a:t> de </a:t>
            </a:r>
            <a:r>
              <a:rPr lang="en-US" dirty="0" err="1"/>
              <a:t>lealdade</a:t>
            </a:r>
            <a:r>
              <a:rPr lang="en-US" dirty="0"/>
              <a:t> – art. 154 “b” e “c”, LSA), </a:t>
            </a:r>
            <a:r>
              <a:rPr lang="en-US" dirty="0" err="1"/>
              <a:t>nem</a:t>
            </a:r>
            <a:r>
              <a:rPr lang="en-US" dirty="0"/>
              <a:t> </a:t>
            </a:r>
            <a:r>
              <a:rPr lang="en-US" dirty="0" err="1"/>
              <a:t>pode</a:t>
            </a:r>
            <a:r>
              <a:rPr lang="en-US" dirty="0"/>
              <a:t> se </a:t>
            </a:r>
            <a:r>
              <a:rPr lang="en-US" dirty="0" err="1"/>
              <a:t>amparar</a:t>
            </a:r>
            <a:r>
              <a:rPr lang="en-US" dirty="0"/>
              <a:t> </a:t>
            </a:r>
            <a:r>
              <a:rPr lang="en-US" dirty="0" err="1"/>
              <a:t>em</a:t>
            </a:r>
            <a:r>
              <a:rPr lang="en-US" dirty="0"/>
              <a:t> </a:t>
            </a:r>
            <a:r>
              <a:rPr lang="en-US" dirty="0" err="1"/>
              <a:t>acordo</a:t>
            </a:r>
            <a:r>
              <a:rPr lang="en-US" dirty="0"/>
              <a:t> de </a:t>
            </a:r>
            <a:r>
              <a:rPr lang="en-US" dirty="0" err="1"/>
              <a:t>acionistas</a:t>
            </a:r>
            <a:r>
              <a:rPr lang="en-US" dirty="0"/>
              <a:t>.</a:t>
            </a:r>
          </a:p>
          <a:p>
            <a:endParaRPr lang="pt-BR" dirty="0"/>
          </a:p>
        </p:txBody>
      </p:sp>
    </p:spTree>
    <p:extLst>
      <p:ext uri="{BB962C8B-B14F-4D97-AF65-F5344CB8AC3E}">
        <p14:creationId xmlns:p14="http://schemas.microsoft.com/office/powerpoint/2010/main" val="15960051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F86C606-FA3E-A241-B929-30179CF30811}"/>
              </a:ext>
            </a:extLst>
          </p:cNvPr>
          <p:cNvSpPr>
            <a:spLocks noGrp="1"/>
          </p:cNvSpPr>
          <p:nvPr>
            <p:ph type="title"/>
          </p:nvPr>
        </p:nvSpPr>
        <p:spPr/>
        <p:txBody>
          <a:bodyPr/>
          <a:lstStyle/>
          <a:p>
            <a:r>
              <a:rPr lang="pt-BR" dirty="0"/>
              <a:t>Perante quem o administrador responde civilmente?</a:t>
            </a:r>
          </a:p>
        </p:txBody>
      </p:sp>
      <p:sp>
        <p:nvSpPr>
          <p:cNvPr id="6" name="Espaço Reservado para Conteúdo 5">
            <a:extLst>
              <a:ext uri="{FF2B5EF4-FFF2-40B4-BE49-F238E27FC236}">
                <a16:creationId xmlns:a16="http://schemas.microsoft.com/office/drawing/2014/main" id="{122C81F3-302A-1149-90A1-C9D34FB1F434}"/>
              </a:ext>
            </a:extLst>
          </p:cNvPr>
          <p:cNvSpPr>
            <a:spLocks noGrp="1"/>
          </p:cNvSpPr>
          <p:nvPr>
            <p:ph idx="1"/>
          </p:nvPr>
        </p:nvSpPr>
        <p:spPr/>
        <p:txBody>
          <a:bodyPr>
            <a:normAutofit lnSpcReduction="10000"/>
          </a:bodyPr>
          <a:lstStyle/>
          <a:p>
            <a:pPr marL="0" indent="0" algn="ctr">
              <a:buNone/>
            </a:pPr>
            <a:endParaRPr lang="en-US" dirty="0"/>
          </a:p>
          <a:p>
            <a:pPr algn="just"/>
            <a:r>
              <a:rPr lang="en-US" b="1" dirty="0"/>
              <a:t>A </a:t>
            </a:r>
            <a:r>
              <a:rPr lang="en-US" b="1" dirty="0" err="1"/>
              <a:t>companhia</a:t>
            </a:r>
            <a:r>
              <a:rPr lang="en-US" dirty="0"/>
              <a:t>: por </a:t>
            </a:r>
            <a:r>
              <a:rPr lang="en-US" dirty="0" err="1"/>
              <a:t>exemplo</a:t>
            </a:r>
            <a:r>
              <a:rPr lang="en-US" dirty="0"/>
              <a:t>, </a:t>
            </a:r>
            <a:r>
              <a:rPr lang="en-US" dirty="0" err="1"/>
              <a:t>venda</a:t>
            </a:r>
            <a:r>
              <a:rPr lang="en-US" dirty="0"/>
              <a:t> de bens </a:t>
            </a:r>
            <a:r>
              <a:rPr lang="en-US" dirty="0" err="1"/>
              <a:t>abaixo</a:t>
            </a:r>
            <a:r>
              <a:rPr lang="en-US" dirty="0"/>
              <a:t> do valor de mercado, </a:t>
            </a:r>
            <a:r>
              <a:rPr lang="en-US" dirty="0" err="1"/>
              <a:t>liberalidade</a:t>
            </a:r>
            <a:r>
              <a:rPr lang="en-US" dirty="0"/>
              <a:t>, </a:t>
            </a:r>
            <a:r>
              <a:rPr lang="en-US" dirty="0" err="1"/>
              <a:t>deixar</a:t>
            </a:r>
            <a:r>
              <a:rPr lang="en-US" dirty="0"/>
              <a:t> </a:t>
            </a:r>
            <a:r>
              <a:rPr lang="en-US" dirty="0" err="1"/>
              <a:t>prescrever</a:t>
            </a:r>
            <a:r>
              <a:rPr lang="en-US" dirty="0"/>
              <a:t> </a:t>
            </a:r>
            <a:r>
              <a:rPr lang="en-US" dirty="0" err="1"/>
              <a:t>dívidas</a:t>
            </a:r>
            <a:r>
              <a:rPr lang="en-US" dirty="0"/>
              <a:t>, </a:t>
            </a:r>
            <a:r>
              <a:rPr lang="en-US" dirty="0" err="1"/>
              <a:t>não</a:t>
            </a:r>
            <a:r>
              <a:rPr lang="en-US" dirty="0"/>
              <a:t> </a:t>
            </a:r>
            <a:r>
              <a:rPr lang="en-US" dirty="0" err="1"/>
              <a:t>renovar</a:t>
            </a:r>
            <a:r>
              <a:rPr lang="en-US" dirty="0"/>
              <a:t> </a:t>
            </a:r>
            <a:r>
              <a:rPr lang="en-US" dirty="0" err="1"/>
              <a:t>seguros</a:t>
            </a:r>
            <a:r>
              <a:rPr lang="en-US" dirty="0"/>
              <a:t>, </a:t>
            </a:r>
            <a:r>
              <a:rPr lang="en-US" dirty="0" err="1"/>
              <a:t>dar</a:t>
            </a:r>
            <a:r>
              <a:rPr lang="en-US" dirty="0"/>
              <a:t> </a:t>
            </a:r>
            <a:r>
              <a:rPr lang="en-US" dirty="0" err="1"/>
              <a:t>crédito</a:t>
            </a:r>
            <a:r>
              <a:rPr lang="en-US" dirty="0"/>
              <a:t> a </a:t>
            </a:r>
            <a:r>
              <a:rPr lang="en-US" dirty="0" err="1"/>
              <a:t>mutuário</a:t>
            </a:r>
            <a:r>
              <a:rPr lang="en-US" dirty="0"/>
              <a:t> </a:t>
            </a:r>
            <a:r>
              <a:rPr lang="en-US" dirty="0" err="1"/>
              <a:t>inidôneo</a:t>
            </a:r>
            <a:r>
              <a:rPr lang="en-US" dirty="0"/>
              <a:t>;</a:t>
            </a:r>
          </a:p>
          <a:p>
            <a:pPr algn="just"/>
            <a:r>
              <a:rPr lang="en-US" b="1" dirty="0"/>
              <a:t>O </a:t>
            </a:r>
            <a:r>
              <a:rPr lang="en-US" b="1" dirty="0" err="1"/>
              <a:t>acionista</a:t>
            </a:r>
            <a:r>
              <a:rPr lang="en-US" dirty="0"/>
              <a:t>: por </a:t>
            </a:r>
            <a:r>
              <a:rPr lang="en-US" dirty="0" err="1"/>
              <a:t>exemplo</a:t>
            </a:r>
            <a:r>
              <a:rPr lang="en-US" dirty="0"/>
              <a:t>, </a:t>
            </a:r>
            <a:r>
              <a:rPr lang="en-US" dirty="0" err="1"/>
              <a:t>negar</a:t>
            </a:r>
            <a:r>
              <a:rPr lang="en-US" dirty="0"/>
              <a:t> </a:t>
            </a:r>
            <a:r>
              <a:rPr lang="en-US" dirty="0" err="1"/>
              <a:t>direito</a:t>
            </a:r>
            <a:r>
              <a:rPr lang="en-US" dirty="0"/>
              <a:t> de </a:t>
            </a:r>
            <a:r>
              <a:rPr lang="en-US" dirty="0" err="1"/>
              <a:t>voto</a:t>
            </a:r>
            <a:r>
              <a:rPr lang="en-US" dirty="0"/>
              <a:t>, </a:t>
            </a:r>
            <a:r>
              <a:rPr lang="en-US" dirty="0" err="1"/>
              <a:t>nao</a:t>
            </a:r>
            <a:r>
              <a:rPr lang="en-US" dirty="0"/>
              <a:t> </a:t>
            </a:r>
            <a:r>
              <a:rPr lang="en-US" dirty="0" err="1"/>
              <a:t>convocar</a:t>
            </a:r>
            <a:r>
              <a:rPr lang="en-US" dirty="0"/>
              <a:t> por carta, </a:t>
            </a:r>
            <a:r>
              <a:rPr lang="en-US" dirty="0" err="1"/>
              <a:t>não</a:t>
            </a:r>
            <a:r>
              <a:rPr lang="en-US" dirty="0"/>
              <a:t> </a:t>
            </a:r>
            <a:r>
              <a:rPr lang="en-US" dirty="0" err="1"/>
              <a:t>comunicar</a:t>
            </a:r>
            <a:r>
              <a:rPr lang="en-US" dirty="0"/>
              <a:t> </a:t>
            </a:r>
            <a:r>
              <a:rPr lang="en-US" dirty="0" err="1"/>
              <a:t>fato</a:t>
            </a:r>
            <a:r>
              <a:rPr lang="en-US" dirty="0"/>
              <a:t> </a:t>
            </a:r>
            <a:r>
              <a:rPr lang="en-US" dirty="0" err="1"/>
              <a:t>relevante</a:t>
            </a:r>
            <a:r>
              <a:rPr lang="en-US" dirty="0"/>
              <a:t>.</a:t>
            </a:r>
          </a:p>
          <a:p>
            <a:pPr algn="just"/>
            <a:r>
              <a:rPr lang="en-US" b="1" dirty="0" err="1"/>
              <a:t>Terceiros</a:t>
            </a:r>
            <a:r>
              <a:rPr lang="en-US" b="1" dirty="0"/>
              <a:t>: </a:t>
            </a:r>
            <a:r>
              <a:rPr lang="en-US" dirty="0"/>
              <a:t> </a:t>
            </a:r>
            <a:r>
              <a:rPr lang="en-US" dirty="0" err="1"/>
              <a:t>exemplo</a:t>
            </a:r>
            <a:r>
              <a:rPr lang="en-US" dirty="0"/>
              <a:t>: insider trading.</a:t>
            </a:r>
          </a:p>
          <a:p>
            <a:pPr algn="just"/>
            <a:r>
              <a:rPr lang="en-US" dirty="0"/>
              <a:t>Um </a:t>
            </a:r>
            <a:r>
              <a:rPr lang="en-US" dirty="0" err="1"/>
              <a:t>mesmo</a:t>
            </a:r>
            <a:r>
              <a:rPr lang="en-US" dirty="0"/>
              <a:t> </a:t>
            </a:r>
            <a:r>
              <a:rPr lang="en-US" dirty="0" err="1"/>
              <a:t>fato</a:t>
            </a:r>
            <a:r>
              <a:rPr lang="en-US" dirty="0"/>
              <a:t> </a:t>
            </a:r>
            <a:r>
              <a:rPr lang="en-US" dirty="0" err="1"/>
              <a:t>pode</a:t>
            </a:r>
            <a:r>
              <a:rPr lang="en-US" dirty="0"/>
              <a:t> </a:t>
            </a:r>
            <a:r>
              <a:rPr lang="en-US" dirty="0" err="1"/>
              <a:t>causar</a:t>
            </a:r>
            <a:r>
              <a:rPr lang="en-US" dirty="0"/>
              <a:t> </a:t>
            </a:r>
            <a:r>
              <a:rPr lang="en-US" dirty="0" err="1"/>
              <a:t>danos</a:t>
            </a:r>
            <a:r>
              <a:rPr lang="en-US" dirty="0"/>
              <a:t> </a:t>
            </a:r>
            <a:r>
              <a:rPr lang="en-US" dirty="0" err="1"/>
              <a:t>às</a:t>
            </a:r>
            <a:r>
              <a:rPr lang="en-US" dirty="0"/>
              <a:t> 3 </a:t>
            </a:r>
            <a:r>
              <a:rPr lang="en-US" dirty="0" err="1"/>
              <a:t>categorias</a:t>
            </a:r>
            <a:r>
              <a:rPr lang="en-US" dirty="0"/>
              <a:t> (ex.: </a:t>
            </a:r>
            <a:r>
              <a:rPr lang="en-US" dirty="0" err="1"/>
              <a:t>Balanço</a:t>
            </a:r>
            <a:r>
              <a:rPr lang="en-US" dirty="0"/>
              <a:t> </a:t>
            </a:r>
            <a:r>
              <a:rPr lang="en-US" dirty="0" err="1"/>
              <a:t>Falso</a:t>
            </a:r>
            <a:r>
              <a:rPr lang="en-US" dirty="0"/>
              <a:t>)</a:t>
            </a:r>
          </a:p>
          <a:p>
            <a:endParaRPr lang="pt-BR" dirty="0"/>
          </a:p>
        </p:txBody>
      </p:sp>
    </p:spTree>
    <p:extLst>
      <p:ext uri="{BB962C8B-B14F-4D97-AF65-F5344CB8AC3E}">
        <p14:creationId xmlns:p14="http://schemas.microsoft.com/office/powerpoint/2010/main" val="15378135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99FF54-A2D0-6040-B56B-A05C8BF35B09}"/>
              </a:ext>
            </a:extLst>
          </p:cNvPr>
          <p:cNvSpPr>
            <a:spLocks noGrp="1"/>
          </p:cNvSpPr>
          <p:nvPr>
            <p:ph type="title"/>
          </p:nvPr>
        </p:nvSpPr>
        <p:spPr/>
        <p:txBody>
          <a:bodyPr/>
          <a:lstStyle/>
          <a:p>
            <a:r>
              <a:rPr lang="pt-BR" dirty="0"/>
              <a:t>Responsabilidade Civil: 1) Ilícito; 2) Nexo de Causalidade. 3) Dano</a:t>
            </a:r>
          </a:p>
        </p:txBody>
      </p:sp>
      <p:sp>
        <p:nvSpPr>
          <p:cNvPr id="3" name="Espaço Reservado para Conteúdo 2">
            <a:extLst>
              <a:ext uri="{FF2B5EF4-FFF2-40B4-BE49-F238E27FC236}">
                <a16:creationId xmlns:a16="http://schemas.microsoft.com/office/drawing/2014/main" id="{1FCAA48A-C878-EE42-B110-120D0907D66C}"/>
              </a:ext>
            </a:extLst>
          </p:cNvPr>
          <p:cNvSpPr>
            <a:spLocks noGrp="1"/>
          </p:cNvSpPr>
          <p:nvPr>
            <p:ph idx="1"/>
          </p:nvPr>
        </p:nvSpPr>
        <p:spPr/>
        <p:txBody>
          <a:bodyPr>
            <a:normAutofit fontScale="77500" lnSpcReduction="20000"/>
          </a:bodyPr>
          <a:lstStyle/>
          <a:p>
            <a:pPr marL="0" indent="0">
              <a:buNone/>
            </a:pPr>
            <a:r>
              <a:rPr lang="pt-BR" dirty="0"/>
              <a:t>  Art. 158. O administrador não é pessoalmente responsável pelas obrigações que contrair em nome da sociedade e em virtude de ato regular de gestão; responde, porém, civilmente, pelos prejuízos que causar, quando proceder:</a:t>
            </a:r>
          </a:p>
          <a:p>
            <a:pPr marL="0" indent="0">
              <a:buNone/>
            </a:pPr>
            <a:r>
              <a:rPr lang="pt-BR" dirty="0"/>
              <a:t>        </a:t>
            </a:r>
            <a:r>
              <a:rPr lang="pt-BR" dirty="0" err="1"/>
              <a:t>I</a:t>
            </a:r>
            <a:r>
              <a:rPr lang="pt-BR" dirty="0"/>
              <a:t> - dentro de suas atribuições ou poderes, com culpa ou dolo;</a:t>
            </a:r>
          </a:p>
          <a:p>
            <a:pPr marL="0" indent="0">
              <a:buNone/>
            </a:pPr>
            <a:r>
              <a:rPr lang="pt-BR" dirty="0"/>
              <a:t>        II - com violação da lei ou do estatuto.</a:t>
            </a:r>
            <a:endParaRPr lang="en-US" dirty="0"/>
          </a:p>
          <a:p>
            <a:pPr marL="0" indent="0">
              <a:buNone/>
            </a:pPr>
            <a:r>
              <a:rPr lang="en-US" dirty="0"/>
              <a:t>LOGO:</a:t>
            </a:r>
          </a:p>
          <a:p>
            <a:r>
              <a:rPr lang="en-US" dirty="0" err="1"/>
              <a:t>Ato</a:t>
            </a:r>
            <a:r>
              <a:rPr lang="en-US" dirty="0"/>
              <a:t> regular de </a:t>
            </a:r>
            <a:r>
              <a:rPr lang="en-US" dirty="0" err="1"/>
              <a:t>gestão</a:t>
            </a:r>
            <a:r>
              <a:rPr lang="en-US" dirty="0"/>
              <a:t>, </a:t>
            </a:r>
            <a:r>
              <a:rPr lang="en-US" dirty="0" err="1"/>
              <a:t>mesmo</a:t>
            </a:r>
            <a:r>
              <a:rPr lang="en-US" dirty="0"/>
              <a:t> que </a:t>
            </a:r>
            <a:r>
              <a:rPr lang="en-US" dirty="0" err="1"/>
              <a:t>gere</a:t>
            </a:r>
            <a:r>
              <a:rPr lang="en-US" dirty="0"/>
              <a:t> </a:t>
            </a:r>
            <a:r>
              <a:rPr lang="en-US" dirty="0" err="1"/>
              <a:t>prejuízo</a:t>
            </a:r>
            <a:r>
              <a:rPr lang="en-US" dirty="0"/>
              <a:t>, </a:t>
            </a:r>
            <a:r>
              <a:rPr lang="en-US" dirty="0" err="1"/>
              <a:t>nao</a:t>
            </a:r>
            <a:r>
              <a:rPr lang="en-US" dirty="0"/>
              <a:t> </a:t>
            </a:r>
            <a:r>
              <a:rPr lang="en-US" dirty="0" err="1"/>
              <a:t>enseja</a:t>
            </a:r>
            <a:r>
              <a:rPr lang="en-US" dirty="0"/>
              <a:t> </a:t>
            </a:r>
            <a:r>
              <a:rPr lang="en-US" dirty="0" err="1"/>
              <a:t>responsabilização</a:t>
            </a:r>
            <a:r>
              <a:rPr lang="en-US" dirty="0"/>
              <a:t>,</a:t>
            </a:r>
          </a:p>
          <a:p>
            <a:r>
              <a:rPr lang="en-US" dirty="0" err="1"/>
              <a:t>Requisito</a:t>
            </a:r>
            <a:r>
              <a:rPr lang="en-US" dirty="0"/>
              <a:t> da </a:t>
            </a:r>
            <a:r>
              <a:rPr lang="en-US" dirty="0" err="1"/>
              <a:t>violação</a:t>
            </a:r>
            <a:r>
              <a:rPr lang="en-US" dirty="0"/>
              <a:t>  de </a:t>
            </a:r>
            <a:r>
              <a:rPr lang="en-US" dirty="0" err="1"/>
              <a:t>dever</a:t>
            </a:r>
            <a:r>
              <a:rPr lang="en-US" dirty="0"/>
              <a:t> (</a:t>
            </a:r>
            <a:r>
              <a:rPr lang="en-US" dirty="0" err="1"/>
              <a:t>nao</a:t>
            </a:r>
            <a:r>
              <a:rPr lang="en-US" dirty="0"/>
              <a:t> </a:t>
            </a:r>
            <a:r>
              <a:rPr lang="en-US" dirty="0" err="1"/>
              <a:t>é</a:t>
            </a:r>
            <a:r>
              <a:rPr lang="en-US" dirty="0"/>
              <a:t> </a:t>
            </a:r>
            <a:r>
              <a:rPr lang="en-US" dirty="0" err="1"/>
              <a:t>responsabilidade</a:t>
            </a:r>
            <a:r>
              <a:rPr lang="en-US" dirty="0"/>
              <a:t> </a:t>
            </a:r>
            <a:r>
              <a:rPr lang="en-US" dirty="0" err="1"/>
              <a:t>objetiva</a:t>
            </a:r>
            <a:r>
              <a:rPr lang="en-US" dirty="0"/>
              <a:t>. </a:t>
            </a:r>
            <a:r>
              <a:rPr lang="en-US" dirty="0" err="1"/>
              <a:t>objetiva</a:t>
            </a:r>
            <a:r>
              <a:rPr lang="en-US" dirty="0"/>
              <a:t>)</a:t>
            </a:r>
          </a:p>
          <a:p>
            <a:r>
              <a:rPr lang="en-US" dirty="0" err="1"/>
              <a:t>Violação</a:t>
            </a:r>
            <a:r>
              <a:rPr lang="en-US" dirty="0"/>
              <a:t> da Lei </a:t>
            </a:r>
            <a:r>
              <a:rPr lang="en-US" dirty="0" err="1"/>
              <a:t>prescinde</a:t>
            </a:r>
            <a:r>
              <a:rPr lang="en-US" dirty="0"/>
              <a:t> de </a:t>
            </a:r>
            <a:r>
              <a:rPr lang="en-US" dirty="0" err="1"/>
              <a:t>prova</a:t>
            </a:r>
            <a:r>
              <a:rPr lang="en-US" dirty="0"/>
              <a:t> de culpa</a:t>
            </a:r>
          </a:p>
          <a:p>
            <a:endParaRPr lang="pt-BR" dirty="0"/>
          </a:p>
        </p:txBody>
      </p:sp>
    </p:spTree>
    <p:extLst>
      <p:ext uri="{BB962C8B-B14F-4D97-AF65-F5344CB8AC3E}">
        <p14:creationId xmlns:p14="http://schemas.microsoft.com/office/powerpoint/2010/main" val="5523454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FC3651-B71A-9641-85D4-E87584F9853F}"/>
              </a:ext>
            </a:extLst>
          </p:cNvPr>
          <p:cNvSpPr>
            <a:spLocks noGrp="1"/>
          </p:cNvSpPr>
          <p:nvPr>
            <p:ph type="title"/>
          </p:nvPr>
        </p:nvSpPr>
        <p:spPr/>
        <p:txBody>
          <a:bodyPr/>
          <a:lstStyle/>
          <a:p>
            <a:r>
              <a:rPr lang="pt-BR" dirty="0"/>
              <a:t>Business </a:t>
            </a:r>
            <a:r>
              <a:rPr lang="pt-BR" dirty="0" err="1"/>
              <a:t>Judgement</a:t>
            </a:r>
            <a:r>
              <a:rPr lang="pt-BR" dirty="0"/>
              <a:t> </a:t>
            </a:r>
            <a:r>
              <a:rPr lang="pt-BR" dirty="0" err="1"/>
              <a:t>Rule</a:t>
            </a:r>
            <a:endParaRPr lang="pt-BR" dirty="0"/>
          </a:p>
        </p:txBody>
      </p:sp>
      <p:sp>
        <p:nvSpPr>
          <p:cNvPr id="3" name="Espaço Reservado para Conteúdo 2">
            <a:extLst>
              <a:ext uri="{FF2B5EF4-FFF2-40B4-BE49-F238E27FC236}">
                <a16:creationId xmlns:a16="http://schemas.microsoft.com/office/drawing/2014/main" id="{21073DE5-2A8E-6B48-B775-54983CDE80BD}"/>
              </a:ext>
            </a:extLst>
          </p:cNvPr>
          <p:cNvSpPr>
            <a:spLocks noGrp="1"/>
          </p:cNvSpPr>
          <p:nvPr>
            <p:ph idx="1"/>
          </p:nvPr>
        </p:nvSpPr>
        <p:spPr/>
        <p:txBody>
          <a:bodyPr>
            <a:normAutofit lnSpcReduction="10000"/>
          </a:bodyPr>
          <a:lstStyle/>
          <a:p>
            <a:pPr marL="0" indent="0">
              <a:buNone/>
            </a:pPr>
            <a:r>
              <a:rPr lang="pt-BR" sz="1200" dirty="0"/>
              <a:t>     </a:t>
            </a:r>
            <a:endParaRPr lang="pt-BR" sz="1200" i="1" dirty="0"/>
          </a:p>
          <a:p>
            <a:pPr marL="0" indent="0">
              <a:buNone/>
            </a:pPr>
            <a:r>
              <a:rPr lang="pt-BR" i="1" dirty="0"/>
              <a:t>J</a:t>
            </a:r>
            <a:r>
              <a:rPr lang="pt-BR" dirty="0"/>
              <a:t>uiz não pode discutir mérito do ato de Gestão, nem se substituir ao administrador. Risco de avaliação retroativa.</a:t>
            </a:r>
          </a:p>
          <a:p>
            <a:pPr marL="0" indent="0">
              <a:buNone/>
            </a:pPr>
            <a:endParaRPr lang="pt-BR" dirty="0"/>
          </a:p>
          <a:p>
            <a:pPr marL="0" indent="0">
              <a:buNone/>
            </a:pPr>
            <a:r>
              <a:rPr lang="pt-BR" dirty="0"/>
              <a:t>Gerir é assumir riscos!</a:t>
            </a:r>
          </a:p>
          <a:p>
            <a:pPr marL="0" indent="0">
              <a:buNone/>
            </a:pPr>
            <a:endParaRPr lang="pt-BR" dirty="0"/>
          </a:p>
          <a:p>
            <a:pPr marL="0" indent="0">
              <a:buNone/>
            </a:pPr>
            <a:r>
              <a:rPr lang="pt-BR" dirty="0"/>
              <a:t>Obrigação é de meio, e não de resultado! Isso exige </a:t>
            </a:r>
            <a:r>
              <a:rPr lang="pt-BR" u="sng" dirty="0"/>
              <a:t>esforço probatório</a:t>
            </a:r>
            <a:r>
              <a:rPr lang="pt-BR" dirty="0"/>
              <a:t>.</a:t>
            </a:r>
          </a:p>
          <a:p>
            <a:pPr marL="0" indent="0">
              <a:buNone/>
            </a:pPr>
            <a:endParaRPr lang="pt-BR" dirty="0"/>
          </a:p>
          <a:p>
            <a:endParaRPr lang="pt-BR" dirty="0"/>
          </a:p>
        </p:txBody>
      </p:sp>
    </p:spTree>
    <p:extLst>
      <p:ext uri="{BB962C8B-B14F-4D97-AF65-F5344CB8AC3E}">
        <p14:creationId xmlns:p14="http://schemas.microsoft.com/office/powerpoint/2010/main" val="36539223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208A3B-703D-CE49-B7FC-1FBD4A689B8F}"/>
              </a:ext>
            </a:extLst>
          </p:cNvPr>
          <p:cNvSpPr>
            <a:spLocks noGrp="1"/>
          </p:cNvSpPr>
          <p:nvPr>
            <p:ph type="title"/>
          </p:nvPr>
        </p:nvSpPr>
        <p:spPr/>
        <p:txBody>
          <a:bodyPr/>
          <a:lstStyle/>
          <a:p>
            <a:r>
              <a:rPr lang="pt-BR" dirty="0"/>
              <a:t>Deveres Fiduciários do Administrados</a:t>
            </a:r>
          </a:p>
        </p:txBody>
      </p:sp>
      <p:sp>
        <p:nvSpPr>
          <p:cNvPr id="3" name="Espaço Reservado para Conteúdo 2">
            <a:extLst>
              <a:ext uri="{FF2B5EF4-FFF2-40B4-BE49-F238E27FC236}">
                <a16:creationId xmlns:a16="http://schemas.microsoft.com/office/drawing/2014/main" id="{19C37AD1-A0C9-364C-AA5C-BAB3C84A7B5B}"/>
              </a:ext>
            </a:extLst>
          </p:cNvPr>
          <p:cNvSpPr>
            <a:spLocks noGrp="1"/>
          </p:cNvSpPr>
          <p:nvPr>
            <p:ph idx="1"/>
          </p:nvPr>
        </p:nvSpPr>
        <p:spPr/>
        <p:txBody>
          <a:bodyPr/>
          <a:lstStyle/>
          <a:p>
            <a:r>
              <a:rPr lang="pt-BR" dirty="0"/>
              <a:t>Ao lado de deveres específicos, há standards de conduta</a:t>
            </a:r>
          </a:p>
          <a:p>
            <a:endParaRPr lang="pt-BR" dirty="0"/>
          </a:p>
          <a:p>
            <a:r>
              <a:rPr lang="pt-BR" dirty="0"/>
              <a:t>Influência do direito norte-americano (</a:t>
            </a:r>
            <a:r>
              <a:rPr lang="pt-BR" dirty="0" err="1"/>
              <a:t>trusts</a:t>
            </a:r>
            <a:r>
              <a:rPr lang="pt-BR" dirty="0"/>
              <a:t>)</a:t>
            </a:r>
          </a:p>
        </p:txBody>
      </p:sp>
    </p:spTree>
    <p:extLst>
      <p:ext uri="{BB962C8B-B14F-4D97-AF65-F5344CB8AC3E}">
        <p14:creationId xmlns:p14="http://schemas.microsoft.com/office/powerpoint/2010/main" val="23442704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C38B25-264C-F84B-9D28-C22776E5EB76}"/>
              </a:ext>
            </a:extLst>
          </p:cNvPr>
          <p:cNvSpPr>
            <a:spLocks noGrp="1"/>
          </p:cNvSpPr>
          <p:nvPr>
            <p:ph type="title"/>
          </p:nvPr>
        </p:nvSpPr>
        <p:spPr/>
        <p:txBody>
          <a:bodyPr/>
          <a:lstStyle/>
          <a:p>
            <a:r>
              <a:rPr lang="pt-BR" dirty="0"/>
              <a:t>Dever de diligência (</a:t>
            </a:r>
            <a:r>
              <a:rPr lang="pt-BR" dirty="0" err="1"/>
              <a:t>duty</a:t>
            </a:r>
            <a:r>
              <a:rPr lang="pt-BR" dirty="0"/>
              <a:t> </a:t>
            </a:r>
            <a:r>
              <a:rPr lang="pt-BR" dirty="0" err="1"/>
              <a:t>of</a:t>
            </a:r>
            <a:r>
              <a:rPr lang="pt-BR" dirty="0"/>
              <a:t> </a:t>
            </a:r>
            <a:r>
              <a:rPr lang="pt-BR" dirty="0" err="1"/>
              <a:t>care</a:t>
            </a:r>
            <a:r>
              <a:rPr lang="pt-BR" dirty="0"/>
              <a:t>)</a:t>
            </a:r>
          </a:p>
        </p:txBody>
      </p:sp>
      <p:sp>
        <p:nvSpPr>
          <p:cNvPr id="3" name="Espaço Reservado para Conteúdo 2">
            <a:extLst>
              <a:ext uri="{FF2B5EF4-FFF2-40B4-BE49-F238E27FC236}">
                <a16:creationId xmlns:a16="http://schemas.microsoft.com/office/drawing/2014/main" id="{C89AC114-CD29-6645-A9B5-5D49EF164F52}"/>
              </a:ext>
            </a:extLst>
          </p:cNvPr>
          <p:cNvSpPr>
            <a:spLocks noGrp="1"/>
          </p:cNvSpPr>
          <p:nvPr>
            <p:ph idx="1"/>
          </p:nvPr>
        </p:nvSpPr>
        <p:spPr/>
        <p:txBody>
          <a:bodyPr>
            <a:normAutofit lnSpcReduction="10000"/>
          </a:bodyPr>
          <a:lstStyle/>
          <a:p>
            <a:r>
              <a:rPr lang="pt-BR" dirty="0"/>
              <a:t>Toda atenção deve ser INFORMADA e REFLETIDA</a:t>
            </a:r>
          </a:p>
          <a:p>
            <a:r>
              <a:rPr lang="pt-BR" dirty="0"/>
              <a:t>Dever inclui: </a:t>
            </a:r>
          </a:p>
          <a:p>
            <a:pPr>
              <a:buAutoNum type="alphaLcParenR"/>
            </a:pPr>
            <a:r>
              <a:rPr lang="pt-BR" dirty="0"/>
              <a:t>Monitorar e adotar sistemas de controle; </a:t>
            </a:r>
          </a:p>
          <a:p>
            <a:pPr>
              <a:buAutoNum type="alphaLcParenR"/>
            </a:pPr>
            <a:r>
              <a:rPr lang="pt-BR" dirty="0"/>
              <a:t> investigar denúncias que receba; </a:t>
            </a:r>
          </a:p>
          <a:p>
            <a:pPr>
              <a:buAutoNum type="alphaLcParenR"/>
            </a:pPr>
            <a:r>
              <a:rPr lang="pt-BR" dirty="0"/>
              <a:t>cumprir “</a:t>
            </a:r>
            <a:r>
              <a:rPr lang="pt-BR" dirty="0" err="1"/>
              <a:t>reasonable</a:t>
            </a:r>
            <a:r>
              <a:rPr lang="pt-BR" dirty="0"/>
              <a:t> </a:t>
            </a:r>
            <a:r>
              <a:rPr lang="pt-BR" dirty="0" err="1"/>
              <a:t>decision</a:t>
            </a:r>
            <a:r>
              <a:rPr lang="pt-BR" dirty="0"/>
              <a:t> </a:t>
            </a:r>
            <a:r>
              <a:rPr lang="pt-BR" dirty="0" err="1"/>
              <a:t>making</a:t>
            </a:r>
            <a:r>
              <a:rPr lang="pt-BR" dirty="0"/>
              <a:t> </a:t>
            </a:r>
            <a:r>
              <a:rPr lang="pt-BR" dirty="0" err="1"/>
              <a:t>process</a:t>
            </a:r>
            <a:r>
              <a:rPr lang="pt-BR" dirty="0"/>
              <a:t>¨:  levantar as informações necessárias e e suficientes, ouvir especialistas sérios,  tomar decisão razoável, segundo elementos colhidos</a:t>
            </a:r>
          </a:p>
          <a:p>
            <a:endParaRPr lang="pt-BR" dirty="0"/>
          </a:p>
        </p:txBody>
      </p:sp>
    </p:spTree>
    <p:extLst>
      <p:ext uri="{BB962C8B-B14F-4D97-AF65-F5344CB8AC3E}">
        <p14:creationId xmlns:p14="http://schemas.microsoft.com/office/powerpoint/2010/main" val="2945672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3E367-8470-3C4E-836F-20D087AFB99B}"/>
              </a:ext>
            </a:extLst>
          </p:cNvPr>
          <p:cNvSpPr>
            <a:spLocks noGrp="1"/>
          </p:cNvSpPr>
          <p:nvPr>
            <p:ph type="title"/>
          </p:nvPr>
        </p:nvSpPr>
        <p:spPr/>
        <p:txBody>
          <a:bodyPr/>
          <a:lstStyle/>
          <a:p>
            <a:r>
              <a:rPr lang="pt-BR" dirty="0"/>
              <a:t>Poder de Controle</a:t>
            </a:r>
          </a:p>
        </p:txBody>
      </p:sp>
      <p:sp>
        <p:nvSpPr>
          <p:cNvPr id="3" name="Espaço Reservado para Conteúdo 2">
            <a:extLst>
              <a:ext uri="{FF2B5EF4-FFF2-40B4-BE49-F238E27FC236}">
                <a16:creationId xmlns:a16="http://schemas.microsoft.com/office/drawing/2014/main" id="{916EC3F0-383E-5143-9F24-D7EE98DA4DA9}"/>
              </a:ext>
            </a:extLst>
          </p:cNvPr>
          <p:cNvSpPr>
            <a:spLocks noGrp="1"/>
          </p:cNvSpPr>
          <p:nvPr>
            <p:ph idx="1"/>
          </p:nvPr>
        </p:nvSpPr>
        <p:spPr/>
        <p:txBody>
          <a:bodyPr>
            <a:normAutofit/>
          </a:bodyPr>
          <a:lstStyle/>
          <a:p>
            <a:pPr marL="0" indent="0" algn="ctr">
              <a:buNone/>
            </a:pPr>
            <a:endParaRPr lang="pt-BR" sz="4000" b="1" dirty="0"/>
          </a:p>
          <a:p>
            <a:pPr marL="0" indent="0" algn="ctr">
              <a:buNone/>
            </a:pPr>
            <a:r>
              <a:rPr lang="pt-BR" sz="4000" b="1" dirty="0"/>
              <a:t>Quem manda na companhia?</a:t>
            </a:r>
          </a:p>
        </p:txBody>
      </p:sp>
    </p:spTree>
    <p:extLst>
      <p:ext uri="{BB962C8B-B14F-4D97-AF65-F5344CB8AC3E}">
        <p14:creationId xmlns:p14="http://schemas.microsoft.com/office/powerpoint/2010/main" val="39469546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3E0CC3-BA5D-C444-B9A8-3FB4169FF59E}"/>
              </a:ext>
            </a:extLst>
          </p:cNvPr>
          <p:cNvSpPr>
            <a:spLocks noGrp="1"/>
          </p:cNvSpPr>
          <p:nvPr>
            <p:ph type="title"/>
          </p:nvPr>
        </p:nvSpPr>
        <p:spPr/>
        <p:txBody>
          <a:bodyPr/>
          <a:lstStyle/>
          <a:p>
            <a:r>
              <a:rPr lang="pt-BR" dirty="0"/>
              <a:t>Dever de Lealdade</a:t>
            </a:r>
          </a:p>
        </p:txBody>
      </p:sp>
      <p:sp>
        <p:nvSpPr>
          <p:cNvPr id="3" name="Espaço Reservado para Conteúdo 2">
            <a:extLst>
              <a:ext uri="{FF2B5EF4-FFF2-40B4-BE49-F238E27FC236}">
                <a16:creationId xmlns:a16="http://schemas.microsoft.com/office/drawing/2014/main" id="{6E523C67-31B5-9446-AF69-9D462DE58BFD}"/>
              </a:ext>
            </a:extLst>
          </p:cNvPr>
          <p:cNvSpPr>
            <a:spLocks noGrp="1"/>
          </p:cNvSpPr>
          <p:nvPr>
            <p:ph idx="1"/>
          </p:nvPr>
        </p:nvSpPr>
        <p:spPr/>
        <p:txBody>
          <a:bodyPr>
            <a:normAutofit lnSpcReduction="10000"/>
          </a:bodyPr>
          <a:lstStyle/>
          <a:p>
            <a:pPr>
              <a:buFontTx/>
              <a:buChar char="•"/>
            </a:pPr>
            <a:r>
              <a:rPr lang="pt-BR" dirty="0"/>
              <a:t>Decisão deve ser DESINTERESSADA.</a:t>
            </a:r>
          </a:p>
          <a:p>
            <a:pPr>
              <a:buFontTx/>
              <a:buChar char="•"/>
            </a:pPr>
            <a:r>
              <a:rPr lang="pt-BR" dirty="0" err="1"/>
              <a:t>Nao</a:t>
            </a:r>
            <a:r>
              <a:rPr lang="pt-BR" dirty="0"/>
              <a:t> deve intervir em negocio em que tenha interesse (ex.: TJSP chegou a negar registro a escritura em que administrador vendia bem a si mesmo). Artigo 497 CC.</a:t>
            </a:r>
          </a:p>
          <a:p>
            <a:pPr>
              <a:buFontTx/>
              <a:buChar char="•"/>
            </a:pPr>
            <a:r>
              <a:rPr lang="pt-BR" dirty="0"/>
              <a:t>Proibido o self-</a:t>
            </a:r>
            <a:r>
              <a:rPr lang="pt-BR" dirty="0" err="1"/>
              <a:t>dealing</a:t>
            </a:r>
            <a:r>
              <a:rPr lang="pt-BR" dirty="0"/>
              <a:t> (regra mais rigorosa do que a relativa ao controlador)</a:t>
            </a:r>
          </a:p>
          <a:p>
            <a:pPr>
              <a:buFontTx/>
              <a:buChar char="•"/>
            </a:pPr>
            <a:r>
              <a:rPr lang="pt-BR" dirty="0" err="1"/>
              <a:t>Nao</a:t>
            </a:r>
            <a:r>
              <a:rPr lang="pt-BR" dirty="0"/>
              <a:t> deve concorrer com companhia nem se aproveitar de oportunidades que venha a conhecer</a:t>
            </a:r>
          </a:p>
          <a:p>
            <a:pPr>
              <a:buFontTx/>
              <a:buChar char="•"/>
            </a:pPr>
            <a:r>
              <a:rPr lang="pt-BR" dirty="0"/>
              <a:t>Ilícitos: propina de fornecedores, etc..</a:t>
            </a:r>
          </a:p>
          <a:p>
            <a:pPr marL="0" indent="0">
              <a:buNone/>
            </a:pPr>
            <a:endParaRPr lang="pt-BR" dirty="0"/>
          </a:p>
          <a:p>
            <a:pPr marL="0" indent="0">
              <a:buNone/>
            </a:pPr>
            <a:endParaRPr lang="pt-BR" dirty="0"/>
          </a:p>
        </p:txBody>
      </p:sp>
    </p:spTree>
    <p:extLst>
      <p:ext uri="{BB962C8B-B14F-4D97-AF65-F5344CB8AC3E}">
        <p14:creationId xmlns:p14="http://schemas.microsoft.com/office/powerpoint/2010/main" val="31957595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502EDF-DC09-6846-A61B-B05B64FE0643}"/>
              </a:ext>
            </a:extLst>
          </p:cNvPr>
          <p:cNvSpPr>
            <a:spLocks noGrp="1"/>
          </p:cNvSpPr>
          <p:nvPr>
            <p:ph type="title"/>
          </p:nvPr>
        </p:nvSpPr>
        <p:spPr/>
        <p:txBody>
          <a:bodyPr/>
          <a:lstStyle/>
          <a:p>
            <a:r>
              <a:rPr lang="pt-BR" dirty="0"/>
              <a:t>Dever de Informar</a:t>
            </a:r>
          </a:p>
        </p:txBody>
      </p:sp>
      <p:sp>
        <p:nvSpPr>
          <p:cNvPr id="3" name="Espaço Reservado para Conteúdo 2">
            <a:extLst>
              <a:ext uri="{FF2B5EF4-FFF2-40B4-BE49-F238E27FC236}">
                <a16:creationId xmlns:a16="http://schemas.microsoft.com/office/drawing/2014/main" id="{3B4703AB-E4AD-9748-A592-907F476DFC3A}"/>
              </a:ext>
            </a:extLst>
          </p:cNvPr>
          <p:cNvSpPr>
            <a:spLocks noGrp="1"/>
          </p:cNvSpPr>
          <p:nvPr>
            <p:ph idx="1"/>
          </p:nvPr>
        </p:nvSpPr>
        <p:spPr/>
        <p:txBody>
          <a:bodyPr/>
          <a:lstStyle/>
          <a:p>
            <a:endParaRPr lang="pt-BR" dirty="0"/>
          </a:p>
          <a:p>
            <a:r>
              <a:rPr lang="pt-BR" dirty="0"/>
              <a:t>Em regra, deve ser exercido na Assembleia</a:t>
            </a:r>
          </a:p>
          <a:p>
            <a:endParaRPr lang="pt-BR" dirty="0"/>
          </a:p>
          <a:p>
            <a:r>
              <a:rPr lang="pt-BR" dirty="0"/>
              <a:t>Padrões de governança corporativa ampliam as obrigações estritas da lei.</a:t>
            </a:r>
          </a:p>
          <a:p>
            <a:endParaRPr lang="pt-BR" dirty="0"/>
          </a:p>
          <a:p>
            <a:r>
              <a:rPr lang="pt-BR" dirty="0"/>
              <a:t>Reforçada nas companhias abertas</a:t>
            </a:r>
          </a:p>
          <a:p>
            <a:endParaRPr lang="pt-BR" dirty="0"/>
          </a:p>
        </p:txBody>
      </p:sp>
    </p:spTree>
    <p:extLst>
      <p:ext uri="{BB962C8B-B14F-4D97-AF65-F5344CB8AC3E}">
        <p14:creationId xmlns:p14="http://schemas.microsoft.com/office/powerpoint/2010/main" val="28133008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884F7B-A977-1943-A643-6E4C9CCD0571}"/>
              </a:ext>
            </a:extLst>
          </p:cNvPr>
          <p:cNvSpPr>
            <a:spLocks noGrp="1"/>
          </p:cNvSpPr>
          <p:nvPr>
            <p:ph type="title"/>
          </p:nvPr>
        </p:nvSpPr>
        <p:spPr/>
        <p:txBody>
          <a:bodyPr/>
          <a:lstStyle/>
          <a:p>
            <a:r>
              <a:rPr lang="pt-BR" dirty="0"/>
              <a:t>Perdão Judicial</a:t>
            </a:r>
          </a:p>
        </p:txBody>
      </p:sp>
      <p:sp>
        <p:nvSpPr>
          <p:cNvPr id="3" name="Espaço Reservado para Conteúdo 2">
            <a:extLst>
              <a:ext uri="{FF2B5EF4-FFF2-40B4-BE49-F238E27FC236}">
                <a16:creationId xmlns:a16="http://schemas.microsoft.com/office/drawing/2014/main" id="{1E056B58-6511-C346-8FF5-0659FA215047}"/>
              </a:ext>
            </a:extLst>
          </p:cNvPr>
          <p:cNvSpPr>
            <a:spLocks noGrp="1"/>
          </p:cNvSpPr>
          <p:nvPr>
            <p:ph idx="1"/>
          </p:nvPr>
        </p:nvSpPr>
        <p:spPr/>
        <p:txBody>
          <a:bodyPr/>
          <a:lstStyle/>
          <a:p>
            <a:pPr marL="0" indent="0">
              <a:buNone/>
            </a:pPr>
            <a:r>
              <a:rPr lang="pt-BR" dirty="0"/>
              <a:t>Artigo 159   § 6° O juiz poderá reconhecer a exclusão da responsabilidade do administrador, se convencido de que este agiu de boa-fé e visando ao interesse da companhia.</a:t>
            </a:r>
          </a:p>
          <a:p>
            <a:pPr marL="0" indent="0">
              <a:buNone/>
            </a:pPr>
            <a:endParaRPr lang="pt-BR" dirty="0"/>
          </a:p>
        </p:txBody>
      </p:sp>
    </p:spTree>
    <p:extLst>
      <p:ext uri="{BB962C8B-B14F-4D97-AF65-F5344CB8AC3E}">
        <p14:creationId xmlns:p14="http://schemas.microsoft.com/office/powerpoint/2010/main" val="5073498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3E04184-20BC-3F40-B610-1E49A451B898}"/>
              </a:ext>
            </a:extLst>
          </p:cNvPr>
          <p:cNvSpPr>
            <a:spLocks noGrp="1"/>
          </p:cNvSpPr>
          <p:nvPr>
            <p:ph type="title"/>
          </p:nvPr>
        </p:nvSpPr>
        <p:spPr/>
        <p:txBody>
          <a:bodyPr/>
          <a:lstStyle/>
          <a:p>
            <a:r>
              <a:rPr lang="pt-BR" dirty="0"/>
              <a:t>Nexo de Causalidade</a:t>
            </a:r>
          </a:p>
        </p:txBody>
      </p:sp>
      <p:sp>
        <p:nvSpPr>
          <p:cNvPr id="5" name="Espaço Reservado para Conteúdo 4">
            <a:extLst>
              <a:ext uri="{FF2B5EF4-FFF2-40B4-BE49-F238E27FC236}">
                <a16:creationId xmlns:a16="http://schemas.microsoft.com/office/drawing/2014/main" id="{F97BD1FA-EB1E-894B-9631-FEF70241D1AC}"/>
              </a:ext>
            </a:extLst>
          </p:cNvPr>
          <p:cNvSpPr>
            <a:spLocks noGrp="1"/>
          </p:cNvSpPr>
          <p:nvPr>
            <p:ph idx="1"/>
          </p:nvPr>
        </p:nvSpPr>
        <p:spPr/>
        <p:txBody>
          <a:bodyPr>
            <a:normAutofit/>
          </a:bodyPr>
          <a:lstStyle/>
          <a:p>
            <a:r>
              <a:rPr lang="en-US" dirty="0"/>
              <a:t>Causa </a:t>
            </a:r>
            <a:r>
              <a:rPr lang="en-US" dirty="0" err="1"/>
              <a:t>deve</a:t>
            </a:r>
            <a:r>
              <a:rPr lang="en-US" dirty="0"/>
              <a:t> ser </a:t>
            </a:r>
            <a:r>
              <a:rPr lang="en-US" dirty="0" err="1"/>
              <a:t>imediata</a:t>
            </a:r>
            <a:r>
              <a:rPr lang="en-US" dirty="0"/>
              <a:t> (</a:t>
            </a:r>
            <a:r>
              <a:rPr lang="en-US" dirty="0" err="1"/>
              <a:t>nao</a:t>
            </a:r>
            <a:r>
              <a:rPr lang="en-US" dirty="0"/>
              <a:t> se </a:t>
            </a:r>
            <a:r>
              <a:rPr lang="en-US" dirty="0" err="1"/>
              <a:t>dá</a:t>
            </a:r>
            <a:r>
              <a:rPr lang="en-US" dirty="0"/>
              <a:t> </a:t>
            </a:r>
            <a:r>
              <a:rPr lang="en-US" dirty="0" err="1"/>
              <a:t>indenização</a:t>
            </a:r>
            <a:r>
              <a:rPr lang="en-US" dirty="0"/>
              <a:t> individual a </a:t>
            </a:r>
            <a:r>
              <a:rPr lang="en-US" dirty="0" err="1"/>
              <a:t>acionista</a:t>
            </a:r>
            <a:r>
              <a:rPr lang="en-US" dirty="0"/>
              <a:t> </a:t>
            </a:r>
            <a:r>
              <a:rPr lang="en-US" dirty="0" err="1"/>
              <a:t>pelo</a:t>
            </a:r>
            <a:r>
              <a:rPr lang="en-US" dirty="0"/>
              <a:t> </a:t>
            </a:r>
            <a:r>
              <a:rPr lang="en-US" dirty="0" err="1"/>
              <a:t>dano</a:t>
            </a:r>
            <a:r>
              <a:rPr lang="en-US" dirty="0"/>
              <a:t> </a:t>
            </a:r>
            <a:r>
              <a:rPr lang="en-US" dirty="0" err="1"/>
              <a:t>indireto</a:t>
            </a:r>
            <a:r>
              <a:rPr lang="en-US" dirty="0"/>
              <a:t> que </a:t>
            </a:r>
            <a:r>
              <a:rPr lang="en-US" dirty="0" err="1"/>
              <a:t>sofreu</a:t>
            </a:r>
            <a:r>
              <a:rPr lang="en-US" dirty="0"/>
              <a:t> </a:t>
            </a:r>
            <a:r>
              <a:rPr lang="en-US" dirty="0" err="1"/>
              <a:t>em</a:t>
            </a:r>
            <a:r>
              <a:rPr lang="en-US" dirty="0"/>
              <a:t> </a:t>
            </a:r>
            <a:r>
              <a:rPr lang="en-US" dirty="0" err="1"/>
              <a:t>seu</a:t>
            </a:r>
            <a:r>
              <a:rPr lang="en-US" dirty="0"/>
              <a:t> </a:t>
            </a:r>
            <a:r>
              <a:rPr lang="en-US" dirty="0" err="1"/>
              <a:t>patrimônio</a:t>
            </a:r>
            <a:r>
              <a:rPr lang="en-US" dirty="0"/>
              <a:t> </a:t>
            </a:r>
            <a:r>
              <a:rPr lang="en-US" dirty="0" err="1"/>
              <a:t>como</a:t>
            </a:r>
            <a:r>
              <a:rPr lang="en-US" dirty="0"/>
              <a:t> mero </a:t>
            </a:r>
            <a:r>
              <a:rPr lang="en-US" dirty="0" err="1"/>
              <a:t>reflexo</a:t>
            </a:r>
            <a:r>
              <a:rPr lang="en-US" dirty="0"/>
              <a:t> do </a:t>
            </a:r>
            <a:r>
              <a:rPr lang="en-US" dirty="0" err="1"/>
              <a:t>prejuizo</a:t>
            </a:r>
            <a:r>
              <a:rPr lang="en-US" dirty="0"/>
              <a:t> </a:t>
            </a:r>
            <a:r>
              <a:rPr lang="en-US" dirty="0" err="1"/>
              <a:t>à</a:t>
            </a:r>
            <a:r>
              <a:rPr lang="en-US" dirty="0"/>
              <a:t> </a:t>
            </a:r>
            <a:r>
              <a:rPr lang="en-US" dirty="0" err="1"/>
              <a:t>companhia</a:t>
            </a:r>
            <a:r>
              <a:rPr lang="en-US" dirty="0"/>
              <a:t>, </a:t>
            </a:r>
            <a:r>
              <a:rPr lang="en-US" dirty="0" err="1"/>
              <a:t>como</a:t>
            </a:r>
            <a:r>
              <a:rPr lang="en-US" dirty="0"/>
              <a:t>, por </a:t>
            </a:r>
            <a:r>
              <a:rPr lang="en-US" dirty="0" err="1"/>
              <a:t>exemplo</a:t>
            </a:r>
            <a:r>
              <a:rPr lang="en-US" dirty="0"/>
              <a:t>, a </a:t>
            </a:r>
            <a:r>
              <a:rPr lang="en-US" dirty="0" err="1"/>
              <a:t>desvalorizaçao</a:t>
            </a:r>
            <a:r>
              <a:rPr lang="en-US" dirty="0"/>
              <a:t> das </a:t>
            </a:r>
            <a:r>
              <a:rPr lang="en-US" dirty="0" err="1"/>
              <a:t>ações</a:t>
            </a:r>
            <a:r>
              <a:rPr lang="en-US" dirty="0"/>
              <a:t>)</a:t>
            </a:r>
          </a:p>
          <a:p>
            <a:pPr marL="0" indent="0">
              <a:buNone/>
            </a:pPr>
            <a:endParaRPr lang="en-US" dirty="0"/>
          </a:p>
          <a:p>
            <a:r>
              <a:rPr lang="en-US" dirty="0"/>
              <a:t>Causa </a:t>
            </a:r>
            <a:r>
              <a:rPr lang="en-US" dirty="0" err="1"/>
              <a:t>adequada</a:t>
            </a:r>
            <a:r>
              <a:rPr lang="en-US" dirty="0"/>
              <a:t>. Ex.: </a:t>
            </a:r>
            <a:r>
              <a:rPr lang="en-US" dirty="0" err="1"/>
              <a:t>pessoa</a:t>
            </a:r>
            <a:r>
              <a:rPr lang="en-US" dirty="0"/>
              <a:t> </a:t>
            </a:r>
            <a:r>
              <a:rPr lang="en-US" dirty="0" err="1"/>
              <a:t>vitimada</a:t>
            </a:r>
            <a:r>
              <a:rPr lang="en-US" dirty="0"/>
              <a:t> por </a:t>
            </a:r>
            <a:r>
              <a:rPr lang="en-US" dirty="0" err="1"/>
              <a:t>raio</a:t>
            </a:r>
            <a:r>
              <a:rPr lang="en-US" dirty="0"/>
              <a:t> </a:t>
            </a:r>
            <a:r>
              <a:rPr lang="en-US" dirty="0" err="1"/>
              <a:t>em</a:t>
            </a:r>
            <a:r>
              <a:rPr lang="en-US" dirty="0"/>
              <a:t> </a:t>
            </a:r>
            <a:r>
              <a:rPr lang="en-US" dirty="0" err="1"/>
              <a:t>passeio</a:t>
            </a:r>
            <a:r>
              <a:rPr lang="en-US" dirty="0"/>
              <a:t> a </a:t>
            </a:r>
            <a:r>
              <a:rPr lang="en-US" dirty="0" err="1"/>
              <a:t>parque</a:t>
            </a:r>
            <a:r>
              <a:rPr lang="en-US" dirty="0"/>
              <a:t>.</a:t>
            </a:r>
          </a:p>
          <a:p>
            <a:pPr marL="0" indent="0">
              <a:buNone/>
            </a:pPr>
            <a:r>
              <a:rPr lang="en-US" dirty="0" err="1"/>
              <a:t>Exemplo</a:t>
            </a:r>
            <a:r>
              <a:rPr lang="en-US" dirty="0"/>
              <a:t>: </a:t>
            </a:r>
            <a:r>
              <a:rPr lang="en-US" dirty="0" err="1"/>
              <a:t>contratação</a:t>
            </a:r>
            <a:r>
              <a:rPr lang="en-US" dirty="0"/>
              <a:t> de </a:t>
            </a:r>
            <a:r>
              <a:rPr lang="en-US" dirty="0" err="1"/>
              <a:t>funcionário</a:t>
            </a:r>
            <a:r>
              <a:rPr lang="en-US" dirty="0"/>
              <a:t> que </a:t>
            </a:r>
            <a:r>
              <a:rPr lang="en-US" dirty="0" err="1"/>
              <a:t>dá</a:t>
            </a:r>
            <a:r>
              <a:rPr lang="en-US" dirty="0"/>
              <a:t> </a:t>
            </a:r>
            <a:r>
              <a:rPr lang="en-US" dirty="0" err="1"/>
              <a:t>desfalque</a:t>
            </a:r>
            <a:r>
              <a:rPr lang="en-US" dirty="0"/>
              <a:t>.</a:t>
            </a:r>
          </a:p>
          <a:p>
            <a:endParaRPr lang="pt-BR" dirty="0"/>
          </a:p>
        </p:txBody>
      </p:sp>
    </p:spTree>
    <p:extLst>
      <p:ext uri="{BB962C8B-B14F-4D97-AF65-F5344CB8AC3E}">
        <p14:creationId xmlns:p14="http://schemas.microsoft.com/office/powerpoint/2010/main" val="35112201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7FD486-EE00-BB48-855A-7D8F32A1CC38}"/>
              </a:ext>
            </a:extLst>
          </p:cNvPr>
          <p:cNvSpPr>
            <a:spLocks noGrp="1"/>
          </p:cNvSpPr>
          <p:nvPr>
            <p:ph type="title"/>
          </p:nvPr>
        </p:nvSpPr>
        <p:spPr/>
        <p:txBody>
          <a:bodyPr/>
          <a:lstStyle/>
          <a:p>
            <a:r>
              <a:rPr lang="pt-BR" dirty="0"/>
              <a:t>Dano</a:t>
            </a:r>
          </a:p>
        </p:txBody>
      </p:sp>
      <p:sp>
        <p:nvSpPr>
          <p:cNvPr id="3" name="Espaço Reservado para Conteúdo 2">
            <a:extLst>
              <a:ext uri="{FF2B5EF4-FFF2-40B4-BE49-F238E27FC236}">
                <a16:creationId xmlns:a16="http://schemas.microsoft.com/office/drawing/2014/main" id="{CF869B90-55D9-CB48-8177-606C3BE1BDAD}"/>
              </a:ext>
            </a:extLst>
          </p:cNvPr>
          <p:cNvSpPr>
            <a:spLocks noGrp="1"/>
          </p:cNvSpPr>
          <p:nvPr>
            <p:ph idx="1"/>
          </p:nvPr>
        </p:nvSpPr>
        <p:spPr/>
        <p:txBody>
          <a:bodyPr/>
          <a:lstStyle/>
          <a:p>
            <a:r>
              <a:rPr lang="en-US" dirty="0"/>
              <a:t>Nao basta </a:t>
            </a:r>
            <a:r>
              <a:rPr lang="en-US" dirty="0" err="1"/>
              <a:t>apontar</a:t>
            </a:r>
            <a:r>
              <a:rPr lang="en-US" dirty="0"/>
              <a:t> o </a:t>
            </a:r>
            <a:r>
              <a:rPr lang="en-US" dirty="0" err="1"/>
              <a:t>resultado</a:t>
            </a:r>
            <a:r>
              <a:rPr lang="en-US" dirty="0"/>
              <a:t> social total, </a:t>
            </a:r>
            <a:r>
              <a:rPr lang="en-US" dirty="0" err="1"/>
              <a:t>seja</a:t>
            </a:r>
            <a:r>
              <a:rPr lang="en-US" dirty="0"/>
              <a:t> de </a:t>
            </a:r>
            <a:r>
              <a:rPr lang="en-US" dirty="0" err="1"/>
              <a:t>lucro</a:t>
            </a:r>
            <a:r>
              <a:rPr lang="en-US" dirty="0"/>
              <a:t>, </a:t>
            </a:r>
            <a:r>
              <a:rPr lang="en-US" dirty="0" err="1"/>
              <a:t>seja</a:t>
            </a:r>
            <a:r>
              <a:rPr lang="en-US" dirty="0"/>
              <a:t> de </a:t>
            </a:r>
            <a:r>
              <a:rPr lang="en-US" dirty="0" err="1"/>
              <a:t>prejuizo</a:t>
            </a:r>
            <a:r>
              <a:rPr lang="en-US" dirty="0"/>
              <a:t>. </a:t>
            </a:r>
          </a:p>
          <a:p>
            <a:r>
              <a:rPr lang="en-US" dirty="0" err="1"/>
              <a:t>Deve</a:t>
            </a:r>
            <a:r>
              <a:rPr lang="en-US" dirty="0"/>
              <a:t> ser </a:t>
            </a:r>
            <a:r>
              <a:rPr lang="en-US" dirty="0" err="1"/>
              <a:t>deduzido</a:t>
            </a:r>
            <a:r>
              <a:rPr lang="en-US" dirty="0"/>
              <a:t> de </a:t>
            </a:r>
            <a:r>
              <a:rPr lang="en-US" dirty="0" err="1"/>
              <a:t>ganhos</a:t>
            </a:r>
            <a:r>
              <a:rPr lang="en-US" dirty="0"/>
              <a:t> que </a:t>
            </a:r>
            <a:r>
              <a:rPr lang="en-US" dirty="0" err="1"/>
              <a:t>defluiram</a:t>
            </a:r>
            <a:r>
              <a:rPr lang="en-US" dirty="0"/>
              <a:t> da </a:t>
            </a:r>
            <a:r>
              <a:rPr lang="en-US" dirty="0" err="1"/>
              <a:t>ação</a:t>
            </a:r>
            <a:r>
              <a:rPr lang="en-US" dirty="0"/>
              <a:t> (Hans-Christoph </a:t>
            </a:r>
            <a:r>
              <a:rPr lang="en-US" dirty="0" err="1"/>
              <a:t>Grigoleit</a:t>
            </a:r>
            <a:r>
              <a:rPr lang="en-US" dirty="0"/>
              <a:t>)</a:t>
            </a:r>
          </a:p>
          <a:p>
            <a:r>
              <a:rPr lang="en-US" dirty="0" err="1"/>
              <a:t>Deve</a:t>
            </a:r>
            <a:r>
              <a:rPr lang="en-US" dirty="0"/>
              <a:t> ser </a:t>
            </a:r>
            <a:r>
              <a:rPr lang="en-US" dirty="0" err="1"/>
              <a:t>provado</a:t>
            </a:r>
            <a:r>
              <a:rPr lang="en-US" dirty="0"/>
              <a:t> </a:t>
            </a:r>
            <a:r>
              <a:rPr lang="en-US" dirty="0" err="1"/>
              <a:t>na</a:t>
            </a:r>
            <a:r>
              <a:rPr lang="en-US" dirty="0"/>
              <a:t> </a:t>
            </a:r>
            <a:r>
              <a:rPr lang="en-US" dirty="0" err="1"/>
              <a:t>fase</a:t>
            </a:r>
            <a:r>
              <a:rPr lang="en-US" dirty="0"/>
              <a:t> de </a:t>
            </a:r>
            <a:r>
              <a:rPr lang="en-US" dirty="0" err="1"/>
              <a:t>conhecimento</a:t>
            </a:r>
            <a:r>
              <a:rPr lang="en-US" dirty="0"/>
              <a:t> o</a:t>
            </a:r>
            <a:r>
              <a:rPr lang="en-US" i="1" dirty="0"/>
              <a:t> an </a:t>
            </a:r>
            <a:r>
              <a:rPr lang="en-US" i="1" dirty="0" err="1"/>
              <a:t>debeatur</a:t>
            </a:r>
            <a:r>
              <a:rPr lang="en-US" dirty="0"/>
              <a:t>, </a:t>
            </a:r>
            <a:r>
              <a:rPr lang="en-US" dirty="0" err="1"/>
              <a:t>podendo</a:t>
            </a:r>
            <a:r>
              <a:rPr lang="en-US" dirty="0"/>
              <a:t>-se </a:t>
            </a:r>
            <a:r>
              <a:rPr lang="en-US" dirty="0" err="1"/>
              <a:t>deixar</a:t>
            </a:r>
            <a:r>
              <a:rPr lang="en-US" dirty="0"/>
              <a:t> para a </a:t>
            </a:r>
            <a:r>
              <a:rPr lang="en-US" dirty="0" err="1"/>
              <a:t>fase</a:t>
            </a:r>
            <a:r>
              <a:rPr lang="en-US" dirty="0"/>
              <a:t> de </a:t>
            </a:r>
            <a:r>
              <a:rPr lang="en-US" dirty="0" err="1"/>
              <a:t>liquidação</a:t>
            </a:r>
            <a:r>
              <a:rPr lang="en-US" dirty="0"/>
              <a:t> o </a:t>
            </a:r>
            <a:r>
              <a:rPr lang="en-US" dirty="0" err="1"/>
              <a:t>cálculo</a:t>
            </a:r>
            <a:r>
              <a:rPr lang="en-US" dirty="0"/>
              <a:t> do </a:t>
            </a:r>
            <a:r>
              <a:rPr lang="en-US" i="1" dirty="0"/>
              <a:t>quantum </a:t>
            </a:r>
            <a:r>
              <a:rPr lang="en-US" i="1" dirty="0" err="1"/>
              <a:t>debeatur</a:t>
            </a:r>
            <a:r>
              <a:rPr lang="en-US" dirty="0"/>
              <a:t>.</a:t>
            </a:r>
          </a:p>
          <a:p>
            <a:endParaRPr lang="pt-BR" dirty="0"/>
          </a:p>
        </p:txBody>
      </p:sp>
    </p:spTree>
    <p:extLst>
      <p:ext uri="{BB962C8B-B14F-4D97-AF65-F5344CB8AC3E}">
        <p14:creationId xmlns:p14="http://schemas.microsoft.com/office/powerpoint/2010/main" val="5585220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3E06B1-A910-8F46-B4DF-955FC7FB8FDF}"/>
              </a:ext>
            </a:extLst>
          </p:cNvPr>
          <p:cNvSpPr>
            <a:spLocks noGrp="1"/>
          </p:cNvSpPr>
          <p:nvPr>
            <p:ph type="title"/>
          </p:nvPr>
        </p:nvSpPr>
        <p:spPr/>
        <p:txBody>
          <a:bodyPr/>
          <a:lstStyle/>
          <a:p>
            <a:r>
              <a:rPr lang="pt-BR" dirty="0"/>
              <a:t>Solidariedade</a:t>
            </a:r>
          </a:p>
        </p:txBody>
      </p:sp>
      <p:sp>
        <p:nvSpPr>
          <p:cNvPr id="3" name="Espaço Reservado para Conteúdo 2">
            <a:extLst>
              <a:ext uri="{FF2B5EF4-FFF2-40B4-BE49-F238E27FC236}">
                <a16:creationId xmlns:a16="http://schemas.microsoft.com/office/drawing/2014/main" id="{F4B55DEA-D3A0-BB45-92F0-42C3F2A1CEBC}"/>
              </a:ext>
            </a:extLst>
          </p:cNvPr>
          <p:cNvSpPr>
            <a:spLocks noGrp="1"/>
          </p:cNvSpPr>
          <p:nvPr>
            <p:ph idx="1"/>
          </p:nvPr>
        </p:nvSpPr>
        <p:spPr>
          <a:xfrm>
            <a:off x="694480" y="2257063"/>
            <a:ext cx="10583119" cy="4125320"/>
          </a:xfrm>
        </p:spPr>
        <p:txBody>
          <a:bodyPr>
            <a:normAutofit fontScale="40000" lnSpcReduction="20000"/>
          </a:bodyPr>
          <a:lstStyle/>
          <a:p>
            <a:pPr marL="0" indent="0" algn="just">
              <a:buNone/>
            </a:pPr>
            <a:r>
              <a:rPr lang="pt-BR" sz="2900" dirty="0">
                <a:latin typeface="Arial" panose="020B0604020202020204" pitchFamily="34" charset="0"/>
                <a:cs typeface="Arial" panose="020B0604020202020204" pitchFamily="34" charset="0"/>
              </a:rPr>
              <a:t>    § 1º </a:t>
            </a:r>
            <a:r>
              <a:rPr lang="pt-BR" sz="3500" b="1" dirty="0">
                <a:latin typeface="Arial" panose="020B0604020202020204" pitchFamily="34" charset="0"/>
                <a:cs typeface="Arial" panose="020B0604020202020204" pitchFamily="34" charset="0"/>
              </a:rPr>
              <a:t>O administrador não é responsável por atos ilícitos de outros administradores, salvo se com eles for conivente, se negligenciar em descobri-los ou se, deles tendo conhecimento, deixar de agir para impedir a sua prática.</a:t>
            </a:r>
            <a:r>
              <a:rPr lang="pt-BR" sz="2900" dirty="0">
                <a:latin typeface="Arial" panose="020B0604020202020204" pitchFamily="34" charset="0"/>
                <a:cs typeface="Arial" panose="020B0604020202020204" pitchFamily="34" charset="0"/>
              </a:rPr>
              <a:t> Exime-se de responsabilidade o administrador dissidente que faça </a:t>
            </a:r>
            <a:r>
              <a:rPr lang="pt-BR" sz="3500" b="1" dirty="0">
                <a:latin typeface="Arial" panose="020B0604020202020204" pitchFamily="34" charset="0"/>
                <a:cs typeface="Arial" panose="020B0604020202020204" pitchFamily="34" charset="0"/>
              </a:rPr>
              <a:t>consignar sua divergência em ata de reunião </a:t>
            </a:r>
            <a:r>
              <a:rPr lang="pt-BR" sz="2900" dirty="0">
                <a:latin typeface="Arial" panose="020B0604020202020204" pitchFamily="34" charset="0"/>
                <a:cs typeface="Arial" panose="020B0604020202020204" pitchFamily="34" charset="0"/>
              </a:rPr>
              <a:t>do órgão de administração ou, não sendo possível, dela dê ciência imediata e por escrito ao órgão da administração, no conselho fiscal, se em funcionamento, ou à </a:t>
            </a:r>
            <a:r>
              <a:rPr lang="pt-BR" sz="2900" dirty="0" err="1">
                <a:latin typeface="Arial" panose="020B0604020202020204" pitchFamily="34" charset="0"/>
                <a:cs typeface="Arial" panose="020B0604020202020204" pitchFamily="34" charset="0"/>
              </a:rPr>
              <a:t>assembléia</a:t>
            </a:r>
            <a:r>
              <a:rPr lang="pt-BR" sz="2900" dirty="0">
                <a:latin typeface="Arial" panose="020B0604020202020204" pitchFamily="34" charset="0"/>
                <a:cs typeface="Arial" panose="020B0604020202020204" pitchFamily="34" charset="0"/>
              </a:rPr>
              <a:t>-geral.</a:t>
            </a:r>
          </a:p>
          <a:p>
            <a:pPr marL="0" indent="0" algn="just">
              <a:buNone/>
            </a:pPr>
            <a:r>
              <a:rPr lang="pt-BR" sz="2900" dirty="0">
                <a:latin typeface="Arial" panose="020B0604020202020204" pitchFamily="34" charset="0"/>
                <a:cs typeface="Arial" panose="020B0604020202020204" pitchFamily="34" charset="0"/>
              </a:rPr>
              <a:t>        § 2º Os administradores são solidariamente responsáveis pelos prejuízos causados em virtude do não cumprimento dos deveres impostos por lei para assegurar o funcionamento normal da companhia, ainda que, pelo estatuto, tais deveres não caibam a todos eles.</a:t>
            </a:r>
          </a:p>
          <a:p>
            <a:pPr marL="0" indent="0" algn="just">
              <a:buNone/>
            </a:pPr>
            <a:r>
              <a:rPr lang="pt-BR" sz="2900" dirty="0">
                <a:latin typeface="Arial" panose="020B0604020202020204" pitchFamily="34" charset="0"/>
                <a:cs typeface="Arial" panose="020B0604020202020204" pitchFamily="34" charset="0"/>
              </a:rPr>
              <a:t>        § 3º Nas companhias abertas, a responsabilidade de que trata o § 2º ficará restrita, ressalvado o disposto no § 4º, aos administradores que, por disposição do estatuto, tenham atribuição específica de dar cumprimento àqueles deveres.</a:t>
            </a:r>
          </a:p>
          <a:p>
            <a:pPr marL="0" indent="0" algn="just">
              <a:buNone/>
            </a:pPr>
            <a:r>
              <a:rPr lang="pt-BR" sz="2900" dirty="0">
                <a:latin typeface="Arial" panose="020B0604020202020204" pitchFamily="34" charset="0"/>
                <a:cs typeface="Arial" panose="020B0604020202020204" pitchFamily="34" charset="0"/>
              </a:rPr>
              <a:t>        </a:t>
            </a:r>
            <a:r>
              <a:rPr lang="pt-BR" sz="2900" b="1" dirty="0">
                <a:latin typeface="Arial" panose="020B0604020202020204" pitchFamily="34" charset="0"/>
                <a:cs typeface="Arial" panose="020B0604020202020204" pitchFamily="34" charset="0"/>
              </a:rPr>
              <a:t>§ 4º O administrador que, tendo conhecimento do não cumprimento desses deveres por seu predecessor, ou pelo administrador competente nos termos do § 3º, deixar de comunicar o fato a </a:t>
            </a:r>
            <a:r>
              <a:rPr lang="pt-BR" sz="2900" b="1" dirty="0" err="1">
                <a:latin typeface="Arial" panose="020B0604020202020204" pitchFamily="34" charset="0"/>
                <a:cs typeface="Arial" panose="020B0604020202020204" pitchFamily="34" charset="0"/>
              </a:rPr>
              <a:t>assembléia</a:t>
            </a:r>
            <a:r>
              <a:rPr lang="pt-BR" sz="2900" b="1" dirty="0">
                <a:latin typeface="Arial" panose="020B0604020202020204" pitchFamily="34" charset="0"/>
                <a:cs typeface="Arial" panose="020B0604020202020204" pitchFamily="34" charset="0"/>
              </a:rPr>
              <a:t>-geral, tornar-se-á por ele solidariamente responsável.</a:t>
            </a:r>
          </a:p>
          <a:p>
            <a:pPr marL="0" indent="0" algn="just">
              <a:buNone/>
            </a:pPr>
            <a:r>
              <a:rPr lang="pt-BR" sz="2900" dirty="0">
                <a:latin typeface="Arial" panose="020B0604020202020204" pitchFamily="34" charset="0"/>
                <a:cs typeface="Arial" panose="020B0604020202020204" pitchFamily="34" charset="0"/>
              </a:rPr>
              <a:t>        § 5º Responderá solidariamente com o administrador quem, com o fim de obter vantagem para si ou para outrem, concorrer para a prática de ato com violação da lei ou do estatuto.</a:t>
            </a:r>
          </a:p>
          <a:p>
            <a:pPr marL="0" indent="0" algn="just">
              <a:buNone/>
            </a:pPr>
            <a:endParaRPr lang="en-US" sz="2900" dirty="0">
              <a:latin typeface="Arial" panose="020B0604020202020204" pitchFamily="34" charset="0"/>
              <a:cs typeface="Arial" panose="020B0604020202020204" pitchFamily="34" charset="0"/>
            </a:endParaRPr>
          </a:p>
          <a:p>
            <a:pPr marL="0" indent="0" algn="just">
              <a:buNone/>
            </a:pPr>
            <a:r>
              <a:rPr lang="en-US" sz="2900" dirty="0">
                <a:latin typeface="Arial" panose="020B0604020202020204" pitchFamily="34" charset="0"/>
                <a:cs typeface="Arial" panose="020B0604020202020204" pitchFamily="34" charset="0"/>
              </a:rPr>
              <a:t>1) </a:t>
            </a:r>
            <a:r>
              <a:rPr lang="en-US" sz="2900" dirty="0" err="1">
                <a:latin typeface="Arial" panose="020B0604020202020204" pitchFamily="34" charset="0"/>
                <a:cs typeface="Arial" panose="020B0604020202020204" pitchFamily="34" charset="0"/>
              </a:rPr>
              <a:t>Não</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há</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responsabilidade</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objetiva</a:t>
            </a:r>
            <a:r>
              <a:rPr lang="en-US" sz="2900" dirty="0">
                <a:latin typeface="Arial" panose="020B0604020202020204" pitchFamily="34" charset="0"/>
                <a:cs typeface="Arial" panose="020B0604020202020204" pitchFamily="34" charset="0"/>
              </a:rPr>
              <a:t> 2) </a:t>
            </a:r>
            <a:r>
              <a:rPr lang="en-US" sz="2900" dirty="0" err="1">
                <a:latin typeface="Arial" panose="020B0604020202020204" pitchFamily="34" charset="0"/>
                <a:cs typeface="Arial" panose="020B0604020202020204" pitchFamily="34" charset="0"/>
              </a:rPr>
              <a:t>Todas</a:t>
            </a:r>
            <a:r>
              <a:rPr lang="en-US" sz="2900" dirty="0">
                <a:latin typeface="Arial" panose="020B0604020202020204" pitchFamily="34" charset="0"/>
                <a:cs typeface="Arial" panose="020B0604020202020204" pitchFamily="34" charset="0"/>
              </a:rPr>
              <a:t> as </a:t>
            </a:r>
            <a:r>
              <a:rPr lang="en-US" sz="2900" dirty="0" err="1">
                <a:latin typeface="Arial" panose="020B0604020202020204" pitchFamily="34" charset="0"/>
                <a:cs typeface="Arial" panose="020B0604020202020204" pitchFamily="34" charset="0"/>
              </a:rPr>
              <a:t>hipoteses</a:t>
            </a:r>
            <a:r>
              <a:rPr lang="en-US" sz="2900" dirty="0">
                <a:latin typeface="Arial" panose="020B0604020202020204" pitchFamily="34" charset="0"/>
                <a:cs typeface="Arial" panose="020B0604020202020204" pitchFamily="34" charset="0"/>
              </a:rPr>
              <a:t> de </a:t>
            </a:r>
            <a:r>
              <a:rPr lang="en-US" sz="2900" dirty="0" err="1">
                <a:latin typeface="Arial" panose="020B0604020202020204" pitchFamily="34" charset="0"/>
                <a:cs typeface="Arial" panose="020B0604020202020204" pitchFamily="34" charset="0"/>
              </a:rPr>
              <a:t>solidariedade</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exigem</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como</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concausa</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conduta</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ou</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omissão</a:t>
            </a:r>
            <a:r>
              <a:rPr lang="en-US" sz="2900" dirty="0">
                <a:latin typeface="Arial" panose="020B0604020202020204" pitchFamily="34" charset="0"/>
                <a:cs typeface="Arial" panose="020B0604020202020204" pitchFamily="34" charset="0"/>
              </a:rPr>
              <a:t> do </a:t>
            </a:r>
            <a:r>
              <a:rPr lang="en-US" sz="2900" dirty="0" err="1">
                <a:latin typeface="Arial" panose="020B0604020202020204" pitchFamily="34" charset="0"/>
                <a:cs typeface="Arial" panose="020B0604020202020204" pitchFamily="34" charset="0"/>
              </a:rPr>
              <a:t>administrador</a:t>
            </a:r>
            <a:r>
              <a:rPr lang="en-US" sz="2900" dirty="0">
                <a:latin typeface="Arial" panose="020B0604020202020204" pitchFamily="34" charset="0"/>
                <a:cs typeface="Arial" panose="020B0604020202020204" pitchFamily="34" charset="0"/>
              </a:rPr>
              <a:t>; 3)  </a:t>
            </a:r>
            <a:r>
              <a:rPr lang="en-US" sz="2900" dirty="0" err="1">
                <a:latin typeface="Arial" panose="020B0604020202020204" pitchFamily="34" charset="0"/>
                <a:cs typeface="Arial" panose="020B0604020202020204" pitchFamily="34" charset="0"/>
              </a:rPr>
              <a:t>Importância</a:t>
            </a:r>
            <a:r>
              <a:rPr lang="en-US" sz="2900" dirty="0">
                <a:latin typeface="Arial" panose="020B0604020202020204" pitchFamily="34" charset="0"/>
                <a:cs typeface="Arial" panose="020B0604020202020204" pitchFamily="34" charset="0"/>
              </a:rPr>
              <a:t> de </a:t>
            </a:r>
            <a:r>
              <a:rPr lang="en-US" sz="2900" dirty="0" err="1">
                <a:latin typeface="Arial" panose="020B0604020202020204" pitchFamily="34" charset="0"/>
                <a:cs typeface="Arial" panose="020B0604020202020204" pitchFamily="34" charset="0"/>
              </a:rPr>
              <a:t>delimitar</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funcoes</a:t>
            </a:r>
            <a:r>
              <a:rPr lang="en-US" sz="2900" dirty="0">
                <a:latin typeface="Arial" panose="020B0604020202020204" pitchFamily="34" charset="0"/>
                <a:cs typeface="Arial" panose="020B0604020202020204" pitchFamily="34" charset="0"/>
              </a:rPr>
              <a:t> no </a:t>
            </a:r>
            <a:r>
              <a:rPr lang="en-US" sz="2900" dirty="0" err="1">
                <a:latin typeface="Arial" panose="020B0604020202020204" pitchFamily="34" charset="0"/>
                <a:cs typeface="Arial" panose="020B0604020202020204" pitchFamily="34" charset="0"/>
              </a:rPr>
              <a:t>estatuto</a:t>
            </a:r>
            <a:r>
              <a:rPr lang="en-US" sz="2900" dirty="0">
                <a:latin typeface="Arial" panose="020B0604020202020204" pitchFamily="34" charset="0"/>
                <a:cs typeface="Arial" panose="020B0604020202020204" pitchFamily="34" charset="0"/>
              </a:rPr>
              <a:t>; 4) </a:t>
            </a:r>
            <a:r>
              <a:rPr lang="en-US" sz="2900" dirty="0" err="1">
                <a:latin typeface="Arial" panose="020B0604020202020204" pitchFamily="34" charset="0"/>
                <a:cs typeface="Arial" panose="020B0604020202020204" pitchFamily="34" charset="0"/>
              </a:rPr>
              <a:t>funcionamento</a:t>
            </a:r>
            <a:r>
              <a:rPr lang="en-US" sz="2900" dirty="0">
                <a:latin typeface="Arial" panose="020B0604020202020204" pitchFamily="34" charset="0"/>
                <a:cs typeface="Arial" panose="020B0604020202020204" pitchFamily="34" charset="0"/>
              </a:rPr>
              <a:t> : </a:t>
            </a:r>
            <a:r>
              <a:rPr lang="en-US" sz="2900" dirty="0" err="1">
                <a:latin typeface="Arial" panose="020B0604020202020204" pitchFamily="34" charset="0"/>
                <a:cs typeface="Arial" panose="020B0604020202020204" pitchFamily="34" charset="0"/>
              </a:rPr>
              <a:t>nao</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publicar</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balanco</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etc</a:t>
            </a:r>
            <a:r>
              <a:rPr lang="en-US" sz="2900" dirty="0">
                <a:latin typeface="Arial" panose="020B0604020202020204" pitchFamily="34" charset="0"/>
                <a:cs typeface="Arial" panose="020B0604020202020204" pitchFamily="34" charset="0"/>
              </a:rPr>
              <a:t>…</a:t>
            </a:r>
          </a:p>
          <a:p>
            <a:pPr marL="0" indent="0">
              <a:buNone/>
            </a:pPr>
            <a:endParaRPr lang="pt-BR" dirty="0"/>
          </a:p>
        </p:txBody>
      </p:sp>
    </p:spTree>
    <p:extLst>
      <p:ext uri="{BB962C8B-B14F-4D97-AF65-F5344CB8AC3E}">
        <p14:creationId xmlns:p14="http://schemas.microsoft.com/office/powerpoint/2010/main" val="34705561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2CD0E6-B9D5-4245-81E4-CDEE0B2741BA}"/>
              </a:ext>
            </a:extLst>
          </p:cNvPr>
          <p:cNvSpPr>
            <a:spLocks noGrp="1"/>
          </p:cNvSpPr>
          <p:nvPr>
            <p:ph type="title"/>
          </p:nvPr>
        </p:nvSpPr>
        <p:spPr/>
        <p:txBody>
          <a:bodyPr/>
          <a:lstStyle/>
          <a:p>
            <a:r>
              <a:rPr lang="pt-BR" dirty="0" err="1"/>
              <a:t>Quitus</a:t>
            </a:r>
            <a:endParaRPr lang="pt-BR" dirty="0"/>
          </a:p>
        </p:txBody>
      </p:sp>
      <p:sp>
        <p:nvSpPr>
          <p:cNvPr id="3" name="Espaço Reservado para Conteúdo 2">
            <a:extLst>
              <a:ext uri="{FF2B5EF4-FFF2-40B4-BE49-F238E27FC236}">
                <a16:creationId xmlns:a16="http://schemas.microsoft.com/office/drawing/2014/main" id="{78B9445D-6C7A-9F47-8164-37D34F17E648}"/>
              </a:ext>
            </a:extLst>
          </p:cNvPr>
          <p:cNvSpPr>
            <a:spLocks noGrp="1"/>
          </p:cNvSpPr>
          <p:nvPr>
            <p:ph idx="1"/>
          </p:nvPr>
        </p:nvSpPr>
        <p:spPr/>
        <p:txBody>
          <a:bodyPr>
            <a:normAutofit fontScale="92500"/>
          </a:bodyPr>
          <a:lstStyle/>
          <a:p>
            <a:r>
              <a:rPr lang="en-US" dirty="0" err="1"/>
              <a:t>Aprovação</a:t>
            </a:r>
            <a:r>
              <a:rPr lang="en-US" dirty="0"/>
              <a:t> de </a:t>
            </a:r>
            <a:r>
              <a:rPr lang="en-US" dirty="0" err="1"/>
              <a:t>balanço</a:t>
            </a:r>
            <a:r>
              <a:rPr lang="en-US" dirty="0"/>
              <a:t> e </a:t>
            </a:r>
            <a:r>
              <a:rPr lang="en-US" dirty="0" err="1"/>
              <a:t>demonstraçoes</a:t>
            </a:r>
            <a:r>
              <a:rPr lang="en-US" dirty="0"/>
              <a:t> </a:t>
            </a:r>
            <a:r>
              <a:rPr lang="en-US" dirty="0" err="1"/>
              <a:t>financeiras</a:t>
            </a:r>
            <a:r>
              <a:rPr lang="en-US" dirty="0"/>
              <a:t> </a:t>
            </a:r>
            <a:r>
              <a:rPr lang="en-US" b="1" u="sng" dirty="0" err="1"/>
              <a:t>sem</a:t>
            </a:r>
            <a:r>
              <a:rPr lang="en-US" b="1" u="sng" dirty="0"/>
              <a:t> </a:t>
            </a:r>
            <a:r>
              <a:rPr lang="en-US" b="1" u="sng" dirty="0" err="1"/>
              <a:t>ressalvas</a:t>
            </a:r>
            <a:r>
              <a:rPr lang="en-US" b="1" u="sng" dirty="0"/>
              <a:t> </a:t>
            </a:r>
            <a:r>
              <a:rPr lang="en-US" dirty="0"/>
              <a:t>impede </a:t>
            </a:r>
            <a:r>
              <a:rPr lang="en-US" dirty="0" err="1"/>
              <a:t>responsabilização</a:t>
            </a:r>
            <a:r>
              <a:rPr lang="en-US" dirty="0"/>
              <a:t> do </a:t>
            </a:r>
            <a:r>
              <a:rPr lang="en-US" dirty="0" err="1"/>
              <a:t>administrador</a:t>
            </a:r>
            <a:r>
              <a:rPr lang="en-US" dirty="0"/>
              <a:t>. </a:t>
            </a:r>
            <a:r>
              <a:rPr lang="en-US" dirty="0" err="1"/>
              <a:t>Tradicional</a:t>
            </a:r>
            <a:r>
              <a:rPr lang="en-US" dirty="0"/>
              <a:t> no </a:t>
            </a:r>
            <a:r>
              <a:rPr lang="en-US" dirty="0" err="1"/>
              <a:t>Direito</a:t>
            </a:r>
            <a:r>
              <a:rPr lang="en-US" dirty="0"/>
              <a:t> </a:t>
            </a:r>
            <a:r>
              <a:rPr lang="en-US" dirty="0" err="1"/>
              <a:t>Brasileiro</a:t>
            </a:r>
            <a:r>
              <a:rPr lang="en-US" dirty="0"/>
              <a:t>, </a:t>
            </a:r>
            <a:r>
              <a:rPr lang="en-US" dirty="0" err="1"/>
              <a:t>vem</a:t>
            </a:r>
            <a:r>
              <a:rPr lang="en-US" dirty="0"/>
              <a:t> </a:t>
            </a:r>
            <a:r>
              <a:rPr lang="en-US" dirty="0" err="1"/>
              <a:t>sendo</a:t>
            </a:r>
            <a:r>
              <a:rPr lang="en-US" dirty="0"/>
              <a:t> </a:t>
            </a:r>
            <a:r>
              <a:rPr lang="en-US" dirty="0" err="1"/>
              <a:t>abandonada</a:t>
            </a:r>
            <a:r>
              <a:rPr lang="en-US" dirty="0"/>
              <a:t> no exterior.</a:t>
            </a:r>
          </a:p>
          <a:p>
            <a:r>
              <a:rPr lang="en-US" dirty="0"/>
              <a:t>Nao se </a:t>
            </a:r>
            <a:r>
              <a:rPr lang="en-US" dirty="0" err="1"/>
              <a:t>aplica</a:t>
            </a:r>
            <a:r>
              <a:rPr lang="en-US" dirty="0"/>
              <a:t> no </a:t>
            </a:r>
            <a:r>
              <a:rPr lang="en-US" dirty="0" err="1"/>
              <a:t>plano</a:t>
            </a:r>
            <a:r>
              <a:rPr lang="en-US" dirty="0"/>
              <a:t> </a:t>
            </a:r>
            <a:r>
              <a:rPr lang="en-US" dirty="0" err="1"/>
              <a:t>administrativo</a:t>
            </a:r>
            <a:r>
              <a:rPr lang="en-US" dirty="0"/>
              <a:t>, </a:t>
            </a:r>
            <a:r>
              <a:rPr lang="en-US" dirty="0" err="1"/>
              <a:t>nas</a:t>
            </a:r>
            <a:r>
              <a:rPr lang="en-US" dirty="0"/>
              <a:t> </a:t>
            </a:r>
            <a:r>
              <a:rPr lang="en-US" dirty="0" err="1"/>
              <a:t>companhias</a:t>
            </a:r>
            <a:r>
              <a:rPr lang="en-US" dirty="0"/>
              <a:t> </a:t>
            </a:r>
            <a:r>
              <a:rPr lang="en-US" dirty="0" err="1"/>
              <a:t>abertas</a:t>
            </a:r>
            <a:r>
              <a:rPr lang="en-US" dirty="0"/>
              <a:t> (CVM)</a:t>
            </a:r>
          </a:p>
          <a:p>
            <a:r>
              <a:rPr lang="en-US" dirty="0"/>
              <a:t>Nao </a:t>
            </a:r>
            <a:r>
              <a:rPr lang="en-US" dirty="0" err="1"/>
              <a:t>exime</a:t>
            </a:r>
            <a:r>
              <a:rPr lang="en-US" dirty="0"/>
              <a:t> de </a:t>
            </a:r>
            <a:r>
              <a:rPr lang="en-US" dirty="0" err="1"/>
              <a:t>responsabilidade</a:t>
            </a:r>
            <a:r>
              <a:rPr lang="en-US" dirty="0"/>
              <a:t> </a:t>
            </a:r>
            <a:r>
              <a:rPr lang="en-US" dirty="0" err="1"/>
              <a:t>perante</a:t>
            </a:r>
            <a:r>
              <a:rPr lang="en-US" dirty="0"/>
              <a:t> </a:t>
            </a:r>
            <a:r>
              <a:rPr lang="en-US" dirty="0" err="1"/>
              <a:t>acionista</a:t>
            </a:r>
            <a:r>
              <a:rPr lang="en-US" dirty="0"/>
              <a:t> individual</a:t>
            </a:r>
          </a:p>
          <a:p>
            <a:r>
              <a:rPr lang="en-US" dirty="0" err="1"/>
              <a:t>Polêmica</a:t>
            </a:r>
            <a:r>
              <a:rPr lang="en-US" dirty="0"/>
              <a:t>: </a:t>
            </a:r>
            <a:r>
              <a:rPr lang="en-US" dirty="0" err="1"/>
              <a:t>pode</a:t>
            </a:r>
            <a:r>
              <a:rPr lang="en-US" dirty="0"/>
              <a:t> a </a:t>
            </a:r>
            <a:r>
              <a:rPr lang="en-US" dirty="0" err="1"/>
              <a:t>assembléia</a:t>
            </a:r>
            <a:r>
              <a:rPr lang="en-US" dirty="0"/>
              <a:t> </a:t>
            </a:r>
            <a:r>
              <a:rPr lang="en-US" dirty="0" err="1"/>
              <a:t>retificar</a:t>
            </a:r>
            <a:r>
              <a:rPr lang="en-US" dirty="0"/>
              <a:t> </a:t>
            </a:r>
            <a:r>
              <a:rPr lang="en-US" dirty="0" err="1"/>
              <a:t>ou</a:t>
            </a:r>
            <a:r>
              <a:rPr lang="en-US" dirty="0"/>
              <a:t> </a:t>
            </a:r>
            <a:r>
              <a:rPr lang="en-US" dirty="0" err="1"/>
              <a:t>anular</a:t>
            </a:r>
            <a:r>
              <a:rPr lang="en-US" dirty="0"/>
              <a:t> </a:t>
            </a:r>
            <a:r>
              <a:rPr lang="en-US" dirty="0" err="1"/>
              <a:t>extrajudicialmente</a:t>
            </a:r>
            <a:r>
              <a:rPr lang="en-US" dirty="0"/>
              <a:t> a </a:t>
            </a:r>
            <a:r>
              <a:rPr lang="en-US" dirty="0" err="1"/>
              <a:t>aprovação</a:t>
            </a:r>
            <a:r>
              <a:rPr lang="en-US" dirty="0"/>
              <a:t>?</a:t>
            </a:r>
          </a:p>
          <a:p>
            <a:r>
              <a:rPr lang="en-US" dirty="0" err="1"/>
              <a:t>Necessidade</a:t>
            </a:r>
            <a:r>
              <a:rPr lang="en-US" dirty="0"/>
              <a:t> de </a:t>
            </a:r>
            <a:r>
              <a:rPr lang="en-US" dirty="0" err="1"/>
              <a:t>anulação</a:t>
            </a:r>
            <a:r>
              <a:rPr lang="en-US" dirty="0"/>
              <a:t> judicial para </a:t>
            </a:r>
            <a:r>
              <a:rPr lang="en-US" dirty="0" err="1"/>
              <a:t>responsabilização</a:t>
            </a:r>
            <a:r>
              <a:rPr lang="en-US" dirty="0"/>
              <a:t> </a:t>
            </a:r>
            <a:r>
              <a:rPr lang="en-US" dirty="0" err="1"/>
              <a:t>torna</a:t>
            </a:r>
            <a:r>
              <a:rPr lang="en-US" dirty="0"/>
              <a:t> </a:t>
            </a:r>
            <a:r>
              <a:rPr lang="en-US" dirty="0" err="1"/>
              <a:t>conveniente</a:t>
            </a:r>
            <a:r>
              <a:rPr lang="en-US" dirty="0"/>
              <a:t> </a:t>
            </a:r>
            <a:r>
              <a:rPr lang="en-US" dirty="0" err="1"/>
              <a:t>cumular</a:t>
            </a:r>
            <a:r>
              <a:rPr lang="en-US" dirty="0"/>
              <a:t> </a:t>
            </a:r>
            <a:r>
              <a:rPr lang="en-US" dirty="0" err="1"/>
              <a:t>pedidos</a:t>
            </a:r>
            <a:r>
              <a:rPr lang="en-US" dirty="0"/>
              <a:t> para </a:t>
            </a:r>
            <a:r>
              <a:rPr lang="en-US" dirty="0" err="1"/>
              <a:t>evitar</a:t>
            </a:r>
            <a:r>
              <a:rPr lang="en-US" dirty="0"/>
              <a:t> </a:t>
            </a:r>
            <a:r>
              <a:rPr lang="en-US" dirty="0" err="1"/>
              <a:t>prescrição</a:t>
            </a:r>
            <a:r>
              <a:rPr lang="en-US" dirty="0"/>
              <a:t>.</a:t>
            </a:r>
          </a:p>
          <a:p>
            <a:pPr marL="0" indent="0">
              <a:buNone/>
            </a:pPr>
            <a:endParaRPr lang="pt-BR" dirty="0"/>
          </a:p>
        </p:txBody>
      </p:sp>
    </p:spTree>
    <p:extLst>
      <p:ext uri="{BB962C8B-B14F-4D97-AF65-F5344CB8AC3E}">
        <p14:creationId xmlns:p14="http://schemas.microsoft.com/office/powerpoint/2010/main" val="6619661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C5C544-FC28-5B46-9D51-8B6859EE984A}"/>
              </a:ext>
            </a:extLst>
          </p:cNvPr>
          <p:cNvSpPr>
            <a:spLocks noGrp="1"/>
          </p:cNvSpPr>
          <p:nvPr>
            <p:ph type="title"/>
          </p:nvPr>
        </p:nvSpPr>
        <p:spPr/>
        <p:txBody>
          <a:bodyPr/>
          <a:lstStyle/>
          <a:p>
            <a:r>
              <a:rPr lang="pt-BR" dirty="0"/>
              <a:t>Ação Social de Responsabilidade</a:t>
            </a:r>
          </a:p>
        </p:txBody>
      </p:sp>
      <p:sp>
        <p:nvSpPr>
          <p:cNvPr id="3" name="Espaço Reservado para Conteúdo 2">
            <a:extLst>
              <a:ext uri="{FF2B5EF4-FFF2-40B4-BE49-F238E27FC236}">
                <a16:creationId xmlns:a16="http://schemas.microsoft.com/office/drawing/2014/main" id="{17390992-8662-784E-915E-A0DF292F4730}"/>
              </a:ext>
            </a:extLst>
          </p:cNvPr>
          <p:cNvSpPr>
            <a:spLocks noGrp="1"/>
          </p:cNvSpPr>
          <p:nvPr>
            <p:ph idx="1"/>
          </p:nvPr>
        </p:nvSpPr>
        <p:spPr>
          <a:xfrm>
            <a:off x="914399" y="2298032"/>
            <a:ext cx="10363200" cy="3643797"/>
          </a:xfrm>
        </p:spPr>
        <p:txBody>
          <a:bodyPr>
            <a:normAutofit fontScale="85000" lnSpcReduction="20000"/>
          </a:bodyPr>
          <a:lstStyle/>
          <a:p>
            <a:pPr marL="0" indent="0">
              <a:buNone/>
            </a:pPr>
            <a:r>
              <a:rPr lang="en-US" dirty="0"/>
              <a:t>Social </a:t>
            </a:r>
            <a:r>
              <a:rPr lang="en-US" dirty="0" err="1"/>
              <a:t>porque</a:t>
            </a:r>
            <a:r>
              <a:rPr lang="en-US" dirty="0"/>
              <a:t> se volta </a:t>
            </a:r>
            <a:r>
              <a:rPr lang="en-US" dirty="0" err="1"/>
              <a:t>ao</a:t>
            </a:r>
            <a:r>
              <a:rPr lang="en-US" dirty="0"/>
              <a:t> </a:t>
            </a:r>
            <a:r>
              <a:rPr lang="en-US" dirty="0" err="1"/>
              <a:t>ressarcimento</a:t>
            </a:r>
            <a:r>
              <a:rPr lang="en-US" dirty="0"/>
              <a:t> dos </a:t>
            </a:r>
            <a:r>
              <a:rPr lang="en-US" dirty="0" err="1"/>
              <a:t>danos</a:t>
            </a:r>
            <a:r>
              <a:rPr lang="en-US" dirty="0"/>
              <a:t> </a:t>
            </a:r>
            <a:r>
              <a:rPr lang="en-US" dirty="0" err="1"/>
              <a:t>à</a:t>
            </a:r>
            <a:r>
              <a:rPr lang="en-US" dirty="0"/>
              <a:t> </a:t>
            </a:r>
            <a:r>
              <a:rPr lang="en-US" dirty="0" err="1"/>
              <a:t>sociedade</a:t>
            </a:r>
            <a:endParaRPr lang="en-US" dirty="0"/>
          </a:p>
          <a:p>
            <a:pPr marL="0" indent="0">
              <a:buNone/>
            </a:pPr>
            <a:r>
              <a:rPr lang="en-US" dirty="0" err="1"/>
              <a:t>Pressuposto</a:t>
            </a:r>
            <a:r>
              <a:rPr lang="en-US" dirty="0"/>
              <a:t> de </a:t>
            </a:r>
            <a:r>
              <a:rPr lang="en-US" dirty="0" err="1"/>
              <a:t>todas</a:t>
            </a:r>
            <a:r>
              <a:rPr lang="en-US" dirty="0"/>
              <a:t>: </a:t>
            </a:r>
            <a:r>
              <a:rPr lang="en-US" dirty="0" err="1"/>
              <a:t>deliberação</a:t>
            </a:r>
            <a:r>
              <a:rPr lang="en-US" dirty="0"/>
              <a:t> </a:t>
            </a:r>
            <a:r>
              <a:rPr lang="en-US" dirty="0" err="1"/>
              <a:t>assemblear</a:t>
            </a:r>
            <a:r>
              <a:rPr lang="en-US" dirty="0"/>
              <a:t>, </a:t>
            </a:r>
            <a:r>
              <a:rPr lang="en-US" dirty="0" err="1"/>
              <a:t>seja</a:t>
            </a:r>
            <a:r>
              <a:rPr lang="en-US" dirty="0"/>
              <a:t> </a:t>
            </a:r>
            <a:r>
              <a:rPr lang="en-US" dirty="0" err="1"/>
              <a:t>positiva</a:t>
            </a:r>
            <a:r>
              <a:rPr lang="en-US" dirty="0"/>
              <a:t>, </a:t>
            </a:r>
            <a:r>
              <a:rPr lang="en-US" dirty="0" err="1"/>
              <a:t>seja</a:t>
            </a:r>
            <a:r>
              <a:rPr lang="en-US" dirty="0"/>
              <a:t> </a:t>
            </a:r>
            <a:r>
              <a:rPr lang="en-US" dirty="0" err="1"/>
              <a:t>negativa</a:t>
            </a:r>
            <a:r>
              <a:rPr lang="en-US" dirty="0"/>
              <a:t>. </a:t>
            </a:r>
            <a:r>
              <a:rPr lang="en-US" dirty="0" err="1"/>
              <a:t>Evitar</a:t>
            </a:r>
            <a:r>
              <a:rPr lang="en-US" dirty="0"/>
              <a:t> STRIKE SUITS</a:t>
            </a:r>
          </a:p>
          <a:p>
            <a:pPr marL="0" indent="0">
              <a:buNone/>
            </a:pPr>
            <a:r>
              <a:rPr lang="en-US" sz="2800" b="1" dirty="0" err="1"/>
              <a:t>Ação</a:t>
            </a:r>
            <a:r>
              <a:rPr lang="en-US" sz="2800" b="1" dirty="0"/>
              <a:t> Social </a:t>
            </a:r>
            <a:r>
              <a:rPr lang="en-US" sz="2800" b="1" dirty="0" err="1"/>
              <a:t>ut</a:t>
            </a:r>
            <a:r>
              <a:rPr lang="en-US" sz="2800" b="1" dirty="0"/>
              <a:t> </a:t>
            </a:r>
            <a:r>
              <a:rPr lang="en-US" sz="2800" b="1" dirty="0" err="1"/>
              <a:t>Universi</a:t>
            </a:r>
            <a:r>
              <a:rPr lang="en-US" sz="2800" b="1" dirty="0"/>
              <a:t> </a:t>
            </a:r>
            <a:r>
              <a:rPr lang="en-US" dirty="0"/>
              <a:t>(</a:t>
            </a:r>
            <a:r>
              <a:rPr lang="en-US" dirty="0" err="1"/>
              <a:t>artigo</a:t>
            </a:r>
            <a:r>
              <a:rPr lang="en-US" dirty="0"/>
              <a:t> 159 caput), </a:t>
            </a:r>
            <a:r>
              <a:rPr lang="en-US" dirty="0" err="1"/>
              <a:t>autorizada</a:t>
            </a:r>
            <a:r>
              <a:rPr lang="en-US" dirty="0"/>
              <a:t> pela </a:t>
            </a:r>
            <a:r>
              <a:rPr lang="en-US" dirty="0" err="1"/>
              <a:t>Assembléia</a:t>
            </a:r>
            <a:r>
              <a:rPr lang="en-US" dirty="0"/>
              <a:t> e </a:t>
            </a:r>
            <a:r>
              <a:rPr lang="en-US" dirty="0" err="1"/>
              <a:t>proposta</a:t>
            </a:r>
            <a:r>
              <a:rPr lang="en-US" dirty="0"/>
              <a:t> pela Cia.</a:t>
            </a:r>
          </a:p>
          <a:p>
            <a:pPr marL="0" indent="0">
              <a:buNone/>
            </a:pPr>
            <a:r>
              <a:rPr lang="en-US" sz="2800" b="1" dirty="0" err="1"/>
              <a:t>Ação</a:t>
            </a:r>
            <a:r>
              <a:rPr lang="en-US" sz="2800" b="1" dirty="0"/>
              <a:t> Social </a:t>
            </a:r>
            <a:r>
              <a:rPr lang="en-US" sz="2800" b="1" dirty="0" err="1"/>
              <a:t>ut</a:t>
            </a:r>
            <a:r>
              <a:rPr lang="en-US" sz="2800" b="1" dirty="0"/>
              <a:t> </a:t>
            </a:r>
            <a:r>
              <a:rPr lang="en-US" sz="2800" b="1" dirty="0" err="1"/>
              <a:t>singuli</a:t>
            </a:r>
            <a:r>
              <a:rPr lang="en-US" sz="2800" b="1" dirty="0"/>
              <a:t>, </a:t>
            </a:r>
            <a:r>
              <a:rPr lang="en-US" dirty="0" err="1"/>
              <a:t>proposta</a:t>
            </a:r>
            <a:r>
              <a:rPr lang="en-US" dirty="0"/>
              <a:t> </a:t>
            </a:r>
            <a:r>
              <a:rPr lang="en-US" b="1" dirty="0"/>
              <a:t>por </a:t>
            </a:r>
            <a:r>
              <a:rPr lang="en-US" b="1" dirty="0" err="1"/>
              <a:t>qualquer</a:t>
            </a:r>
            <a:r>
              <a:rPr lang="en-US" b="1" dirty="0"/>
              <a:t> </a:t>
            </a:r>
            <a:r>
              <a:rPr lang="en-US" b="1" dirty="0" err="1"/>
              <a:t>acionista</a:t>
            </a:r>
            <a:r>
              <a:rPr lang="en-US" dirty="0"/>
              <a:t>, se </a:t>
            </a:r>
            <a:r>
              <a:rPr lang="en-US" dirty="0" err="1"/>
              <a:t>não</a:t>
            </a:r>
            <a:r>
              <a:rPr lang="en-US" dirty="0"/>
              <a:t> </a:t>
            </a:r>
            <a:r>
              <a:rPr lang="en-US" dirty="0" err="1"/>
              <a:t>proposta</a:t>
            </a:r>
            <a:r>
              <a:rPr lang="en-US" dirty="0"/>
              <a:t> </a:t>
            </a:r>
            <a:r>
              <a:rPr lang="en-US" dirty="0" err="1"/>
              <a:t>em</a:t>
            </a:r>
            <a:r>
              <a:rPr lang="en-US" dirty="0"/>
              <a:t> 90 </a:t>
            </a:r>
            <a:r>
              <a:rPr lang="en-US" dirty="0" err="1"/>
              <a:t>dias</a:t>
            </a:r>
            <a:r>
              <a:rPr lang="en-US" dirty="0"/>
              <a:t> a </a:t>
            </a:r>
            <a:r>
              <a:rPr lang="en-US" dirty="0" err="1"/>
              <a:t>ação</a:t>
            </a:r>
            <a:r>
              <a:rPr lang="en-US" dirty="0"/>
              <a:t> </a:t>
            </a:r>
            <a:r>
              <a:rPr lang="en-US" dirty="0" err="1"/>
              <a:t>autorizada</a:t>
            </a:r>
            <a:r>
              <a:rPr lang="en-US" dirty="0"/>
              <a:t> pela </a:t>
            </a:r>
            <a:r>
              <a:rPr lang="en-US" dirty="0" err="1"/>
              <a:t>assembleia</a:t>
            </a:r>
            <a:endParaRPr lang="en-US" dirty="0"/>
          </a:p>
          <a:p>
            <a:pPr marL="0" indent="0">
              <a:buNone/>
            </a:pPr>
            <a:r>
              <a:rPr lang="en-US" dirty="0" err="1"/>
              <a:t>Ação</a:t>
            </a:r>
            <a:r>
              <a:rPr lang="en-US" dirty="0"/>
              <a:t> Social </a:t>
            </a:r>
            <a:r>
              <a:rPr lang="en-US" dirty="0" err="1"/>
              <a:t>ut</a:t>
            </a:r>
            <a:r>
              <a:rPr lang="en-US" dirty="0"/>
              <a:t> </a:t>
            </a:r>
            <a:r>
              <a:rPr lang="en-US" dirty="0" err="1"/>
              <a:t>singuli</a:t>
            </a:r>
            <a:r>
              <a:rPr lang="en-US" dirty="0"/>
              <a:t> </a:t>
            </a:r>
            <a:r>
              <a:rPr lang="en-US" dirty="0" err="1"/>
              <a:t>proposta</a:t>
            </a:r>
            <a:r>
              <a:rPr lang="en-US" dirty="0"/>
              <a:t> </a:t>
            </a:r>
            <a:r>
              <a:rPr lang="en-US" dirty="0" err="1"/>
              <a:t>após</a:t>
            </a:r>
            <a:r>
              <a:rPr lang="en-US" dirty="0"/>
              <a:t> </a:t>
            </a:r>
            <a:r>
              <a:rPr lang="en-US" dirty="0" err="1"/>
              <a:t>rejeição</a:t>
            </a:r>
            <a:r>
              <a:rPr lang="en-US" dirty="0"/>
              <a:t> da </a:t>
            </a:r>
            <a:r>
              <a:rPr lang="en-US" dirty="0" err="1"/>
              <a:t>assembleia</a:t>
            </a:r>
            <a:r>
              <a:rPr lang="en-US" dirty="0"/>
              <a:t> por </a:t>
            </a:r>
            <a:r>
              <a:rPr lang="en-US" dirty="0" err="1"/>
              <a:t>acionistas</a:t>
            </a:r>
            <a:r>
              <a:rPr lang="en-US" dirty="0"/>
              <a:t> que </a:t>
            </a:r>
            <a:r>
              <a:rPr lang="en-US" b="1" dirty="0" err="1"/>
              <a:t>detenham</a:t>
            </a:r>
            <a:r>
              <a:rPr lang="en-US" b="1" dirty="0"/>
              <a:t> 5% do capital (</a:t>
            </a:r>
            <a:r>
              <a:rPr lang="en-US" b="1" dirty="0" err="1"/>
              <a:t>não</a:t>
            </a:r>
            <a:r>
              <a:rPr lang="en-US" b="1" dirty="0"/>
              <a:t> </a:t>
            </a:r>
            <a:r>
              <a:rPr lang="en-US" b="1" dirty="0" err="1"/>
              <a:t>há</a:t>
            </a:r>
            <a:r>
              <a:rPr lang="en-US" b="1" dirty="0"/>
              <a:t> </a:t>
            </a:r>
            <a:r>
              <a:rPr lang="en-US" b="1" dirty="0" err="1"/>
              <a:t>previsão</a:t>
            </a:r>
            <a:r>
              <a:rPr lang="en-US" b="1" dirty="0"/>
              <a:t> de </a:t>
            </a:r>
            <a:r>
              <a:rPr lang="en-US" b="1" dirty="0" err="1"/>
              <a:t>prêmio</a:t>
            </a:r>
            <a:r>
              <a:rPr lang="en-US" b="1" dirty="0"/>
              <a:t>).</a:t>
            </a:r>
          </a:p>
          <a:p>
            <a:pPr marL="0" indent="0">
              <a:buNone/>
            </a:pPr>
            <a:r>
              <a:rPr lang="en-US" dirty="0" err="1"/>
              <a:t>Hipoteses</a:t>
            </a:r>
            <a:r>
              <a:rPr lang="en-US" dirty="0"/>
              <a:t> de SUBSTITUIÇÃO PROCESSUAL.</a:t>
            </a:r>
          </a:p>
          <a:p>
            <a:pPr marL="0" indent="0">
              <a:buNone/>
            </a:pPr>
            <a:r>
              <a:rPr lang="en-US" dirty="0" err="1"/>
              <a:t>Apilcação</a:t>
            </a:r>
            <a:r>
              <a:rPr lang="en-US" dirty="0"/>
              <a:t> </a:t>
            </a:r>
            <a:r>
              <a:rPr lang="en-US" dirty="0" err="1"/>
              <a:t>Analógica</a:t>
            </a:r>
            <a:r>
              <a:rPr lang="en-US" dirty="0"/>
              <a:t> </a:t>
            </a:r>
            <a:r>
              <a:rPr lang="en-US" dirty="0" err="1"/>
              <a:t>às</a:t>
            </a:r>
            <a:r>
              <a:rPr lang="en-US" dirty="0"/>
              <a:t> </a:t>
            </a:r>
            <a:r>
              <a:rPr lang="en-US" dirty="0" err="1"/>
              <a:t>Ltdas</a:t>
            </a:r>
            <a:r>
              <a:rPr lang="en-US" dirty="0"/>
              <a:t> </a:t>
            </a:r>
            <a:r>
              <a:rPr lang="en-US" dirty="0" err="1"/>
              <a:t>mesmo</a:t>
            </a:r>
            <a:r>
              <a:rPr lang="en-US" dirty="0"/>
              <a:t> </a:t>
            </a:r>
            <a:r>
              <a:rPr lang="en-US" dirty="0" err="1"/>
              <a:t>sem</a:t>
            </a:r>
            <a:r>
              <a:rPr lang="en-US" dirty="0"/>
              <a:t> </a:t>
            </a:r>
            <a:r>
              <a:rPr lang="en-US" dirty="0" err="1"/>
              <a:t>previsáo</a:t>
            </a:r>
            <a:r>
              <a:rPr lang="en-US" dirty="0"/>
              <a:t> de </a:t>
            </a:r>
            <a:r>
              <a:rPr lang="en-US" dirty="0" err="1"/>
              <a:t>aplicacao</a:t>
            </a:r>
            <a:r>
              <a:rPr lang="en-US" dirty="0"/>
              <a:t> </a:t>
            </a:r>
            <a:r>
              <a:rPr lang="en-US" dirty="0" err="1"/>
              <a:t>subsidiaria</a:t>
            </a:r>
            <a:r>
              <a:rPr lang="en-US" dirty="0"/>
              <a:t> da LSA.</a:t>
            </a:r>
          </a:p>
          <a:p>
            <a:endParaRPr lang="pt-BR" dirty="0"/>
          </a:p>
        </p:txBody>
      </p:sp>
    </p:spTree>
    <p:extLst>
      <p:ext uri="{BB962C8B-B14F-4D97-AF65-F5344CB8AC3E}">
        <p14:creationId xmlns:p14="http://schemas.microsoft.com/office/powerpoint/2010/main" val="311895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8F7F4AB1-7048-DA42-9FCA-EF06B348D2E7}"/>
              </a:ext>
            </a:extLst>
          </p:cNvPr>
          <p:cNvPicPr>
            <a:picLocks noChangeAspect="1"/>
          </p:cNvPicPr>
          <p:nvPr/>
        </p:nvPicPr>
        <p:blipFill>
          <a:blip r:embed="rId2"/>
          <a:stretch>
            <a:fillRect/>
          </a:stretch>
        </p:blipFill>
        <p:spPr>
          <a:xfrm>
            <a:off x="5272088" y="2225219"/>
            <a:ext cx="4132262" cy="3448506"/>
          </a:xfrm>
          <a:prstGeom prst="rect">
            <a:avLst/>
          </a:prstGeom>
        </p:spPr>
      </p:pic>
      <p:sp>
        <p:nvSpPr>
          <p:cNvPr id="8" name="CaixaDeTexto 7">
            <a:extLst>
              <a:ext uri="{FF2B5EF4-FFF2-40B4-BE49-F238E27FC236}">
                <a16:creationId xmlns:a16="http://schemas.microsoft.com/office/drawing/2014/main" id="{47AF9AB7-DDE6-1448-B99F-FDF39D4E544E}"/>
              </a:ext>
            </a:extLst>
          </p:cNvPr>
          <p:cNvSpPr txBox="1"/>
          <p:nvPr/>
        </p:nvSpPr>
        <p:spPr>
          <a:xfrm>
            <a:off x="1114425" y="1184275"/>
            <a:ext cx="9315450" cy="369332"/>
          </a:xfrm>
          <a:prstGeom prst="rect">
            <a:avLst/>
          </a:prstGeom>
          <a:noFill/>
        </p:spPr>
        <p:txBody>
          <a:bodyPr wrap="square" rtlCol="0">
            <a:spAutoFit/>
          </a:bodyPr>
          <a:lstStyle/>
          <a:p>
            <a:r>
              <a:rPr lang="pt-BR" dirty="0"/>
              <a:t>Petrobras: União tem mais de 50% das ON, mas 28,7% do capital total</a:t>
            </a:r>
          </a:p>
        </p:txBody>
      </p:sp>
    </p:spTree>
    <p:extLst>
      <p:ext uri="{BB962C8B-B14F-4D97-AF65-F5344CB8AC3E}">
        <p14:creationId xmlns:p14="http://schemas.microsoft.com/office/powerpoint/2010/main" val="4227931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9AA1D4EA-9B65-7B4A-A77B-E86194C8537A}"/>
              </a:ext>
            </a:extLst>
          </p:cNvPr>
          <p:cNvPicPr>
            <a:picLocks noChangeAspect="1"/>
          </p:cNvPicPr>
          <p:nvPr/>
        </p:nvPicPr>
        <p:blipFill>
          <a:blip r:embed="rId2"/>
          <a:stretch>
            <a:fillRect/>
          </a:stretch>
        </p:blipFill>
        <p:spPr>
          <a:xfrm>
            <a:off x="82550" y="514350"/>
            <a:ext cx="12026900" cy="5829300"/>
          </a:xfrm>
          <a:prstGeom prst="rect">
            <a:avLst/>
          </a:prstGeom>
        </p:spPr>
      </p:pic>
    </p:spTree>
    <p:extLst>
      <p:ext uri="{BB962C8B-B14F-4D97-AF65-F5344CB8AC3E}">
        <p14:creationId xmlns:p14="http://schemas.microsoft.com/office/powerpoint/2010/main" val="2323186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D2F92B78-CFC5-CC44-A820-586D29A2B400}"/>
              </a:ext>
            </a:extLst>
          </p:cNvPr>
          <p:cNvPicPr>
            <a:picLocks noChangeAspect="1"/>
          </p:cNvPicPr>
          <p:nvPr/>
        </p:nvPicPr>
        <p:blipFill>
          <a:blip r:embed="rId2"/>
          <a:stretch>
            <a:fillRect/>
          </a:stretch>
        </p:blipFill>
        <p:spPr>
          <a:xfrm>
            <a:off x="2959100" y="222250"/>
            <a:ext cx="6273800" cy="6413500"/>
          </a:xfrm>
          <a:prstGeom prst="rect">
            <a:avLst/>
          </a:prstGeom>
        </p:spPr>
      </p:pic>
      <p:sp>
        <p:nvSpPr>
          <p:cNvPr id="6" name="CaixaDeTexto 5">
            <a:extLst>
              <a:ext uri="{FF2B5EF4-FFF2-40B4-BE49-F238E27FC236}">
                <a16:creationId xmlns:a16="http://schemas.microsoft.com/office/drawing/2014/main" id="{9ADD76B7-D813-4843-A0E1-EF6A085FF312}"/>
              </a:ext>
            </a:extLst>
          </p:cNvPr>
          <p:cNvSpPr txBox="1"/>
          <p:nvPr/>
        </p:nvSpPr>
        <p:spPr>
          <a:xfrm>
            <a:off x="9944101" y="4914900"/>
            <a:ext cx="1971674" cy="646331"/>
          </a:xfrm>
          <a:prstGeom prst="rect">
            <a:avLst/>
          </a:prstGeom>
          <a:noFill/>
        </p:spPr>
        <p:txBody>
          <a:bodyPr wrap="square" rtlCol="0">
            <a:spAutoFit/>
          </a:bodyPr>
          <a:lstStyle/>
          <a:p>
            <a:r>
              <a:rPr lang="pt-BR" dirty="0" err="1"/>
              <a:t>Litel</a:t>
            </a:r>
            <a:r>
              <a:rPr lang="pt-BR" dirty="0"/>
              <a:t>: Previ</a:t>
            </a:r>
          </a:p>
          <a:p>
            <a:r>
              <a:rPr lang="pt-BR" dirty="0"/>
              <a:t>Petros e </a:t>
            </a:r>
            <a:r>
              <a:rPr lang="pt-BR" dirty="0" err="1"/>
              <a:t>Funcef</a:t>
            </a:r>
            <a:endParaRPr lang="pt-BR" dirty="0"/>
          </a:p>
        </p:txBody>
      </p:sp>
    </p:spTree>
    <p:extLst>
      <p:ext uri="{BB962C8B-B14F-4D97-AF65-F5344CB8AC3E}">
        <p14:creationId xmlns:p14="http://schemas.microsoft.com/office/powerpoint/2010/main" val="4243965773"/>
      </p:ext>
    </p:extLst>
  </p:cSld>
  <p:clrMapOvr>
    <a:masterClrMapping/>
  </p:clrMapOvr>
</p:sld>
</file>

<file path=ppt/theme/theme1.xml><?xml version="1.0" encoding="utf-8"?>
<a:theme xmlns:a="http://schemas.openxmlformats.org/drawingml/2006/main" name="DashVTI">
  <a:themeElements>
    <a:clrScheme name="AnalogousFromDarkSeedLeftStep">
      <a:dk1>
        <a:srgbClr val="000000"/>
      </a:dk1>
      <a:lt1>
        <a:srgbClr val="FFFFFF"/>
      </a:lt1>
      <a:dk2>
        <a:srgbClr val="242D41"/>
      </a:dk2>
      <a:lt2>
        <a:srgbClr val="E8E5E2"/>
      </a:lt2>
      <a:accent1>
        <a:srgbClr val="2997E7"/>
      </a:accent1>
      <a:accent2>
        <a:srgbClr val="13B3B3"/>
      </a:accent2>
      <a:accent3>
        <a:srgbClr val="21B879"/>
      </a:accent3>
      <a:accent4>
        <a:srgbClr val="14BC31"/>
      </a:accent4>
      <a:accent5>
        <a:srgbClr val="47B921"/>
      </a:accent5>
      <a:accent6>
        <a:srgbClr val="7DB213"/>
      </a:accent6>
      <a:hlink>
        <a:srgbClr val="399431"/>
      </a:hlink>
      <a:folHlink>
        <a:srgbClr val="7F7F7F"/>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42B0E7C6-1071-483F-A575-9AF7EE1B96AC}" vid="{E18014FF-B132-4F63-9D72-5B85E99D641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c414ac8-549e-4ca5-81e3-16b3f3eb5c24">
      <Terms xmlns="http://schemas.microsoft.com/office/infopath/2007/PartnerControls"/>
    </lcf76f155ced4ddcb4097134ff3c332f>
    <TaxCatchAll xmlns="ebba5f7d-3b76-4a58-9735-74f0064eafb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9E5DFEBCE2E50B4B8EF365B1600A6302" ma:contentTypeVersion="16" ma:contentTypeDescription="Crie um novo documento." ma:contentTypeScope="" ma:versionID="66f9a464c5f8b2bbfe198461755c292d">
  <xsd:schema xmlns:xsd="http://www.w3.org/2001/XMLSchema" xmlns:xs="http://www.w3.org/2001/XMLSchema" xmlns:p="http://schemas.microsoft.com/office/2006/metadata/properties" xmlns:ns2="4c414ac8-549e-4ca5-81e3-16b3f3eb5c24" xmlns:ns3="ebba5f7d-3b76-4a58-9735-74f0064eafba" targetNamespace="http://schemas.microsoft.com/office/2006/metadata/properties" ma:root="true" ma:fieldsID="039b16e6fac43b79a128687017738e6c" ns2:_="" ns3:_="">
    <xsd:import namespace="4c414ac8-549e-4ca5-81e3-16b3f3eb5c24"/>
    <xsd:import namespace="ebba5f7d-3b76-4a58-9735-74f0064eaf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414ac8-549e-4ca5-81e3-16b3f3eb5c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eb74ff96-4672-4cf9-94f6-964b0040e37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ba5f7d-3b76-4a58-9735-74f0064eafba" elementFormDefault="qualified">
    <xsd:import namespace="http://schemas.microsoft.com/office/2006/documentManagement/types"/>
    <xsd:import namespace="http://schemas.microsoft.com/office/infopath/2007/PartnerControls"/>
    <xsd:element name="SharedWithUsers" ma:index="15"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6f9f65b9-77c0-44a2-867b-74e860691405}" ma:internalName="TaxCatchAll" ma:showField="CatchAllData" ma:web="ebba5f7d-3b76-4a58-9735-74f0064eaf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7AE042-1D86-4422-8DAA-437664A072E0}">
  <ds:schemaRefs>
    <ds:schemaRef ds:uri="http://schemas.microsoft.com/office/2006/documentManagement/types"/>
    <ds:schemaRef ds:uri="http://purl.org/dc/terms/"/>
    <ds:schemaRef ds:uri="http://purl.org/dc/elements/1.1/"/>
    <ds:schemaRef ds:uri="http://schemas.microsoft.com/office/2006/metadata/properties"/>
    <ds:schemaRef ds:uri="http://schemas.microsoft.com/office/infopath/2007/PartnerControls"/>
    <ds:schemaRef ds:uri="4c414ac8-549e-4ca5-81e3-16b3f3eb5c24"/>
    <ds:schemaRef ds:uri="ebba5f7d-3b76-4a58-9735-74f0064eafba"/>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8675F414-89E0-4B15-8964-3D9944886D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414ac8-549e-4ca5-81e3-16b3f3eb5c24"/>
    <ds:schemaRef ds:uri="ebba5f7d-3b76-4a58-9735-74f0064eaf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65C0E4A-FFD1-4215-A38F-3F120146C1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7071</TotalTime>
  <Words>7761</Words>
  <Application>Microsoft Macintosh PowerPoint</Application>
  <PresentationFormat>Widescreen</PresentationFormat>
  <Paragraphs>538</Paragraphs>
  <Slides>67</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67</vt:i4>
      </vt:variant>
    </vt:vector>
  </HeadingPairs>
  <TitlesOfParts>
    <vt:vector size="73" baseType="lpstr">
      <vt:lpstr>Aegean</vt:lpstr>
      <vt:lpstr>Arial</vt:lpstr>
      <vt:lpstr>Grandview Display</vt:lpstr>
      <vt:lpstr>Symbol</vt:lpstr>
      <vt:lpstr>Times New Roman</vt:lpstr>
      <vt:lpstr>DashVTI</vt:lpstr>
      <vt:lpstr>Sociedades Anônimas Direitos dos Acionistas Regime Jurídico do Controle e da Administração Social</vt:lpstr>
      <vt:lpstr>Acionistas. Direito Politicos. Direito de voto: one person, one vote, mas Lei 11.195 alterou a LSA para criar a possibilidade de classes com voto plural.</vt:lpstr>
      <vt:lpstr>Direitos dos Acionistas: Direitos Políticos</vt:lpstr>
      <vt:lpstr>Direitos Patrimoniais: O principal é o direito aos dividendos</vt:lpstr>
      <vt:lpstr>Pode a sociedade reter  os lucros além dos mínimos?   </vt:lpstr>
      <vt:lpstr>Poder de Controle</vt:lpstr>
      <vt:lpstr>Apresentação do PowerPoint</vt:lpstr>
      <vt:lpstr>Apresentação do PowerPoint</vt:lpstr>
      <vt:lpstr>Apresentação do PowerPoint</vt:lpstr>
      <vt:lpstr>Lojas Renner</vt:lpstr>
      <vt:lpstr>Ideias Básicas sobre o controle</vt:lpstr>
      <vt:lpstr>Adolf Berle e Gardiner Means (The Modern Corporation and Private Property)</vt:lpstr>
      <vt:lpstr>Definição Legal de Controle</vt:lpstr>
      <vt:lpstr>Espécies de Controle </vt:lpstr>
      <vt:lpstr>Controle Minoritário e Gerencial</vt:lpstr>
      <vt:lpstr>Controle conjunto Controle simples ou absoluto</vt:lpstr>
      <vt:lpstr>Técnicas de Organização do Controle ‘(Fabio Konder Comparato)</vt:lpstr>
      <vt:lpstr>Como se define o interesse social?</vt:lpstr>
      <vt:lpstr>Atualidade do debate. Declaração da Business Roundtable de 2019</vt:lpstr>
      <vt:lpstr>Algumas temas do regime jurídico do controle</vt:lpstr>
      <vt:lpstr>Conflito Material ou Formal de Interesses entre Controlador e Companhia? Probição de Voto ou Anulação Posterior?</vt:lpstr>
      <vt:lpstr>Pode o controlador (ou outro acionista)  votar em decisões sobre negócios da companhia com uma parte a ele relacionada?</vt:lpstr>
      <vt:lpstr>Acionista pode votar em si mesmo para administrador, ou isso é benefício particular?</vt:lpstr>
      <vt:lpstr>Apresentação do PowerPoint</vt:lpstr>
      <vt:lpstr>Apresentação do PowerPoint</vt:lpstr>
      <vt:lpstr>O preço do controle</vt:lpstr>
      <vt:lpstr>Acordo de Acionistas</vt:lpstr>
      <vt:lpstr>Apresentação do PowerPoint</vt:lpstr>
      <vt:lpstr>Apresentação do PowerPoint</vt:lpstr>
      <vt:lpstr>Administração e Teoria Orgânica</vt:lpstr>
      <vt:lpstr>Órgãos na Lei das SA</vt:lpstr>
      <vt:lpstr>Direito Comercial e Filosofia Política</vt:lpstr>
      <vt:lpstr>Outros órgãos</vt:lpstr>
      <vt:lpstr>assembleia</vt:lpstr>
      <vt:lpstr>Assembleia</vt:lpstr>
      <vt:lpstr>Sistemas Monistas e Dualistas</vt:lpstr>
      <vt:lpstr>Apresentação do PowerPoint</vt:lpstr>
      <vt:lpstr>Apresentação do PowerPoint</vt:lpstr>
      <vt:lpstr>Composição do Conselho de Administração</vt:lpstr>
      <vt:lpstr>Para impedir que, pelo sistema majoritário, controlador eleja todos os administradores....</vt:lpstr>
      <vt:lpstr>Para impedir que, pelo sistema majoritário, controlador eleja todos os administradores....</vt:lpstr>
      <vt:lpstr>Mas voto múltiplo combinado com votação em separado não pode suprimir controle</vt:lpstr>
      <vt:lpstr>Apresentação do PowerPoint</vt:lpstr>
      <vt:lpstr>Apresentação do PowerPoint</vt:lpstr>
      <vt:lpstr>Apresentação do PowerPoint</vt:lpstr>
      <vt:lpstr>Começo e Término do Mandato</vt:lpstr>
      <vt:lpstr>Como atua a diretoria?</vt:lpstr>
      <vt:lpstr>Apresentação do PowerPoint</vt:lpstr>
      <vt:lpstr>Apresentação do PowerPoint</vt:lpstr>
      <vt:lpstr>Apresentação do PowerPoint</vt:lpstr>
      <vt:lpstr>Competência Colegial nas deliberações e Individual na ação fiscalizatória</vt:lpstr>
      <vt:lpstr>Composição e Formação do Conselho Fiscal</vt:lpstr>
      <vt:lpstr>Responsabilidade dos Administradores</vt:lpstr>
      <vt:lpstr>Regras Gerais para todos os administradores</vt:lpstr>
      <vt:lpstr>Perante quem o administrador responde civilmente?</vt:lpstr>
      <vt:lpstr>Responsabilidade Civil: 1) Ilícito; 2) Nexo de Causalidade. 3) Dano</vt:lpstr>
      <vt:lpstr>Business Judgement Rule</vt:lpstr>
      <vt:lpstr>Deveres Fiduciários do Administrados</vt:lpstr>
      <vt:lpstr>Dever de diligência (duty of care)</vt:lpstr>
      <vt:lpstr>Dever de Lealdade</vt:lpstr>
      <vt:lpstr>Dever de Informar</vt:lpstr>
      <vt:lpstr>Perdão Judicial</vt:lpstr>
      <vt:lpstr>Nexo de Causalidade</vt:lpstr>
      <vt:lpstr>Dano</vt:lpstr>
      <vt:lpstr>Solidariedade</vt:lpstr>
      <vt:lpstr>Quitus</vt:lpstr>
      <vt:lpstr>Ação Social de Responsabilidade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Sociedades Anônimas Regime Jurídico do Controle e da Administração Social</dc:title>
  <dc:creator>Ruy Pereira Camilo Junior</dc:creator>
  <cp:lastModifiedBy>Ruy Camilo</cp:lastModifiedBy>
  <cp:revision>7</cp:revision>
  <dcterms:created xsi:type="dcterms:W3CDTF">2021-06-01T04:19:30Z</dcterms:created>
  <dcterms:modified xsi:type="dcterms:W3CDTF">2023-11-09T09:27:52Z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0x0101009E5DFEBCE2E50B4B8EF365B1600A6302</vt:lpwstr>
  </property>
  <property fmtid="{D5CDD505-2E9C-101B-9397-08002B2CF9AE}" pid="3" name="MediaServiceImageTags">
    <vt:lpwstr/>
  </property>
</Properties>
</file>