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3"/>
  </p:notesMasterIdLst>
  <p:sldIdLst>
    <p:sldId id="256" r:id="rId2"/>
    <p:sldId id="995" r:id="rId3"/>
    <p:sldId id="262" r:id="rId4"/>
    <p:sldId id="267" r:id="rId5"/>
    <p:sldId id="268" r:id="rId6"/>
    <p:sldId id="769" r:id="rId7"/>
    <p:sldId id="285" r:id="rId8"/>
    <p:sldId id="776" r:id="rId9"/>
    <p:sldId id="777" r:id="rId10"/>
    <p:sldId id="778" r:id="rId11"/>
    <p:sldId id="779" r:id="rId12"/>
    <p:sldId id="829" r:id="rId13"/>
    <p:sldId id="259" r:id="rId14"/>
    <p:sldId id="488" r:id="rId15"/>
    <p:sldId id="993" r:id="rId16"/>
    <p:sldId id="270" r:id="rId17"/>
    <p:sldId id="271" r:id="rId18"/>
    <p:sldId id="272" r:id="rId19"/>
    <p:sldId id="273" r:id="rId20"/>
    <p:sldId id="405" r:id="rId21"/>
    <p:sldId id="406" r:id="rId22"/>
    <p:sldId id="407" r:id="rId23"/>
    <p:sldId id="540" r:id="rId24"/>
    <p:sldId id="507" r:id="rId25"/>
    <p:sldId id="550" r:id="rId26"/>
    <p:sldId id="964" r:id="rId27"/>
    <p:sldId id="356" r:id="rId28"/>
    <p:sldId id="274" r:id="rId29"/>
    <p:sldId id="276" r:id="rId30"/>
    <p:sldId id="329" r:id="rId31"/>
    <p:sldId id="994" r:id="rId32"/>
    <p:sldId id="390" r:id="rId33"/>
    <p:sldId id="397" r:id="rId34"/>
    <p:sldId id="400" r:id="rId35"/>
    <p:sldId id="313" r:id="rId36"/>
    <p:sldId id="314" r:id="rId37"/>
    <p:sldId id="965" r:id="rId38"/>
    <p:sldId id="987" r:id="rId39"/>
    <p:sldId id="319" r:id="rId40"/>
    <p:sldId id="320" r:id="rId41"/>
    <p:sldId id="321" r:id="rId42"/>
    <p:sldId id="322" r:id="rId43"/>
    <p:sldId id="986" r:id="rId44"/>
    <p:sldId id="300" r:id="rId45"/>
    <p:sldId id="301" r:id="rId46"/>
    <p:sldId id="363" r:id="rId47"/>
    <p:sldId id="371" r:id="rId48"/>
    <p:sldId id="379" r:id="rId49"/>
    <p:sldId id="382" r:id="rId50"/>
    <p:sldId id="385" r:id="rId51"/>
    <p:sldId id="386" r:id="rId52"/>
    <p:sldId id="988" r:id="rId53"/>
    <p:sldId id="275" r:id="rId54"/>
    <p:sldId id="989" r:id="rId55"/>
    <p:sldId id="990" r:id="rId56"/>
    <p:sldId id="991" r:id="rId57"/>
    <p:sldId id="992" r:id="rId58"/>
    <p:sldId id="324" r:id="rId59"/>
    <p:sldId id="325" r:id="rId60"/>
    <p:sldId id="326" r:id="rId61"/>
    <p:sldId id="996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746C6-82A3-44EF-933B-08103EA97C3D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CD076-0288-4D50-A656-17F152234B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287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99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F5F81F28-C373-35F5-146F-B8C7E2E640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BE1AF65-AB07-4C6A-965D-BA23150E2018}" type="slidenum">
              <a:rPr lang="en-US" altLang="pt-BR" sz="1200">
                <a:solidFill>
                  <a:srgbClr val="000000"/>
                </a:solidFill>
              </a:rPr>
              <a:pPr/>
              <a:t>23</a:t>
            </a:fld>
            <a:endParaRPr lang="en-US" altLang="pt-BR" sz="1200">
              <a:solidFill>
                <a:srgbClr val="000000"/>
              </a:solidFill>
            </a:endParaRPr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C5F5E98B-A398-CDD7-176F-F4CCFB4484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5133DC1D-B1B0-9C64-D578-0C9B0D1F9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41FC41D5-807B-E1B5-E0A8-C20BE228F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4796D4-AD71-48F3-9248-F709CDECDE33}" type="slidenum">
              <a:rPr lang="en-US" altLang="pt-BR" sz="1200">
                <a:solidFill>
                  <a:srgbClr val="000000"/>
                </a:solidFill>
              </a:rPr>
              <a:pPr/>
              <a:t>24</a:t>
            </a:fld>
            <a:endParaRPr lang="en-US" altLang="pt-BR" sz="1200">
              <a:solidFill>
                <a:srgbClr val="000000"/>
              </a:solidFill>
            </a:endParaRPr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03854A10-8E38-8473-520B-D822732732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41FE3D80-276D-B53E-B44A-73A2B2079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/>
              <a:t>Amarelecimento e deformação das folhas mais novas. </a:t>
            </a:r>
            <a:endParaRPr lang="en-US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9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1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74:notes"/>
          <p:cNvSpPr txBox="1"/>
          <p:nvPr/>
        </p:nvSpPr>
        <p:spPr>
          <a:xfrm>
            <a:off x="3897312" y="9177337"/>
            <a:ext cx="298291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/>
          </a:p>
        </p:txBody>
      </p:sp>
      <p:sp>
        <p:nvSpPr>
          <p:cNvPr id="1293" name="Google Shape;129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4" name="Google Shape;1294;p74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135:notes"/>
          <p:cNvSpPr txBox="1"/>
          <p:nvPr/>
        </p:nvSpPr>
        <p:spPr>
          <a:xfrm>
            <a:off x="3897312" y="9177337"/>
            <a:ext cx="298291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/>
          </a:p>
        </p:txBody>
      </p:sp>
      <p:sp>
        <p:nvSpPr>
          <p:cNvPr id="2037" name="Google Shape;2037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8" name="Google Shape;2038;p135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p142:notes"/>
          <p:cNvSpPr txBox="1"/>
          <p:nvPr/>
        </p:nvSpPr>
        <p:spPr>
          <a:xfrm>
            <a:off x="3897312" y="9177337"/>
            <a:ext cx="298291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/>
          </a:p>
        </p:txBody>
      </p:sp>
      <p:sp>
        <p:nvSpPr>
          <p:cNvPr id="2109" name="Google Shape;2109;p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0" name="Google Shape;2110;p142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14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p145:notes"/>
          <p:cNvSpPr txBox="1"/>
          <p:nvPr/>
        </p:nvSpPr>
        <p:spPr>
          <a:xfrm>
            <a:off x="3897312" y="9177337"/>
            <a:ext cx="298291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/>
          </a:p>
        </p:txBody>
      </p:sp>
      <p:sp>
        <p:nvSpPr>
          <p:cNvPr id="2152" name="Google Shape;2152;p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3" name="Google Shape;2153;p145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14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73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7D03131-60A2-D9A5-21B2-702CA02A9F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3A402-18C5-442A-9718-3F239B9BE8FA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C77C1CC2-A729-ED7B-6F7F-C7BD0BD0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33425"/>
            <a:ext cx="4886325" cy="3665538"/>
          </a:xfrm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DC52EF8B-FBFD-2EAA-1995-656EB18D0D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7618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0994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9387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9" name="Google Shape;2229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5:notes"/>
          <p:cNvSpPr txBox="1"/>
          <p:nvPr/>
        </p:nvSpPr>
        <p:spPr>
          <a:xfrm>
            <a:off x="3897312" y="9177337"/>
            <a:ext cx="298291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/>
          </a:p>
        </p:txBody>
      </p:sp>
      <p:sp>
        <p:nvSpPr>
          <p:cNvPr id="612" name="Google Shape;6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3" name="Google Shape;613;p15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p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Google Shape;2409;p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Google Shape;2421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22" name="Google Shape;2422;p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6:notes"/>
          <p:cNvSpPr txBox="1">
            <a:spLocks noGrp="1"/>
          </p:cNvSpPr>
          <p:nvPr>
            <p:ph type="sldNum" idx="12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sp>
        <p:nvSpPr>
          <p:cNvPr id="619" name="Google Shape;6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0" name="Google Shape;620;p16:notes"/>
          <p:cNvSpPr txBox="1">
            <a:spLocks noGrp="1"/>
          </p:cNvSpPr>
          <p:nvPr>
            <p:ph type="body" idx="1"/>
          </p:nvPr>
        </p:nvSpPr>
        <p:spPr>
          <a:xfrm>
            <a:off x="917575" y="4589225"/>
            <a:ext cx="5046663" cy="434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5310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9:notes"/>
          <p:cNvSpPr txBox="1">
            <a:spLocks noGrp="1"/>
          </p:cNvSpPr>
          <p:nvPr>
            <p:ph type="sldNum" idx="12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  <p:sp>
        <p:nvSpPr>
          <p:cNvPr id="643" name="Google Shape;6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4" name="Google Shape;644;p19:notes"/>
          <p:cNvSpPr txBox="1">
            <a:spLocks noGrp="1"/>
          </p:cNvSpPr>
          <p:nvPr>
            <p:ph type="body" idx="1"/>
          </p:nvPr>
        </p:nvSpPr>
        <p:spPr>
          <a:xfrm>
            <a:off x="917575" y="4589225"/>
            <a:ext cx="5046663" cy="434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709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0:notes"/>
          <p:cNvSpPr txBox="1">
            <a:spLocks noGrp="1"/>
          </p:cNvSpPr>
          <p:nvPr>
            <p:ph type="sldNum" idx="12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  <p:sp>
        <p:nvSpPr>
          <p:cNvPr id="651" name="Google Shape;65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2" name="Google Shape;652;p20:notes"/>
          <p:cNvSpPr txBox="1">
            <a:spLocks noGrp="1"/>
          </p:cNvSpPr>
          <p:nvPr>
            <p:ph type="body" idx="1"/>
          </p:nvPr>
        </p:nvSpPr>
        <p:spPr>
          <a:xfrm>
            <a:off x="917575" y="4589225"/>
            <a:ext cx="5046663" cy="434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3974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08:notes"/>
          <p:cNvSpPr txBox="1">
            <a:spLocks noGrp="1"/>
          </p:cNvSpPr>
          <p:nvPr>
            <p:ph type="sldNum" idx="12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  <p:sp>
        <p:nvSpPr>
          <p:cNvPr id="1529" name="Google Shape;1529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0" name="Google Shape;1530;p108:notes"/>
          <p:cNvSpPr txBox="1">
            <a:spLocks noGrp="1"/>
          </p:cNvSpPr>
          <p:nvPr>
            <p:ph type="body" idx="1"/>
          </p:nvPr>
        </p:nvSpPr>
        <p:spPr>
          <a:xfrm>
            <a:off x="917575" y="4589225"/>
            <a:ext cx="5046663" cy="434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9837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109:notes"/>
          <p:cNvSpPr txBox="1">
            <a:spLocks noGrp="1"/>
          </p:cNvSpPr>
          <p:nvPr>
            <p:ph type="sldNum" idx="12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  <p:sp>
        <p:nvSpPr>
          <p:cNvPr id="1537" name="Google Shape;1537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8" name="Google Shape;1538;p109:notes"/>
          <p:cNvSpPr txBox="1">
            <a:spLocks noGrp="1"/>
          </p:cNvSpPr>
          <p:nvPr>
            <p:ph type="body" idx="1"/>
          </p:nvPr>
        </p:nvSpPr>
        <p:spPr>
          <a:xfrm>
            <a:off x="917575" y="4589225"/>
            <a:ext cx="5046663" cy="434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4564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93:notes"/>
          <p:cNvSpPr txBox="1">
            <a:spLocks noGrp="1"/>
          </p:cNvSpPr>
          <p:nvPr>
            <p:ph type="sldNum" idx="12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  <p:sp>
        <p:nvSpPr>
          <p:cNvPr id="1397" name="Google Shape;1397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8" name="Google Shape;1398;p93:notes"/>
          <p:cNvSpPr txBox="1">
            <a:spLocks noGrp="1"/>
          </p:cNvSpPr>
          <p:nvPr>
            <p:ph type="body" idx="1"/>
          </p:nvPr>
        </p:nvSpPr>
        <p:spPr>
          <a:xfrm>
            <a:off x="917575" y="4589225"/>
            <a:ext cx="5046663" cy="434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223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6:notes"/>
          <p:cNvSpPr txBox="1"/>
          <p:nvPr/>
        </p:nvSpPr>
        <p:spPr>
          <a:xfrm>
            <a:off x="3897312" y="9177337"/>
            <a:ext cx="298291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/>
          </a:p>
        </p:txBody>
      </p:sp>
      <p:sp>
        <p:nvSpPr>
          <p:cNvPr id="627" name="Google Shape;6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8" name="Google Shape;628;p16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6" name="Google Shape;996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58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08" name="Google Shape;1008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22" name="Google Shape;1022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Fusariose ou gomose, causada pelo fungo Fusarium subglutinans, onde as perdas podem ser superiores a 80% da produção de frutos. O controle eficiente da doença depende da integração de várias práticas culturais, tais como:</a:t>
            </a:r>
            <a:endParaRPr/>
          </a:p>
        </p:txBody>
      </p:sp>
      <p:sp>
        <p:nvSpPr>
          <p:cNvPr id="1023" name="Google Shape;1023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7:notes"/>
          <p:cNvSpPr txBox="1"/>
          <p:nvPr/>
        </p:nvSpPr>
        <p:spPr>
          <a:xfrm>
            <a:off x="3897312" y="9177337"/>
            <a:ext cx="298291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/>
          </a:p>
        </p:txBody>
      </p:sp>
      <p:sp>
        <p:nvSpPr>
          <p:cNvPr id="643" name="Google Shape;6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4" name="Google Shape;644;p17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8:notes"/>
          <p:cNvSpPr txBox="1"/>
          <p:nvPr/>
        </p:nvSpPr>
        <p:spPr>
          <a:xfrm>
            <a:off x="3897312" y="9177337"/>
            <a:ext cx="298291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/>
          </a:p>
        </p:txBody>
      </p:sp>
      <p:sp>
        <p:nvSpPr>
          <p:cNvPr id="651" name="Google Shape;6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2" name="Google Shape;652;p18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9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0:notes"/>
          <p:cNvSpPr txBox="1"/>
          <p:nvPr/>
        </p:nvSpPr>
        <p:spPr>
          <a:xfrm>
            <a:off x="3897312" y="9177337"/>
            <a:ext cx="298291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/>
          </a:p>
        </p:txBody>
      </p:sp>
      <p:sp>
        <p:nvSpPr>
          <p:cNvPr id="670" name="Google Shape;6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1" name="Google Shape;671;p20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1:notes"/>
          <p:cNvSpPr txBox="1">
            <a:spLocks noGrp="1"/>
          </p:cNvSpPr>
          <p:nvPr>
            <p:ph type="body" idx="1"/>
          </p:nvPr>
        </p:nvSpPr>
        <p:spPr>
          <a:xfrm>
            <a:off x="688975" y="4589462"/>
            <a:ext cx="5505450" cy="4348162"/>
          </a:xfrm>
          <a:prstGeom prst="rect">
            <a:avLst/>
          </a:prstGeom>
        </p:spPr>
        <p:txBody>
          <a:bodyPr spcFirstLastPara="1" wrap="square" lIns="94525" tIns="47250" rIns="94525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2075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59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52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52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5022A-2CC6-EFE9-7453-41CF12C5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DEB95F-97DE-032B-A0E8-9FBF9CE2E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B51C84-7155-EDCB-7273-2FA9DBABE17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8B8B2E8-B215-D2BE-0C8F-BA3A7A688952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0D565452-0CCC-B548-5808-334CB34A0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0C423EEF-D264-47B3-16F2-37375AF1B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06F21C7D-867C-018A-E26F-A4D3E900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3BEDC99-30EC-4E1B-9F29-EB43970A2C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7203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851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8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03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06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16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59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53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713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2BF22-018D-40E1-9477-E1F5E5BEC84C}" type="datetimeFigureOut">
              <a:rPr lang="pt-BR" smtClean="0"/>
              <a:t>30/10/2023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E9F02-B008-46AC-8C2A-E18413613E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071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jpeg"/><Relationship Id="rId3" Type="http://schemas.openxmlformats.org/officeDocument/2006/relationships/image" Target="../media/image56.emf"/><Relationship Id="rId7" Type="http://schemas.openxmlformats.org/officeDocument/2006/relationships/image" Target="../media/image59.jpeg"/><Relationship Id="rId12" Type="http://schemas.openxmlformats.org/officeDocument/2006/relationships/image" Target="../media/image6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microsoft.com/office/2007/relationships/hdphoto" Target="../media/hdphoto3.wdp"/><Relationship Id="rId5" Type="http://schemas.openxmlformats.org/officeDocument/2006/relationships/image" Target="../media/image57.jpeg"/><Relationship Id="rId10" Type="http://schemas.openxmlformats.org/officeDocument/2006/relationships/image" Target="../media/image61.png"/><Relationship Id="rId4" Type="http://schemas.openxmlformats.org/officeDocument/2006/relationships/hyperlink" Target="http://br.viarural.com/agricultura/plagas/insetos/thrips-tabaci.htm" TargetMode="Externa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18" Type="http://schemas.openxmlformats.org/officeDocument/2006/relationships/image" Target="../media/image11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17" Type="http://schemas.openxmlformats.org/officeDocument/2006/relationships/image" Target="../media/image116.jpeg"/><Relationship Id="rId2" Type="http://schemas.openxmlformats.org/officeDocument/2006/relationships/image" Target="../media/image101.jpeg"/><Relationship Id="rId16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5" Type="http://schemas.openxmlformats.org/officeDocument/2006/relationships/image" Target="../media/image114.jpeg"/><Relationship Id="rId10" Type="http://schemas.openxmlformats.org/officeDocument/2006/relationships/image" Target="../media/image109.jpeg"/><Relationship Id="rId19" Type="http://schemas.openxmlformats.org/officeDocument/2006/relationships/image" Target="../media/image118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Relationship Id="rId14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g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g"/><Relationship Id="rId5" Type="http://schemas.openxmlformats.org/officeDocument/2006/relationships/hyperlink" Target="http://br.viarural.com/agricultura/plagas/insetos/thrips-tabaci.htm" TargetMode="External"/><Relationship Id="rId4" Type="http://schemas.openxmlformats.org/officeDocument/2006/relationships/image" Target="../media/image13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g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2.jpe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microsoft.com/office/2007/relationships/hdphoto" Target="../media/hdphoto4.wdp"/><Relationship Id="rId4" Type="http://schemas.openxmlformats.org/officeDocument/2006/relationships/image" Target="../media/image18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21" Type="http://schemas.openxmlformats.org/officeDocument/2006/relationships/image" Target="../media/image33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34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199.jpeg"/><Relationship Id="rId4" Type="http://schemas.openxmlformats.org/officeDocument/2006/relationships/image" Target="../media/image19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jpg"/><Relationship Id="rId5" Type="http://schemas.openxmlformats.org/officeDocument/2006/relationships/image" Target="../media/image205.jpg"/><Relationship Id="rId4" Type="http://schemas.openxmlformats.org/officeDocument/2006/relationships/image" Target="../media/image20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Lady bug">
            <a:extLst>
              <a:ext uri="{FF2B5EF4-FFF2-40B4-BE49-F238E27FC236}">
                <a16:creationId xmlns:a16="http://schemas.microsoft.com/office/drawing/2014/main" id="{C892DEFD-DA44-F34A-3968-5E00CB7A1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988" y="1744515"/>
            <a:ext cx="3368969" cy="3368969"/>
          </a:xfrm>
          <a:prstGeom prst="rect">
            <a:avLst/>
          </a:prstGeom>
        </p:spPr>
      </p:pic>
      <p:sp>
        <p:nvSpPr>
          <p:cNvPr id="28" name="Freeform: Shape 23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6FFC34-E5AC-0D78-505F-41A44C61B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2061" y="762538"/>
            <a:ext cx="5649349" cy="3199862"/>
          </a:xfrm>
        </p:spPr>
        <p:txBody>
          <a:bodyPr anchor="b">
            <a:normAutofit/>
          </a:bodyPr>
          <a:lstStyle/>
          <a:p>
            <a:pPr algn="l"/>
            <a:r>
              <a:rPr lang="pt-BR" sz="5100">
                <a:solidFill>
                  <a:srgbClr val="FFFFFF"/>
                </a:solidFill>
                <a:latin typeface="Arial Black" panose="020B0A04020102020204" pitchFamily="34" charset="0"/>
              </a:rPr>
              <a:t>Anomalias em HFF causadas por insetos (fitotoxemias)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9F515D-944A-20DE-01C5-787E0CF8D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2061" y="4312561"/>
            <a:ext cx="5649349" cy="1687815"/>
          </a:xfrm>
        </p:spPr>
        <p:txBody>
          <a:bodyPr anchor="t">
            <a:normAutofit/>
          </a:bodyPr>
          <a:lstStyle/>
          <a:p>
            <a:pPr algn="l"/>
            <a:r>
              <a:rPr lang="pt-BR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 Takao Yamamoto</a:t>
            </a:r>
          </a:p>
          <a:p>
            <a:pPr algn="l"/>
            <a:r>
              <a:rPr lang="pt-BR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Entomologia e Acarologia</a:t>
            </a:r>
          </a:p>
          <a:p>
            <a:pPr algn="l"/>
            <a:r>
              <a:rPr lang="pt-BR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ESALQ/USP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0AD2646-BFBE-429A-831B-6C2DBC2C4342}"/>
              </a:ext>
            </a:extLst>
          </p:cNvPr>
          <p:cNvSpPr txBox="1">
            <a:spLocks/>
          </p:cNvSpPr>
          <p:nvPr/>
        </p:nvSpPr>
        <p:spPr>
          <a:xfrm>
            <a:off x="526699" y="685794"/>
            <a:ext cx="10515600" cy="6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>
                <a:solidFill>
                  <a:srgbClr val="0000FF"/>
                </a:solidFill>
                <a:latin typeface="Arial Black" panose="020B0A04020102020204" pitchFamily="34" charset="0"/>
              </a:rPr>
              <a:t>Hemipteros</a:t>
            </a:r>
            <a:endParaRPr lang="pt-BR" sz="36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geocoris p 2">
            <a:extLst>
              <a:ext uri="{FF2B5EF4-FFF2-40B4-BE49-F238E27FC236}">
                <a16:creationId xmlns:a16="http://schemas.microsoft.com/office/drawing/2014/main" id="{ED1E6426-C6F8-4828-8D5A-ECF0060F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624" y="1838873"/>
            <a:ext cx="3474145" cy="255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nabis pred">
            <a:extLst>
              <a:ext uri="{FF2B5EF4-FFF2-40B4-BE49-F238E27FC236}">
                <a16:creationId xmlns:a16="http://schemas.microsoft.com/office/drawing/2014/main" id="{4233E389-AEC7-45A9-843C-B5A89D2BC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825" y="2190987"/>
            <a:ext cx="3809400" cy="2476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podisus pred">
            <a:extLst>
              <a:ext uri="{FF2B5EF4-FFF2-40B4-BE49-F238E27FC236}">
                <a16:creationId xmlns:a16="http://schemas.microsoft.com/office/drawing/2014/main" id="{413F59FC-55BA-4A80-95C3-4E02B6CE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3281" y="2913361"/>
            <a:ext cx="3809400" cy="2472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D57CAB5-27C5-44E7-B9C8-46688590BA2A}"/>
              </a:ext>
            </a:extLst>
          </p:cNvPr>
          <p:cNvSpPr/>
          <p:nvPr/>
        </p:nvSpPr>
        <p:spPr>
          <a:xfrm>
            <a:off x="5182722" y="8239"/>
            <a:ext cx="5217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Inimigos naturais</a:t>
            </a:r>
          </a:p>
        </p:txBody>
      </p:sp>
    </p:spTree>
    <p:extLst>
      <p:ext uri="{BB962C8B-B14F-4D97-AF65-F5344CB8AC3E}">
        <p14:creationId xmlns:p14="http://schemas.microsoft.com/office/powerpoint/2010/main" val="3948185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ortal Verde Jardim: Crisopídeos">
            <a:extLst>
              <a:ext uri="{FF2B5EF4-FFF2-40B4-BE49-F238E27FC236}">
                <a16:creationId xmlns:a16="http://schemas.microsoft.com/office/drawing/2014/main" id="{D395DA9B-A7F1-4D57-8CCA-D79ACF16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0892" y="1712430"/>
            <a:ext cx="2414588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4B5B25B-A1B3-4FC5-8A14-FE79839D2E60}"/>
              </a:ext>
            </a:extLst>
          </p:cNvPr>
          <p:cNvSpPr txBox="1">
            <a:spLocks/>
          </p:cNvSpPr>
          <p:nvPr/>
        </p:nvSpPr>
        <p:spPr>
          <a:xfrm>
            <a:off x="526699" y="685794"/>
            <a:ext cx="10515600" cy="6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err="1">
                <a:solidFill>
                  <a:srgbClr val="0000FF"/>
                </a:solidFill>
                <a:latin typeface="Arial Black" panose="020B0A04020102020204" pitchFamily="34" charset="0"/>
              </a:rPr>
              <a:t>Neuropteros</a:t>
            </a:r>
            <a:endParaRPr lang="pt-BR" sz="36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6C584B5-E849-4C3C-9190-426C48959FFF}"/>
              </a:ext>
            </a:extLst>
          </p:cNvPr>
          <p:cNvSpPr/>
          <p:nvPr/>
        </p:nvSpPr>
        <p:spPr>
          <a:xfrm>
            <a:off x="5182722" y="8239"/>
            <a:ext cx="5217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Inimigos naturais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7865EB6-9F90-4E99-8E55-F438BFE435E9}"/>
              </a:ext>
            </a:extLst>
          </p:cNvPr>
          <p:cNvSpPr txBox="1"/>
          <p:nvPr/>
        </p:nvSpPr>
        <p:spPr>
          <a:xfrm>
            <a:off x="1667691" y="5651861"/>
            <a:ext cx="446962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Fotos: Portal Verde Jardim, </a:t>
            </a:r>
            <a:r>
              <a:rPr lang="pt-BR" dirty="0" err="1"/>
              <a:t>Prestobio</a:t>
            </a:r>
            <a:r>
              <a:rPr lang="pt-BR" dirty="0"/>
              <a:t>, </a:t>
            </a:r>
            <a:r>
              <a:rPr lang="pt-BR" dirty="0" err="1"/>
              <a:t>Redalyc</a:t>
            </a:r>
            <a:endParaRPr lang="pt-BR" dirty="0"/>
          </a:p>
        </p:txBody>
      </p:sp>
      <p:pic>
        <p:nvPicPr>
          <p:cNvPr id="26628" name="Picture 4" descr="Redalyc.PREDAÇÃO DA LAGARTA-MINADORA-DO-SCITROS Phyllocnistis ...">
            <a:extLst>
              <a:ext uri="{FF2B5EF4-FFF2-40B4-BE49-F238E27FC236}">
                <a16:creationId xmlns:a16="http://schemas.microsoft.com/office/drawing/2014/main" id="{44A4410E-81FB-4C8F-9B67-A721896C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430" y="3535845"/>
            <a:ext cx="23241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Portal Verde Jardim: Crisopídeos">
            <a:extLst>
              <a:ext uri="{FF2B5EF4-FFF2-40B4-BE49-F238E27FC236}">
                <a16:creationId xmlns:a16="http://schemas.microsoft.com/office/drawing/2014/main" id="{4129748B-1880-4507-8E86-9EC3FA206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211" y="857250"/>
            <a:ext cx="2857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5B2B561E-9570-439E-831C-C563F8060C57}"/>
              </a:ext>
            </a:extLst>
          </p:cNvPr>
          <p:cNvSpPr/>
          <p:nvPr/>
        </p:nvSpPr>
        <p:spPr>
          <a:xfrm>
            <a:off x="5947954" y="2500491"/>
            <a:ext cx="783772" cy="1224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632" name="Picture 8" descr="O crisopídeo">
            <a:extLst>
              <a:ext uri="{FF2B5EF4-FFF2-40B4-BE49-F238E27FC236}">
                <a16:creationId xmlns:a16="http://schemas.microsoft.com/office/drawing/2014/main" id="{CCA392F8-A02D-4098-88F1-838B5C8B9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4"/>
          <a:stretch/>
        </p:blipFill>
        <p:spPr bwMode="auto">
          <a:xfrm>
            <a:off x="8673737" y="3535845"/>
            <a:ext cx="2525486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B1D60464-BEE9-45B0-B512-E0AA935C3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485" y="3600456"/>
            <a:ext cx="1293252" cy="369332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800" b="1" dirty="0">
                <a:solidFill>
                  <a:prstClr val="white"/>
                </a:solidFill>
                <a:latin typeface="Arial" charset="0"/>
              </a:rPr>
              <a:t>Adultos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6763C00D-A3AF-4BF3-9A5B-7F26462C9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006" y="3464968"/>
            <a:ext cx="965428" cy="369332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800" b="1" dirty="0">
                <a:solidFill>
                  <a:prstClr val="white"/>
                </a:solidFill>
                <a:latin typeface="Arial" charset="0"/>
              </a:rPr>
              <a:t>Larvas</a:t>
            </a:r>
          </a:p>
        </p:txBody>
      </p:sp>
    </p:spTree>
    <p:extLst>
      <p:ext uri="{BB962C8B-B14F-4D97-AF65-F5344CB8AC3E}">
        <p14:creationId xmlns:p14="http://schemas.microsoft.com/office/powerpoint/2010/main" val="3175533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0D5A719-338B-4769-927A-C190716196B6}"/>
              </a:ext>
            </a:extLst>
          </p:cNvPr>
          <p:cNvSpPr txBox="1">
            <a:spLocks/>
          </p:cNvSpPr>
          <p:nvPr/>
        </p:nvSpPr>
        <p:spPr>
          <a:xfrm>
            <a:off x="1188720" y="400727"/>
            <a:ext cx="8881110" cy="538692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>
                <a:latin typeface="Arial Black" panose="020B0A04020102020204" pitchFamily="34" charset="0"/>
              </a:rPr>
              <a:t>Sugadores: Picador-sugador </a:t>
            </a:r>
            <a:r>
              <a:rPr lang="pt-BR" sz="4000" dirty="0" err="1">
                <a:latin typeface="Arial Black" panose="020B0A04020102020204" pitchFamily="34" charset="0"/>
              </a:rPr>
              <a:t>triqueta</a:t>
            </a:r>
            <a:endParaRPr lang="pt-BR" sz="4000" dirty="0">
              <a:latin typeface="Arial Black" panose="020B0A040201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CB0454B-DDA5-4FEB-95F2-97948D6A90FC}"/>
              </a:ext>
            </a:extLst>
          </p:cNvPr>
          <p:cNvSpPr/>
          <p:nvPr/>
        </p:nvSpPr>
        <p:spPr>
          <a:xfrm>
            <a:off x="371829" y="1007451"/>
            <a:ext cx="1231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err="1">
                <a:solidFill>
                  <a:srgbClr val="0000FF"/>
                </a:solidFill>
                <a:latin typeface="Arial Black" panose="020B0A04020102020204" pitchFamily="34" charset="0"/>
              </a:rPr>
              <a:t>Tripes</a:t>
            </a:r>
            <a:endParaRPr lang="pt-BR" sz="2000" dirty="0">
              <a:solidFill>
                <a:srgbClr val="0000FF"/>
              </a:solidFill>
            </a:endParaRPr>
          </a:p>
        </p:txBody>
      </p:sp>
      <p:pic>
        <p:nvPicPr>
          <p:cNvPr id="6" name="Picture 2" descr="Thrips dark adult closeup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8" y="1722319"/>
            <a:ext cx="2365424" cy="157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1163421" y="328112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Frankliniela</a:t>
            </a:r>
            <a:r>
              <a:rPr kumimoji="0" lang="pt-BR" sz="1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t-BR" sz="1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schultzei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66" y="3799149"/>
            <a:ext cx="2334555" cy="1578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 descr="trips de la ceboll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1228" y="3799944"/>
            <a:ext cx="1489653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5" descr="trips de la cebolla">
            <a:hlinkClick r:id="rId4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7686" y="1135324"/>
            <a:ext cx="1636739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Retângulo 11"/>
          <p:cNvSpPr/>
          <p:nvPr/>
        </p:nvSpPr>
        <p:spPr>
          <a:xfrm>
            <a:off x="4751223" y="336296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Thrips</a:t>
            </a:r>
            <a:r>
              <a:rPr lang="pt-BR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tabaci</a:t>
            </a: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://objetoseducacionais2.mec.gov.br/bitstream/handle/mec/8957/tomate1.jpg?sequence=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910" y="3799149"/>
            <a:ext cx="1681691" cy="1546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Retângulo 13"/>
          <p:cNvSpPr/>
          <p:nvPr/>
        </p:nvSpPr>
        <p:spPr>
          <a:xfrm>
            <a:off x="2489226" y="5380462"/>
            <a:ext cx="192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latin typeface="Arial" panose="020B0604020202020204" pitchFamily="34" charset="0"/>
                <a:cs typeface="Arial" panose="020B0604020202020204" pitchFamily="34" charset="0"/>
              </a:rPr>
              <a:t>Vira cabeça do tomateiro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63361" y="5345220"/>
            <a:ext cx="2065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 err="1">
                <a:latin typeface="Arial" panose="020B0604020202020204" pitchFamily="34" charset="0"/>
                <a:cs typeface="Arial" panose="020B0604020202020204" pitchFamily="34" charset="0"/>
              </a:rPr>
              <a:t>Encarquilhamento</a:t>
            </a:r>
            <a:r>
              <a:rPr lang="pt-BR" alt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de folha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 descr="t_palmi0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163" b="5780"/>
          <a:stretch>
            <a:fillRect/>
          </a:stretch>
        </p:blipFill>
        <p:spPr bwMode="auto">
          <a:xfrm>
            <a:off x="6946867" y="1548958"/>
            <a:ext cx="1929376" cy="172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tângulo 17"/>
          <p:cNvSpPr/>
          <p:nvPr/>
        </p:nvSpPr>
        <p:spPr>
          <a:xfrm>
            <a:off x="7190845" y="3361468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Thrips</a:t>
            </a:r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palmi</a:t>
            </a: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 descr="Tripes do feijoeiro (Caliothrips phaseoli)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767" y="3799944"/>
            <a:ext cx="2029576" cy="13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12"/>
          <a:srcRect l="5449" t="6676" r="7023" b="10678"/>
          <a:stretch/>
        </p:blipFill>
        <p:spPr>
          <a:xfrm>
            <a:off x="9364133" y="1779468"/>
            <a:ext cx="2311401" cy="1498600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9414402" y="3361468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Enneothrips</a:t>
            </a:r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flavens</a:t>
            </a: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trips dano2"/>
          <p:cNvPicPr>
            <a:picLocks noChangeAspect="1" noChangeArrowheads="1"/>
          </p:cNvPicPr>
          <p:nvPr/>
        </p:nvPicPr>
        <p:blipFill>
          <a:blip r:embed="rId13">
            <a:lum contrast="20000"/>
          </a:blip>
          <a:srcRect t="16400"/>
          <a:stretch>
            <a:fillRect/>
          </a:stretch>
        </p:blipFill>
        <p:spPr bwMode="auto">
          <a:xfrm>
            <a:off x="9414402" y="3799149"/>
            <a:ext cx="2344920" cy="150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269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627037" y="1465533"/>
            <a:ext cx="5810250" cy="2631281"/>
            <a:chOff x="468338" y="1841503"/>
            <a:chExt cx="7747000" cy="3508375"/>
          </a:xfrm>
        </p:grpSpPr>
        <p:grpSp>
          <p:nvGrpSpPr>
            <p:cNvPr id="6" name="Group 1031"/>
            <p:cNvGrpSpPr>
              <a:grpSpLocks/>
            </p:cNvGrpSpPr>
            <p:nvPr/>
          </p:nvGrpSpPr>
          <p:grpSpPr bwMode="auto">
            <a:xfrm>
              <a:off x="1773263" y="2817498"/>
              <a:ext cx="5634038" cy="1158875"/>
              <a:chOff x="1302" y="1134"/>
              <a:chExt cx="3549" cy="730"/>
            </a:xfrm>
          </p:grpSpPr>
          <p:grpSp>
            <p:nvGrpSpPr>
              <p:cNvPr id="10" name="Group 1032"/>
              <p:cNvGrpSpPr>
                <a:grpSpLocks/>
              </p:cNvGrpSpPr>
              <p:nvPr/>
            </p:nvGrpSpPr>
            <p:grpSpPr bwMode="auto">
              <a:xfrm>
                <a:off x="3223" y="1447"/>
                <a:ext cx="695" cy="414"/>
                <a:chOff x="3223" y="1447"/>
                <a:chExt cx="695" cy="414"/>
              </a:xfrm>
            </p:grpSpPr>
            <p:grpSp>
              <p:nvGrpSpPr>
                <p:cNvPr id="20" name="Group 1033"/>
                <p:cNvGrpSpPr>
                  <a:grpSpLocks/>
                </p:cNvGrpSpPr>
                <p:nvPr/>
              </p:nvGrpSpPr>
              <p:grpSpPr bwMode="auto">
                <a:xfrm>
                  <a:off x="3223" y="1447"/>
                  <a:ext cx="325" cy="414"/>
                  <a:chOff x="3223" y="1447"/>
                  <a:chExt cx="325" cy="414"/>
                </a:xfrm>
              </p:grpSpPr>
              <p:sp>
                <p:nvSpPr>
                  <p:cNvPr id="24" name="Rectangle 1034"/>
                  <p:cNvSpPr>
                    <a:spLocks noChangeArrowheads="1"/>
                  </p:cNvSpPr>
                  <p:nvPr/>
                </p:nvSpPr>
                <p:spPr bwMode="auto">
                  <a:xfrm>
                    <a:off x="3376" y="1672"/>
                    <a:ext cx="26" cy="189"/>
                  </a:xfrm>
                  <a:prstGeom prst="rect">
                    <a:avLst/>
                  </a:prstGeom>
                  <a:solidFill>
                    <a:srgbClr val="5F3F1F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 sz="1350"/>
                  </a:p>
                </p:txBody>
              </p:sp>
              <p:sp>
                <p:nvSpPr>
                  <p:cNvPr id="25" name="Oval 1035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47"/>
                    <a:ext cx="325" cy="23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 sz="1350"/>
                  </a:p>
                </p:txBody>
              </p:sp>
            </p:grpSp>
            <p:grpSp>
              <p:nvGrpSpPr>
                <p:cNvPr id="21" name="Group 1036"/>
                <p:cNvGrpSpPr>
                  <a:grpSpLocks/>
                </p:cNvGrpSpPr>
                <p:nvPr/>
              </p:nvGrpSpPr>
              <p:grpSpPr bwMode="auto">
                <a:xfrm>
                  <a:off x="3593" y="1447"/>
                  <a:ext cx="325" cy="410"/>
                  <a:chOff x="3593" y="1447"/>
                  <a:chExt cx="325" cy="410"/>
                </a:xfrm>
              </p:grpSpPr>
              <p:sp>
                <p:nvSpPr>
                  <p:cNvPr id="22" name="Rectangle 1037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1669"/>
                    <a:ext cx="27" cy="188"/>
                  </a:xfrm>
                  <a:prstGeom prst="rect">
                    <a:avLst/>
                  </a:prstGeom>
                  <a:solidFill>
                    <a:srgbClr val="5F3F1F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 sz="1350"/>
                  </a:p>
                </p:txBody>
              </p:sp>
              <p:sp>
                <p:nvSpPr>
                  <p:cNvPr id="23" name="Oval 1038"/>
                  <p:cNvSpPr>
                    <a:spLocks noChangeArrowheads="1"/>
                  </p:cNvSpPr>
                  <p:nvPr/>
                </p:nvSpPr>
                <p:spPr bwMode="auto">
                  <a:xfrm>
                    <a:off x="3593" y="1447"/>
                    <a:ext cx="325" cy="23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 sz="1350"/>
                  </a:p>
                </p:txBody>
              </p:sp>
            </p:grpSp>
          </p:grpSp>
          <p:sp>
            <p:nvSpPr>
              <p:cNvPr id="11" name="Freeform 1039"/>
              <p:cNvSpPr>
                <a:spLocks/>
              </p:cNvSpPr>
              <p:nvPr/>
            </p:nvSpPr>
            <p:spPr bwMode="auto">
              <a:xfrm>
                <a:off x="3973" y="1377"/>
                <a:ext cx="878" cy="487"/>
              </a:xfrm>
              <a:custGeom>
                <a:avLst/>
                <a:gdLst/>
                <a:ahLst/>
                <a:cxnLst>
                  <a:cxn ang="0">
                    <a:pos x="0" y="486"/>
                  </a:cxn>
                  <a:cxn ang="0">
                    <a:pos x="0" y="243"/>
                  </a:cxn>
                  <a:cxn ang="0">
                    <a:pos x="135" y="195"/>
                  </a:cxn>
                  <a:cxn ang="0">
                    <a:pos x="135" y="0"/>
                  </a:cxn>
                  <a:cxn ang="0">
                    <a:pos x="202" y="0"/>
                  </a:cxn>
                  <a:cxn ang="0">
                    <a:pos x="202" y="146"/>
                  </a:cxn>
                  <a:cxn ang="0">
                    <a:pos x="338" y="49"/>
                  </a:cxn>
                  <a:cxn ang="0">
                    <a:pos x="675" y="243"/>
                  </a:cxn>
                  <a:cxn ang="0">
                    <a:pos x="877" y="258"/>
                  </a:cxn>
                  <a:cxn ang="0">
                    <a:pos x="877" y="292"/>
                  </a:cxn>
                  <a:cxn ang="0">
                    <a:pos x="856" y="292"/>
                  </a:cxn>
                  <a:cxn ang="0">
                    <a:pos x="857" y="486"/>
                  </a:cxn>
                  <a:cxn ang="0">
                    <a:pos x="810" y="486"/>
                  </a:cxn>
                  <a:cxn ang="0">
                    <a:pos x="810" y="292"/>
                  </a:cxn>
                  <a:cxn ang="0">
                    <a:pos x="675" y="292"/>
                  </a:cxn>
                  <a:cxn ang="0">
                    <a:pos x="675" y="444"/>
                  </a:cxn>
                  <a:cxn ang="0">
                    <a:pos x="810" y="444"/>
                  </a:cxn>
                  <a:cxn ang="0">
                    <a:pos x="810" y="486"/>
                  </a:cxn>
                  <a:cxn ang="0">
                    <a:pos x="0" y="486"/>
                  </a:cxn>
                </a:cxnLst>
                <a:rect l="0" t="0" r="r" b="b"/>
                <a:pathLst>
                  <a:path w="878" h="487">
                    <a:moveTo>
                      <a:pt x="0" y="486"/>
                    </a:moveTo>
                    <a:lnTo>
                      <a:pt x="0" y="243"/>
                    </a:lnTo>
                    <a:lnTo>
                      <a:pt x="135" y="195"/>
                    </a:lnTo>
                    <a:lnTo>
                      <a:pt x="135" y="0"/>
                    </a:lnTo>
                    <a:lnTo>
                      <a:pt x="202" y="0"/>
                    </a:lnTo>
                    <a:lnTo>
                      <a:pt x="202" y="146"/>
                    </a:lnTo>
                    <a:lnTo>
                      <a:pt x="338" y="49"/>
                    </a:lnTo>
                    <a:lnTo>
                      <a:pt x="675" y="243"/>
                    </a:lnTo>
                    <a:lnTo>
                      <a:pt x="877" y="258"/>
                    </a:lnTo>
                    <a:lnTo>
                      <a:pt x="877" y="292"/>
                    </a:lnTo>
                    <a:lnTo>
                      <a:pt x="856" y="292"/>
                    </a:lnTo>
                    <a:lnTo>
                      <a:pt x="857" y="486"/>
                    </a:lnTo>
                    <a:lnTo>
                      <a:pt x="810" y="486"/>
                    </a:lnTo>
                    <a:lnTo>
                      <a:pt x="810" y="292"/>
                    </a:lnTo>
                    <a:lnTo>
                      <a:pt x="675" y="292"/>
                    </a:lnTo>
                    <a:lnTo>
                      <a:pt x="675" y="444"/>
                    </a:lnTo>
                    <a:lnTo>
                      <a:pt x="810" y="444"/>
                    </a:lnTo>
                    <a:lnTo>
                      <a:pt x="810" y="486"/>
                    </a:lnTo>
                    <a:lnTo>
                      <a:pt x="0" y="486"/>
                    </a:lnTo>
                  </a:path>
                </a:pathLst>
              </a:custGeom>
              <a:solidFill>
                <a:srgbClr val="3F7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grpSp>
            <p:nvGrpSpPr>
              <p:cNvPr id="12" name="Group 1040"/>
              <p:cNvGrpSpPr>
                <a:grpSpLocks/>
              </p:cNvGrpSpPr>
              <p:nvPr/>
            </p:nvGrpSpPr>
            <p:grpSpPr bwMode="auto">
              <a:xfrm>
                <a:off x="2221" y="1134"/>
                <a:ext cx="945" cy="730"/>
                <a:chOff x="2221" y="1134"/>
                <a:chExt cx="945" cy="730"/>
              </a:xfrm>
            </p:grpSpPr>
            <p:sp>
              <p:nvSpPr>
                <p:cNvPr id="18" name="Freeform 1041"/>
                <p:cNvSpPr>
                  <a:spLocks/>
                </p:cNvSpPr>
                <p:nvPr/>
              </p:nvSpPr>
              <p:spPr bwMode="auto">
                <a:xfrm>
                  <a:off x="2221" y="1134"/>
                  <a:ext cx="945" cy="730"/>
                </a:xfrm>
                <a:custGeom>
                  <a:avLst/>
                  <a:gdLst/>
                  <a:ahLst/>
                  <a:cxnLst>
                    <a:cxn ang="0">
                      <a:pos x="0" y="729"/>
                    </a:cxn>
                    <a:cxn ang="0">
                      <a:pos x="0" y="343"/>
                    </a:cxn>
                    <a:cxn ang="0">
                      <a:pos x="202" y="97"/>
                    </a:cxn>
                    <a:cxn ang="0">
                      <a:pos x="472" y="0"/>
                    </a:cxn>
                    <a:cxn ang="0">
                      <a:pos x="742" y="97"/>
                    </a:cxn>
                    <a:cxn ang="0">
                      <a:pos x="944" y="341"/>
                    </a:cxn>
                    <a:cxn ang="0">
                      <a:pos x="944" y="729"/>
                    </a:cxn>
                    <a:cxn ang="0">
                      <a:pos x="0" y="729"/>
                    </a:cxn>
                  </a:cxnLst>
                  <a:rect l="0" t="0" r="r" b="b"/>
                  <a:pathLst>
                    <a:path w="945" h="730">
                      <a:moveTo>
                        <a:pt x="0" y="729"/>
                      </a:moveTo>
                      <a:lnTo>
                        <a:pt x="0" y="343"/>
                      </a:lnTo>
                      <a:lnTo>
                        <a:pt x="202" y="97"/>
                      </a:lnTo>
                      <a:lnTo>
                        <a:pt x="472" y="0"/>
                      </a:lnTo>
                      <a:lnTo>
                        <a:pt x="742" y="97"/>
                      </a:lnTo>
                      <a:lnTo>
                        <a:pt x="944" y="341"/>
                      </a:lnTo>
                      <a:lnTo>
                        <a:pt x="944" y="729"/>
                      </a:lnTo>
                      <a:lnTo>
                        <a:pt x="0" y="729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9" name="Rectangle 1042"/>
                <p:cNvSpPr>
                  <a:spLocks noChangeArrowheads="1"/>
                </p:cNvSpPr>
                <p:nvPr/>
              </p:nvSpPr>
              <p:spPr bwMode="auto">
                <a:xfrm>
                  <a:off x="2662" y="1222"/>
                  <a:ext cx="55" cy="9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 sz="1350"/>
                </a:p>
              </p:txBody>
            </p:sp>
          </p:grpSp>
          <p:grpSp>
            <p:nvGrpSpPr>
              <p:cNvPr id="13" name="Group 1043"/>
              <p:cNvGrpSpPr>
                <a:grpSpLocks/>
              </p:cNvGrpSpPr>
              <p:nvPr/>
            </p:nvGrpSpPr>
            <p:grpSpPr bwMode="auto">
              <a:xfrm>
                <a:off x="1302" y="1723"/>
                <a:ext cx="2666" cy="122"/>
                <a:chOff x="1302" y="1723"/>
                <a:chExt cx="2666" cy="122"/>
              </a:xfrm>
            </p:grpSpPr>
            <p:sp>
              <p:nvSpPr>
                <p:cNvPr id="14" name="Rectangle 1044"/>
                <p:cNvSpPr>
                  <a:spLocks noChangeArrowheads="1"/>
                </p:cNvSpPr>
                <p:nvPr/>
              </p:nvSpPr>
              <p:spPr bwMode="auto">
                <a:xfrm>
                  <a:off x="1302" y="1723"/>
                  <a:ext cx="2666" cy="12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 sz="1350"/>
                </a:p>
              </p:txBody>
            </p:sp>
            <p:sp>
              <p:nvSpPr>
                <p:cNvPr id="15" name="Rectangle 1045"/>
                <p:cNvSpPr>
                  <a:spLocks noChangeArrowheads="1"/>
                </p:cNvSpPr>
                <p:nvPr/>
              </p:nvSpPr>
              <p:spPr bwMode="auto">
                <a:xfrm>
                  <a:off x="1302" y="1760"/>
                  <a:ext cx="2666" cy="1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 sz="1350"/>
                </a:p>
              </p:txBody>
            </p:sp>
            <p:sp>
              <p:nvSpPr>
                <p:cNvPr id="16" name="Rectangle 1046"/>
                <p:cNvSpPr>
                  <a:spLocks noChangeArrowheads="1"/>
                </p:cNvSpPr>
                <p:nvPr/>
              </p:nvSpPr>
              <p:spPr bwMode="auto">
                <a:xfrm>
                  <a:off x="1302" y="1796"/>
                  <a:ext cx="2666" cy="1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 sz="1350"/>
                </a:p>
              </p:txBody>
            </p:sp>
            <p:sp>
              <p:nvSpPr>
                <p:cNvPr id="17" name="Rectangle 1047"/>
                <p:cNvSpPr>
                  <a:spLocks noChangeArrowheads="1"/>
                </p:cNvSpPr>
                <p:nvPr/>
              </p:nvSpPr>
              <p:spPr bwMode="auto">
                <a:xfrm>
                  <a:off x="1302" y="1832"/>
                  <a:ext cx="2666" cy="1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 sz="1350"/>
                </a:p>
              </p:txBody>
            </p:sp>
          </p:grpSp>
        </p:grpSp>
        <p:pic>
          <p:nvPicPr>
            <p:cNvPr id="7" name="Picture 1048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87394" y="1841503"/>
              <a:ext cx="1714500" cy="2171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8" name="Freeform 1049"/>
            <p:cNvSpPr>
              <a:spLocks/>
            </p:cNvSpPr>
            <p:nvPr/>
          </p:nvSpPr>
          <p:spPr bwMode="auto">
            <a:xfrm>
              <a:off x="1089051" y="3951290"/>
              <a:ext cx="7126287" cy="1398588"/>
            </a:xfrm>
            <a:custGeom>
              <a:avLst/>
              <a:gdLst/>
              <a:ahLst/>
              <a:cxnLst>
                <a:cxn ang="0">
                  <a:pos x="370" y="35"/>
                </a:cxn>
                <a:cxn ang="0">
                  <a:pos x="277" y="70"/>
                </a:cxn>
                <a:cxn ang="0">
                  <a:pos x="198" y="82"/>
                </a:cxn>
                <a:cxn ang="0">
                  <a:pos x="92" y="106"/>
                </a:cxn>
                <a:cxn ang="0">
                  <a:pos x="26" y="176"/>
                </a:cxn>
                <a:cxn ang="0">
                  <a:pos x="13" y="282"/>
                </a:cxn>
                <a:cxn ang="0">
                  <a:pos x="0" y="364"/>
                </a:cxn>
                <a:cxn ang="0">
                  <a:pos x="40" y="516"/>
                </a:cxn>
                <a:cxn ang="0">
                  <a:pos x="79" y="575"/>
                </a:cxn>
                <a:cxn ang="0">
                  <a:pos x="79" y="645"/>
                </a:cxn>
                <a:cxn ang="0">
                  <a:pos x="119" y="716"/>
                </a:cxn>
                <a:cxn ang="0">
                  <a:pos x="277" y="763"/>
                </a:cxn>
                <a:cxn ang="0">
                  <a:pos x="370" y="774"/>
                </a:cxn>
                <a:cxn ang="0">
                  <a:pos x="462" y="786"/>
                </a:cxn>
                <a:cxn ang="0">
                  <a:pos x="541" y="786"/>
                </a:cxn>
                <a:cxn ang="0">
                  <a:pos x="620" y="810"/>
                </a:cxn>
                <a:cxn ang="0">
                  <a:pos x="726" y="821"/>
                </a:cxn>
                <a:cxn ang="0">
                  <a:pos x="884" y="833"/>
                </a:cxn>
                <a:cxn ang="0">
                  <a:pos x="1096" y="833"/>
                </a:cxn>
                <a:cxn ang="0">
                  <a:pos x="1214" y="833"/>
                </a:cxn>
                <a:cxn ang="0">
                  <a:pos x="1307" y="833"/>
                </a:cxn>
                <a:cxn ang="0">
                  <a:pos x="1426" y="833"/>
                </a:cxn>
                <a:cxn ang="0">
                  <a:pos x="1505" y="833"/>
                </a:cxn>
                <a:cxn ang="0">
                  <a:pos x="1597" y="821"/>
                </a:cxn>
                <a:cxn ang="0">
                  <a:pos x="1690" y="821"/>
                </a:cxn>
                <a:cxn ang="0">
                  <a:pos x="1769" y="821"/>
                </a:cxn>
                <a:cxn ang="0">
                  <a:pos x="1980" y="821"/>
                </a:cxn>
                <a:cxn ang="0">
                  <a:pos x="2191" y="821"/>
                </a:cxn>
                <a:cxn ang="0">
                  <a:pos x="2270" y="821"/>
                </a:cxn>
                <a:cxn ang="0">
                  <a:pos x="2482" y="845"/>
                </a:cxn>
                <a:cxn ang="0">
                  <a:pos x="2693" y="868"/>
                </a:cxn>
                <a:cxn ang="0">
                  <a:pos x="2851" y="868"/>
                </a:cxn>
                <a:cxn ang="0">
                  <a:pos x="2957" y="880"/>
                </a:cxn>
                <a:cxn ang="0">
                  <a:pos x="3049" y="880"/>
                </a:cxn>
                <a:cxn ang="0">
                  <a:pos x="3208" y="880"/>
                </a:cxn>
                <a:cxn ang="0">
                  <a:pos x="3366" y="868"/>
                </a:cxn>
                <a:cxn ang="0">
                  <a:pos x="3551" y="857"/>
                </a:cxn>
                <a:cxn ang="0">
                  <a:pos x="3643" y="845"/>
                </a:cxn>
                <a:cxn ang="0">
                  <a:pos x="3722" y="833"/>
                </a:cxn>
                <a:cxn ang="0">
                  <a:pos x="3815" y="798"/>
                </a:cxn>
                <a:cxn ang="0">
                  <a:pos x="3868" y="739"/>
                </a:cxn>
                <a:cxn ang="0">
                  <a:pos x="3934" y="681"/>
                </a:cxn>
                <a:cxn ang="0">
                  <a:pos x="4026" y="681"/>
                </a:cxn>
                <a:cxn ang="0">
                  <a:pos x="4145" y="681"/>
                </a:cxn>
                <a:cxn ang="0">
                  <a:pos x="4303" y="681"/>
                </a:cxn>
                <a:cxn ang="0">
                  <a:pos x="4422" y="681"/>
                </a:cxn>
                <a:cxn ang="0">
                  <a:pos x="4488" y="645"/>
                </a:cxn>
                <a:cxn ang="0">
                  <a:pos x="4488" y="563"/>
                </a:cxn>
                <a:cxn ang="0">
                  <a:pos x="4488" y="493"/>
                </a:cxn>
                <a:cxn ang="0">
                  <a:pos x="4462" y="364"/>
                </a:cxn>
                <a:cxn ang="0">
                  <a:pos x="4382" y="329"/>
                </a:cxn>
                <a:cxn ang="0">
                  <a:pos x="4303" y="293"/>
                </a:cxn>
                <a:cxn ang="0">
                  <a:pos x="4237" y="246"/>
                </a:cxn>
                <a:cxn ang="0">
                  <a:pos x="4171" y="188"/>
                </a:cxn>
                <a:cxn ang="0">
                  <a:pos x="4105" y="129"/>
                </a:cxn>
                <a:cxn ang="0">
                  <a:pos x="4052" y="70"/>
                </a:cxn>
                <a:cxn ang="0">
                  <a:pos x="3973" y="23"/>
                </a:cxn>
              </a:cxnLst>
              <a:rect l="0" t="0" r="r" b="b"/>
              <a:pathLst>
                <a:path w="4489" h="881">
                  <a:moveTo>
                    <a:pt x="396" y="0"/>
                  </a:moveTo>
                  <a:lnTo>
                    <a:pt x="370" y="35"/>
                  </a:lnTo>
                  <a:lnTo>
                    <a:pt x="330" y="59"/>
                  </a:lnTo>
                  <a:lnTo>
                    <a:pt x="277" y="70"/>
                  </a:lnTo>
                  <a:lnTo>
                    <a:pt x="238" y="70"/>
                  </a:lnTo>
                  <a:lnTo>
                    <a:pt x="198" y="82"/>
                  </a:lnTo>
                  <a:lnTo>
                    <a:pt x="145" y="82"/>
                  </a:lnTo>
                  <a:lnTo>
                    <a:pt x="92" y="106"/>
                  </a:lnTo>
                  <a:lnTo>
                    <a:pt x="53" y="129"/>
                  </a:lnTo>
                  <a:lnTo>
                    <a:pt x="26" y="176"/>
                  </a:lnTo>
                  <a:lnTo>
                    <a:pt x="13" y="246"/>
                  </a:lnTo>
                  <a:lnTo>
                    <a:pt x="13" y="282"/>
                  </a:lnTo>
                  <a:lnTo>
                    <a:pt x="0" y="317"/>
                  </a:lnTo>
                  <a:lnTo>
                    <a:pt x="0" y="364"/>
                  </a:lnTo>
                  <a:lnTo>
                    <a:pt x="0" y="481"/>
                  </a:lnTo>
                  <a:lnTo>
                    <a:pt x="40" y="516"/>
                  </a:lnTo>
                  <a:lnTo>
                    <a:pt x="79" y="540"/>
                  </a:lnTo>
                  <a:lnTo>
                    <a:pt x="79" y="575"/>
                  </a:lnTo>
                  <a:lnTo>
                    <a:pt x="79" y="610"/>
                  </a:lnTo>
                  <a:lnTo>
                    <a:pt x="79" y="645"/>
                  </a:lnTo>
                  <a:lnTo>
                    <a:pt x="79" y="681"/>
                  </a:lnTo>
                  <a:lnTo>
                    <a:pt x="119" y="716"/>
                  </a:lnTo>
                  <a:lnTo>
                    <a:pt x="172" y="739"/>
                  </a:lnTo>
                  <a:lnTo>
                    <a:pt x="277" y="763"/>
                  </a:lnTo>
                  <a:lnTo>
                    <a:pt x="330" y="774"/>
                  </a:lnTo>
                  <a:lnTo>
                    <a:pt x="370" y="774"/>
                  </a:lnTo>
                  <a:lnTo>
                    <a:pt x="422" y="774"/>
                  </a:lnTo>
                  <a:lnTo>
                    <a:pt x="462" y="786"/>
                  </a:lnTo>
                  <a:lnTo>
                    <a:pt x="502" y="786"/>
                  </a:lnTo>
                  <a:lnTo>
                    <a:pt x="541" y="786"/>
                  </a:lnTo>
                  <a:lnTo>
                    <a:pt x="581" y="798"/>
                  </a:lnTo>
                  <a:lnTo>
                    <a:pt x="620" y="810"/>
                  </a:lnTo>
                  <a:lnTo>
                    <a:pt x="673" y="821"/>
                  </a:lnTo>
                  <a:lnTo>
                    <a:pt x="726" y="821"/>
                  </a:lnTo>
                  <a:lnTo>
                    <a:pt x="832" y="833"/>
                  </a:lnTo>
                  <a:lnTo>
                    <a:pt x="884" y="833"/>
                  </a:lnTo>
                  <a:lnTo>
                    <a:pt x="990" y="833"/>
                  </a:lnTo>
                  <a:lnTo>
                    <a:pt x="1096" y="833"/>
                  </a:lnTo>
                  <a:lnTo>
                    <a:pt x="1135" y="833"/>
                  </a:lnTo>
                  <a:lnTo>
                    <a:pt x="1214" y="833"/>
                  </a:lnTo>
                  <a:lnTo>
                    <a:pt x="1254" y="833"/>
                  </a:lnTo>
                  <a:lnTo>
                    <a:pt x="1307" y="833"/>
                  </a:lnTo>
                  <a:lnTo>
                    <a:pt x="1386" y="833"/>
                  </a:lnTo>
                  <a:lnTo>
                    <a:pt x="1426" y="833"/>
                  </a:lnTo>
                  <a:lnTo>
                    <a:pt x="1465" y="833"/>
                  </a:lnTo>
                  <a:lnTo>
                    <a:pt x="1505" y="833"/>
                  </a:lnTo>
                  <a:lnTo>
                    <a:pt x="1544" y="821"/>
                  </a:lnTo>
                  <a:lnTo>
                    <a:pt x="1597" y="821"/>
                  </a:lnTo>
                  <a:lnTo>
                    <a:pt x="1650" y="821"/>
                  </a:lnTo>
                  <a:lnTo>
                    <a:pt x="1690" y="821"/>
                  </a:lnTo>
                  <a:lnTo>
                    <a:pt x="1729" y="821"/>
                  </a:lnTo>
                  <a:lnTo>
                    <a:pt x="1769" y="821"/>
                  </a:lnTo>
                  <a:lnTo>
                    <a:pt x="1874" y="821"/>
                  </a:lnTo>
                  <a:lnTo>
                    <a:pt x="1980" y="821"/>
                  </a:lnTo>
                  <a:lnTo>
                    <a:pt x="2086" y="821"/>
                  </a:lnTo>
                  <a:lnTo>
                    <a:pt x="2191" y="821"/>
                  </a:lnTo>
                  <a:lnTo>
                    <a:pt x="2231" y="821"/>
                  </a:lnTo>
                  <a:lnTo>
                    <a:pt x="2270" y="821"/>
                  </a:lnTo>
                  <a:lnTo>
                    <a:pt x="2376" y="833"/>
                  </a:lnTo>
                  <a:lnTo>
                    <a:pt x="2482" y="845"/>
                  </a:lnTo>
                  <a:lnTo>
                    <a:pt x="2587" y="857"/>
                  </a:lnTo>
                  <a:lnTo>
                    <a:pt x="2693" y="868"/>
                  </a:lnTo>
                  <a:lnTo>
                    <a:pt x="2772" y="868"/>
                  </a:lnTo>
                  <a:lnTo>
                    <a:pt x="2851" y="868"/>
                  </a:lnTo>
                  <a:lnTo>
                    <a:pt x="2904" y="880"/>
                  </a:lnTo>
                  <a:lnTo>
                    <a:pt x="2957" y="880"/>
                  </a:lnTo>
                  <a:lnTo>
                    <a:pt x="2996" y="880"/>
                  </a:lnTo>
                  <a:lnTo>
                    <a:pt x="3049" y="880"/>
                  </a:lnTo>
                  <a:lnTo>
                    <a:pt x="3128" y="880"/>
                  </a:lnTo>
                  <a:lnTo>
                    <a:pt x="3208" y="880"/>
                  </a:lnTo>
                  <a:lnTo>
                    <a:pt x="3287" y="868"/>
                  </a:lnTo>
                  <a:lnTo>
                    <a:pt x="3366" y="868"/>
                  </a:lnTo>
                  <a:lnTo>
                    <a:pt x="3472" y="868"/>
                  </a:lnTo>
                  <a:lnTo>
                    <a:pt x="3551" y="857"/>
                  </a:lnTo>
                  <a:lnTo>
                    <a:pt x="3590" y="857"/>
                  </a:lnTo>
                  <a:lnTo>
                    <a:pt x="3643" y="845"/>
                  </a:lnTo>
                  <a:lnTo>
                    <a:pt x="3683" y="833"/>
                  </a:lnTo>
                  <a:lnTo>
                    <a:pt x="3722" y="833"/>
                  </a:lnTo>
                  <a:lnTo>
                    <a:pt x="3775" y="821"/>
                  </a:lnTo>
                  <a:lnTo>
                    <a:pt x="3815" y="798"/>
                  </a:lnTo>
                  <a:lnTo>
                    <a:pt x="3854" y="774"/>
                  </a:lnTo>
                  <a:lnTo>
                    <a:pt x="3868" y="739"/>
                  </a:lnTo>
                  <a:lnTo>
                    <a:pt x="3894" y="704"/>
                  </a:lnTo>
                  <a:lnTo>
                    <a:pt x="3934" y="681"/>
                  </a:lnTo>
                  <a:lnTo>
                    <a:pt x="3973" y="681"/>
                  </a:lnTo>
                  <a:lnTo>
                    <a:pt x="4026" y="681"/>
                  </a:lnTo>
                  <a:lnTo>
                    <a:pt x="4066" y="681"/>
                  </a:lnTo>
                  <a:lnTo>
                    <a:pt x="4145" y="681"/>
                  </a:lnTo>
                  <a:lnTo>
                    <a:pt x="4224" y="681"/>
                  </a:lnTo>
                  <a:lnTo>
                    <a:pt x="4303" y="681"/>
                  </a:lnTo>
                  <a:lnTo>
                    <a:pt x="4382" y="681"/>
                  </a:lnTo>
                  <a:lnTo>
                    <a:pt x="4422" y="681"/>
                  </a:lnTo>
                  <a:lnTo>
                    <a:pt x="4462" y="681"/>
                  </a:lnTo>
                  <a:lnTo>
                    <a:pt x="4488" y="645"/>
                  </a:lnTo>
                  <a:lnTo>
                    <a:pt x="4488" y="610"/>
                  </a:lnTo>
                  <a:lnTo>
                    <a:pt x="4488" y="563"/>
                  </a:lnTo>
                  <a:lnTo>
                    <a:pt x="4488" y="528"/>
                  </a:lnTo>
                  <a:lnTo>
                    <a:pt x="4488" y="493"/>
                  </a:lnTo>
                  <a:lnTo>
                    <a:pt x="4488" y="399"/>
                  </a:lnTo>
                  <a:lnTo>
                    <a:pt x="4462" y="364"/>
                  </a:lnTo>
                  <a:lnTo>
                    <a:pt x="4422" y="340"/>
                  </a:lnTo>
                  <a:lnTo>
                    <a:pt x="4382" y="329"/>
                  </a:lnTo>
                  <a:lnTo>
                    <a:pt x="4343" y="305"/>
                  </a:lnTo>
                  <a:lnTo>
                    <a:pt x="4303" y="293"/>
                  </a:lnTo>
                  <a:lnTo>
                    <a:pt x="4264" y="282"/>
                  </a:lnTo>
                  <a:lnTo>
                    <a:pt x="4237" y="246"/>
                  </a:lnTo>
                  <a:lnTo>
                    <a:pt x="4198" y="223"/>
                  </a:lnTo>
                  <a:lnTo>
                    <a:pt x="4171" y="188"/>
                  </a:lnTo>
                  <a:lnTo>
                    <a:pt x="4132" y="164"/>
                  </a:lnTo>
                  <a:lnTo>
                    <a:pt x="4105" y="129"/>
                  </a:lnTo>
                  <a:lnTo>
                    <a:pt x="4066" y="106"/>
                  </a:lnTo>
                  <a:lnTo>
                    <a:pt x="4052" y="70"/>
                  </a:lnTo>
                  <a:lnTo>
                    <a:pt x="4013" y="47"/>
                  </a:lnTo>
                  <a:lnTo>
                    <a:pt x="3973" y="23"/>
                  </a:lnTo>
                </a:path>
              </a:pathLst>
            </a:custGeom>
            <a:solidFill>
              <a:srgbClr val="00AE00"/>
            </a:solidFill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9" name="Freeform 1051"/>
            <p:cNvSpPr>
              <a:spLocks/>
            </p:cNvSpPr>
            <p:nvPr/>
          </p:nvSpPr>
          <p:spPr bwMode="auto">
            <a:xfrm>
              <a:off x="468338" y="3943353"/>
              <a:ext cx="1552575" cy="1306512"/>
            </a:xfrm>
            <a:custGeom>
              <a:avLst/>
              <a:gdLst/>
              <a:ahLst/>
              <a:cxnLst>
                <a:cxn ang="0">
                  <a:pos x="792" y="0"/>
                </a:cxn>
                <a:cxn ang="0">
                  <a:pos x="753" y="0"/>
                </a:cxn>
                <a:cxn ang="0">
                  <a:pos x="713" y="0"/>
                </a:cxn>
                <a:cxn ang="0">
                  <a:pos x="673" y="0"/>
                </a:cxn>
                <a:cxn ang="0">
                  <a:pos x="634" y="0"/>
                </a:cxn>
                <a:cxn ang="0">
                  <a:pos x="594" y="0"/>
                </a:cxn>
                <a:cxn ang="0">
                  <a:pos x="555" y="0"/>
                </a:cxn>
                <a:cxn ang="0">
                  <a:pos x="515" y="0"/>
                </a:cxn>
                <a:cxn ang="0">
                  <a:pos x="475" y="12"/>
                </a:cxn>
                <a:cxn ang="0">
                  <a:pos x="436" y="12"/>
                </a:cxn>
                <a:cxn ang="0">
                  <a:pos x="396" y="12"/>
                </a:cxn>
                <a:cxn ang="0">
                  <a:pos x="383" y="47"/>
                </a:cxn>
                <a:cxn ang="0">
                  <a:pos x="356" y="82"/>
                </a:cxn>
                <a:cxn ang="0">
                  <a:pos x="317" y="94"/>
                </a:cxn>
                <a:cxn ang="0">
                  <a:pos x="277" y="106"/>
                </a:cxn>
                <a:cxn ang="0">
                  <a:pos x="238" y="117"/>
                </a:cxn>
                <a:cxn ang="0">
                  <a:pos x="238" y="153"/>
                </a:cxn>
                <a:cxn ang="0">
                  <a:pos x="238" y="188"/>
                </a:cxn>
                <a:cxn ang="0">
                  <a:pos x="224" y="235"/>
                </a:cxn>
                <a:cxn ang="0">
                  <a:pos x="211" y="270"/>
                </a:cxn>
                <a:cxn ang="0">
                  <a:pos x="172" y="294"/>
                </a:cxn>
                <a:cxn ang="0">
                  <a:pos x="132" y="305"/>
                </a:cxn>
                <a:cxn ang="0">
                  <a:pos x="92" y="305"/>
                </a:cxn>
                <a:cxn ang="0">
                  <a:pos x="53" y="317"/>
                </a:cxn>
                <a:cxn ang="0">
                  <a:pos x="13" y="341"/>
                </a:cxn>
                <a:cxn ang="0">
                  <a:pos x="0" y="376"/>
                </a:cxn>
                <a:cxn ang="0">
                  <a:pos x="0" y="411"/>
                </a:cxn>
                <a:cxn ang="0">
                  <a:pos x="0" y="587"/>
                </a:cxn>
                <a:cxn ang="0">
                  <a:pos x="0" y="622"/>
                </a:cxn>
                <a:cxn ang="0">
                  <a:pos x="0" y="658"/>
                </a:cxn>
                <a:cxn ang="0">
                  <a:pos x="0" y="693"/>
                </a:cxn>
                <a:cxn ang="0">
                  <a:pos x="40" y="705"/>
                </a:cxn>
                <a:cxn ang="0">
                  <a:pos x="79" y="716"/>
                </a:cxn>
                <a:cxn ang="0">
                  <a:pos x="132" y="716"/>
                </a:cxn>
                <a:cxn ang="0">
                  <a:pos x="172" y="716"/>
                </a:cxn>
                <a:cxn ang="0">
                  <a:pos x="211" y="716"/>
                </a:cxn>
                <a:cxn ang="0">
                  <a:pos x="251" y="716"/>
                </a:cxn>
                <a:cxn ang="0">
                  <a:pos x="330" y="716"/>
                </a:cxn>
                <a:cxn ang="0">
                  <a:pos x="370" y="728"/>
                </a:cxn>
                <a:cxn ang="0">
                  <a:pos x="422" y="740"/>
                </a:cxn>
                <a:cxn ang="0">
                  <a:pos x="502" y="752"/>
                </a:cxn>
                <a:cxn ang="0">
                  <a:pos x="541" y="752"/>
                </a:cxn>
                <a:cxn ang="0">
                  <a:pos x="581" y="763"/>
                </a:cxn>
                <a:cxn ang="0">
                  <a:pos x="621" y="775"/>
                </a:cxn>
                <a:cxn ang="0">
                  <a:pos x="660" y="775"/>
                </a:cxn>
                <a:cxn ang="0">
                  <a:pos x="700" y="799"/>
                </a:cxn>
                <a:cxn ang="0">
                  <a:pos x="739" y="799"/>
                </a:cxn>
                <a:cxn ang="0">
                  <a:pos x="779" y="822"/>
                </a:cxn>
                <a:cxn ang="0">
                  <a:pos x="819" y="822"/>
                </a:cxn>
                <a:cxn ang="0">
                  <a:pos x="858" y="822"/>
                </a:cxn>
                <a:cxn ang="0">
                  <a:pos x="898" y="822"/>
                </a:cxn>
                <a:cxn ang="0">
                  <a:pos x="937" y="810"/>
                </a:cxn>
                <a:cxn ang="0">
                  <a:pos x="977" y="799"/>
                </a:cxn>
              </a:cxnLst>
              <a:rect l="0" t="0" r="r" b="b"/>
              <a:pathLst>
                <a:path w="978" h="823">
                  <a:moveTo>
                    <a:pt x="792" y="0"/>
                  </a:moveTo>
                  <a:lnTo>
                    <a:pt x="753" y="0"/>
                  </a:lnTo>
                  <a:lnTo>
                    <a:pt x="713" y="0"/>
                  </a:lnTo>
                  <a:lnTo>
                    <a:pt x="673" y="0"/>
                  </a:lnTo>
                  <a:lnTo>
                    <a:pt x="634" y="0"/>
                  </a:lnTo>
                  <a:lnTo>
                    <a:pt x="594" y="0"/>
                  </a:lnTo>
                  <a:lnTo>
                    <a:pt x="555" y="0"/>
                  </a:lnTo>
                  <a:lnTo>
                    <a:pt x="515" y="0"/>
                  </a:lnTo>
                  <a:lnTo>
                    <a:pt x="475" y="12"/>
                  </a:lnTo>
                  <a:lnTo>
                    <a:pt x="436" y="12"/>
                  </a:lnTo>
                  <a:lnTo>
                    <a:pt x="396" y="12"/>
                  </a:lnTo>
                  <a:lnTo>
                    <a:pt x="383" y="47"/>
                  </a:lnTo>
                  <a:lnTo>
                    <a:pt x="356" y="82"/>
                  </a:lnTo>
                  <a:lnTo>
                    <a:pt x="317" y="94"/>
                  </a:lnTo>
                  <a:lnTo>
                    <a:pt x="277" y="106"/>
                  </a:lnTo>
                  <a:lnTo>
                    <a:pt x="238" y="117"/>
                  </a:lnTo>
                  <a:lnTo>
                    <a:pt x="238" y="153"/>
                  </a:lnTo>
                  <a:lnTo>
                    <a:pt x="238" y="188"/>
                  </a:lnTo>
                  <a:lnTo>
                    <a:pt x="224" y="235"/>
                  </a:lnTo>
                  <a:lnTo>
                    <a:pt x="211" y="270"/>
                  </a:lnTo>
                  <a:lnTo>
                    <a:pt x="172" y="294"/>
                  </a:lnTo>
                  <a:lnTo>
                    <a:pt x="132" y="305"/>
                  </a:lnTo>
                  <a:lnTo>
                    <a:pt x="92" y="305"/>
                  </a:lnTo>
                  <a:lnTo>
                    <a:pt x="53" y="317"/>
                  </a:lnTo>
                  <a:lnTo>
                    <a:pt x="13" y="341"/>
                  </a:lnTo>
                  <a:lnTo>
                    <a:pt x="0" y="376"/>
                  </a:lnTo>
                  <a:lnTo>
                    <a:pt x="0" y="411"/>
                  </a:lnTo>
                  <a:lnTo>
                    <a:pt x="0" y="587"/>
                  </a:lnTo>
                  <a:lnTo>
                    <a:pt x="0" y="622"/>
                  </a:lnTo>
                  <a:lnTo>
                    <a:pt x="0" y="658"/>
                  </a:lnTo>
                  <a:lnTo>
                    <a:pt x="0" y="693"/>
                  </a:lnTo>
                  <a:lnTo>
                    <a:pt x="40" y="705"/>
                  </a:lnTo>
                  <a:lnTo>
                    <a:pt x="79" y="716"/>
                  </a:lnTo>
                  <a:lnTo>
                    <a:pt x="132" y="716"/>
                  </a:lnTo>
                  <a:lnTo>
                    <a:pt x="172" y="716"/>
                  </a:lnTo>
                  <a:lnTo>
                    <a:pt x="211" y="716"/>
                  </a:lnTo>
                  <a:lnTo>
                    <a:pt x="251" y="716"/>
                  </a:lnTo>
                  <a:lnTo>
                    <a:pt x="330" y="716"/>
                  </a:lnTo>
                  <a:lnTo>
                    <a:pt x="370" y="728"/>
                  </a:lnTo>
                  <a:lnTo>
                    <a:pt x="422" y="740"/>
                  </a:lnTo>
                  <a:lnTo>
                    <a:pt x="502" y="752"/>
                  </a:lnTo>
                  <a:lnTo>
                    <a:pt x="541" y="752"/>
                  </a:lnTo>
                  <a:lnTo>
                    <a:pt x="581" y="763"/>
                  </a:lnTo>
                  <a:lnTo>
                    <a:pt x="621" y="775"/>
                  </a:lnTo>
                  <a:lnTo>
                    <a:pt x="660" y="775"/>
                  </a:lnTo>
                  <a:lnTo>
                    <a:pt x="700" y="799"/>
                  </a:lnTo>
                  <a:lnTo>
                    <a:pt x="739" y="799"/>
                  </a:lnTo>
                  <a:lnTo>
                    <a:pt x="779" y="822"/>
                  </a:lnTo>
                  <a:lnTo>
                    <a:pt x="819" y="822"/>
                  </a:lnTo>
                  <a:lnTo>
                    <a:pt x="858" y="822"/>
                  </a:lnTo>
                  <a:lnTo>
                    <a:pt x="898" y="822"/>
                  </a:lnTo>
                  <a:lnTo>
                    <a:pt x="937" y="810"/>
                  </a:lnTo>
                  <a:lnTo>
                    <a:pt x="977" y="79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26" name="Rectangle 1052"/>
          <p:cNvSpPr>
            <a:spLocks noChangeArrowheads="1"/>
          </p:cNvSpPr>
          <p:nvPr/>
        </p:nvSpPr>
        <p:spPr bwMode="auto">
          <a:xfrm>
            <a:off x="6446234" y="1973942"/>
            <a:ext cx="5390375" cy="19123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35719" tIns="14288" rIns="35719" bIns="14288">
            <a:spAutoFit/>
          </a:bodyPr>
          <a:lstStyle/>
          <a:p>
            <a:pPr algn="ctr" eaLnBrk="0" hangingPunct="0">
              <a:lnSpc>
                <a:spcPct val="102000"/>
              </a:lnSpc>
              <a:spcAft>
                <a:spcPct val="51000"/>
              </a:spcAft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Todos os organismos, dentro do ambiente da cultura, que causam ‘stress’ e são capazes de reduzir a quantidade e a qualidade do produto na colheita.</a:t>
            </a:r>
          </a:p>
        </p:txBody>
      </p:sp>
      <p:sp>
        <p:nvSpPr>
          <p:cNvPr id="28" name="Título 27"/>
          <p:cNvSpPr>
            <a:spLocks noGrp="1"/>
          </p:cNvSpPr>
          <p:nvPr>
            <p:ph type="title"/>
          </p:nvPr>
        </p:nvSpPr>
        <p:spPr>
          <a:xfrm>
            <a:off x="383585" y="0"/>
            <a:ext cx="10515600" cy="790607"/>
          </a:xfrm>
        </p:spPr>
        <p:txBody>
          <a:bodyPr/>
          <a:lstStyle/>
          <a:p>
            <a:r>
              <a:rPr lang="pt-BR" dirty="0">
                <a:latin typeface="Arial Black" panose="020B0A04020102020204" pitchFamily="34" charset="0"/>
              </a:rPr>
              <a:t>PRAGAS EM AGRICULTURA</a:t>
            </a:r>
          </a:p>
        </p:txBody>
      </p:sp>
      <p:sp>
        <p:nvSpPr>
          <p:cNvPr id="29" name="Espaço Reservado para Conteúdo 2"/>
          <p:cNvSpPr>
            <a:spLocks noGrp="1"/>
          </p:cNvSpPr>
          <p:nvPr>
            <p:ph idx="1"/>
          </p:nvPr>
        </p:nvSpPr>
        <p:spPr>
          <a:xfrm>
            <a:off x="831715" y="4696730"/>
            <a:ext cx="10067470" cy="152048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“Qualquer espécie, raça ou biótipo de vegetais, animais ou agentes patogênicos, nocivos aos vegetais ou produtos vegetais".                </a:t>
            </a:r>
          </a:p>
          <a:p>
            <a:pPr algn="ctr">
              <a:lnSpc>
                <a:spcPct val="120000"/>
              </a:lnSpc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FAO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90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76786" y="484692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7200" dirty="0">
                <a:solidFill>
                  <a:srgbClr val="0000FF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Pragas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4C2ECDE-A5E7-43CD-B333-28F27DC6B0BB}"/>
              </a:ext>
            </a:extLst>
          </p:cNvPr>
          <p:cNvGrpSpPr/>
          <p:nvPr/>
        </p:nvGrpSpPr>
        <p:grpSpPr>
          <a:xfrm>
            <a:off x="1318329" y="1810428"/>
            <a:ext cx="8318689" cy="2456045"/>
            <a:chOff x="1055440" y="1130186"/>
            <a:chExt cx="8318689" cy="2456045"/>
          </a:xfrm>
        </p:grpSpPr>
        <p:sp>
          <p:nvSpPr>
            <p:cNvPr id="2051" name="Text Box 3"/>
            <p:cNvSpPr txBox="1">
              <a:spLocks noChangeArrowheads="1"/>
            </p:cNvSpPr>
            <p:nvPr/>
          </p:nvSpPr>
          <p:spPr bwMode="auto">
            <a:xfrm>
              <a:off x="1055440" y="2720994"/>
              <a:ext cx="3429978" cy="865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lnSpc>
                  <a:spcPct val="180000"/>
                </a:lnSpc>
                <a:buClr>
                  <a:srgbClr val="FF0000"/>
                </a:buClr>
                <a:buFont typeface="Wingdings" pitchFamily="2" charset="2"/>
                <a:buChar char="ü"/>
                <a:defRPr/>
              </a:pPr>
              <a:r>
                <a:rPr lang="pt-BR" sz="3200" dirty="0">
                  <a:solidFill>
                    <a:srgbClr val="000000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Estabilidade</a:t>
              </a:r>
            </a:p>
          </p:txBody>
        </p:sp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8392172F-8DC2-4E61-89B5-2AF2C107E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441" y="1953185"/>
              <a:ext cx="6325321" cy="865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lnSpc>
                  <a:spcPct val="180000"/>
                </a:lnSpc>
                <a:buClr>
                  <a:srgbClr val="FF0000"/>
                </a:buClr>
                <a:buFont typeface="Wingdings" pitchFamily="2" charset="2"/>
                <a:buChar char="ü"/>
                <a:defRPr/>
              </a:pPr>
              <a:r>
                <a:rPr lang="pt-BR" sz="3200" dirty="0">
                  <a:solidFill>
                    <a:srgbClr val="000000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Potencial biótico elevado</a:t>
              </a:r>
            </a:p>
          </p:txBody>
        </p:sp>
        <p:sp>
          <p:nvSpPr>
            <p:cNvPr id="11" name="Text Box 3">
              <a:extLst>
                <a:ext uri="{FF2B5EF4-FFF2-40B4-BE49-F238E27FC236}">
                  <a16:creationId xmlns:a16="http://schemas.microsoft.com/office/drawing/2014/main" id="{96C5550B-6A19-409B-876E-AA2962FDA2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441" y="1130186"/>
              <a:ext cx="8318688" cy="865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lnSpc>
                  <a:spcPct val="180000"/>
                </a:lnSpc>
                <a:buClr>
                  <a:srgbClr val="FF0000"/>
                </a:buClr>
                <a:buFont typeface="Wingdings" pitchFamily="2" charset="2"/>
                <a:buChar char="ü"/>
                <a:defRPr/>
              </a:pPr>
              <a:r>
                <a:rPr lang="pt-BR" sz="3200" dirty="0">
                  <a:solidFill>
                    <a:srgbClr val="000000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Causam danos: diretos e indiretos</a:t>
              </a:r>
            </a:p>
          </p:txBody>
        </p: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id="{C8612C75-E97C-644F-97A6-095888821D37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460" y="4182336"/>
            <a:ext cx="2869857" cy="2284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AA2456DD-F960-9200-915C-3B0B3EF65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t="22424" b="9697"/>
          <a:stretch/>
        </p:blipFill>
        <p:spPr bwMode="auto">
          <a:xfrm rot="5400000">
            <a:off x="6836088" y="4724274"/>
            <a:ext cx="2264056" cy="122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76786" y="484692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7200" dirty="0">
                <a:solidFill>
                  <a:srgbClr val="0000FF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Pragas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96C5550B-6A19-409B-876E-AA2962FDA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210" y="1847141"/>
            <a:ext cx="4200189" cy="263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180000"/>
              </a:lnSpc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3200" dirty="0">
                <a:solidFill>
                  <a:srgbClr val="00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Causam danos: </a:t>
            </a:r>
          </a:p>
          <a:p>
            <a:pPr lvl="3">
              <a:lnSpc>
                <a:spcPct val="180000"/>
              </a:lnSpc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3200" dirty="0">
                <a:solidFill>
                  <a:srgbClr val="00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diretos</a:t>
            </a:r>
          </a:p>
          <a:p>
            <a:pPr lvl="3">
              <a:lnSpc>
                <a:spcPct val="180000"/>
              </a:lnSpc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3200" dirty="0">
                <a:solidFill>
                  <a:srgbClr val="00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indiretos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913E22EF-6C6E-8672-1BE1-D14122971CBF}"/>
              </a:ext>
            </a:extLst>
          </p:cNvPr>
          <p:cNvSpPr/>
          <p:nvPr/>
        </p:nvSpPr>
        <p:spPr>
          <a:xfrm>
            <a:off x="5503816" y="3910405"/>
            <a:ext cx="1506583" cy="57476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E25D67-5F82-8FC8-899C-ED48771862AF}"/>
              </a:ext>
            </a:extLst>
          </p:cNvPr>
          <p:cNvSpPr txBox="1"/>
          <p:nvPr/>
        </p:nvSpPr>
        <p:spPr>
          <a:xfrm>
            <a:off x="7114902" y="3659179"/>
            <a:ext cx="37708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buClr>
                <a:srgbClr val="FF0000"/>
              </a:buClr>
              <a:defRPr/>
            </a:pPr>
            <a:r>
              <a:rPr lang="pt-BR" sz="3200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Vetores de fitopatógenos</a:t>
            </a:r>
          </a:p>
        </p:txBody>
      </p:sp>
    </p:spTree>
    <p:extLst>
      <p:ext uri="{BB962C8B-B14F-4D97-AF65-F5344CB8AC3E}">
        <p14:creationId xmlns:p14="http://schemas.microsoft.com/office/powerpoint/2010/main" val="319588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15" descr="Potato Aphids - Macrosiphum euphorbiae"/>
          <p:cNvPicPr preferRelativeResize="0"/>
          <p:nvPr/>
        </p:nvPicPr>
        <p:blipFill rotWithShape="1">
          <a:blip r:embed="rId3">
            <a:alphaModFix/>
          </a:blip>
          <a:srcRect t="13405"/>
          <a:stretch/>
        </p:blipFill>
        <p:spPr>
          <a:xfrm>
            <a:off x="7426901" y="1098549"/>
            <a:ext cx="3552825" cy="27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15"/>
          <p:cNvSpPr/>
          <p:nvPr/>
        </p:nvSpPr>
        <p:spPr>
          <a:xfrm>
            <a:off x="3300412" y="5451475"/>
            <a:ext cx="5924550" cy="72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Arial Black"/>
              </a:rPr>
              <a:t>Vetores de Vírus </a:t>
            </a:r>
          </a:p>
        </p:txBody>
      </p:sp>
      <p:sp>
        <p:nvSpPr>
          <p:cNvPr id="618" name="Google Shape;618;p15"/>
          <p:cNvSpPr txBox="1"/>
          <p:nvPr/>
        </p:nvSpPr>
        <p:spPr>
          <a:xfrm>
            <a:off x="987352" y="3902071"/>
            <a:ext cx="2808793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Myzus</a:t>
            </a:r>
            <a:r>
              <a:rPr lang="en-US" sz="2800" b="0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persicae</a:t>
            </a:r>
            <a:endParaRPr dirty="0"/>
          </a:p>
        </p:txBody>
      </p:sp>
      <p:sp>
        <p:nvSpPr>
          <p:cNvPr id="619" name="Google Shape;619;p15"/>
          <p:cNvSpPr txBox="1"/>
          <p:nvPr/>
        </p:nvSpPr>
        <p:spPr>
          <a:xfrm>
            <a:off x="7142741" y="3902072"/>
            <a:ext cx="428466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Macrosiphum</a:t>
            </a:r>
            <a:r>
              <a:rPr lang="en-US" sz="2800" b="0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euphorbiae</a:t>
            </a:r>
            <a:endParaRPr dirty="0"/>
          </a:p>
        </p:txBody>
      </p:sp>
      <p:sp>
        <p:nvSpPr>
          <p:cNvPr id="620" name="Google Shape;620;p15"/>
          <p:cNvSpPr txBox="1"/>
          <p:nvPr/>
        </p:nvSpPr>
        <p:spPr>
          <a:xfrm>
            <a:off x="0" y="0"/>
            <a:ext cx="12192000" cy="765175"/>
          </a:xfrm>
          <a:prstGeom prst="rect">
            <a:avLst/>
          </a:prstGeom>
          <a:solidFill>
            <a:srgbClr val="BBB48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1" name="Google Shape;621;p15"/>
          <p:cNvSpPr txBox="1"/>
          <p:nvPr/>
        </p:nvSpPr>
        <p:spPr>
          <a:xfrm>
            <a:off x="4333875" y="-11112"/>
            <a:ext cx="243522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Arial Black"/>
              <a:buNone/>
            </a:pPr>
            <a:r>
              <a:rPr lang="en-US" sz="4000" b="0" i="0" u="none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Pulgões</a:t>
            </a:r>
            <a:endParaRPr/>
          </a:p>
        </p:txBody>
      </p:sp>
      <p:sp>
        <p:nvSpPr>
          <p:cNvPr id="622" name="Google Shape;622;p15"/>
          <p:cNvSpPr txBox="1"/>
          <p:nvPr/>
        </p:nvSpPr>
        <p:spPr>
          <a:xfrm>
            <a:off x="3667268" y="4949030"/>
            <a:ext cx="2474912" cy="4619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Adulto</a:t>
            </a:r>
            <a:r>
              <a:rPr lang="en-US" sz="24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migrante</a:t>
            </a:r>
            <a:endParaRPr dirty="0"/>
          </a:p>
        </p:txBody>
      </p:sp>
      <p:sp>
        <p:nvSpPr>
          <p:cNvPr id="624" name="Google Shape;624;p15"/>
          <p:cNvSpPr txBox="1"/>
          <p:nvPr/>
        </p:nvSpPr>
        <p:spPr>
          <a:xfrm>
            <a:off x="8040687" y="217487"/>
            <a:ext cx="370046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Hemiptera: Aphididae</a:t>
            </a:r>
            <a:endParaRPr/>
          </a:p>
        </p:txBody>
      </p:sp>
      <p:pic>
        <p:nvPicPr>
          <p:cNvPr id="1026" name="Picture 2" descr="Pulgão verde">
            <a:extLst>
              <a:ext uri="{FF2B5EF4-FFF2-40B4-BE49-F238E27FC236}">
                <a16:creationId xmlns:a16="http://schemas.microsoft.com/office/drawing/2014/main" id="{8614A7DF-02F4-447C-86B2-4D20B62C1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52" y="1239836"/>
            <a:ext cx="36576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3" name="Google Shape;623;p15" descr="220px-Myzus_persicae_ala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4474" y="2924173"/>
            <a:ext cx="2087562" cy="19843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63FF145-88B4-BE5F-17FD-73B9D0C00BE1}"/>
              </a:ext>
            </a:extLst>
          </p:cNvPr>
          <p:cNvSpPr/>
          <p:nvPr/>
        </p:nvSpPr>
        <p:spPr>
          <a:xfrm>
            <a:off x="0" y="5811837"/>
            <a:ext cx="3363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Batata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16" descr="PVY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4588" y="1806575"/>
            <a:ext cx="4695825" cy="30527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31" name="Google Shape;631;p16"/>
          <p:cNvSpPr txBox="1"/>
          <p:nvPr/>
        </p:nvSpPr>
        <p:spPr>
          <a:xfrm>
            <a:off x="2047875" y="925512"/>
            <a:ext cx="381635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Enrolamento das folhas (PLRV)</a:t>
            </a:r>
            <a:endParaRPr/>
          </a:p>
        </p:txBody>
      </p:sp>
      <p:sp>
        <p:nvSpPr>
          <p:cNvPr id="632" name="Google Shape;632;p16"/>
          <p:cNvSpPr txBox="1"/>
          <p:nvPr/>
        </p:nvSpPr>
        <p:spPr>
          <a:xfrm>
            <a:off x="7391400" y="949325"/>
            <a:ext cx="2174875" cy="830262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Mosaico (PVY)</a:t>
            </a:r>
            <a:endParaRPr/>
          </a:p>
        </p:txBody>
      </p:sp>
      <p:grpSp>
        <p:nvGrpSpPr>
          <p:cNvPr id="633" name="Google Shape;633;p16"/>
          <p:cNvGrpSpPr/>
          <p:nvPr/>
        </p:nvGrpSpPr>
        <p:grpSpPr>
          <a:xfrm>
            <a:off x="2092325" y="4689475"/>
            <a:ext cx="7123112" cy="1589087"/>
            <a:chOff x="567667" y="4689475"/>
            <a:chExt cx="7123771" cy="1589088"/>
          </a:xfrm>
        </p:grpSpPr>
        <p:pic>
          <p:nvPicPr>
            <p:cNvPr id="634" name="Google Shape;634;p16" descr="PVY-NTN_30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95788" y="4689475"/>
              <a:ext cx="1895650" cy="158908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635" name="Google Shape;635;p16"/>
            <p:cNvSpPr txBox="1"/>
            <p:nvPr/>
          </p:nvSpPr>
          <p:spPr>
            <a:xfrm>
              <a:off x="567667" y="4977954"/>
              <a:ext cx="496855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Degenerescência da batata-semente</a:t>
              </a: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5163905" y="5264150"/>
              <a:ext cx="503283" cy="504825"/>
            </a:xfrm>
            <a:prstGeom prst="rightArrow">
              <a:avLst>
                <a:gd name="adj1" fmla="val 10800"/>
                <a:gd name="adj2" fmla="val 50000"/>
              </a:avLst>
            </a:prstGeom>
            <a:solidFill>
              <a:schemeClr val="accent1"/>
            </a:solidFill>
            <a:ln w="15875" cap="flat" cmpd="sng">
              <a:solidFill>
                <a:srgbClr val="6F952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637" name="Google Shape;637;p16" descr="http://upload.wikimedia.org/wikipedia/commons/2/2b/Potato_Leaf_Roll_Virus_UGA535684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3025" y="1806575"/>
            <a:ext cx="4737100" cy="30495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38" name="Google Shape;638;p16"/>
          <p:cNvSpPr txBox="1"/>
          <p:nvPr/>
        </p:nvSpPr>
        <p:spPr>
          <a:xfrm>
            <a:off x="7366000" y="1878012"/>
            <a:ext cx="2890837" cy="8318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Transmissão rápida!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(Picada de prova)</a:t>
            </a:r>
            <a:endParaRPr/>
          </a:p>
        </p:txBody>
      </p:sp>
      <p:sp>
        <p:nvSpPr>
          <p:cNvPr id="639" name="Google Shape;639;p16"/>
          <p:cNvSpPr txBox="1"/>
          <p:nvPr/>
        </p:nvSpPr>
        <p:spPr>
          <a:xfrm>
            <a:off x="0" y="0"/>
            <a:ext cx="12192000" cy="801687"/>
          </a:xfrm>
          <a:prstGeom prst="rect">
            <a:avLst/>
          </a:prstGeom>
          <a:solidFill>
            <a:srgbClr val="BBB48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 Black"/>
              <a:buNone/>
            </a:pPr>
            <a:r>
              <a:rPr lang="en-US" sz="4700" b="0" i="0" u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Inseto</a:t>
            </a:r>
            <a:r>
              <a:rPr lang="en-US" sz="4700" b="0" i="0" u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4700" b="0" i="0" u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Vetor</a:t>
            </a:r>
            <a:r>
              <a:rPr lang="en-US" sz="4700" b="0" i="0" u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de </a:t>
            </a:r>
            <a:r>
              <a:rPr lang="en-US" sz="4700" b="0" i="0" u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viroses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3E64CFA-5318-99CD-EA0C-4D59D62B9444}"/>
              </a:ext>
            </a:extLst>
          </p:cNvPr>
          <p:cNvSpPr/>
          <p:nvPr/>
        </p:nvSpPr>
        <p:spPr>
          <a:xfrm>
            <a:off x="0" y="5811837"/>
            <a:ext cx="3363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Batata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7" descr="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5154" y="750487"/>
            <a:ext cx="7445829" cy="49536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47" name="Google Shape;647;p17"/>
          <p:cNvSpPr/>
          <p:nvPr/>
        </p:nvSpPr>
        <p:spPr>
          <a:xfrm rot="1980000">
            <a:off x="3108325" y="1374775"/>
            <a:ext cx="4597400" cy="3786187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E395F7D-7A64-84FA-085B-FDEEB7C6513B}"/>
              </a:ext>
            </a:extLst>
          </p:cNvPr>
          <p:cNvSpPr/>
          <p:nvPr/>
        </p:nvSpPr>
        <p:spPr>
          <a:xfrm>
            <a:off x="0" y="5811837"/>
            <a:ext cx="3363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Batata</a:t>
            </a:r>
          </a:p>
        </p:txBody>
      </p:sp>
      <p:sp>
        <p:nvSpPr>
          <p:cNvPr id="3" name="Google Shape;639;p16">
            <a:extLst>
              <a:ext uri="{FF2B5EF4-FFF2-40B4-BE49-F238E27FC236}">
                <a16:creationId xmlns:a16="http://schemas.microsoft.com/office/drawing/2014/main" id="{ACCA8953-2AE3-684B-C550-329188DBD399}"/>
              </a:ext>
            </a:extLst>
          </p:cNvPr>
          <p:cNvSpPr txBox="1"/>
          <p:nvPr/>
        </p:nvSpPr>
        <p:spPr>
          <a:xfrm>
            <a:off x="0" y="0"/>
            <a:ext cx="12192000" cy="801687"/>
          </a:xfrm>
          <a:prstGeom prst="rect">
            <a:avLst/>
          </a:prstGeom>
          <a:solidFill>
            <a:srgbClr val="BBB48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 Black"/>
              <a:buNone/>
            </a:pPr>
            <a:r>
              <a:rPr lang="en-US" sz="4700" b="0" i="0" u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Inseto</a:t>
            </a:r>
            <a:r>
              <a:rPr lang="en-US" sz="4700" b="0" i="0" u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4700" b="0" i="0" u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Vetor</a:t>
            </a:r>
            <a:r>
              <a:rPr lang="en-US" sz="4700" b="0" i="0" u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de </a:t>
            </a:r>
            <a:r>
              <a:rPr lang="en-US" sz="4700" b="0" i="0" u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viroses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8"/>
          <p:cNvSpPr txBox="1"/>
          <p:nvPr/>
        </p:nvSpPr>
        <p:spPr>
          <a:xfrm>
            <a:off x="2138362" y="5338762"/>
            <a:ext cx="7880350" cy="82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 sz="40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Batata-semente certificada</a:t>
            </a:r>
            <a:endParaRPr/>
          </a:p>
        </p:txBody>
      </p:sp>
      <p:sp>
        <p:nvSpPr>
          <p:cNvPr id="655" name="Google Shape;655;p18"/>
          <p:cNvSpPr/>
          <p:nvPr/>
        </p:nvSpPr>
        <p:spPr>
          <a:xfrm>
            <a:off x="2854326" y="1494729"/>
            <a:ext cx="6448425" cy="72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>
                  <a:noFill/>
                </a:ln>
                <a:noFill/>
                <a:latin typeface="Arial Black"/>
              </a:rPr>
              <a:t> Medidas de controle</a:t>
            </a:r>
          </a:p>
        </p:txBody>
      </p:sp>
      <p:pic>
        <p:nvPicPr>
          <p:cNvPr id="656" name="Google Shape;656;p18" descr="sement"/>
          <p:cNvPicPr preferRelativeResize="0"/>
          <p:nvPr/>
        </p:nvPicPr>
        <p:blipFill rotWithShape="1">
          <a:blip r:embed="rId3">
            <a:alphaModFix/>
          </a:blip>
          <a:srcRect l="2433" t="2982" r="2761" b="1575"/>
          <a:stretch/>
        </p:blipFill>
        <p:spPr>
          <a:xfrm>
            <a:off x="2011363" y="2492375"/>
            <a:ext cx="4057650" cy="2705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57" name="Google Shape;65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0463" y="2492375"/>
            <a:ext cx="3638550" cy="27368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58" name="Google Shape;658;p18"/>
          <p:cNvSpPr txBox="1"/>
          <p:nvPr/>
        </p:nvSpPr>
        <p:spPr>
          <a:xfrm>
            <a:off x="0" y="0"/>
            <a:ext cx="12192000" cy="692150"/>
          </a:xfrm>
          <a:prstGeom prst="rect">
            <a:avLst/>
          </a:prstGeom>
          <a:solidFill>
            <a:srgbClr val="BBB48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 Black"/>
              <a:buNone/>
            </a:pPr>
            <a:r>
              <a:rPr lang="en-US" sz="43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BATATA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29613-8831-4432-A62D-24A970EF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990;p60" descr="Mancha graxa">
            <a:extLst>
              <a:ext uri="{FF2B5EF4-FFF2-40B4-BE49-F238E27FC236}">
                <a16:creationId xmlns:a16="http://schemas.microsoft.com/office/drawing/2014/main" id="{D9EB7B6D-A26B-66C2-CA66-03F3260DC04A}"/>
              </a:ext>
            </a:extLst>
          </p:cNvPr>
          <p:cNvPicPr preferRelativeResize="0"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" r="13242"/>
          <a:stretch/>
        </p:blipFill>
        <p:spPr>
          <a:xfrm>
            <a:off x="1180033" y="1303053"/>
            <a:ext cx="1946344" cy="403774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4E0407-A637-4681-B905-C53E4216C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9744" y="685799"/>
            <a:ext cx="4232512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AF930E-581A-4BD4-F774-D8B6BD0FC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597" y="1195378"/>
            <a:ext cx="3212806" cy="25463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 err="1">
                <a:solidFill>
                  <a:srgbClr val="595959"/>
                </a:solidFill>
                <a:latin typeface="Arial Black" panose="020B0A04020102020204" pitchFamily="34" charset="0"/>
              </a:rPr>
              <a:t>Doença</a:t>
            </a:r>
            <a:r>
              <a:rPr lang="en-US" sz="3600" dirty="0">
                <a:solidFill>
                  <a:srgbClr val="595959"/>
                </a:solidFill>
                <a:latin typeface="Arial Black" panose="020B0A04020102020204" pitchFamily="34" charset="0"/>
              </a:rPr>
              <a:t>?</a:t>
            </a:r>
            <a:br>
              <a:rPr lang="en-US" sz="3600" dirty="0">
                <a:solidFill>
                  <a:srgbClr val="595959"/>
                </a:solidFill>
                <a:latin typeface="Arial Black" panose="020B0A04020102020204" pitchFamily="34" charset="0"/>
              </a:rPr>
            </a:br>
            <a:r>
              <a:rPr lang="en-US" sz="3600" dirty="0" err="1">
                <a:solidFill>
                  <a:srgbClr val="595959"/>
                </a:solidFill>
                <a:latin typeface="Arial Black" panose="020B0A04020102020204" pitchFamily="34" charset="0"/>
              </a:rPr>
              <a:t>Praga</a:t>
            </a:r>
            <a:r>
              <a:rPr lang="en-US" sz="3600" dirty="0">
                <a:solidFill>
                  <a:srgbClr val="595959"/>
                </a:solidFill>
                <a:latin typeface="Arial Black" panose="020B0A04020102020204" pitchFamily="34" charset="0"/>
              </a:rPr>
              <a:t>?</a:t>
            </a:r>
            <a:br>
              <a:rPr lang="en-US" sz="3600" dirty="0">
                <a:solidFill>
                  <a:srgbClr val="595959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595959"/>
                </a:solidFill>
                <a:latin typeface="Arial Black" panose="020B0A04020102020204" pitchFamily="34" charset="0"/>
              </a:rPr>
              <a:t>Outros </a:t>
            </a:r>
            <a:r>
              <a:rPr lang="en-US" sz="3600" dirty="0" err="1">
                <a:solidFill>
                  <a:srgbClr val="595959"/>
                </a:solidFill>
                <a:latin typeface="Arial Black" panose="020B0A04020102020204" pitchFamily="34" charset="0"/>
              </a:rPr>
              <a:t>sintomas</a:t>
            </a:r>
            <a:r>
              <a:rPr lang="en-US" sz="3600" dirty="0">
                <a:solidFill>
                  <a:srgbClr val="595959"/>
                </a:solidFill>
                <a:latin typeface="Arial Black" panose="020B0A04020102020204" pitchFamily="34" charset="0"/>
              </a:rPr>
              <a:t>?</a:t>
            </a:r>
            <a:endParaRPr lang="en-US" sz="3600" kern="1200" dirty="0">
              <a:solidFill>
                <a:srgbClr val="595959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oogle Shape;993;p60" descr="ferrugem5">
            <a:extLst>
              <a:ext uri="{FF2B5EF4-FFF2-40B4-BE49-F238E27FC236}">
                <a16:creationId xmlns:a16="http://schemas.microsoft.com/office/drawing/2014/main" id="{25580C79-B1EA-FEE7-19D8-44469F26AF91}"/>
              </a:ext>
            </a:extLst>
          </p:cNvPr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r="22115" b="-1"/>
          <a:stretch/>
        </p:blipFill>
        <p:spPr>
          <a:xfrm>
            <a:off x="8830984" y="1303054"/>
            <a:ext cx="2180983" cy="4037740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FC6B00-C04D-8B17-1015-F04E00826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722" b="1001"/>
          <a:stretch/>
        </p:blipFill>
        <p:spPr>
          <a:xfrm>
            <a:off x="0" y="6193391"/>
            <a:ext cx="12192001" cy="664609"/>
          </a:xfrm>
          <a:prstGeom prst="rect">
            <a:avLst/>
          </a:prstGeom>
        </p:spPr>
      </p:pic>
      <p:pic>
        <p:nvPicPr>
          <p:cNvPr id="6" name="Picture 2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CF25CF0A-394D-3D8D-EBE0-2A5D608B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23" y="113432"/>
            <a:ext cx="749077" cy="86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50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19"/>
          <p:cNvPicPr preferRelativeResize="0"/>
          <p:nvPr/>
        </p:nvPicPr>
        <p:blipFill rotWithShape="1">
          <a:blip r:embed="rId3">
            <a:alphaModFix/>
          </a:blip>
          <a:srcRect b="3170"/>
          <a:stretch/>
        </p:blipFill>
        <p:spPr>
          <a:xfrm>
            <a:off x="5880100" y="1628775"/>
            <a:ext cx="6213475" cy="388778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64" name="Google Shape;664;p19" descr="2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063" y="1628775"/>
            <a:ext cx="5659437" cy="388778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65" name="Google Shape;665;p19"/>
          <p:cNvSpPr txBox="1"/>
          <p:nvPr/>
        </p:nvSpPr>
        <p:spPr>
          <a:xfrm>
            <a:off x="0" y="-39832"/>
            <a:ext cx="12192000" cy="854075"/>
          </a:xfrm>
          <a:prstGeom prst="rect">
            <a:avLst/>
          </a:prstGeom>
          <a:solidFill>
            <a:srgbClr val="BBB48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6" name="Google Shape;666;p19"/>
          <p:cNvSpPr txBox="1"/>
          <p:nvPr/>
        </p:nvSpPr>
        <p:spPr>
          <a:xfrm>
            <a:off x="0" y="70887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 Black"/>
              <a:buNone/>
            </a:pPr>
            <a:r>
              <a:rPr lang="en-US" sz="3200" b="0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Mosca-branca – </a:t>
            </a:r>
            <a:r>
              <a:rPr lang="en-US" sz="3200" b="0" i="1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Bemisia</a:t>
            </a:r>
            <a:r>
              <a:rPr lang="en-US" sz="3200" b="0" i="1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0" i="1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tabaci</a:t>
            </a:r>
            <a:r>
              <a:rPr lang="en-US" sz="3200" b="0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0" i="0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biótipo</a:t>
            </a:r>
            <a:r>
              <a:rPr lang="en-US" sz="3200" b="0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B</a:t>
            </a:r>
            <a:endParaRPr dirty="0"/>
          </a:p>
        </p:txBody>
      </p:sp>
      <p:sp>
        <p:nvSpPr>
          <p:cNvPr id="667" name="Google Shape;667;p19"/>
          <p:cNvSpPr txBox="1"/>
          <p:nvPr/>
        </p:nvSpPr>
        <p:spPr>
          <a:xfrm>
            <a:off x="7967662" y="836612"/>
            <a:ext cx="40116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Trebuchet MS"/>
              <a:buNone/>
            </a:pPr>
            <a:r>
              <a:rPr lang="en-US" sz="2800" b="0" i="0" u="none">
                <a:solidFill>
                  <a:srgbClr val="FFC000"/>
                </a:solidFill>
                <a:latin typeface="Trebuchet MS"/>
                <a:ea typeface="Trebuchet MS"/>
                <a:cs typeface="Trebuchet MS"/>
                <a:sym typeface="Trebuchet MS"/>
              </a:rPr>
              <a:t>Hemiptera: Aleyrodidae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oogle Shape;673;p20"/>
          <p:cNvGrpSpPr/>
          <p:nvPr/>
        </p:nvGrpSpPr>
        <p:grpSpPr>
          <a:xfrm>
            <a:off x="2855912" y="1844675"/>
            <a:ext cx="2130425" cy="2130425"/>
            <a:chOff x="2597340" y="2590565"/>
            <a:chExt cx="1397437" cy="1522061"/>
          </a:xfrm>
        </p:grpSpPr>
        <p:pic>
          <p:nvPicPr>
            <p:cNvPr id="674" name="Google Shape;674;p20" descr="F:\FOTOS\Fotos Bemisia tabaci\img05112012011915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97340" y="2648408"/>
              <a:ext cx="1397437" cy="146421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cxnSp>
          <p:nvCxnSpPr>
            <p:cNvPr id="675" name="Google Shape;675;p20"/>
            <p:cNvCxnSpPr/>
            <p:nvPr/>
          </p:nvCxnSpPr>
          <p:spPr>
            <a:xfrm>
              <a:off x="3227332" y="2590565"/>
              <a:ext cx="156196" cy="365204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  <p:cxnSp>
          <p:nvCxnSpPr>
            <p:cNvPr id="676" name="Google Shape;676;p20"/>
            <p:cNvCxnSpPr/>
            <p:nvPr/>
          </p:nvCxnSpPr>
          <p:spPr>
            <a:xfrm>
              <a:off x="2626497" y="3305094"/>
              <a:ext cx="319682" cy="179199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  <p:cxnSp>
          <p:nvCxnSpPr>
            <p:cNvPr id="677" name="Google Shape;677;p20"/>
            <p:cNvCxnSpPr/>
            <p:nvPr/>
          </p:nvCxnSpPr>
          <p:spPr>
            <a:xfrm rot="10800000" flipH="1">
              <a:off x="3069053" y="3824546"/>
              <a:ext cx="419648" cy="149711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</p:grpSp>
      <p:sp>
        <p:nvSpPr>
          <p:cNvPr id="678" name="Google Shape;678;p20"/>
          <p:cNvSpPr/>
          <p:nvPr/>
        </p:nvSpPr>
        <p:spPr>
          <a:xfrm>
            <a:off x="2352675" y="1068387"/>
            <a:ext cx="7775575" cy="5905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9050" cap="flat" cmpd="sng">
                  <a:solidFill>
                    <a:srgbClr val="99CC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 Black"/>
              </a:rPr>
              <a:t>Ciclo biológico da Mosca-branca </a:t>
            </a:r>
          </a:p>
        </p:txBody>
      </p:sp>
      <p:sp>
        <p:nvSpPr>
          <p:cNvPr id="679" name="Google Shape;679;p20"/>
          <p:cNvSpPr txBox="1"/>
          <p:nvPr/>
        </p:nvSpPr>
        <p:spPr>
          <a:xfrm>
            <a:off x="1688888" y="5468336"/>
            <a:ext cx="2718391" cy="707886"/>
          </a:xfrm>
          <a:prstGeom prst="rect">
            <a:avLst/>
          </a:prstGeom>
          <a:gradFill>
            <a:gsLst>
              <a:gs pos="0">
                <a:srgbClr val="BCDE93"/>
              </a:gs>
              <a:gs pos="45000">
                <a:srgbClr val="C8E5A5"/>
              </a:gs>
              <a:gs pos="100000">
                <a:srgbClr val="D0EDAB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0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15-20 dias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0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300 ovos/fêmea</a:t>
            </a:r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>
            <a:off x="5192712" y="1854200"/>
            <a:ext cx="2055812" cy="2151062"/>
            <a:chOff x="2152162" y="3541532"/>
            <a:chExt cx="1555487" cy="1403553"/>
          </a:xfrm>
        </p:grpSpPr>
        <p:pic>
          <p:nvPicPr>
            <p:cNvPr id="681" name="Google Shape;681;p20" descr="http://www.bio-bee.com/site/pic/res_1205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2189397" y="3577786"/>
              <a:ext cx="1518252" cy="1367299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682" name="Google Shape;682;p20"/>
            <p:cNvSpPr txBox="1"/>
            <p:nvPr/>
          </p:nvSpPr>
          <p:spPr>
            <a:xfrm>
              <a:off x="2152162" y="3541532"/>
              <a:ext cx="1010166" cy="387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1° ínstar</a:t>
              </a:r>
              <a:endParaRPr/>
            </a:p>
          </p:txBody>
        </p:sp>
      </p:grpSp>
      <p:grpSp>
        <p:nvGrpSpPr>
          <p:cNvPr id="683" name="Google Shape;683;p20"/>
          <p:cNvGrpSpPr/>
          <p:nvPr/>
        </p:nvGrpSpPr>
        <p:grpSpPr>
          <a:xfrm>
            <a:off x="7535862" y="1844675"/>
            <a:ext cx="1939925" cy="2151062"/>
            <a:chOff x="3734698" y="3530471"/>
            <a:chExt cx="1565601" cy="1409578"/>
          </a:xfrm>
        </p:grpSpPr>
        <p:pic>
          <p:nvPicPr>
            <p:cNvPr id="684" name="Google Shape;684;p20" descr="img0511201201165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68009" y="3577284"/>
              <a:ext cx="1532290" cy="136276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685" name="Google Shape;685;p20"/>
            <p:cNvSpPr txBox="1"/>
            <p:nvPr/>
          </p:nvSpPr>
          <p:spPr>
            <a:xfrm>
              <a:off x="3734698" y="3530471"/>
              <a:ext cx="1010850" cy="388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2° ínstar</a:t>
              </a:r>
              <a:endParaRPr/>
            </a:p>
          </p:txBody>
        </p:sp>
      </p:grpSp>
      <p:grpSp>
        <p:nvGrpSpPr>
          <p:cNvPr id="686" name="Google Shape;686;p20"/>
          <p:cNvGrpSpPr/>
          <p:nvPr/>
        </p:nvGrpSpPr>
        <p:grpSpPr>
          <a:xfrm>
            <a:off x="7508875" y="4076700"/>
            <a:ext cx="1978025" cy="1978025"/>
            <a:chOff x="5043117" y="3277783"/>
            <a:chExt cx="1682638" cy="1424391"/>
          </a:xfrm>
        </p:grpSpPr>
        <p:pic>
          <p:nvPicPr>
            <p:cNvPr id="687" name="Google Shape;687;p20" descr="img051120120114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20092" y="3328083"/>
              <a:ext cx="1605663" cy="137409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688" name="Google Shape;688;p20"/>
            <p:cNvSpPr txBox="1"/>
            <p:nvPr/>
          </p:nvSpPr>
          <p:spPr>
            <a:xfrm>
              <a:off x="5043117" y="3277783"/>
              <a:ext cx="1010123" cy="386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3° ínstar</a:t>
              </a:r>
              <a:endParaRPr/>
            </a:p>
          </p:txBody>
        </p:sp>
      </p:grpSp>
      <p:grpSp>
        <p:nvGrpSpPr>
          <p:cNvPr id="689" name="Google Shape;689;p20"/>
          <p:cNvGrpSpPr/>
          <p:nvPr/>
        </p:nvGrpSpPr>
        <p:grpSpPr>
          <a:xfrm>
            <a:off x="5232400" y="4076700"/>
            <a:ext cx="2052637" cy="2016125"/>
            <a:chOff x="2175937" y="4974812"/>
            <a:chExt cx="1533104" cy="1303958"/>
          </a:xfrm>
        </p:grpSpPr>
        <p:pic>
          <p:nvPicPr>
            <p:cNvPr id="690" name="Google Shape;690;p20" descr="img051120120128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91351" y="4988160"/>
              <a:ext cx="1517690" cy="129061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691" name="Google Shape;691;p20"/>
            <p:cNvSpPr txBox="1"/>
            <p:nvPr/>
          </p:nvSpPr>
          <p:spPr>
            <a:xfrm>
              <a:off x="2175937" y="4974812"/>
              <a:ext cx="1011398" cy="38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US" sz="16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4° ínstar</a:t>
              </a:r>
              <a:endParaRPr/>
            </a:p>
          </p:txBody>
        </p:sp>
      </p:grpSp>
      <p:pic>
        <p:nvPicPr>
          <p:cNvPr id="692" name="Google Shape;692;p20" descr="img051120120137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3025" y="3213100"/>
            <a:ext cx="2908300" cy="22780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693" name="Google Shape;693;p20"/>
          <p:cNvSpPr/>
          <p:nvPr/>
        </p:nvSpPr>
        <p:spPr>
          <a:xfrm>
            <a:off x="4656137" y="2754312"/>
            <a:ext cx="792162" cy="242887"/>
          </a:xfrm>
          <a:prstGeom prst="rightArrow">
            <a:avLst>
              <a:gd name="adj1" fmla="val 18289"/>
              <a:gd name="adj2" fmla="val 50000"/>
            </a:avLst>
          </a:prstGeom>
          <a:solidFill>
            <a:srgbClr val="FF0000"/>
          </a:solidFill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4" name="Google Shape;694;p20"/>
          <p:cNvSpPr/>
          <p:nvPr/>
        </p:nvSpPr>
        <p:spPr>
          <a:xfrm rot="5400000">
            <a:off x="8829675" y="3935412"/>
            <a:ext cx="663575" cy="225425"/>
          </a:xfrm>
          <a:prstGeom prst="rightArrow">
            <a:avLst>
              <a:gd name="adj1" fmla="val 17931"/>
              <a:gd name="adj2" fmla="val 50000"/>
            </a:avLst>
          </a:prstGeom>
          <a:solidFill>
            <a:srgbClr val="FF0000"/>
          </a:solidFill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5" name="Google Shape;695;p20"/>
          <p:cNvSpPr/>
          <p:nvPr/>
        </p:nvSpPr>
        <p:spPr>
          <a:xfrm>
            <a:off x="7032625" y="2781300"/>
            <a:ext cx="792162" cy="215900"/>
          </a:xfrm>
          <a:prstGeom prst="rightArrow">
            <a:avLst>
              <a:gd name="adj1" fmla="val 18657"/>
              <a:gd name="adj2" fmla="val 50000"/>
            </a:avLst>
          </a:prstGeom>
          <a:solidFill>
            <a:srgbClr val="FF0000"/>
          </a:solidFill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6" name="Google Shape;696;p20"/>
          <p:cNvSpPr txBox="1"/>
          <p:nvPr/>
        </p:nvSpPr>
        <p:spPr>
          <a:xfrm>
            <a:off x="2855912" y="1989137"/>
            <a:ext cx="1139825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Ovo</a:t>
            </a:r>
            <a:endParaRPr/>
          </a:p>
        </p:txBody>
      </p:sp>
      <p:sp>
        <p:nvSpPr>
          <p:cNvPr id="697" name="Google Shape;697;p20"/>
          <p:cNvSpPr/>
          <p:nvPr/>
        </p:nvSpPr>
        <p:spPr>
          <a:xfrm rot="10800000">
            <a:off x="6959600" y="5084762"/>
            <a:ext cx="792162" cy="250825"/>
          </a:xfrm>
          <a:prstGeom prst="rightArrow">
            <a:avLst>
              <a:gd name="adj1" fmla="val 18180"/>
              <a:gd name="adj2" fmla="val 50000"/>
            </a:avLst>
          </a:prstGeom>
          <a:solidFill>
            <a:srgbClr val="FF0000"/>
          </a:solidFill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8" name="Google Shape;698;p20"/>
          <p:cNvSpPr/>
          <p:nvPr/>
        </p:nvSpPr>
        <p:spPr>
          <a:xfrm rot="10800000">
            <a:off x="3935412" y="4948237"/>
            <a:ext cx="1093787" cy="209550"/>
          </a:xfrm>
          <a:prstGeom prst="rightArrow">
            <a:avLst>
              <a:gd name="adj1" fmla="val 19531"/>
              <a:gd name="adj2" fmla="val 50000"/>
            </a:avLst>
          </a:prstGeom>
          <a:solidFill>
            <a:srgbClr val="FF0000"/>
          </a:solidFill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9" name="Google Shape;699;p20"/>
          <p:cNvSpPr txBox="1"/>
          <p:nvPr/>
        </p:nvSpPr>
        <p:spPr>
          <a:xfrm>
            <a:off x="0" y="0"/>
            <a:ext cx="12192000" cy="860425"/>
          </a:xfrm>
          <a:prstGeom prst="rect">
            <a:avLst/>
          </a:prstGeom>
          <a:solidFill>
            <a:srgbClr val="BBB48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 Black"/>
              <a:buNone/>
            </a:pPr>
            <a:r>
              <a:rPr lang="en-US" sz="47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BATATA</a:t>
            </a:r>
            <a:endParaRPr/>
          </a:p>
        </p:txBody>
      </p:sp>
      <p:sp>
        <p:nvSpPr>
          <p:cNvPr id="700" name="Google Shape;700;p20"/>
          <p:cNvSpPr txBox="1"/>
          <p:nvPr/>
        </p:nvSpPr>
        <p:spPr>
          <a:xfrm>
            <a:off x="7566025" y="261937"/>
            <a:ext cx="36068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 Black"/>
              <a:buNone/>
            </a:pPr>
            <a:r>
              <a:rPr lang="en-US" sz="3200" b="0" i="0" u="none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Mosca-branca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1"/>
          <p:cNvSpPr txBox="1"/>
          <p:nvPr/>
        </p:nvSpPr>
        <p:spPr>
          <a:xfrm>
            <a:off x="6167437" y="1557337"/>
            <a:ext cx="4116387" cy="1384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US" sz="24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Transmissão de vírus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Tomato chlorosis virus </a:t>
            </a: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(crinivírus)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Tomato severe rugose virus (</a:t>
            </a: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begomovírus)</a:t>
            </a:r>
            <a:endParaRPr/>
          </a:p>
        </p:txBody>
      </p:sp>
      <p:pic>
        <p:nvPicPr>
          <p:cNvPr id="706" name="Google Shape;706;p21"/>
          <p:cNvPicPr preferRelativeResize="0"/>
          <p:nvPr/>
        </p:nvPicPr>
        <p:blipFill rotWithShape="1">
          <a:blip r:embed="rId3">
            <a:alphaModFix/>
          </a:blip>
          <a:srcRect l="6881" t="8566" r="3157" b="4685"/>
          <a:stretch/>
        </p:blipFill>
        <p:spPr>
          <a:xfrm>
            <a:off x="6096000" y="3068637"/>
            <a:ext cx="4213225" cy="280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9200" y="3068637"/>
            <a:ext cx="4373562" cy="280828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21"/>
          <p:cNvSpPr txBox="1"/>
          <p:nvPr/>
        </p:nvSpPr>
        <p:spPr>
          <a:xfrm>
            <a:off x="1487487" y="1557337"/>
            <a:ext cx="3600450" cy="1384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8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Sucção de seiva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800" b="0" i="1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Honeydew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8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fumagina</a:t>
            </a:r>
            <a:endParaRPr/>
          </a:p>
        </p:txBody>
      </p:sp>
      <p:sp>
        <p:nvSpPr>
          <p:cNvPr id="709" name="Google Shape;709;p21"/>
          <p:cNvSpPr txBox="1"/>
          <p:nvPr/>
        </p:nvSpPr>
        <p:spPr>
          <a:xfrm>
            <a:off x="4295775" y="860425"/>
            <a:ext cx="3981450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 Black"/>
              <a:buNone/>
            </a:pPr>
            <a:r>
              <a:rPr lang="en-US" sz="32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Danos em batata</a:t>
            </a:r>
            <a:endParaRPr/>
          </a:p>
        </p:txBody>
      </p:sp>
      <p:sp>
        <p:nvSpPr>
          <p:cNvPr id="710" name="Google Shape;710;p21"/>
          <p:cNvSpPr txBox="1"/>
          <p:nvPr/>
        </p:nvSpPr>
        <p:spPr>
          <a:xfrm>
            <a:off x="0" y="0"/>
            <a:ext cx="12192000" cy="860425"/>
          </a:xfrm>
          <a:prstGeom prst="rect">
            <a:avLst/>
          </a:prstGeom>
          <a:solidFill>
            <a:srgbClr val="BBB48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 Black"/>
              <a:buNone/>
            </a:pPr>
            <a:r>
              <a:rPr lang="en-US" sz="47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BATATA</a:t>
            </a:r>
            <a:endParaRPr/>
          </a:p>
        </p:txBody>
      </p:sp>
      <p:sp>
        <p:nvSpPr>
          <p:cNvPr id="711" name="Google Shape;711;p21"/>
          <p:cNvSpPr txBox="1"/>
          <p:nvPr/>
        </p:nvSpPr>
        <p:spPr>
          <a:xfrm>
            <a:off x="8183562" y="260350"/>
            <a:ext cx="36068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 Black"/>
              <a:buNone/>
            </a:pPr>
            <a:r>
              <a:rPr lang="en-US" sz="3200" b="0" i="0" u="none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Mosca-branca</a:t>
            </a:r>
            <a:endParaRPr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952C79C-6673-BF06-D2C3-269BD629E418}"/>
              </a:ext>
            </a:extLst>
          </p:cNvPr>
          <p:cNvSpPr/>
          <p:nvPr/>
        </p:nvSpPr>
        <p:spPr>
          <a:xfrm>
            <a:off x="0" y="5811837"/>
            <a:ext cx="53035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Tomate e Batata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AB5826F-6383-22ED-6E54-5D1D0AE5AF30}"/>
              </a:ext>
            </a:extLst>
          </p:cNvPr>
          <p:cNvSpPr/>
          <p:nvPr/>
        </p:nvSpPr>
        <p:spPr>
          <a:xfrm>
            <a:off x="6078582" y="1498466"/>
            <a:ext cx="4319451" cy="1495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3">
            <a:extLst>
              <a:ext uri="{FF2B5EF4-FFF2-40B4-BE49-F238E27FC236}">
                <a16:creationId xmlns:a16="http://schemas.microsoft.com/office/drawing/2014/main" id="{26FA0235-7A1B-394E-C0CB-0713DBFEC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238" y="-19050"/>
            <a:ext cx="9145587" cy="7302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pt-BR">
              <a:solidFill>
                <a:srgbClr val="000000"/>
              </a:solidFill>
            </a:endParaRPr>
          </a:p>
        </p:txBody>
      </p:sp>
      <p:sp>
        <p:nvSpPr>
          <p:cNvPr id="444420" name="Text Box 4">
            <a:extLst>
              <a:ext uri="{FF2B5EF4-FFF2-40B4-BE49-F238E27FC236}">
                <a16:creationId xmlns:a16="http://schemas.microsoft.com/office/drawing/2014/main" id="{23D3DD9E-BE2D-B564-6806-E07529613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7302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Pulgão - </a:t>
            </a:r>
            <a:r>
              <a:rPr lang="pt-BR" sz="4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Myzus</a:t>
            </a:r>
            <a:r>
              <a:rPr lang="pt-BR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pt-BR" sz="4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persicae</a:t>
            </a:r>
            <a:endParaRPr lang="pt-BR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38244" name="WordArt 5">
            <a:extLst>
              <a:ext uri="{FF2B5EF4-FFF2-40B4-BE49-F238E27FC236}">
                <a16:creationId xmlns:a16="http://schemas.microsoft.com/office/drawing/2014/main" id="{C961286F-89F6-5A6E-FC76-C6D8757325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3725" y="5445125"/>
            <a:ext cx="59245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Transmissor de VÍRUS</a:t>
            </a:r>
          </a:p>
        </p:txBody>
      </p:sp>
      <p:pic>
        <p:nvPicPr>
          <p:cNvPr id="93190" name="Picture 6" descr="IVIRUS TOMATE">
            <a:extLst>
              <a:ext uri="{FF2B5EF4-FFF2-40B4-BE49-F238E27FC236}">
                <a16:creationId xmlns:a16="http://schemas.microsoft.com/office/drawing/2014/main" id="{2DB7DEA3-F75E-F380-E2F0-2C96E9D83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3838" y="1341438"/>
            <a:ext cx="5189537" cy="381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3191" name="Picture 7">
            <a:extLst>
              <a:ext uri="{FF2B5EF4-FFF2-40B4-BE49-F238E27FC236}">
                <a16:creationId xmlns:a16="http://schemas.microsoft.com/office/drawing/2014/main" id="{C04965C8-CC9B-36C6-6E7F-7583619E6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3" y="1341438"/>
            <a:ext cx="4392612" cy="380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id="{711084CC-902B-0B35-6C5F-CF7B367FA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138" y="701675"/>
            <a:ext cx="3700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8" tIns="45688" rIns="91378" bIns="45688">
            <a:spAutoFit/>
          </a:bodyPr>
          <a:lstStyle/>
          <a:p>
            <a:pPr>
              <a:defRPr/>
            </a:pPr>
            <a:r>
              <a:rPr lang="pt-BR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Hemiptera</a:t>
            </a:r>
            <a:r>
              <a:rPr lang="pt-B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pt-BR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Aphididae</a:t>
            </a:r>
            <a:endParaRPr lang="pt-BR" sz="28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5044497-D9F6-0A5F-D136-2B65009FBA8B}"/>
              </a:ext>
            </a:extLst>
          </p:cNvPr>
          <p:cNvSpPr/>
          <p:nvPr/>
        </p:nvSpPr>
        <p:spPr>
          <a:xfrm>
            <a:off x="0" y="5811837"/>
            <a:ext cx="3363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Tomate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5" descr="2">
            <a:extLst>
              <a:ext uri="{FF2B5EF4-FFF2-40B4-BE49-F238E27FC236}">
                <a16:creationId xmlns:a16="http://schemas.microsoft.com/office/drawing/2014/main" id="{5B4D448A-8F8D-5A64-C526-E7F57B68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1313" y="1746250"/>
            <a:ext cx="6669087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0291" name="CaixaDeTexto 10">
            <a:extLst>
              <a:ext uri="{FF2B5EF4-FFF2-40B4-BE49-F238E27FC236}">
                <a16:creationId xmlns:a16="http://schemas.microsoft.com/office/drawing/2014/main" id="{33876FC2-F394-1E53-0D81-4F332F90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1209675"/>
            <a:ext cx="3286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800" b="1">
                <a:solidFill>
                  <a:srgbClr val="000000"/>
                </a:solidFill>
                <a:latin typeface="Arial Black" panose="020B0A04020102020204" pitchFamily="34" charset="0"/>
              </a:rPr>
              <a:t>Topo amarelo</a:t>
            </a:r>
            <a:endParaRPr lang="pt-BR" altLang="pt-BR" sz="2800" b="1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0292" name="CaixaDeTexto 11">
            <a:extLst>
              <a:ext uri="{FF2B5EF4-FFF2-40B4-BE49-F238E27FC236}">
                <a16:creationId xmlns:a16="http://schemas.microsoft.com/office/drawing/2014/main" id="{EC7AFAB3-5788-CE5C-0E94-FABCC2FB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1196975"/>
            <a:ext cx="37766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800" b="1">
                <a:solidFill>
                  <a:srgbClr val="000000"/>
                </a:solidFill>
                <a:latin typeface="Arial Black" panose="020B0A04020102020204" pitchFamily="34" charset="0"/>
              </a:rPr>
              <a:t>Amarelo baixeiro</a:t>
            </a:r>
            <a:endParaRPr lang="pt-BR" altLang="pt-BR" sz="2800" b="1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0293" name="Rectangle 3">
            <a:extLst>
              <a:ext uri="{FF2B5EF4-FFF2-40B4-BE49-F238E27FC236}">
                <a16:creationId xmlns:a16="http://schemas.microsoft.com/office/drawing/2014/main" id="{5728928C-92BD-849B-5313-9EBB52939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238" y="-19050"/>
            <a:ext cx="9145587" cy="7302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pt-BR">
              <a:solidFill>
                <a:srgbClr val="000000"/>
              </a:solidFill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AE5689BF-E7ED-5115-EF0D-14B0DC964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7080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Pulgão - </a:t>
            </a:r>
            <a:r>
              <a:rPr lang="pt-BR" sz="4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Myzus</a:t>
            </a:r>
            <a:r>
              <a:rPr lang="pt-BR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pt-BR" sz="4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persicae</a:t>
            </a:r>
            <a:endParaRPr lang="pt-BR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40295" name="CaixaDeTexto 2">
            <a:extLst>
              <a:ext uri="{FF2B5EF4-FFF2-40B4-BE49-F238E27FC236}">
                <a16:creationId xmlns:a16="http://schemas.microsoft.com/office/drawing/2014/main" id="{DF0ACCAF-0541-4D6B-7AC5-9CED81192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765175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pt-BR" altLang="pt-BR" b="1">
                <a:solidFill>
                  <a:srgbClr val="000000"/>
                </a:solidFill>
                <a:latin typeface="Arial" panose="020B0604020202020204" pitchFamily="34" charset="0"/>
              </a:rPr>
              <a:t>Viroses causadas por PVY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2C4B4546-09FF-C860-A5F7-F8E5A7195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138" y="701675"/>
            <a:ext cx="3700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8" tIns="45688" rIns="91378" bIns="45688">
            <a:spAutoFit/>
          </a:bodyPr>
          <a:lstStyle/>
          <a:p>
            <a:pPr>
              <a:defRPr/>
            </a:pPr>
            <a:r>
              <a:rPr lang="pt-BR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Hemiptera</a:t>
            </a:r>
            <a:r>
              <a:rPr lang="pt-B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pt-BR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Aphididae</a:t>
            </a:r>
            <a:endParaRPr lang="pt-BR" sz="28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A736C6D-5DB4-D830-BF36-6DA384C36FD1}"/>
              </a:ext>
            </a:extLst>
          </p:cNvPr>
          <p:cNvSpPr/>
          <p:nvPr/>
        </p:nvSpPr>
        <p:spPr>
          <a:xfrm>
            <a:off x="0" y="5811837"/>
            <a:ext cx="3363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Tomate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763" name="Group 3">
            <a:extLst>
              <a:ext uri="{FF2B5EF4-FFF2-40B4-BE49-F238E27FC236}">
                <a16:creationId xmlns:a16="http://schemas.microsoft.com/office/drawing/2014/main" id="{98AA7316-E30E-47D9-BD4A-B38D0B153B0A}"/>
              </a:ext>
            </a:extLst>
          </p:cNvPr>
          <p:cNvGrpSpPr>
            <a:grpSpLocks/>
          </p:cNvGrpSpPr>
          <p:nvPr/>
        </p:nvGrpSpPr>
        <p:grpSpPr bwMode="auto">
          <a:xfrm>
            <a:off x="2178405" y="2404373"/>
            <a:ext cx="7829622" cy="1487355"/>
            <a:chOff x="219" y="1242"/>
            <a:chExt cx="5241" cy="1072"/>
          </a:xfrm>
        </p:grpSpPr>
        <p:sp>
          <p:nvSpPr>
            <p:cNvPr id="373764" name="Text Box 4">
              <a:extLst>
                <a:ext uri="{FF2B5EF4-FFF2-40B4-BE49-F238E27FC236}">
                  <a16:creationId xmlns:a16="http://schemas.microsoft.com/office/drawing/2014/main" id="{0D70D7EA-C28B-4B8C-95BF-6D70FBB3E2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2070"/>
              <a:ext cx="824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t-BR" altLang="pt-BR" sz="1600">
                  <a:cs typeface="Arial" panose="020B0604020202020204" pitchFamily="34" charset="0"/>
                </a:rPr>
                <a:t>Cigarrinhas</a:t>
              </a:r>
              <a:endParaRPr lang="en-US" altLang="pt-BR" sz="1600">
                <a:cs typeface="Arial" panose="020B0604020202020204" pitchFamily="34" charset="0"/>
              </a:endParaRPr>
            </a:p>
          </p:txBody>
        </p:sp>
        <p:grpSp>
          <p:nvGrpSpPr>
            <p:cNvPr id="373765" name="Group 5">
              <a:extLst>
                <a:ext uri="{FF2B5EF4-FFF2-40B4-BE49-F238E27FC236}">
                  <a16:creationId xmlns:a16="http://schemas.microsoft.com/office/drawing/2014/main" id="{D0A15822-2A59-45A4-A7FF-8C5CFF462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" y="1242"/>
              <a:ext cx="5241" cy="1046"/>
              <a:chOff x="219" y="1242"/>
              <a:chExt cx="5241" cy="1046"/>
            </a:xfrm>
          </p:grpSpPr>
          <p:pic>
            <p:nvPicPr>
              <p:cNvPr id="373766" name="Picture 6" descr="acro1">
                <a:extLst>
                  <a:ext uri="{FF2B5EF4-FFF2-40B4-BE49-F238E27FC236}">
                    <a16:creationId xmlns:a16="http://schemas.microsoft.com/office/drawing/2014/main" id="{46B9FCAF-0936-4CE1-88B5-B6C4D8EC3D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bright="-6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" y="1242"/>
                <a:ext cx="1315" cy="8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767" name="Picture 7" descr="cvcfolha1">
                <a:extLst>
                  <a:ext uri="{FF2B5EF4-FFF2-40B4-BE49-F238E27FC236}">
                    <a16:creationId xmlns:a16="http://schemas.microsoft.com/office/drawing/2014/main" id="{C238DFDE-5885-4C73-905A-08C36ADA09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-6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5" y="1247"/>
                <a:ext cx="1255" cy="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3768" name="Text Box 8">
                <a:extLst>
                  <a:ext uri="{FF2B5EF4-FFF2-40B4-BE49-F238E27FC236}">
                    <a16:creationId xmlns:a16="http://schemas.microsoft.com/office/drawing/2014/main" id="{B30B7CA9-2F9B-469A-9C40-48EED3D72E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4" y="2044"/>
                <a:ext cx="41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pt-BR" altLang="pt-BR" sz="1600">
                    <a:cs typeface="Arial" panose="020B0604020202020204" pitchFamily="34" charset="0"/>
                  </a:rPr>
                  <a:t>CVC</a:t>
                </a:r>
                <a:endParaRPr lang="en-US" altLang="pt-BR" sz="1600">
                  <a:cs typeface="Arial" panose="020B0604020202020204" pitchFamily="34" charset="0"/>
                </a:endParaRPr>
              </a:p>
            </p:txBody>
          </p:sp>
          <p:pic>
            <p:nvPicPr>
              <p:cNvPr id="373769" name="Picture 9" descr="xylella2">
                <a:extLst>
                  <a:ext uri="{FF2B5EF4-FFF2-40B4-BE49-F238E27FC236}">
                    <a16:creationId xmlns:a16="http://schemas.microsoft.com/office/drawing/2014/main" id="{5FF6C0E2-B144-4853-9160-2DD192DBEB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6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1258"/>
                <a:ext cx="1128" cy="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3770" name="AutoShape 10">
                <a:extLst>
                  <a:ext uri="{FF2B5EF4-FFF2-40B4-BE49-F238E27FC236}">
                    <a16:creationId xmlns:a16="http://schemas.microsoft.com/office/drawing/2014/main" id="{18674D2E-8B7E-4EF8-A68F-8C50B9CD4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0" y="1480"/>
                <a:ext cx="615" cy="306"/>
              </a:xfrm>
              <a:prstGeom prst="rightArrow">
                <a:avLst>
                  <a:gd name="adj1" fmla="val 50000"/>
                  <a:gd name="adj2" fmla="val 50245"/>
                </a:avLst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1600"/>
              </a:p>
            </p:txBody>
          </p:sp>
          <p:sp>
            <p:nvSpPr>
              <p:cNvPr id="373771" name="AutoShape 11">
                <a:extLst>
                  <a:ext uri="{FF2B5EF4-FFF2-40B4-BE49-F238E27FC236}">
                    <a16:creationId xmlns:a16="http://schemas.microsoft.com/office/drawing/2014/main" id="{0113EF6A-75D2-482F-A659-D2D5B35CF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1480"/>
                <a:ext cx="615" cy="306"/>
              </a:xfrm>
              <a:prstGeom prst="rightArrow">
                <a:avLst>
                  <a:gd name="adj1" fmla="val 50000"/>
                  <a:gd name="adj2" fmla="val 50245"/>
                </a:avLst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1600"/>
              </a:p>
            </p:txBody>
          </p:sp>
        </p:grpSp>
        <p:sp>
          <p:nvSpPr>
            <p:cNvPr id="373772" name="Text Box 12">
              <a:extLst>
                <a:ext uri="{FF2B5EF4-FFF2-40B4-BE49-F238E27FC236}">
                  <a16:creationId xmlns:a16="http://schemas.microsoft.com/office/drawing/2014/main" id="{6456D3D1-DE90-45BB-A17E-2C8227C37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" y="2069"/>
              <a:ext cx="1144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t-BR" altLang="pt-BR" sz="1600" i="1">
                  <a:cs typeface="Arial" panose="020B0604020202020204" pitchFamily="34" charset="0"/>
                </a:rPr>
                <a:t>Xylella fastidiosa</a:t>
              </a:r>
              <a:endParaRPr lang="en-US" altLang="pt-BR" sz="1600" i="1">
                <a:cs typeface="Arial" panose="020B0604020202020204" pitchFamily="34" charset="0"/>
              </a:endParaRPr>
            </a:p>
          </p:txBody>
        </p:sp>
      </p:grpSp>
      <p:grpSp>
        <p:nvGrpSpPr>
          <p:cNvPr id="373773" name="Group 13">
            <a:extLst>
              <a:ext uri="{FF2B5EF4-FFF2-40B4-BE49-F238E27FC236}">
                <a16:creationId xmlns:a16="http://schemas.microsoft.com/office/drawing/2014/main" id="{CA849C3A-7C6B-4817-BACF-4CAF0D214DAF}"/>
              </a:ext>
            </a:extLst>
          </p:cNvPr>
          <p:cNvGrpSpPr>
            <a:grpSpLocks/>
          </p:cNvGrpSpPr>
          <p:nvPr/>
        </p:nvGrpSpPr>
        <p:grpSpPr bwMode="auto">
          <a:xfrm>
            <a:off x="2150415" y="779895"/>
            <a:ext cx="7626951" cy="1681883"/>
            <a:chOff x="204" y="2160"/>
            <a:chExt cx="5044" cy="1210"/>
          </a:xfrm>
        </p:grpSpPr>
        <p:pic>
          <p:nvPicPr>
            <p:cNvPr id="373774" name="Picture 14" descr="citrus3">
              <a:extLst>
                <a:ext uri="{FF2B5EF4-FFF2-40B4-BE49-F238E27FC236}">
                  <a16:creationId xmlns:a16="http://schemas.microsoft.com/office/drawing/2014/main" id="{434E66E0-56AD-41C8-A64F-496C345C8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61"/>
              <a:ext cx="1134" cy="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775" name="Picture 15">
              <a:extLst>
                <a:ext uri="{FF2B5EF4-FFF2-40B4-BE49-F238E27FC236}">
                  <a16:creationId xmlns:a16="http://schemas.microsoft.com/office/drawing/2014/main" id="{96F290CC-F79E-4C18-9838-354446F16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" y="2160"/>
              <a:ext cx="953" cy="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3776" name="Text Box 16">
              <a:extLst>
                <a:ext uri="{FF2B5EF4-FFF2-40B4-BE49-F238E27FC236}">
                  <a16:creationId xmlns:a16="http://schemas.microsoft.com/office/drawing/2014/main" id="{CE39974A-8C08-4272-A85A-F6C418D88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" y="2916"/>
              <a:ext cx="1025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t-BR" altLang="pt-BR" sz="1600" i="1" dirty="0" err="1">
                  <a:cs typeface="Arial" panose="020B0604020202020204" pitchFamily="34" charset="0"/>
                </a:rPr>
                <a:t>Diaphorina</a:t>
              </a:r>
              <a:r>
                <a:rPr lang="pt-BR" altLang="pt-BR" sz="1600" i="1" dirty="0">
                  <a:cs typeface="Arial" panose="020B0604020202020204" pitchFamily="34" charset="0"/>
                </a:rPr>
                <a:t> </a:t>
              </a:r>
              <a:r>
                <a:rPr lang="pt-BR" altLang="pt-BR" sz="1600" i="1" dirty="0" err="1">
                  <a:cs typeface="Arial" panose="020B0604020202020204" pitchFamily="34" charset="0"/>
                </a:rPr>
                <a:t>citri</a:t>
              </a:r>
              <a:endParaRPr lang="en-US" altLang="pt-BR" sz="1600" i="1" dirty="0">
                <a:cs typeface="Arial" panose="020B0604020202020204" pitchFamily="34" charset="0"/>
              </a:endParaRPr>
            </a:p>
          </p:txBody>
        </p:sp>
        <p:sp>
          <p:nvSpPr>
            <p:cNvPr id="373777" name="Text Box 17">
              <a:extLst>
                <a:ext uri="{FF2B5EF4-FFF2-40B4-BE49-F238E27FC236}">
                  <a16:creationId xmlns:a16="http://schemas.microsoft.com/office/drawing/2014/main" id="{8558CCBC-9E81-49A6-87D5-CB54EF6FD6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2" y="2995"/>
              <a:ext cx="680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t-BR" altLang="pt-BR" sz="1600">
                  <a:cs typeface="Arial" panose="020B0604020202020204" pitchFamily="34" charset="0"/>
                </a:rPr>
                <a:t>Greening</a:t>
              </a:r>
              <a:endParaRPr lang="en-US" altLang="pt-BR" sz="1600">
                <a:cs typeface="Arial" panose="020B0604020202020204" pitchFamily="34" charset="0"/>
              </a:endParaRPr>
            </a:p>
          </p:txBody>
        </p:sp>
        <p:sp>
          <p:nvSpPr>
            <p:cNvPr id="373778" name="AutoShape 18">
              <a:extLst>
                <a:ext uri="{FF2B5EF4-FFF2-40B4-BE49-F238E27FC236}">
                  <a16:creationId xmlns:a16="http://schemas.microsoft.com/office/drawing/2014/main" id="{F371F019-D2F3-4597-8766-133889F15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450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373779" name="Picture 19">
              <a:extLst>
                <a:ext uri="{FF2B5EF4-FFF2-40B4-BE49-F238E27FC236}">
                  <a16:creationId xmlns:a16="http://schemas.microsoft.com/office/drawing/2014/main" id="{0AA9B227-C137-4AC5-B2EE-0A2C030DB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" y="2160"/>
              <a:ext cx="808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3780" name="Text Box 20">
              <a:extLst>
                <a:ext uri="{FF2B5EF4-FFF2-40B4-BE49-F238E27FC236}">
                  <a16:creationId xmlns:a16="http://schemas.microsoft.com/office/drawing/2014/main" id="{74D3D416-D734-46F3-9A91-1E75F37084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" y="2949"/>
              <a:ext cx="1697" cy="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t-BR" altLang="pt-BR" sz="1600" i="1" dirty="0" err="1">
                  <a:cs typeface="Arial" panose="020B0604020202020204" pitchFamily="34" charset="0"/>
                </a:rPr>
                <a:t>Candidatus</a:t>
              </a:r>
              <a:r>
                <a:rPr lang="pt-BR" altLang="pt-BR" sz="1600" dirty="0">
                  <a:cs typeface="Arial" panose="020B0604020202020204" pitchFamily="34" charset="0"/>
                </a:rPr>
                <a:t> L. americanos</a:t>
              </a:r>
            </a:p>
            <a:p>
              <a:pPr algn="l"/>
              <a:r>
                <a:rPr lang="pt-BR" altLang="pt-BR" sz="16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Candidatus</a:t>
              </a:r>
              <a:r>
                <a:rPr lang="pt-BR" altLang="pt-BR" sz="16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pt-BR" altLang="pt-BR" sz="1600" dirty="0">
                  <a:solidFill>
                    <a:srgbClr val="FF0000"/>
                  </a:solidFill>
                  <a:cs typeface="Arial" panose="020B0604020202020204" pitchFamily="34" charset="0"/>
                </a:rPr>
                <a:t>L. </a:t>
              </a:r>
              <a:r>
                <a:rPr lang="pt-BR" altLang="pt-BR" sz="1600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asiaticus</a:t>
              </a:r>
              <a:endParaRPr lang="en-US" altLang="pt-BR" sz="16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3781" name="AutoShape 21">
              <a:extLst>
                <a:ext uri="{FF2B5EF4-FFF2-40B4-BE49-F238E27FC236}">
                  <a16:creationId xmlns:a16="http://schemas.microsoft.com/office/drawing/2014/main" id="{5E91E35E-865D-4CE7-8CDB-7524876BF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360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73782" name="Group 22">
            <a:extLst>
              <a:ext uri="{FF2B5EF4-FFF2-40B4-BE49-F238E27FC236}">
                <a16:creationId xmlns:a16="http://schemas.microsoft.com/office/drawing/2014/main" id="{2D3E236D-3FC6-42D2-A12A-E82EFFBE8030}"/>
              </a:ext>
            </a:extLst>
          </p:cNvPr>
          <p:cNvGrpSpPr>
            <a:grpSpLocks/>
          </p:cNvGrpSpPr>
          <p:nvPr/>
        </p:nvGrpSpPr>
        <p:grpSpPr bwMode="auto">
          <a:xfrm>
            <a:off x="2145042" y="3844301"/>
            <a:ext cx="7888146" cy="1499102"/>
            <a:chOff x="258" y="2339"/>
            <a:chExt cx="5256" cy="1057"/>
          </a:xfrm>
        </p:grpSpPr>
        <p:pic>
          <p:nvPicPr>
            <p:cNvPr id="373783" name="Picture 23" descr="foto1b">
              <a:extLst>
                <a:ext uri="{FF2B5EF4-FFF2-40B4-BE49-F238E27FC236}">
                  <a16:creationId xmlns:a16="http://schemas.microsoft.com/office/drawing/2014/main" id="{D76AAAFA-DBF7-45C5-83BF-B2CFDB1EB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" y="2386"/>
              <a:ext cx="1006" cy="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784" name="Picture 24" descr="DSC01609">
              <a:extLst>
                <a:ext uri="{FF2B5EF4-FFF2-40B4-BE49-F238E27FC236}">
                  <a16:creationId xmlns:a16="http://schemas.microsoft.com/office/drawing/2014/main" id="{878A360C-0891-4634-94B8-0B7954F6C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2339"/>
              <a:ext cx="800" cy="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785" name="Picture 25" descr="CiLV">
              <a:extLst>
                <a:ext uri="{FF2B5EF4-FFF2-40B4-BE49-F238E27FC236}">
                  <a16:creationId xmlns:a16="http://schemas.microsoft.com/office/drawing/2014/main" id="{E5299AF9-3892-4F23-B9D0-6E97CD05D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" y="2404"/>
              <a:ext cx="1249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3786" name="Text Box 26">
              <a:extLst>
                <a:ext uri="{FF2B5EF4-FFF2-40B4-BE49-F238E27FC236}">
                  <a16:creationId xmlns:a16="http://schemas.microsoft.com/office/drawing/2014/main" id="{7DDA77B4-9F3D-4BBD-868C-F7D4295D3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" y="3067"/>
              <a:ext cx="1352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t-BR" altLang="pt-BR" sz="1600" i="1" dirty="0" err="1">
                  <a:cs typeface="Arial" panose="020B0604020202020204" pitchFamily="34" charset="0"/>
                </a:rPr>
                <a:t>Brevipalpus</a:t>
              </a:r>
              <a:r>
                <a:rPr lang="pt-BR" altLang="pt-BR" sz="1600" i="1" dirty="0">
                  <a:cs typeface="Arial" panose="020B0604020202020204" pitchFamily="34" charset="0"/>
                </a:rPr>
                <a:t> </a:t>
              </a:r>
              <a:r>
                <a:rPr lang="pt-BR" altLang="pt-BR" sz="1600" i="1" dirty="0" err="1">
                  <a:cs typeface="Arial" panose="020B0604020202020204" pitchFamily="34" charset="0"/>
                </a:rPr>
                <a:t>yothersi</a:t>
              </a:r>
              <a:endParaRPr lang="en-US" altLang="pt-BR" sz="1600" i="1" dirty="0">
                <a:cs typeface="Arial" panose="020B0604020202020204" pitchFamily="34" charset="0"/>
              </a:endParaRPr>
            </a:p>
          </p:txBody>
        </p:sp>
        <p:sp>
          <p:nvSpPr>
            <p:cNvPr id="373787" name="Text Box 27">
              <a:extLst>
                <a:ext uri="{FF2B5EF4-FFF2-40B4-BE49-F238E27FC236}">
                  <a16:creationId xmlns:a16="http://schemas.microsoft.com/office/drawing/2014/main" id="{465A7A75-ED42-455B-AC6E-EF86C83FC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6" y="3117"/>
              <a:ext cx="1383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t-BR" altLang="pt-BR" sz="1600" i="1" dirty="0">
                  <a:cs typeface="Arial" panose="020B0604020202020204" pitchFamily="34" charset="0"/>
                </a:rPr>
                <a:t>Citrus </a:t>
              </a:r>
              <a:r>
                <a:rPr lang="pt-BR" altLang="pt-BR" sz="1600" i="1" dirty="0" err="1">
                  <a:cs typeface="Arial" panose="020B0604020202020204" pitchFamily="34" charset="0"/>
                </a:rPr>
                <a:t>Leprosis</a:t>
              </a:r>
              <a:r>
                <a:rPr lang="pt-BR" altLang="pt-BR" sz="1600" i="1" dirty="0">
                  <a:cs typeface="Arial" panose="020B0604020202020204" pitchFamily="34" charset="0"/>
                </a:rPr>
                <a:t> </a:t>
              </a:r>
              <a:r>
                <a:rPr lang="pt-BR" altLang="pt-BR" sz="1600" i="1" dirty="0" err="1">
                  <a:cs typeface="Arial" panose="020B0604020202020204" pitchFamily="34" charset="0"/>
                </a:rPr>
                <a:t>Virus</a:t>
              </a:r>
              <a:endParaRPr lang="en-US" altLang="pt-BR" sz="1600" i="1" dirty="0">
                <a:cs typeface="Arial" panose="020B0604020202020204" pitchFamily="34" charset="0"/>
              </a:endParaRPr>
            </a:p>
          </p:txBody>
        </p:sp>
        <p:sp>
          <p:nvSpPr>
            <p:cNvPr id="373788" name="Text Box 28">
              <a:extLst>
                <a:ext uri="{FF2B5EF4-FFF2-40B4-BE49-F238E27FC236}">
                  <a16:creationId xmlns:a16="http://schemas.microsoft.com/office/drawing/2014/main" id="{BAEB8AA2-076E-40B5-9397-E0E9FB38B6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9" y="3157"/>
              <a:ext cx="1255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t-BR" altLang="pt-BR" sz="1600" dirty="0" err="1">
                  <a:cs typeface="Arial" panose="020B0604020202020204" pitchFamily="34" charset="0"/>
                </a:rPr>
                <a:t>Leprose</a:t>
              </a:r>
              <a:r>
                <a:rPr lang="pt-BR" altLang="pt-BR" sz="1600" dirty="0">
                  <a:cs typeface="Arial" panose="020B0604020202020204" pitchFamily="34" charset="0"/>
                </a:rPr>
                <a:t>-dos-citros</a:t>
              </a:r>
              <a:endParaRPr lang="en-US" altLang="pt-BR" sz="1600" dirty="0">
                <a:cs typeface="Arial" panose="020B0604020202020204" pitchFamily="34" charset="0"/>
              </a:endParaRPr>
            </a:p>
          </p:txBody>
        </p:sp>
        <p:sp>
          <p:nvSpPr>
            <p:cNvPr id="373789" name="AutoShape 29">
              <a:extLst>
                <a:ext uri="{FF2B5EF4-FFF2-40B4-BE49-F238E27FC236}">
                  <a16:creationId xmlns:a16="http://schemas.microsoft.com/office/drawing/2014/main" id="{2B456BDD-A801-4A8F-954A-3E1069035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2" y="2613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1600"/>
            </a:p>
          </p:txBody>
        </p:sp>
        <p:sp>
          <p:nvSpPr>
            <p:cNvPr id="373790" name="AutoShape 30">
              <a:extLst>
                <a:ext uri="{FF2B5EF4-FFF2-40B4-BE49-F238E27FC236}">
                  <a16:creationId xmlns:a16="http://schemas.microsoft.com/office/drawing/2014/main" id="{73038AF7-C819-45AB-8E43-911DB0DC2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9" y="2568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1600"/>
            </a:p>
          </p:txBody>
        </p:sp>
      </p:grpSp>
      <p:grpSp>
        <p:nvGrpSpPr>
          <p:cNvPr id="373791" name="Group 31">
            <a:extLst>
              <a:ext uri="{FF2B5EF4-FFF2-40B4-BE49-F238E27FC236}">
                <a16:creationId xmlns:a16="http://schemas.microsoft.com/office/drawing/2014/main" id="{39C94FB0-9F8F-4EB1-82DD-758089D632AA}"/>
              </a:ext>
            </a:extLst>
          </p:cNvPr>
          <p:cNvGrpSpPr>
            <a:grpSpLocks/>
          </p:cNvGrpSpPr>
          <p:nvPr/>
        </p:nvGrpSpPr>
        <p:grpSpPr bwMode="auto">
          <a:xfrm>
            <a:off x="2002681" y="5267327"/>
            <a:ext cx="8186638" cy="1595783"/>
            <a:chOff x="249" y="2886"/>
            <a:chExt cx="5262" cy="1100"/>
          </a:xfrm>
        </p:grpSpPr>
        <p:sp>
          <p:nvSpPr>
            <p:cNvPr id="373792" name="AutoShape 32">
              <a:extLst>
                <a:ext uri="{FF2B5EF4-FFF2-40B4-BE49-F238E27FC236}">
                  <a16:creationId xmlns:a16="http://schemas.microsoft.com/office/drawing/2014/main" id="{460D1F73-79C9-4E97-99C9-D5C71FD50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" y="3249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1600"/>
            </a:p>
          </p:txBody>
        </p:sp>
        <p:pic>
          <p:nvPicPr>
            <p:cNvPr id="373793" name="Picture 33" descr="pulgao4">
              <a:extLst>
                <a:ext uri="{FF2B5EF4-FFF2-40B4-BE49-F238E27FC236}">
                  <a16:creationId xmlns:a16="http://schemas.microsoft.com/office/drawing/2014/main" id="{B6EFE30B-2AD6-4A3E-B3BA-0E190BA57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2932"/>
              <a:ext cx="804" cy="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794" name="Picture 34" descr="foto16">
              <a:extLst>
                <a:ext uri="{FF2B5EF4-FFF2-40B4-BE49-F238E27FC236}">
                  <a16:creationId xmlns:a16="http://schemas.microsoft.com/office/drawing/2014/main" id="{72633C74-683F-4D6F-AA1A-4EF49EA6E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" y="2886"/>
              <a:ext cx="1373" cy="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795" name="Picture 35" descr="CTV">
              <a:extLst>
                <a:ext uri="{FF2B5EF4-FFF2-40B4-BE49-F238E27FC236}">
                  <a16:creationId xmlns:a16="http://schemas.microsoft.com/office/drawing/2014/main" id="{E84651F2-51A6-414D-85DF-358FBA634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2932"/>
              <a:ext cx="1360" cy="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3796" name="Text Box 36">
              <a:extLst>
                <a:ext uri="{FF2B5EF4-FFF2-40B4-BE49-F238E27FC236}">
                  <a16:creationId xmlns:a16="http://schemas.microsoft.com/office/drawing/2014/main" id="{492F3B31-7219-4978-9FD3-0A6EE967CB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3751"/>
              <a:ext cx="119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t-BR" altLang="pt-BR" sz="1600" i="1">
                  <a:cs typeface="Arial" panose="020B0604020202020204" pitchFamily="34" charset="0"/>
                </a:rPr>
                <a:t>Toxoptera citricida</a:t>
              </a:r>
              <a:endParaRPr lang="en-US" altLang="pt-BR" sz="1600" i="1">
                <a:cs typeface="Arial" panose="020B0604020202020204" pitchFamily="34" charset="0"/>
              </a:endParaRPr>
            </a:p>
          </p:txBody>
        </p:sp>
        <p:sp>
          <p:nvSpPr>
            <p:cNvPr id="373797" name="Text Box 37">
              <a:extLst>
                <a:ext uri="{FF2B5EF4-FFF2-40B4-BE49-F238E27FC236}">
                  <a16:creationId xmlns:a16="http://schemas.microsoft.com/office/drawing/2014/main" id="{445AC6D5-6AF4-4AF5-B422-81FBDBBE16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1" y="3753"/>
              <a:ext cx="126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t-BR" altLang="pt-BR" sz="1600" i="1">
                  <a:cs typeface="Arial" panose="020B0604020202020204" pitchFamily="34" charset="0"/>
                </a:rPr>
                <a:t>Citrus tristeza Virus</a:t>
              </a:r>
              <a:endParaRPr lang="en-US" altLang="pt-BR" sz="1600" i="1">
                <a:cs typeface="Arial" panose="020B0604020202020204" pitchFamily="34" charset="0"/>
              </a:endParaRPr>
            </a:p>
          </p:txBody>
        </p:sp>
        <p:sp>
          <p:nvSpPr>
            <p:cNvPr id="373798" name="Text Box 38">
              <a:extLst>
                <a:ext uri="{FF2B5EF4-FFF2-40B4-BE49-F238E27FC236}">
                  <a16:creationId xmlns:a16="http://schemas.microsoft.com/office/drawing/2014/main" id="{40F872CB-A43B-4C6E-A835-FFD17737F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4" y="3751"/>
              <a:ext cx="102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t-BR" altLang="pt-BR" sz="1600">
                  <a:cs typeface="Arial" panose="020B0604020202020204" pitchFamily="34" charset="0"/>
                </a:rPr>
                <a:t>MSC e Tristeza</a:t>
              </a:r>
              <a:endParaRPr lang="en-US" altLang="pt-BR" sz="1600">
                <a:cs typeface="Arial" panose="020B0604020202020204" pitchFamily="34" charset="0"/>
              </a:endParaRPr>
            </a:p>
          </p:txBody>
        </p:sp>
        <p:sp>
          <p:nvSpPr>
            <p:cNvPr id="373799" name="AutoShape 39">
              <a:extLst>
                <a:ext uri="{FF2B5EF4-FFF2-40B4-BE49-F238E27FC236}">
                  <a16:creationId xmlns:a16="http://schemas.microsoft.com/office/drawing/2014/main" id="{21B54A90-A507-4EDA-AF49-29F803173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3204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1600"/>
            </a:p>
          </p:txBody>
        </p:sp>
      </p:grpSp>
      <p:sp>
        <p:nvSpPr>
          <p:cNvPr id="43" name="Retângulo 42">
            <a:extLst>
              <a:ext uri="{FF2B5EF4-FFF2-40B4-BE49-F238E27FC236}">
                <a16:creationId xmlns:a16="http://schemas.microsoft.com/office/drawing/2014/main" id="{C1020AB4-62A2-4E49-9932-CECCF3EA0110}"/>
              </a:ext>
            </a:extLst>
          </p:cNvPr>
          <p:cNvSpPr/>
          <p:nvPr/>
        </p:nvSpPr>
        <p:spPr>
          <a:xfrm>
            <a:off x="0" y="2422"/>
            <a:ext cx="12192000" cy="7315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Gill Sans" charset="0"/>
                <a:cs typeface="Gill Sans" charset="0"/>
              </a:rPr>
              <a:t>Pragas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Gill Sans" charset="0"/>
                <a:cs typeface="Gill Sans" charset="0"/>
              </a:rPr>
              <a:t> dos </a:t>
            </a:r>
            <a:r>
              <a:rPr lang="en-US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Gill Sans" charset="0"/>
                <a:cs typeface="Gill Sans" charset="0"/>
              </a:rPr>
              <a:t>Citros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Gill Sans" charset="0"/>
                <a:cs typeface="Gill Sans" charset="0"/>
              </a:rPr>
              <a:t>: </a:t>
            </a:r>
            <a:r>
              <a:rPr lang="en-US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Gill Sans" charset="0"/>
                <a:cs typeface="Gill Sans" charset="0"/>
              </a:rPr>
              <a:t>Vetores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Gill Sans" charset="0"/>
                <a:cs typeface="Gill Sans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Gill Sans" charset="0"/>
                <a:cs typeface="Gill Sans" charset="0"/>
              </a:rPr>
              <a:t>Patógenos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373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73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73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4544359" y="1183831"/>
            <a:ext cx="3979018" cy="3717641"/>
            <a:chOff x="1835694" y="1003328"/>
            <a:chExt cx="5435461" cy="5149807"/>
          </a:xfrm>
        </p:grpSpPr>
        <p:pic>
          <p:nvPicPr>
            <p:cNvPr id="5" name="Picture 3" descr="DSCN5642"/>
            <p:cNvPicPr>
              <a:picLocks noChangeAspect="1" noChangeArrowheads="1"/>
            </p:cNvPicPr>
            <p:nvPr/>
          </p:nvPicPr>
          <p:blipFill>
            <a:blip r:embed="rId2" cstate="email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4" y="1004621"/>
              <a:ext cx="3121421" cy="5148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2" descr="Planta com sintoma HLB"/>
            <p:cNvPicPr>
              <a:picLocks noChangeAspect="1" noChangeArrowheads="1"/>
            </p:cNvPicPr>
            <p:nvPr/>
          </p:nvPicPr>
          <p:blipFill>
            <a:blip r:embed="rId3" cstate="email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6" y="1003328"/>
              <a:ext cx="2699159" cy="5148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9" name="Grupo 48"/>
          <p:cNvGrpSpPr/>
          <p:nvPr/>
        </p:nvGrpSpPr>
        <p:grpSpPr>
          <a:xfrm>
            <a:off x="2094581" y="1039685"/>
            <a:ext cx="555680" cy="5737833"/>
            <a:chOff x="1259632" y="836712"/>
            <a:chExt cx="740907" cy="5841013"/>
          </a:xfrm>
        </p:grpSpPr>
        <p:sp>
          <p:nvSpPr>
            <p:cNvPr id="8" name="Seta para a direita 7"/>
            <p:cNvSpPr/>
            <p:nvPr/>
          </p:nvSpPr>
          <p:spPr>
            <a:xfrm rot="16200000">
              <a:off x="-1296652" y="3392996"/>
              <a:ext cx="5832648" cy="72008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1323431" y="5577277"/>
              <a:ext cx="677108" cy="110044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t-BR" sz="2100" dirty="0">
                  <a:solidFill>
                    <a:schemeClr val="tx1"/>
                  </a:solidFill>
                  <a:latin typeface="Aharoni" pitchFamily="2" charset="-79"/>
                  <a:cs typeface="Aharoni" pitchFamily="2" charset="-79"/>
                </a:rPr>
                <a:t>Xilema</a:t>
              </a:r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9624462" y="1474510"/>
            <a:ext cx="545091" cy="5137689"/>
            <a:chOff x="6990796" y="836712"/>
            <a:chExt cx="726788" cy="5832648"/>
          </a:xfrm>
        </p:grpSpPr>
        <p:sp>
          <p:nvSpPr>
            <p:cNvPr id="13" name="Seta para a direita 12"/>
            <p:cNvSpPr/>
            <p:nvPr/>
          </p:nvSpPr>
          <p:spPr>
            <a:xfrm rot="5400000">
              <a:off x="4434512" y="3392996"/>
              <a:ext cx="5832648" cy="72008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 dirty="0"/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7040476" y="5400761"/>
              <a:ext cx="677108" cy="115668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t-BR" sz="2100" dirty="0">
                  <a:solidFill>
                    <a:schemeClr val="tx1"/>
                  </a:solidFill>
                  <a:latin typeface="Aharoni" pitchFamily="2" charset="-79"/>
                  <a:cs typeface="Aharoni" pitchFamily="2" charset="-79"/>
                </a:rPr>
                <a:t>Floema</a:t>
              </a:r>
            </a:p>
          </p:txBody>
        </p:sp>
      </p:grpSp>
      <p:sp>
        <p:nvSpPr>
          <p:cNvPr id="10" name="Retângulo 9"/>
          <p:cNvSpPr/>
          <p:nvPr/>
        </p:nvSpPr>
        <p:spPr>
          <a:xfrm>
            <a:off x="1564343" y="3554925"/>
            <a:ext cx="147861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BR" sz="495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CVC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9236276" y="3181796"/>
            <a:ext cx="1443344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BR" sz="495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HLB</a:t>
            </a:r>
          </a:p>
        </p:txBody>
      </p:sp>
      <p:grpSp>
        <p:nvGrpSpPr>
          <p:cNvPr id="53" name="Grupo 52"/>
          <p:cNvGrpSpPr/>
          <p:nvPr/>
        </p:nvGrpSpPr>
        <p:grpSpPr>
          <a:xfrm>
            <a:off x="1580504" y="1546711"/>
            <a:ext cx="1709122" cy="2058467"/>
            <a:chOff x="496467" y="2069453"/>
            <a:chExt cx="2278831" cy="2744623"/>
          </a:xfrm>
        </p:grpSpPr>
        <p:pic>
          <p:nvPicPr>
            <p:cNvPr id="11" name="Picture 3" descr="xylella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069453"/>
              <a:ext cx="1720800" cy="1100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Picture 4" descr="xylella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153" y="3189682"/>
              <a:ext cx="1721296" cy="11754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2" name="CaixaDeTexto 51"/>
            <p:cNvSpPr txBox="1"/>
            <p:nvPr/>
          </p:nvSpPr>
          <p:spPr>
            <a:xfrm>
              <a:off x="496467" y="4362671"/>
              <a:ext cx="2278831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i="1" dirty="0" err="1">
                  <a:solidFill>
                    <a:schemeClr val="tx1"/>
                  </a:solidFill>
                </a:rPr>
                <a:t>Xylella</a:t>
              </a:r>
              <a:r>
                <a:rPr lang="pt-BR" sz="1600" i="1" dirty="0">
                  <a:solidFill>
                    <a:schemeClr val="tx1"/>
                  </a:solidFill>
                </a:rPr>
                <a:t> fastidiosa</a:t>
              </a: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8789787" y="1853859"/>
            <a:ext cx="2749471" cy="1472666"/>
            <a:chOff x="5877895" y="2276872"/>
            <a:chExt cx="3665960" cy="1963554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6" cstate="email">
              <a:lum bright="24000"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2276872"/>
              <a:ext cx="1845526" cy="1152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5" name="CaixaDeTexto 54"/>
            <p:cNvSpPr txBox="1"/>
            <p:nvPr/>
          </p:nvSpPr>
          <p:spPr>
            <a:xfrm>
              <a:off x="5877895" y="3460726"/>
              <a:ext cx="3665960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i="1" dirty="0"/>
                <a:t>Ca.</a:t>
              </a:r>
              <a:r>
                <a:rPr lang="pt-BR" sz="1600" dirty="0"/>
                <a:t> </a:t>
              </a:r>
              <a:r>
                <a:rPr lang="pt-BR" sz="1600" dirty="0" err="1"/>
                <a:t>Liberibacter</a:t>
              </a:r>
              <a:r>
                <a:rPr lang="pt-BR" sz="1600" dirty="0"/>
                <a:t> </a:t>
              </a:r>
              <a:r>
                <a:rPr lang="pt-BR" sz="1600" dirty="0" err="1"/>
                <a:t>americanus</a:t>
              </a:r>
              <a:endParaRPr lang="pt-BR" sz="1600" dirty="0"/>
            </a:p>
            <a:p>
              <a:r>
                <a:rPr lang="pt-BR" sz="1600" i="1" dirty="0"/>
                <a:t>Ca. </a:t>
              </a:r>
              <a:r>
                <a:rPr lang="pt-BR" sz="1600" dirty="0" err="1"/>
                <a:t>Liberibacter</a:t>
              </a:r>
              <a:r>
                <a:rPr lang="pt-BR" sz="1600" dirty="0"/>
                <a:t> </a:t>
              </a:r>
              <a:r>
                <a:rPr lang="pt-BR" sz="1600" dirty="0" err="1"/>
                <a:t>asiaticus</a:t>
              </a:r>
              <a:endParaRPr lang="pt-BR" sz="1600" dirty="0"/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1084149" y="4386887"/>
            <a:ext cx="3357279" cy="1790752"/>
            <a:chOff x="179512" y="4593443"/>
            <a:chExt cx="4476371" cy="2387668"/>
          </a:xfrm>
        </p:grpSpPr>
        <p:grpSp>
          <p:nvGrpSpPr>
            <p:cNvPr id="35" name="Grupo 34"/>
            <p:cNvGrpSpPr/>
            <p:nvPr/>
          </p:nvGrpSpPr>
          <p:grpSpPr>
            <a:xfrm>
              <a:off x="179512" y="4593443"/>
              <a:ext cx="3878644" cy="1908569"/>
              <a:chOff x="179512" y="330856"/>
              <a:chExt cx="3878644" cy="1908569"/>
            </a:xfrm>
          </p:grpSpPr>
          <p:pic>
            <p:nvPicPr>
              <p:cNvPr id="47" name="Picture 8" descr="scan0002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5637" y="1554912"/>
                <a:ext cx="1008000" cy="67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23"/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082581" y="980728"/>
                <a:ext cx="970527" cy="6725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23" descr="Cigarrinha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980728"/>
                <a:ext cx="1118605" cy="67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7" name="Picture 14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3" y="332656"/>
                <a:ext cx="1074097" cy="67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8" name="Picture 15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6991" y="330856"/>
                <a:ext cx="974400" cy="67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9" name="Picture 16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6991" y="977341"/>
                <a:ext cx="1046037" cy="67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0" name="Picture 17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3" y="1556792"/>
                <a:ext cx="1014460" cy="67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1" name="Picture 18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5" y="1567425"/>
                <a:ext cx="1068799" cy="67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2" name="Picture 19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737" y="980728"/>
                <a:ext cx="957281" cy="67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3" name="Picture 20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736" y="1567227"/>
                <a:ext cx="970667" cy="67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4" name="Picture 21"/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8793" y="332656"/>
                <a:ext cx="935423" cy="67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5" name="Picture 22"/>
              <p:cNvPicPr>
                <a:picLocks noChangeAspect="1" noChangeArrowheads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7212" y="344971"/>
                <a:ext cx="950944" cy="67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57" name="CaixaDeTexto 56"/>
            <p:cNvSpPr txBox="1"/>
            <p:nvPr/>
          </p:nvSpPr>
          <p:spPr>
            <a:xfrm>
              <a:off x="2699792" y="6488668"/>
              <a:ext cx="195609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800" b="1" dirty="0">
                  <a:solidFill>
                    <a:srgbClr val="FF0000"/>
                  </a:solidFill>
                  <a:latin typeface="+mn-lt"/>
                </a:rPr>
                <a:t>Cigarrinhas</a:t>
              </a: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8618689" y="3987438"/>
            <a:ext cx="1820222" cy="1791877"/>
            <a:chOff x="5649765" y="4187279"/>
            <a:chExt cx="2426963" cy="2389168"/>
          </a:xfrm>
        </p:grpSpPr>
        <p:pic>
          <p:nvPicPr>
            <p:cNvPr id="21" name="Picture 4" descr="Psyllidae13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4187279"/>
              <a:ext cx="1560512" cy="1978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8" name="CaixaDeTexto 57"/>
            <p:cNvSpPr txBox="1"/>
            <p:nvPr/>
          </p:nvSpPr>
          <p:spPr>
            <a:xfrm>
              <a:off x="5649765" y="6084004"/>
              <a:ext cx="1426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800" b="1" dirty="0" err="1">
                  <a:solidFill>
                    <a:srgbClr val="FF0000"/>
                  </a:solidFill>
                  <a:latin typeface="+mn-lt"/>
                </a:rPr>
                <a:t>Psilídeo</a:t>
              </a:r>
              <a:endParaRPr lang="pt-BR" sz="1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54" name="Google Shape;435;p12">
            <a:extLst>
              <a:ext uri="{FF2B5EF4-FFF2-40B4-BE49-F238E27FC236}">
                <a16:creationId xmlns:a16="http://schemas.microsoft.com/office/drawing/2014/main" id="{CD4E85FF-D116-4BD2-AF79-B6ADC1FEB868}"/>
              </a:ext>
            </a:extLst>
          </p:cNvPr>
          <p:cNvSpPr/>
          <p:nvPr/>
        </p:nvSpPr>
        <p:spPr>
          <a:xfrm>
            <a:off x="0" y="2422"/>
            <a:ext cx="12192000" cy="8920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pt-BR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Doenças Bacterianas dos Citros</a:t>
            </a:r>
          </a:p>
        </p:txBody>
      </p:sp>
    </p:spTree>
    <p:extLst>
      <p:ext uri="{BB962C8B-B14F-4D97-AF65-F5344CB8AC3E}">
        <p14:creationId xmlns:p14="http://schemas.microsoft.com/office/powerpoint/2010/main" val="428998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059AF56F-025F-054B-92AB-1C22BD55C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129"/>
            <a:ext cx="12192000" cy="646331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pt-BR" altLang="pt-BR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Leprose</a:t>
            </a:r>
            <a:r>
              <a:rPr lang="pt-BR" altLang="pt-BR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dos Citros</a:t>
            </a:r>
          </a:p>
        </p:txBody>
      </p:sp>
      <p:sp>
        <p:nvSpPr>
          <p:cNvPr id="132099" name="Text Box 3">
            <a:extLst>
              <a:ext uri="{FF2B5EF4-FFF2-40B4-BE49-F238E27FC236}">
                <a16:creationId xmlns:a16="http://schemas.microsoft.com/office/drawing/2014/main" id="{2771BFDC-6985-62A1-3A2C-369D81D8A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951" y="707811"/>
            <a:ext cx="9344025" cy="56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 algn="l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1000" algn="l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>
              <a:lnSpc>
                <a:spcPct val="120000"/>
              </a:lnSpc>
              <a:spcAft>
                <a:spcPct val="20000"/>
              </a:spcAft>
              <a:buFont typeface="Symbol" panose="05050102010706020507" pitchFamily="18" charset="2"/>
              <a:buNone/>
            </a:pPr>
            <a:r>
              <a:rPr lang="pt-BR" altLang="pt-BR" sz="2800" i="1" dirty="0">
                <a:latin typeface="Times New Roman" panose="02020603050405020304" pitchFamily="18" charset="0"/>
              </a:rPr>
              <a:t>Citrus</a:t>
            </a:r>
            <a:r>
              <a:rPr lang="pt-BR" altLang="pt-BR" sz="2800" dirty="0">
                <a:latin typeface="Times New Roman" panose="02020603050405020304" pitchFamily="18" charset="0"/>
              </a:rPr>
              <a:t> / </a:t>
            </a:r>
            <a:r>
              <a:rPr lang="pt-BR" altLang="pt-BR" sz="2800" i="1" dirty="0">
                <a:latin typeface="Times New Roman" panose="02020603050405020304" pitchFamily="18" charset="0"/>
              </a:rPr>
              <a:t>Citrus </a:t>
            </a:r>
            <a:r>
              <a:rPr lang="pt-BR" altLang="pt-BR" sz="2800" i="1" dirty="0" err="1">
                <a:latin typeface="Times New Roman" panose="02020603050405020304" pitchFamily="18" charset="0"/>
              </a:rPr>
              <a:t>leprosis</a:t>
            </a:r>
            <a:r>
              <a:rPr lang="pt-BR" altLang="pt-BR" sz="2800" i="1" dirty="0">
                <a:latin typeface="Times New Roman" panose="02020603050405020304" pitchFamily="18" charset="0"/>
              </a:rPr>
              <a:t> </a:t>
            </a:r>
            <a:r>
              <a:rPr lang="pt-BR" altLang="pt-BR" sz="2800" i="1" dirty="0" err="1">
                <a:latin typeface="Times New Roman" panose="02020603050405020304" pitchFamily="18" charset="0"/>
              </a:rPr>
              <a:t>virus</a:t>
            </a:r>
            <a:r>
              <a:rPr lang="pt-BR" altLang="pt-BR" sz="2800" i="1" dirty="0">
                <a:latin typeface="Times New Roman" panose="02020603050405020304" pitchFamily="18" charset="0"/>
              </a:rPr>
              <a:t> / </a:t>
            </a:r>
            <a:r>
              <a:rPr lang="pt-BR" altLang="pt-BR" sz="2800" i="1" dirty="0" err="1">
                <a:latin typeface="Times New Roman" panose="02020603050405020304" pitchFamily="18" charset="0"/>
              </a:rPr>
              <a:t>Brevipalpus</a:t>
            </a:r>
            <a:r>
              <a:rPr lang="pt-BR" altLang="pt-BR" sz="2800" i="1" dirty="0">
                <a:latin typeface="Times New Roman" panose="02020603050405020304" pitchFamily="18" charset="0"/>
              </a:rPr>
              <a:t> </a:t>
            </a:r>
            <a:r>
              <a:rPr lang="pt-BR" altLang="pt-BR" sz="2800" i="1" dirty="0" err="1">
                <a:latin typeface="Times New Roman" panose="02020603050405020304" pitchFamily="18" charset="0"/>
              </a:rPr>
              <a:t>yothersi</a:t>
            </a:r>
            <a:endParaRPr lang="pt-BR" altLang="pt-BR" dirty="0">
              <a:latin typeface="Times New Roman" panose="02020603050405020304" pitchFamily="18" charset="0"/>
            </a:endParaRPr>
          </a:p>
        </p:txBody>
      </p:sp>
      <p:pic>
        <p:nvPicPr>
          <p:cNvPr id="132100" name="Picture 4">
            <a:extLst>
              <a:ext uri="{FF2B5EF4-FFF2-40B4-BE49-F238E27FC236}">
                <a16:creationId xmlns:a16="http://schemas.microsoft.com/office/drawing/2014/main" id="{C363B474-C8D8-D1C9-ED46-56C15AC2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1" y="1347788"/>
            <a:ext cx="3006725" cy="33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1" name="Picture 5">
            <a:extLst>
              <a:ext uri="{FF2B5EF4-FFF2-40B4-BE49-F238E27FC236}">
                <a16:creationId xmlns:a16="http://schemas.microsoft.com/office/drawing/2014/main" id="{7E27C441-4C0B-E3E2-53D5-4AC27902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4" r="43750" b="37914"/>
          <a:stretch>
            <a:fillRect/>
          </a:stretch>
        </p:blipFill>
        <p:spPr bwMode="auto">
          <a:xfrm>
            <a:off x="4505326" y="3462339"/>
            <a:ext cx="6162675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2" name="Picture 6">
            <a:extLst>
              <a:ext uri="{FF2B5EF4-FFF2-40B4-BE49-F238E27FC236}">
                <a16:creationId xmlns:a16="http://schemas.microsoft.com/office/drawing/2014/main" id="{2569311D-93F8-E1C6-0374-33C747F3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57313"/>
            <a:ext cx="4106862" cy="22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3" name="Picture 7">
            <a:extLst>
              <a:ext uri="{FF2B5EF4-FFF2-40B4-BE49-F238E27FC236}">
                <a16:creationId xmlns:a16="http://schemas.microsoft.com/office/drawing/2014/main" id="{6BD99CA9-711D-878F-CCD9-182F6D466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1" y="3533775"/>
            <a:ext cx="3040063" cy="27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4" name="Picture 8">
            <a:extLst>
              <a:ext uri="{FF2B5EF4-FFF2-40B4-BE49-F238E27FC236}">
                <a16:creationId xmlns:a16="http://schemas.microsoft.com/office/drawing/2014/main" id="{6A35E80E-359D-E36E-D7BD-92CFE41F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3" t="6630" r="6622" b="32588"/>
          <a:stretch>
            <a:fillRect/>
          </a:stretch>
        </p:blipFill>
        <p:spPr bwMode="auto">
          <a:xfrm>
            <a:off x="8070851" y="1358900"/>
            <a:ext cx="2595563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19"/>
          <p:cNvPicPr preferRelativeResize="0"/>
          <p:nvPr/>
        </p:nvPicPr>
        <p:blipFill rotWithShape="1">
          <a:blip r:embed="rId3">
            <a:alphaModFix/>
          </a:blip>
          <a:srcRect b="3170"/>
          <a:stretch/>
        </p:blipFill>
        <p:spPr>
          <a:xfrm>
            <a:off x="5880100" y="1628775"/>
            <a:ext cx="6213475" cy="388778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64" name="Google Shape;664;p19" descr="2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063" y="1628775"/>
            <a:ext cx="5659437" cy="388778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65" name="Google Shape;665;p19"/>
          <p:cNvSpPr txBox="1"/>
          <p:nvPr/>
        </p:nvSpPr>
        <p:spPr>
          <a:xfrm>
            <a:off x="0" y="-39832"/>
            <a:ext cx="12192000" cy="854075"/>
          </a:xfrm>
          <a:prstGeom prst="rect">
            <a:avLst/>
          </a:prstGeom>
          <a:solidFill>
            <a:srgbClr val="BBB48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6" name="Google Shape;666;p19"/>
          <p:cNvSpPr txBox="1"/>
          <p:nvPr/>
        </p:nvSpPr>
        <p:spPr>
          <a:xfrm>
            <a:off x="0" y="70887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 Black"/>
              <a:buNone/>
            </a:pPr>
            <a:r>
              <a:rPr lang="en-US" sz="3200" b="0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Mosca-branca – </a:t>
            </a:r>
            <a:r>
              <a:rPr lang="en-US" sz="3200" b="0" i="1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Bemisia</a:t>
            </a:r>
            <a:r>
              <a:rPr lang="en-US" sz="3200" b="0" i="1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0" i="1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tabaci</a:t>
            </a:r>
            <a:r>
              <a:rPr lang="en-US" sz="3200" b="0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0" i="0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biótipo</a:t>
            </a:r>
            <a:r>
              <a:rPr lang="en-US" sz="3200" b="0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B</a:t>
            </a:r>
            <a:endParaRPr dirty="0"/>
          </a:p>
        </p:txBody>
      </p:sp>
      <p:sp>
        <p:nvSpPr>
          <p:cNvPr id="667" name="Google Shape;667;p19"/>
          <p:cNvSpPr txBox="1"/>
          <p:nvPr/>
        </p:nvSpPr>
        <p:spPr>
          <a:xfrm>
            <a:off x="7967662" y="836612"/>
            <a:ext cx="40116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Trebuchet MS"/>
              <a:buNone/>
            </a:pPr>
            <a:r>
              <a:rPr lang="en-US" sz="2800" b="0" i="0" u="none">
                <a:solidFill>
                  <a:srgbClr val="FFC000"/>
                </a:solidFill>
                <a:latin typeface="Trebuchet MS"/>
                <a:ea typeface="Trebuchet MS"/>
                <a:cs typeface="Trebuchet MS"/>
                <a:sym typeface="Trebuchet MS"/>
              </a:rPr>
              <a:t>Hemiptera: Aleyrodidae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1"/>
          <p:cNvSpPr txBox="1"/>
          <p:nvPr/>
        </p:nvSpPr>
        <p:spPr>
          <a:xfrm>
            <a:off x="6167437" y="1773237"/>
            <a:ext cx="4116387" cy="1384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US" sz="24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Transmissão de vírus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Tomato chlorosis virus </a:t>
            </a: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(crinivírus)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Tomato severe rugose virus (</a:t>
            </a: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begomovírus)</a:t>
            </a:r>
            <a:endParaRPr/>
          </a:p>
        </p:txBody>
      </p:sp>
      <p:pic>
        <p:nvPicPr>
          <p:cNvPr id="706" name="Google Shape;706;p21"/>
          <p:cNvPicPr preferRelativeResize="0"/>
          <p:nvPr/>
        </p:nvPicPr>
        <p:blipFill rotWithShape="1">
          <a:blip r:embed="rId3">
            <a:alphaModFix/>
          </a:blip>
          <a:srcRect l="6881" t="8566" r="3157" b="4685"/>
          <a:stretch/>
        </p:blipFill>
        <p:spPr>
          <a:xfrm>
            <a:off x="6096000" y="3284537"/>
            <a:ext cx="4213225" cy="280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9200" y="3284537"/>
            <a:ext cx="4373562" cy="280828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21"/>
          <p:cNvSpPr txBox="1"/>
          <p:nvPr/>
        </p:nvSpPr>
        <p:spPr>
          <a:xfrm>
            <a:off x="1487487" y="1773237"/>
            <a:ext cx="3600450" cy="1384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8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Sucção de seiva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800" b="0" i="1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Honeydew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8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fumagina</a:t>
            </a:r>
            <a:endParaRPr/>
          </a:p>
        </p:txBody>
      </p:sp>
      <p:sp>
        <p:nvSpPr>
          <p:cNvPr id="709" name="Google Shape;709;p21"/>
          <p:cNvSpPr txBox="1"/>
          <p:nvPr/>
        </p:nvSpPr>
        <p:spPr>
          <a:xfrm>
            <a:off x="3999684" y="973065"/>
            <a:ext cx="3981450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 Black"/>
              <a:buNone/>
            </a:pPr>
            <a:r>
              <a:rPr lang="en-US" sz="3200" b="0" i="0" u="none" dirty="0" err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Danos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80D76BA-29D4-3F09-5F1D-583E4447D1CF}"/>
              </a:ext>
            </a:extLst>
          </p:cNvPr>
          <p:cNvSpPr/>
          <p:nvPr/>
        </p:nvSpPr>
        <p:spPr>
          <a:xfrm>
            <a:off x="1246255" y="1717674"/>
            <a:ext cx="4319451" cy="1495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665;p19">
            <a:extLst>
              <a:ext uri="{FF2B5EF4-FFF2-40B4-BE49-F238E27FC236}">
                <a16:creationId xmlns:a16="http://schemas.microsoft.com/office/drawing/2014/main" id="{1CD710E4-882E-5B76-7B89-30C4A8CB06F3}"/>
              </a:ext>
            </a:extLst>
          </p:cNvPr>
          <p:cNvSpPr txBox="1"/>
          <p:nvPr/>
        </p:nvSpPr>
        <p:spPr>
          <a:xfrm>
            <a:off x="0" y="-39832"/>
            <a:ext cx="12192000" cy="854075"/>
          </a:xfrm>
          <a:prstGeom prst="rect">
            <a:avLst/>
          </a:prstGeom>
          <a:solidFill>
            <a:srgbClr val="BBB48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666;p19">
            <a:extLst>
              <a:ext uri="{FF2B5EF4-FFF2-40B4-BE49-F238E27FC236}">
                <a16:creationId xmlns:a16="http://schemas.microsoft.com/office/drawing/2014/main" id="{AA98F47E-B759-F1F8-87E6-15A4734F18C7}"/>
              </a:ext>
            </a:extLst>
          </p:cNvPr>
          <p:cNvSpPr txBox="1"/>
          <p:nvPr/>
        </p:nvSpPr>
        <p:spPr>
          <a:xfrm>
            <a:off x="0" y="70887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 Black"/>
              <a:buNone/>
            </a:pPr>
            <a:r>
              <a:rPr lang="en-US" sz="3200" b="0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Mosca-branca – </a:t>
            </a:r>
            <a:r>
              <a:rPr lang="en-US" sz="3200" b="0" i="1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Bemisia</a:t>
            </a:r>
            <a:r>
              <a:rPr lang="en-US" sz="3200" b="0" i="1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0" i="1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tabaci</a:t>
            </a:r>
            <a:r>
              <a:rPr lang="en-US" sz="3200" b="0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0" i="0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biótipo</a:t>
            </a:r>
            <a:r>
              <a:rPr lang="en-US" sz="3200" b="0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B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24" y="1432290"/>
            <a:ext cx="2730442" cy="204783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975470" y="2967335"/>
            <a:ext cx="2241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Insetos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0" y="3657601"/>
            <a:ext cx="1875653" cy="250087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1085" y="3970209"/>
            <a:ext cx="2500871" cy="18756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55" y="3138616"/>
            <a:ext cx="1875653" cy="250087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853092"/>
            <a:ext cx="2738897" cy="205417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42821" y="3451225"/>
            <a:ext cx="2500871" cy="18756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9829C2-A682-4D55-8768-4917FCA3E727}"/>
              </a:ext>
            </a:extLst>
          </p:cNvPr>
          <p:cNvSpPr txBox="1">
            <a:spLocks/>
          </p:cNvSpPr>
          <p:nvPr/>
        </p:nvSpPr>
        <p:spPr>
          <a:xfrm>
            <a:off x="843059" y="106330"/>
            <a:ext cx="10498331" cy="695173"/>
          </a:xfrm>
          <a:prstGeom prst="rect">
            <a:avLst/>
          </a:prstGeom>
          <a:solidFill>
            <a:srgbClr val="FFDC1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Arial Black" panose="020B0A04020102020204" pitchFamily="34" charset="0"/>
              </a:rPr>
              <a:t>Tipos</a:t>
            </a:r>
            <a:r>
              <a:rPr lang="en-US" dirty="0">
                <a:latin typeface="Arial Black" panose="020B0A04020102020204" pitchFamily="34" charset="0"/>
              </a:rPr>
              <a:t> de </a:t>
            </a:r>
            <a:r>
              <a:rPr lang="en-US" dirty="0" err="1">
                <a:latin typeface="Arial Black" panose="020B0A04020102020204" pitchFamily="34" charset="0"/>
              </a:rPr>
              <a:t>Pragas</a:t>
            </a:r>
            <a:endParaRPr lang="en-US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304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Google Shape;1296;p74" descr="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025" y="981075"/>
            <a:ext cx="3343275" cy="47529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297" name="Google Shape;1297;p74"/>
          <p:cNvSpPr txBox="1"/>
          <p:nvPr/>
        </p:nvSpPr>
        <p:spPr>
          <a:xfrm>
            <a:off x="3430587" y="5791200"/>
            <a:ext cx="7239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Amadurecimento irregular dos frutos</a:t>
            </a:r>
            <a:endParaRPr/>
          </a:p>
        </p:txBody>
      </p:sp>
      <p:sp>
        <p:nvSpPr>
          <p:cNvPr id="1298" name="Google Shape;1298;p74"/>
          <p:cNvSpPr/>
          <p:nvPr/>
        </p:nvSpPr>
        <p:spPr>
          <a:xfrm>
            <a:off x="5903641" y="1109663"/>
            <a:ext cx="4960937" cy="541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 Black"/>
              </a:rPr>
              <a:t>Dano Direto </a:t>
            </a:r>
          </a:p>
        </p:txBody>
      </p:sp>
      <p:sp>
        <p:nvSpPr>
          <p:cNvPr id="1299" name="Google Shape;1299;p74"/>
          <p:cNvSpPr txBox="1"/>
          <p:nvPr/>
        </p:nvSpPr>
        <p:spPr>
          <a:xfrm>
            <a:off x="5059652" y="1797481"/>
            <a:ext cx="5977803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-US" sz="2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Sucção</a:t>
            </a:r>
            <a:r>
              <a:rPr lang="en-US" sz="3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seiva</a:t>
            </a:r>
            <a:endParaRPr dirty="0"/>
          </a:p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-"/>
            </a:pPr>
            <a:r>
              <a:rPr lang="en-US" sz="3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Injeção</a:t>
            </a:r>
            <a:r>
              <a:rPr lang="en-US" sz="3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toxinas</a:t>
            </a:r>
            <a:r>
              <a:rPr lang="en-US" sz="3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3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ninfas</a:t>
            </a:r>
            <a:r>
              <a:rPr lang="en-US" sz="3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pic>
        <p:nvPicPr>
          <p:cNvPr id="1300" name="Google Shape;1300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3475" y="3068638"/>
            <a:ext cx="5240338" cy="27368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301" name="Google Shape;1301;p74"/>
          <p:cNvSpPr txBox="1"/>
          <p:nvPr/>
        </p:nvSpPr>
        <p:spPr>
          <a:xfrm>
            <a:off x="0" y="0"/>
            <a:ext cx="12192000" cy="7747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2" name="Google Shape;1302;p74"/>
          <p:cNvSpPr txBox="1"/>
          <p:nvPr/>
        </p:nvSpPr>
        <p:spPr>
          <a:xfrm>
            <a:off x="1962150" y="42862"/>
            <a:ext cx="8705850" cy="73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Arial Black"/>
              <a:buNone/>
            </a:pPr>
            <a:r>
              <a:rPr lang="en-US" sz="4000" b="0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Mosca-branca - </a:t>
            </a:r>
            <a:r>
              <a:rPr lang="en-US" sz="3800" b="0" i="1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Bemisia</a:t>
            </a:r>
            <a:r>
              <a:rPr lang="en-US" sz="3800" b="0" i="1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800" b="0" i="1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tabaci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8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How to control whitefly infestation">
            <a:extLst>
              <a:ext uri="{FF2B5EF4-FFF2-40B4-BE49-F238E27FC236}">
                <a16:creationId xmlns:a16="http://schemas.microsoft.com/office/drawing/2014/main" id="{2647854E-47A4-CD90-BE54-C434294B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588770"/>
            <a:ext cx="10905066" cy="368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302;p74">
            <a:extLst>
              <a:ext uri="{FF2B5EF4-FFF2-40B4-BE49-F238E27FC236}">
                <a16:creationId xmlns:a16="http://schemas.microsoft.com/office/drawing/2014/main" id="{471F9FB6-26DE-B219-B956-198F02477124}"/>
              </a:ext>
            </a:extLst>
          </p:cNvPr>
          <p:cNvSpPr txBox="1"/>
          <p:nvPr/>
        </p:nvSpPr>
        <p:spPr>
          <a:xfrm>
            <a:off x="1669919" y="616903"/>
            <a:ext cx="8705850" cy="73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Arial Black"/>
              <a:buNone/>
            </a:pPr>
            <a:r>
              <a:rPr lang="en-US" sz="4000" b="0" i="0" u="none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Mosca-branca - </a:t>
            </a:r>
            <a:r>
              <a:rPr lang="en-US" sz="3800" b="0" i="1" u="none" dirty="0" err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Bemisia</a:t>
            </a:r>
            <a:r>
              <a:rPr lang="en-US" sz="3800" b="0" i="1" u="none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800" b="0" i="1" u="none" dirty="0" err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tabaci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3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p135"/>
          <p:cNvSpPr txBox="1"/>
          <p:nvPr/>
        </p:nvSpPr>
        <p:spPr>
          <a:xfrm>
            <a:off x="0" y="0"/>
            <a:ext cx="12192000" cy="1200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 Black"/>
              <a:buNone/>
            </a:pPr>
            <a:r>
              <a:rPr lang="en-US" sz="3600" b="1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A mosca-branca, </a:t>
            </a:r>
            <a:r>
              <a:rPr lang="en-US" sz="3600" b="1" i="0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também</a:t>
            </a:r>
            <a:r>
              <a:rPr lang="en-US" sz="3600" b="1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, causa </a:t>
            </a:r>
            <a:r>
              <a:rPr lang="en-US" sz="3600" b="1" i="0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problema</a:t>
            </a:r>
            <a:r>
              <a:rPr lang="en-US" sz="3600" b="1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em </a:t>
            </a:r>
            <a:r>
              <a:rPr lang="en-US" sz="3600" b="1" i="0" u="none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melão</a:t>
            </a:r>
            <a:r>
              <a:rPr lang="en-US" sz="3600" b="1" i="0" u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…</a:t>
            </a:r>
            <a:endParaRPr dirty="0"/>
          </a:p>
        </p:txBody>
      </p:sp>
      <p:sp>
        <p:nvSpPr>
          <p:cNvPr id="2041" name="Google Shape;2041;p135"/>
          <p:cNvSpPr txBox="1"/>
          <p:nvPr/>
        </p:nvSpPr>
        <p:spPr>
          <a:xfrm>
            <a:off x="3843417" y="1399040"/>
            <a:ext cx="4185841" cy="5144958"/>
          </a:xfrm>
          <a:prstGeom prst="rect">
            <a:avLst/>
          </a:prstGeom>
          <a:solidFill>
            <a:srgbClr val="C2E08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entury Gothic"/>
              <a:buChar char="-"/>
            </a:pP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Sucção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da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seiva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entury Gothic"/>
              <a:buChar char="-"/>
            </a:pP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Redução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do brix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entury Gothic"/>
              <a:buChar char="-"/>
            </a:pP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Fumagina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em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plantas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e 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frutos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entury Gothic"/>
              <a:buChar char="-"/>
            </a:pP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Prateamento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folhas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(saliva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tóxica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entury Gothic"/>
              <a:buChar char="-"/>
            </a:pP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Vetora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do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amarelão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do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meloeiro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entury Gothic"/>
              <a:buChar char="-"/>
            </a:pP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Medidas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preventivas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de </a:t>
            </a:r>
            <a:r>
              <a:rPr lang="en-US" sz="2700" b="0" i="0" u="none" dirty="0" err="1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controle</a:t>
            </a:r>
            <a:r>
              <a:rPr lang="en-US" sz="2700" b="0" i="0" u="none" dirty="0">
                <a:solidFill>
                  <a:srgbClr val="0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: </a:t>
            </a:r>
            <a:r>
              <a:rPr lang="en-US" sz="2700" b="0" i="0" u="none" dirty="0">
                <a:solidFill>
                  <a:srgbClr val="C000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vide batata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2" name="Google Shape;2042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4873" y="4078610"/>
            <a:ext cx="3275012" cy="246538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43" name="Google Shape;2043;p135" descr="dano_mosc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615" y="1988120"/>
            <a:ext cx="2268538" cy="321786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44" name="Google Shape;2044;p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8373" y="1533525"/>
            <a:ext cx="3211512" cy="18954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610CB3D1-D4B5-92FD-D97B-64BCD48759A9}"/>
              </a:ext>
            </a:extLst>
          </p:cNvPr>
          <p:cNvSpPr/>
          <p:nvPr/>
        </p:nvSpPr>
        <p:spPr>
          <a:xfrm>
            <a:off x="278682" y="1773938"/>
            <a:ext cx="2708357" cy="37429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1029FC95-5689-B71F-1627-92530CB995EB}"/>
              </a:ext>
            </a:extLst>
          </p:cNvPr>
          <p:cNvCxnSpPr>
            <a:cxnSpLocks/>
            <a:stCxn id="2" idx="3"/>
            <a:endCxn id="2041" idx="1"/>
          </p:cNvCxnSpPr>
          <p:nvPr/>
        </p:nvCxnSpPr>
        <p:spPr>
          <a:xfrm>
            <a:off x="2987039" y="3645409"/>
            <a:ext cx="856378" cy="3261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19E4C66-A922-8DDA-A5E7-235D1AE17240}"/>
              </a:ext>
            </a:extLst>
          </p:cNvPr>
          <p:cNvSpPr/>
          <p:nvPr/>
        </p:nvSpPr>
        <p:spPr>
          <a:xfrm>
            <a:off x="8429897" y="1380752"/>
            <a:ext cx="3483421" cy="213751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16E7D015-DF86-9706-6220-62FC690B1A4F}"/>
              </a:ext>
            </a:extLst>
          </p:cNvPr>
          <p:cNvCxnSpPr>
            <a:stCxn id="6" idx="1"/>
          </p:cNvCxnSpPr>
          <p:nvPr/>
        </p:nvCxnSpPr>
        <p:spPr>
          <a:xfrm flipH="1">
            <a:off x="7889966" y="2449508"/>
            <a:ext cx="539931" cy="3981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B2CA3C6-81B8-9046-BEB3-1ECE350DF730}"/>
              </a:ext>
            </a:extLst>
          </p:cNvPr>
          <p:cNvSpPr/>
          <p:nvPr/>
        </p:nvSpPr>
        <p:spPr>
          <a:xfrm>
            <a:off x="8400668" y="3889905"/>
            <a:ext cx="3483421" cy="2806985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41BEDC69-6B7A-91D5-C48B-9C59DAF22AB3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7620000" y="4998720"/>
            <a:ext cx="780668" cy="29467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142"/>
          <p:cNvSpPr/>
          <p:nvPr/>
        </p:nvSpPr>
        <p:spPr>
          <a:xfrm>
            <a:off x="7967662" y="1069975"/>
            <a:ext cx="4114800" cy="1206500"/>
          </a:xfrm>
          <a:prstGeom prst="irregularSeal1">
            <a:avLst/>
          </a:prstGeom>
          <a:solidFill>
            <a:srgbClr val="CC0000"/>
          </a:solidFill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4" name="Google Shape;2114;p142"/>
          <p:cNvSpPr txBox="1"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7340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5" name="Google Shape;2115;p142"/>
          <p:cNvSpPr txBox="1"/>
          <p:nvPr/>
        </p:nvSpPr>
        <p:spPr>
          <a:xfrm>
            <a:off x="2803525" y="84137"/>
            <a:ext cx="88392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Black"/>
              <a:buNone/>
            </a:pPr>
            <a:r>
              <a:rPr lang="en-US" sz="4000" b="0" i="1" u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Thrips tabaci</a:t>
            </a:r>
            <a:r>
              <a:rPr lang="en-US" sz="3800" b="0" i="0" u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endParaRPr/>
          </a:p>
        </p:txBody>
      </p:sp>
      <p:sp>
        <p:nvSpPr>
          <p:cNvPr id="2116" name="Google Shape;2116;p142"/>
          <p:cNvSpPr/>
          <p:nvPr/>
        </p:nvSpPr>
        <p:spPr>
          <a:xfrm>
            <a:off x="8402638" y="1331912"/>
            <a:ext cx="3623900" cy="609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 Black"/>
              </a:rPr>
              <a:t>Principal </a:t>
            </a:r>
            <a:r>
              <a:rPr b="0" i="0" dirty="0" err="1"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 Black"/>
              </a:rPr>
              <a:t>problema</a:t>
            </a:r>
            <a:r>
              <a:rPr b="0" i="0" dirty="0"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 Black"/>
              </a:rPr>
              <a:t> </a:t>
            </a:r>
            <a:endParaRPr lang="pt-BR" b="0" i="0" dirty="0"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  <a:solidFill>
                <a:srgbClr val="FFFF00"/>
              </a:solidFill>
              <a:latin typeface="Arial Black"/>
            </a:endParaRPr>
          </a:p>
          <a:p>
            <a:pPr lvl="0" algn="ctr"/>
            <a:r>
              <a:rPr b="0" i="0" dirty="0"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 Black"/>
              </a:rPr>
              <a:t>da </a:t>
            </a:r>
            <a:r>
              <a:rPr b="0" i="0" dirty="0" err="1"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 Black"/>
              </a:rPr>
              <a:t>cultura</a:t>
            </a:r>
            <a:r>
              <a:rPr b="0" i="0" dirty="0"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 Black"/>
              </a:rPr>
              <a:t> </a:t>
            </a:r>
          </a:p>
        </p:txBody>
      </p:sp>
      <p:pic>
        <p:nvPicPr>
          <p:cNvPr id="2117" name="Google Shape;2117;p142" descr="trip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025" y="2492375"/>
            <a:ext cx="2919413" cy="41433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18" name="Google Shape;2118;p142" descr="trip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9438" y="1028700"/>
            <a:ext cx="2530475" cy="121443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19" name="Google Shape;2119;p142" descr="trips de la cebolla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2550" y="2451100"/>
            <a:ext cx="2857500" cy="41433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20" name="Google Shape;2120;p142" descr="trips de la cebolla">
            <a:hlinkClick r:id="rId5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02138" y="2451100"/>
            <a:ext cx="3143250" cy="414813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121" name="Google Shape;2121;p142"/>
          <p:cNvSpPr txBox="1"/>
          <p:nvPr/>
        </p:nvSpPr>
        <p:spPr>
          <a:xfrm>
            <a:off x="407987" y="1085850"/>
            <a:ext cx="316388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US" sz="3200" b="0" i="0" u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Dano</a:t>
            </a:r>
            <a:r>
              <a:rPr lang="en-US" sz="3200" b="0" i="0" u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em </a:t>
            </a:r>
            <a:r>
              <a:rPr lang="en-US" sz="3200" b="0" i="0" u="none" dirty="0" err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cebola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122" name="Google Shape;2122;p142"/>
          <p:cNvSpPr txBox="1"/>
          <p:nvPr/>
        </p:nvSpPr>
        <p:spPr>
          <a:xfrm>
            <a:off x="8256587" y="241300"/>
            <a:ext cx="328612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Thysanoptera: Thripidae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45"/>
          <p:cNvSpPr txBox="1"/>
          <p:nvPr/>
        </p:nvSpPr>
        <p:spPr>
          <a:xfrm>
            <a:off x="0" y="1587"/>
            <a:ext cx="12192000" cy="685800"/>
          </a:xfrm>
          <a:prstGeom prst="rect">
            <a:avLst/>
          </a:prstGeom>
          <a:solidFill>
            <a:srgbClr val="7340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7" name="Google Shape;2157;p145"/>
          <p:cNvSpPr txBox="1"/>
          <p:nvPr/>
        </p:nvSpPr>
        <p:spPr>
          <a:xfrm>
            <a:off x="374650" y="31750"/>
            <a:ext cx="861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</a:pPr>
            <a:r>
              <a:rPr lang="en-US" sz="3600" b="0" i="0" u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Ácaro do alho - </a:t>
            </a:r>
            <a:r>
              <a:rPr lang="en-US" sz="3600" i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Aceria</a:t>
            </a:r>
            <a:r>
              <a:rPr lang="en-US" sz="3600" b="0" i="1" u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tulipae</a:t>
            </a:r>
            <a:endParaRPr/>
          </a:p>
        </p:txBody>
      </p:sp>
      <p:sp>
        <p:nvSpPr>
          <p:cNvPr id="2158" name="Google Shape;2158;p145"/>
          <p:cNvSpPr txBox="1"/>
          <p:nvPr/>
        </p:nvSpPr>
        <p:spPr>
          <a:xfrm>
            <a:off x="119062" y="723900"/>
            <a:ext cx="5486400" cy="585787"/>
          </a:xfrm>
          <a:prstGeom prst="rect">
            <a:avLst/>
          </a:prstGeom>
          <a:solidFill>
            <a:srgbClr val="000066"/>
          </a:solidFill>
          <a:ln w="57150" cap="flat" cmpd="sng">
            <a:solidFill>
              <a:srgbClr val="66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 Black"/>
              <a:buNone/>
            </a:pPr>
            <a:r>
              <a:rPr lang="en-US" sz="3200" b="0" i="0" u="none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Principal praga do alho</a:t>
            </a:r>
            <a:endParaRPr/>
          </a:p>
        </p:txBody>
      </p:sp>
      <p:pic>
        <p:nvPicPr>
          <p:cNvPr id="2159" name="Google Shape;2159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0638" y="1628775"/>
            <a:ext cx="3409950" cy="4295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160" name="Google Shape;2160;p145"/>
          <p:cNvSpPr txBox="1"/>
          <p:nvPr/>
        </p:nvSpPr>
        <p:spPr>
          <a:xfrm>
            <a:off x="6456362" y="5481637"/>
            <a:ext cx="324008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Cabi, 2006</a:t>
            </a:r>
            <a:endParaRPr/>
          </a:p>
        </p:txBody>
      </p:sp>
      <p:grpSp>
        <p:nvGrpSpPr>
          <p:cNvPr id="2161" name="Google Shape;2161;p145"/>
          <p:cNvGrpSpPr/>
          <p:nvPr/>
        </p:nvGrpSpPr>
        <p:grpSpPr>
          <a:xfrm>
            <a:off x="1884362" y="1384300"/>
            <a:ext cx="3019425" cy="4786312"/>
            <a:chOff x="719798" y="1725704"/>
            <a:chExt cx="3018438" cy="4785509"/>
          </a:xfrm>
        </p:grpSpPr>
        <p:pic>
          <p:nvPicPr>
            <p:cNvPr id="2162" name="Google Shape;2162;p145" descr="https://www.embrapa.br/documents/1355126/19206405/alho34.jpg/e7a2e5be-1ffb-4d9c-b7a5-a4bbfdfb1da5?t=1482931762364"/>
            <p:cNvPicPr preferRelativeResize="0"/>
            <p:nvPr/>
          </p:nvPicPr>
          <p:blipFill rotWithShape="1">
            <a:blip r:embed="rId4">
              <a:alphaModFix/>
            </a:blip>
            <a:srcRect r="50662"/>
            <a:stretch/>
          </p:blipFill>
          <p:spPr>
            <a:xfrm>
              <a:off x="765820" y="1725704"/>
              <a:ext cx="2972416" cy="223165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2163" name="Google Shape;2163;p145"/>
            <p:cNvSpPr txBox="1"/>
            <p:nvPr/>
          </p:nvSpPr>
          <p:spPr>
            <a:xfrm>
              <a:off x="719798" y="3863020"/>
              <a:ext cx="228227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Fotos: Embrapa</a:t>
              </a:r>
              <a:endParaRPr/>
            </a:p>
          </p:txBody>
        </p:sp>
        <p:pic>
          <p:nvPicPr>
            <p:cNvPr id="2164" name="Google Shape;2164;p145"/>
            <p:cNvPicPr preferRelativeResize="0"/>
            <p:nvPr/>
          </p:nvPicPr>
          <p:blipFill rotWithShape="1">
            <a:blip r:embed="rId5">
              <a:alphaModFix/>
            </a:blip>
            <a:srcRect l="16139" t="23399" r="51579" b="33200"/>
            <a:stretch/>
          </p:blipFill>
          <p:spPr>
            <a:xfrm>
              <a:off x="765820" y="4279563"/>
              <a:ext cx="2951785" cy="223165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</p:grpSp>
      <p:sp>
        <p:nvSpPr>
          <p:cNvPr id="2165" name="Google Shape;2165;p145"/>
          <p:cNvSpPr txBox="1"/>
          <p:nvPr/>
        </p:nvSpPr>
        <p:spPr>
          <a:xfrm>
            <a:off x="9017000" y="215900"/>
            <a:ext cx="453707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Acari: Eriophyidae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5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7519" y="3055541"/>
            <a:ext cx="3652911" cy="35656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79" name="Google Shape;979;p59"/>
          <p:cNvSpPr/>
          <p:nvPr/>
        </p:nvSpPr>
        <p:spPr>
          <a:xfrm>
            <a:off x="6260857" y="2248328"/>
            <a:ext cx="33951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r>
              <a:rPr lang="en-US" sz="4000" dirty="0" err="1">
                <a:solidFill>
                  <a:schemeClr val="dk1"/>
                </a:solidFill>
              </a:rPr>
              <a:t>Laranja</a:t>
            </a:r>
            <a:r>
              <a:rPr lang="en-US" sz="4000" dirty="0">
                <a:solidFill>
                  <a:schemeClr val="dk1"/>
                </a:solidFill>
              </a:rPr>
              <a:t> </a:t>
            </a:r>
            <a:r>
              <a:rPr lang="en-US" sz="4000" dirty="0" err="1">
                <a:solidFill>
                  <a:schemeClr val="dk1"/>
                </a:solidFill>
              </a:rPr>
              <a:t>mulata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981" name="Google Shape;981;p59"/>
          <p:cNvSpPr/>
          <p:nvPr/>
        </p:nvSpPr>
        <p:spPr>
          <a:xfrm>
            <a:off x="5409011" y="1351397"/>
            <a:ext cx="540834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Danos</a:t>
            </a:r>
            <a:r>
              <a:rPr lang="en-US" sz="4400" b="1" dirty="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nos</a:t>
            </a:r>
            <a:r>
              <a:rPr lang="en-US" sz="4400" b="1" dirty="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frutos</a:t>
            </a:r>
            <a:endParaRPr dirty="0"/>
          </a:p>
        </p:txBody>
      </p:sp>
      <p:pic>
        <p:nvPicPr>
          <p:cNvPr id="982" name="Google Shape;982;p59" descr="P615000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4610" y="3023456"/>
            <a:ext cx="3359866" cy="35977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55;p57">
            <a:extLst>
              <a:ext uri="{FF2B5EF4-FFF2-40B4-BE49-F238E27FC236}">
                <a16:creationId xmlns:a16="http://schemas.microsoft.com/office/drawing/2014/main" id="{6687A275-DABE-4A27-BD1E-7E3EC8469024}"/>
              </a:ext>
            </a:extLst>
          </p:cNvPr>
          <p:cNvSpPr/>
          <p:nvPr/>
        </p:nvSpPr>
        <p:spPr>
          <a:xfrm>
            <a:off x="0" y="757"/>
            <a:ext cx="12192000" cy="124634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sz="3600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Ácaro-da-ferrugem</a:t>
            </a:r>
          </a:p>
          <a:p>
            <a:pPr algn="ctr"/>
            <a:r>
              <a:rPr lang="pt-BR" sz="3600" i="1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Phyllocoptruta</a:t>
            </a:r>
            <a:r>
              <a:rPr lang="pt-BR" sz="3600" i="1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t-BR" sz="3600" i="1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oleivora</a:t>
            </a:r>
            <a:endParaRPr lang="pt-BR" sz="3600" i="1" dirty="0">
              <a:solidFill>
                <a:srgbClr val="FFFF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" name="Google Shape;957;p57">
            <a:extLst>
              <a:ext uri="{FF2B5EF4-FFF2-40B4-BE49-F238E27FC236}">
                <a16:creationId xmlns:a16="http://schemas.microsoft.com/office/drawing/2014/main" id="{60DA9834-85D9-B143-2F3A-8FF76256989B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090" y="1351397"/>
            <a:ext cx="3952477" cy="280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58;p57">
            <a:extLst>
              <a:ext uri="{FF2B5EF4-FFF2-40B4-BE49-F238E27FC236}">
                <a16:creationId xmlns:a16="http://schemas.microsoft.com/office/drawing/2014/main" id="{D19A4B8E-9B0E-2212-6311-0D6DE60AF8CA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275" y="4263720"/>
            <a:ext cx="2198105" cy="2590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988;p6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8552" y="2434975"/>
            <a:ext cx="5809586" cy="38574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89" name="Google Shape;989;p60"/>
          <p:cNvSpPr/>
          <p:nvPr/>
        </p:nvSpPr>
        <p:spPr>
          <a:xfrm>
            <a:off x="4836868" y="5655098"/>
            <a:ext cx="3008837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3000" dirty="0">
                <a:solidFill>
                  <a:schemeClr val="dk1"/>
                </a:solidFill>
                <a:latin typeface="Arial Black" panose="020B0A04020102020204" pitchFamily="34" charset="0"/>
              </a:rPr>
              <a:t>Mancha-</a:t>
            </a:r>
            <a:r>
              <a:rPr lang="en-US" sz="3000" dirty="0" err="1">
                <a:solidFill>
                  <a:schemeClr val="dk1"/>
                </a:solidFill>
                <a:latin typeface="Arial Black" panose="020B0A04020102020204" pitchFamily="34" charset="0"/>
              </a:rPr>
              <a:t>graxa</a:t>
            </a:r>
            <a:endParaRPr sz="3000" dirty="0">
              <a:solidFill>
                <a:schemeClr val="dk1"/>
              </a:solidFill>
              <a:latin typeface="Arial Black" panose="020B0A04020102020204" pitchFamily="34" charset="0"/>
            </a:endParaRPr>
          </a:p>
        </p:txBody>
      </p:sp>
      <p:pic>
        <p:nvPicPr>
          <p:cNvPr id="990" name="Google Shape;990;p60" descr="Mancha graxa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8934" y="2434975"/>
            <a:ext cx="2332234" cy="38574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92" name="Google Shape;992;p60"/>
          <p:cNvSpPr/>
          <p:nvPr/>
        </p:nvSpPr>
        <p:spPr>
          <a:xfrm>
            <a:off x="523981" y="1489835"/>
            <a:ext cx="544411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Danos</a:t>
            </a:r>
            <a:r>
              <a:rPr lang="en-US" sz="4400" b="1" dirty="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nas</a:t>
            </a:r>
            <a:r>
              <a:rPr lang="en-US" sz="4400" b="1" dirty="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folhas</a:t>
            </a:r>
            <a:endParaRPr dirty="0"/>
          </a:p>
        </p:txBody>
      </p:sp>
      <p:pic>
        <p:nvPicPr>
          <p:cNvPr id="993" name="Google Shape;993;p60" descr="ferrugem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81" y="2434975"/>
            <a:ext cx="2593775" cy="385748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" name="Google Shape;955;p57">
            <a:extLst>
              <a:ext uri="{FF2B5EF4-FFF2-40B4-BE49-F238E27FC236}">
                <a16:creationId xmlns:a16="http://schemas.microsoft.com/office/drawing/2014/main" id="{DD196758-7D97-4B16-A92A-3D8B82954957}"/>
              </a:ext>
            </a:extLst>
          </p:cNvPr>
          <p:cNvSpPr/>
          <p:nvPr/>
        </p:nvSpPr>
        <p:spPr>
          <a:xfrm>
            <a:off x="0" y="-50043"/>
            <a:ext cx="12192000" cy="124634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sz="3600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Ácaro-da-ferrugem</a:t>
            </a:r>
          </a:p>
          <a:p>
            <a:pPr algn="ctr"/>
            <a:r>
              <a:rPr lang="pt-BR" sz="3600" i="1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Phyllocoptruta</a:t>
            </a:r>
            <a:r>
              <a:rPr lang="pt-BR" sz="3600" i="1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t-BR" sz="3600" i="1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oleivora</a:t>
            </a:r>
            <a:endParaRPr lang="pt-BR" sz="3600" i="1" dirty="0">
              <a:solidFill>
                <a:srgbClr val="FFFF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85CE2FA-4945-F98B-BDF8-6C4C75E12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5680"/>
            <a:ext cx="4416000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A3E425E-EEAA-706F-0938-45BE2FEB6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00" y="2265680"/>
            <a:ext cx="4416000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2D96B5D-FE03-D4D7-F861-7AA72F8A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65680"/>
            <a:ext cx="4416000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955;p57">
            <a:extLst>
              <a:ext uri="{FF2B5EF4-FFF2-40B4-BE49-F238E27FC236}">
                <a16:creationId xmlns:a16="http://schemas.microsoft.com/office/drawing/2014/main" id="{4B7235E9-F96F-23FD-894D-8F9E8140D820}"/>
              </a:ext>
            </a:extLst>
          </p:cNvPr>
          <p:cNvSpPr/>
          <p:nvPr/>
        </p:nvSpPr>
        <p:spPr>
          <a:xfrm>
            <a:off x="0" y="-50043"/>
            <a:ext cx="12192000" cy="124634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 b="1" i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Mancha Graxa (Citrus Greasy Spot)</a:t>
            </a:r>
            <a:endParaRPr lang="pt-BR" sz="3600" i="1" dirty="0">
              <a:solidFill>
                <a:srgbClr val="FFFF00"/>
              </a:solidFill>
              <a:latin typeface="Arial Black" panose="020B0A04020102020204" pitchFamily="34" charset="0"/>
              <a:ea typeface="Arial Black"/>
              <a:cs typeface="Arial Black"/>
              <a:sym typeface="Arial Black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7BF55A8-3839-64B7-FBBB-35E4105CC93A}"/>
              </a:ext>
            </a:extLst>
          </p:cNvPr>
          <p:cNvSpPr txBox="1"/>
          <p:nvPr/>
        </p:nvSpPr>
        <p:spPr>
          <a:xfrm>
            <a:off x="731520" y="56217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www.digipathos-rep.cnptia.embrapa.b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1FD0CC-2B39-76BB-FAD3-E587C7D1476E}"/>
              </a:ext>
            </a:extLst>
          </p:cNvPr>
          <p:cNvSpPr txBox="1"/>
          <p:nvPr/>
        </p:nvSpPr>
        <p:spPr>
          <a:xfrm>
            <a:off x="3048000" y="149432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Mycosphaerella</a:t>
            </a:r>
            <a:r>
              <a:rPr lang="pt-BR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citri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817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>
            <a:extLst>
              <a:ext uri="{FF2B5EF4-FFF2-40B4-BE49-F238E27FC236}">
                <a16:creationId xmlns:a16="http://schemas.microsoft.com/office/drawing/2014/main" id="{4CDDF643-A0D8-6205-7712-A5EDFC46AE2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017589"/>
            <a:ext cx="7056437" cy="5291137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4630" name="Text Box 6">
            <a:extLst>
              <a:ext uri="{FF2B5EF4-FFF2-40B4-BE49-F238E27FC236}">
                <a16:creationId xmlns:a16="http://schemas.microsoft.com/office/drawing/2014/main" id="{E9229A05-42DE-AC8F-EE70-18B2206EF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6708"/>
            <a:ext cx="1219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Sintomas: Mancha Trincada</a:t>
            </a:r>
          </a:p>
        </p:txBody>
      </p:sp>
      <p:pic>
        <p:nvPicPr>
          <p:cNvPr id="154631" name="Picture 7">
            <a:extLst>
              <a:ext uri="{FF2B5EF4-FFF2-40B4-BE49-F238E27FC236}">
                <a16:creationId xmlns:a16="http://schemas.microsoft.com/office/drawing/2014/main" id="{36054D79-5A10-FC1E-05A7-0591BE38002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25" y="2506664"/>
            <a:ext cx="3276600" cy="2867025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4632" name="Group 8">
            <a:extLst>
              <a:ext uri="{FF2B5EF4-FFF2-40B4-BE49-F238E27FC236}">
                <a16:creationId xmlns:a16="http://schemas.microsoft.com/office/drawing/2014/main" id="{28E38007-A043-E8CE-64F7-BC6814D5E09B}"/>
              </a:ext>
            </a:extLst>
          </p:cNvPr>
          <p:cNvGrpSpPr>
            <a:grpSpLocks/>
          </p:cNvGrpSpPr>
          <p:nvPr/>
        </p:nvGrpSpPr>
        <p:grpSpPr bwMode="auto">
          <a:xfrm>
            <a:off x="3935414" y="3141664"/>
            <a:ext cx="4041775" cy="1068387"/>
            <a:chOff x="1429" y="2346"/>
            <a:chExt cx="2546" cy="673"/>
          </a:xfrm>
        </p:grpSpPr>
        <p:sp>
          <p:nvSpPr>
            <p:cNvPr id="154633" name="Line 9">
              <a:extLst>
                <a:ext uri="{FF2B5EF4-FFF2-40B4-BE49-F238E27FC236}">
                  <a16:creationId xmlns:a16="http://schemas.microsoft.com/office/drawing/2014/main" id="{B50C8B22-B04C-F091-1A41-E277972746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925897" flipV="1">
              <a:off x="1759" y="2346"/>
              <a:ext cx="2216" cy="67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634" name="Oval 10">
              <a:extLst>
                <a:ext uri="{FF2B5EF4-FFF2-40B4-BE49-F238E27FC236}">
                  <a16:creationId xmlns:a16="http://schemas.microsoft.com/office/drawing/2014/main" id="{0DCFEE0A-6C35-F3C2-94FB-93CF4D26C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" y="2568"/>
              <a:ext cx="278" cy="2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54635" name="Text Box 11">
            <a:extLst>
              <a:ext uri="{FF2B5EF4-FFF2-40B4-BE49-F238E27FC236}">
                <a16:creationId xmlns:a16="http://schemas.microsoft.com/office/drawing/2014/main" id="{A4F271C3-9B89-E366-E473-5D610214E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0" y="5373689"/>
            <a:ext cx="4222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AR" alt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Ácaro da </a:t>
            </a:r>
            <a:r>
              <a:rPr lang="es-AR" alt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Ferrugem</a:t>
            </a:r>
            <a:r>
              <a:rPr lang="es-AR" alt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s-AR" altLang="pt-BR" sz="2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Phylocoptruta</a:t>
            </a:r>
            <a:r>
              <a:rPr lang="es-AR" altLang="pt-BR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pt-BR" sz="2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oleivora</a:t>
            </a:r>
            <a:endParaRPr lang="es-AR" altLang="pt-BR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E027DF-9501-9413-65E0-AB0E47303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98"/>
            <a:ext cx="12192000" cy="58477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pt-BR" altLang="pt-BR" sz="3200" b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Pinta preta</a:t>
            </a:r>
            <a:endParaRPr lang="pt-BR" altLang="pt-BR" sz="40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Google Shape;1044;p65"/>
          <p:cNvGrpSpPr/>
          <p:nvPr/>
        </p:nvGrpSpPr>
        <p:grpSpPr>
          <a:xfrm>
            <a:off x="5155010" y="1657960"/>
            <a:ext cx="5622914" cy="4287370"/>
            <a:chOff x="701" y="-658"/>
            <a:chExt cx="6551" cy="4526"/>
          </a:xfrm>
        </p:grpSpPr>
        <p:pic>
          <p:nvPicPr>
            <p:cNvPr id="1045" name="Google Shape;1045;p65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8" y="-658"/>
              <a:ext cx="3144" cy="452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1046" name="Google Shape;1046;p65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" y="-471"/>
              <a:ext cx="3214" cy="393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</p:grpSp>
      <p:sp>
        <p:nvSpPr>
          <p:cNvPr id="1047" name="Google Shape;1047;p65"/>
          <p:cNvSpPr/>
          <p:nvPr/>
        </p:nvSpPr>
        <p:spPr>
          <a:xfrm>
            <a:off x="5423664" y="5945330"/>
            <a:ext cx="4980032" cy="648072"/>
          </a:xfrm>
          <a:prstGeom prst="roundRect">
            <a:avLst>
              <a:gd name="adj" fmla="val 20833"/>
            </a:avLst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dk1"/>
                </a:solidFill>
              </a:rPr>
              <a:t>Mosqueamento</a:t>
            </a:r>
            <a:r>
              <a:rPr lang="en-US" sz="2800" b="1" dirty="0">
                <a:solidFill>
                  <a:schemeClr val="dk1"/>
                </a:solidFill>
              </a:rPr>
              <a:t> das </a:t>
            </a:r>
            <a:r>
              <a:rPr lang="en-US" sz="2800" b="1" dirty="0" err="1">
                <a:solidFill>
                  <a:schemeClr val="dk1"/>
                </a:solidFill>
              </a:rPr>
              <a:t>folhas</a:t>
            </a:r>
            <a:endParaRPr sz="2800" b="1" dirty="0">
              <a:solidFill>
                <a:schemeClr val="dk1"/>
              </a:solidFill>
            </a:endParaRPr>
          </a:p>
        </p:txBody>
      </p:sp>
      <p:sp>
        <p:nvSpPr>
          <p:cNvPr id="1050" name="Google Shape;1050;p65"/>
          <p:cNvSpPr/>
          <p:nvPr/>
        </p:nvSpPr>
        <p:spPr>
          <a:xfrm>
            <a:off x="5099299" y="912670"/>
            <a:ext cx="544411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Danos</a:t>
            </a:r>
            <a:r>
              <a:rPr lang="en-US" sz="4400" b="1" dirty="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nas</a:t>
            </a:r>
            <a:r>
              <a:rPr lang="en-US" sz="4400" b="1" dirty="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folhas</a:t>
            </a:r>
            <a:endParaRPr dirty="0"/>
          </a:p>
        </p:txBody>
      </p:sp>
      <p:sp>
        <p:nvSpPr>
          <p:cNvPr id="9" name="Google Shape;1038;p64">
            <a:extLst>
              <a:ext uri="{FF2B5EF4-FFF2-40B4-BE49-F238E27FC236}">
                <a16:creationId xmlns:a16="http://schemas.microsoft.com/office/drawing/2014/main" id="{4628019E-E83C-487E-8662-078F1D69D949}"/>
              </a:ext>
            </a:extLst>
          </p:cNvPr>
          <p:cNvSpPr/>
          <p:nvPr/>
        </p:nvSpPr>
        <p:spPr>
          <a:xfrm>
            <a:off x="0" y="0"/>
            <a:ext cx="12192000" cy="792088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Ácaro-purpúreo</a:t>
            </a:r>
            <a:r>
              <a:rPr lang="en-US" sz="3200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–  </a:t>
            </a:r>
            <a:r>
              <a:rPr lang="en-US" sz="3200" i="1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Panonychus</a:t>
            </a:r>
            <a:r>
              <a:rPr lang="en-US" sz="3200" i="1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citri</a:t>
            </a:r>
            <a:endParaRPr lang="en-US" sz="3200" i="1" dirty="0">
              <a:solidFill>
                <a:srgbClr val="FFFF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" name="Google Shape;1020;p63">
            <a:extLst>
              <a:ext uri="{FF2B5EF4-FFF2-40B4-BE49-F238E27FC236}">
                <a16:creationId xmlns:a16="http://schemas.microsoft.com/office/drawing/2014/main" id="{A87BECF5-C98D-B5EB-02A9-D3D2198FE9AA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81" y="5105282"/>
            <a:ext cx="2470151" cy="16938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" name="Google Shape;1022;p63" descr="purpureo1">
            <a:extLst>
              <a:ext uri="{FF2B5EF4-FFF2-40B4-BE49-F238E27FC236}">
                <a16:creationId xmlns:a16="http://schemas.microsoft.com/office/drawing/2014/main" id="{3A9B4FF8-5ECF-BF42-3AFC-F0ED2C93AC73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577" y="914717"/>
            <a:ext cx="2465388" cy="234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23;p63" descr="purpureo2">
            <a:extLst>
              <a:ext uri="{FF2B5EF4-FFF2-40B4-BE49-F238E27FC236}">
                <a16:creationId xmlns:a16="http://schemas.microsoft.com/office/drawing/2014/main" id="{E18A6AEC-579E-A06C-4647-4A7BB81E401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102" y="3336960"/>
            <a:ext cx="2470150" cy="169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Arial Black" panose="020B0A04020102020204" pitchFamily="34" charset="0"/>
              </a:rPr>
              <a:t>O aparelho bucal dos insetos</a:t>
            </a:r>
          </a:p>
        </p:txBody>
      </p:sp>
      <p:sp>
        <p:nvSpPr>
          <p:cNvPr id="1035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2200" dirty="0" err="1">
                <a:latin typeface="Arial Black" panose="020B0A04020102020204" pitchFamily="34" charset="0"/>
                <a:ea typeface="+mn-ea"/>
                <a:cs typeface="+mn-cs"/>
              </a:rPr>
              <a:t>Mastigador</a:t>
            </a:r>
            <a:endParaRPr lang="en-US" sz="2200" dirty="0"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Coleção Virtu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54296" y="1280217"/>
            <a:ext cx="6903720" cy="42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034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66"/>
          <p:cNvSpPr/>
          <p:nvPr/>
        </p:nvSpPr>
        <p:spPr>
          <a:xfrm>
            <a:off x="0" y="0"/>
            <a:ext cx="12192000" cy="112474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Ácaro-branco</a:t>
            </a:r>
            <a:r>
              <a:rPr lang="en-US" sz="36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–  </a:t>
            </a:r>
            <a:r>
              <a:rPr lang="en-US" sz="3600" i="1" dirty="0" err="1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Polyphagotarsonemus</a:t>
            </a:r>
            <a:r>
              <a:rPr lang="en-US" sz="3600" i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latus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57" name="Google Shape;1057;p6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0386" y="1865029"/>
            <a:ext cx="4080669" cy="36743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58" name="Google Shape;1058;p66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143" y="3889120"/>
            <a:ext cx="2736304" cy="201998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59" name="Google Shape;1059;p66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143" y="1464780"/>
            <a:ext cx="2736304" cy="23429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A9EDACE-2AFD-46A8-A609-84AEDE149167}"/>
              </a:ext>
            </a:extLst>
          </p:cNvPr>
          <p:cNvSpPr txBox="1"/>
          <p:nvPr/>
        </p:nvSpPr>
        <p:spPr>
          <a:xfrm>
            <a:off x="4343757" y="6120418"/>
            <a:ext cx="350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Acari: </a:t>
            </a:r>
            <a:r>
              <a:rPr lang="pt-BR" sz="2800" dirty="0" err="1"/>
              <a:t>Tarsonemidae</a:t>
            </a:r>
            <a:endParaRPr lang="pt-BR" sz="28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51537C5-D6A7-469E-9ED5-D8701854065A}"/>
              </a:ext>
            </a:extLst>
          </p:cNvPr>
          <p:cNvSpPr txBox="1"/>
          <p:nvPr/>
        </p:nvSpPr>
        <p:spPr>
          <a:xfrm>
            <a:off x="8849079" y="4673601"/>
            <a:ext cx="3307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b="1" dirty="0">
                <a:solidFill>
                  <a:srgbClr val="0000FF"/>
                </a:solidFill>
              </a:rPr>
              <a:t>Ciclo Ovo-Adulto= 4 a 7 dias</a:t>
            </a:r>
          </a:p>
          <a:p>
            <a:pPr algn="ctr"/>
            <a:r>
              <a:rPr lang="pt-BR" sz="1800" b="1" dirty="0">
                <a:solidFill>
                  <a:srgbClr val="0000FF"/>
                </a:solidFill>
              </a:rPr>
              <a:t>Limão Siciliano: 3 a 5 dias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67"/>
          <p:cNvSpPr/>
          <p:nvPr/>
        </p:nvSpPr>
        <p:spPr>
          <a:xfrm>
            <a:off x="0" y="0"/>
            <a:ext cx="12192000" cy="82933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Ácaro-branco</a:t>
            </a:r>
            <a:r>
              <a:rPr lang="en-US" sz="36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–  </a:t>
            </a:r>
            <a:r>
              <a:rPr lang="en-US" sz="3600" i="1" dirty="0" err="1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Polyphagotarsonemus</a:t>
            </a:r>
            <a:r>
              <a:rPr lang="en-US" sz="3600" i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latus</a:t>
            </a:r>
          </a:p>
        </p:txBody>
      </p:sp>
      <p:sp>
        <p:nvSpPr>
          <p:cNvPr id="1066" name="Google Shape;1066;p67"/>
          <p:cNvSpPr/>
          <p:nvPr/>
        </p:nvSpPr>
        <p:spPr>
          <a:xfrm>
            <a:off x="953651" y="1061898"/>
            <a:ext cx="44856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Danos</a:t>
            </a:r>
            <a:r>
              <a:rPr lang="en-US" sz="3600" b="1" dirty="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nas</a:t>
            </a:r>
            <a:r>
              <a:rPr lang="en-US" sz="3600" b="1" dirty="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folhas</a:t>
            </a:r>
            <a:endParaRPr dirty="0"/>
          </a:p>
        </p:txBody>
      </p:sp>
      <p:grpSp>
        <p:nvGrpSpPr>
          <p:cNvPr id="1067" name="Google Shape;1067;p67"/>
          <p:cNvGrpSpPr/>
          <p:nvPr/>
        </p:nvGrpSpPr>
        <p:grpSpPr>
          <a:xfrm>
            <a:off x="2320176" y="1967210"/>
            <a:ext cx="8090196" cy="4062243"/>
            <a:chOff x="529683" y="1825176"/>
            <a:chExt cx="8789337" cy="4929448"/>
          </a:xfrm>
        </p:grpSpPr>
        <p:pic>
          <p:nvPicPr>
            <p:cNvPr id="1068" name="Google Shape;1068;p67" descr="DSC06776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683" y="3874899"/>
              <a:ext cx="2436813" cy="2879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9" name="Google Shape;1069;p67"/>
            <p:cNvGrpSpPr/>
            <p:nvPr/>
          </p:nvGrpSpPr>
          <p:grpSpPr>
            <a:xfrm>
              <a:off x="1902749" y="1825176"/>
              <a:ext cx="7416271" cy="4712609"/>
              <a:chOff x="686" y="0"/>
              <a:chExt cx="5627" cy="4423"/>
            </a:xfrm>
          </p:grpSpPr>
          <p:pic>
            <p:nvPicPr>
              <p:cNvPr id="1070" name="Google Shape;1070;p67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6" y="14"/>
                <a:ext cx="2221" cy="226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705"/>
                  </a:srgbClr>
                </a:outerShdw>
              </a:effectLst>
            </p:spPr>
          </p:pic>
          <p:pic>
            <p:nvPicPr>
              <p:cNvPr id="1071" name="Google Shape;1071;p67"/>
              <p:cNvPicPr preferRelativeResize="0"/>
              <p:nvPr/>
            </p:nvPicPr>
            <p:blipFill rotWithShape="1">
              <a:blip r:embed="rId5" cstate="email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80" y="0"/>
                <a:ext cx="2863" cy="25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705"/>
                  </a:srgbClr>
                </a:outerShdw>
              </a:effectLst>
            </p:spPr>
          </p:pic>
          <p:grpSp>
            <p:nvGrpSpPr>
              <p:cNvPr id="1072" name="Google Shape;1072;p67"/>
              <p:cNvGrpSpPr/>
              <p:nvPr/>
            </p:nvGrpSpPr>
            <p:grpSpPr>
              <a:xfrm>
                <a:off x="3309" y="2206"/>
                <a:ext cx="2277" cy="2217"/>
                <a:chOff x="0" y="0"/>
                <a:chExt cx="2277" cy="2217"/>
              </a:xfrm>
            </p:grpSpPr>
            <p:pic>
              <p:nvPicPr>
                <p:cNvPr id="1073" name="Google Shape;1073;p67"/>
                <p:cNvPicPr preferRelativeResize="0"/>
                <p:nvPr/>
              </p:nvPicPr>
              <p:blipFill rotWithShape="1">
                <a:blip r:embed="rId6" cstate="email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0" y="0"/>
                  <a:ext cx="2277" cy="2216"/>
                </a:xfrm>
                <a:prstGeom prst="ellipse">
                  <a:avLst/>
                </a:prstGeom>
                <a:noFill/>
                <a:ln w="190500" cap="rnd" cmpd="sng">
                  <a:solidFill>
                    <a:srgbClr val="C8C6BD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27000" algn="bl" rotWithShape="0">
                    <a:srgbClr val="000000"/>
                  </a:outerShdw>
                </a:effectLst>
              </p:spPr>
            </p:pic>
            <p:sp>
              <p:nvSpPr>
                <p:cNvPr id="1074" name="Google Shape;1074;p67"/>
                <p:cNvSpPr/>
                <p:nvPr/>
              </p:nvSpPr>
              <p:spPr>
                <a:xfrm>
                  <a:off x="0" y="0"/>
                  <a:ext cx="2277" cy="2217"/>
                </a:xfrm>
                <a:prstGeom prst="ellipse">
                  <a:avLst/>
                </a:prstGeom>
                <a:noFill/>
                <a:ln w="38100" cap="flat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endParaRPr sz="1800" u="sng">
                    <a:solidFill>
                      <a:schemeClr val="dk1"/>
                    </a:solidFill>
                  </a:endParaRPr>
                </a:p>
              </p:txBody>
            </p:sp>
          </p:grpSp>
          <p:sp>
            <p:nvSpPr>
              <p:cNvPr id="1075" name="Google Shape;1075;p67"/>
              <p:cNvSpPr/>
              <p:nvPr/>
            </p:nvSpPr>
            <p:spPr>
              <a:xfrm>
                <a:off x="3337" y="104"/>
                <a:ext cx="1995" cy="1092"/>
              </a:xfrm>
              <a:prstGeom prst="ellipse">
                <a:avLst/>
              </a:prstGeom>
              <a:noFill/>
              <a:ln w="76200" cap="flat" cmpd="sng">
                <a:solidFill>
                  <a:srgbClr val="3333CC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 sz="1800" u="sng">
                  <a:solidFill>
                    <a:schemeClr val="dk1"/>
                  </a:solidFill>
                </a:endParaRPr>
              </a:p>
            </p:txBody>
          </p:sp>
          <p:grpSp>
            <p:nvGrpSpPr>
              <p:cNvPr id="1076" name="Google Shape;1076;p67"/>
              <p:cNvGrpSpPr/>
              <p:nvPr/>
            </p:nvGrpSpPr>
            <p:grpSpPr>
              <a:xfrm rot="4547372">
                <a:off x="4318" y="822"/>
                <a:ext cx="2430" cy="993"/>
                <a:chOff x="0" y="0"/>
                <a:chExt cx="2429" cy="993"/>
              </a:xfrm>
            </p:grpSpPr>
            <p:sp>
              <p:nvSpPr>
                <p:cNvPr id="1077" name="Google Shape;1077;p67"/>
                <p:cNvSpPr/>
                <p:nvPr/>
              </p:nvSpPr>
              <p:spPr>
                <a:xfrm>
                  <a:off x="0" y="0"/>
                  <a:ext cx="2429" cy="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0" y="9671"/>
                        <a:pt x="4025" y="1"/>
                        <a:pt x="8990" y="0"/>
                      </a:cubicBezTo>
                      <a:lnTo>
                        <a:pt x="11702" y="0"/>
                      </a:lnTo>
                      <a:cubicBezTo>
                        <a:pt x="14711" y="0"/>
                        <a:pt x="17521" y="3616"/>
                        <a:pt x="19187" y="9635"/>
                      </a:cubicBezTo>
                      <a:lnTo>
                        <a:pt x="21600" y="9636"/>
                      </a:lnTo>
                      <a:lnTo>
                        <a:pt x="19336" y="21600"/>
                      </a:lnTo>
                      <a:lnTo>
                        <a:pt x="14062" y="9636"/>
                      </a:lnTo>
                      <a:lnTo>
                        <a:pt x="16476" y="9635"/>
                      </a:lnTo>
                      <a:cubicBezTo>
                        <a:pt x="15073" y="4572"/>
                        <a:pt x="12848" y="1164"/>
                        <a:pt x="10345" y="247"/>
                      </a:cubicBezTo>
                      <a:lnTo>
                        <a:pt x="10345" y="248"/>
                      </a:lnTo>
                      <a:cubicBezTo>
                        <a:pt x="5955" y="1858"/>
                        <a:pt x="2712" y="10930"/>
                        <a:pt x="2712" y="21600"/>
                      </a:cubicBez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66FFFF"/>
                </a:solidFill>
                <a:ln w="38100" cap="flat" cmpd="sng">
                  <a:solidFill>
                    <a:srgbClr val="33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endParaRPr sz="1800" u="sng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1078" name="Google Shape;1078;p67"/>
                <p:cNvSpPr/>
                <p:nvPr/>
              </p:nvSpPr>
              <p:spPr>
                <a:xfrm>
                  <a:off x="0" y="0"/>
                  <a:ext cx="1163" cy="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0" y="9671"/>
                        <a:pt x="8404" y="0"/>
                        <a:pt x="18771" y="0"/>
                      </a:cubicBezTo>
                      <a:cubicBezTo>
                        <a:pt x="19718" y="0"/>
                        <a:pt x="20664" y="82"/>
                        <a:pt x="21600" y="247"/>
                      </a:cubicBezTo>
                      <a:cubicBezTo>
                        <a:pt x="12433" y="1858"/>
                        <a:pt x="5662" y="10930"/>
                        <a:pt x="5662" y="21600"/>
                      </a:cubicBez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51CCCC"/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endParaRPr sz="1800" u="sng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1079" name="Google Shape;1079;p67"/>
                <p:cNvSpPr/>
                <p:nvPr/>
              </p:nvSpPr>
              <p:spPr>
                <a:xfrm>
                  <a:off x="1011" y="2"/>
                  <a:ext cx="153" cy="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594" extrusionOk="0">
                      <a:moveTo>
                        <a:pt x="0" y="0"/>
                      </a:moveTo>
                      <a:cubicBezTo>
                        <a:pt x="7231" y="-6"/>
                        <a:pt x="14452" y="7213"/>
                        <a:pt x="21600" y="21594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33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endParaRPr sz="1800" u="sng">
                    <a:solidFill>
                      <a:schemeClr val="dk1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68"/>
          <p:cNvGrpSpPr/>
          <p:nvPr/>
        </p:nvGrpSpPr>
        <p:grpSpPr>
          <a:xfrm>
            <a:off x="3067751" y="2089517"/>
            <a:ext cx="6220162" cy="3501805"/>
            <a:chOff x="152" y="0"/>
            <a:chExt cx="5896" cy="3679"/>
          </a:xfrm>
        </p:grpSpPr>
        <p:pic>
          <p:nvPicPr>
            <p:cNvPr id="1086" name="Google Shape;1086;p68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" y="43"/>
              <a:ext cx="2567" cy="295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1087" name="Google Shape;1087;p68"/>
            <p:cNvSpPr/>
            <p:nvPr/>
          </p:nvSpPr>
          <p:spPr>
            <a:xfrm>
              <a:off x="245" y="3094"/>
              <a:ext cx="2451" cy="585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</p:spPr>
          <p:txBody>
            <a:bodyPr spcFirstLastPara="1" wrap="square" lIns="0" tIns="0" rIns="40625" bIns="0" anchor="t" anchorCtr="0">
              <a:noAutofit/>
            </a:bodyPr>
            <a:lstStyle/>
            <a:p>
              <a:pPr marL="39688" algn="ctr"/>
              <a:r>
                <a:rPr lang="en-US" sz="36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Laranja</a:t>
              </a:r>
              <a:endParaRPr sz="36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pic>
          <p:nvPicPr>
            <p:cNvPr id="1088" name="Google Shape;1088;p68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34" y="0"/>
              <a:ext cx="1822" cy="295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1089" name="Google Shape;1089;p68"/>
            <p:cNvSpPr/>
            <p:nvPr/>
          </p:nvSpPr>
          <p:spPr>
            <a:xfrm>
              <a:off x="3597" y="3094"/>
              <a:ext cx="2451" cy="585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</p:spPr>
          <p:txBody>
            <a:bodyPr spcFirstLastPara="1" wrap="square" lIns="0" tIns="0" rIns="40625" bIns="0" anchor="t" anchorCtr="0">
              <a:noAutofit/>
            </a:bodyPr>
            <a:lstStyle/>
            <a:p>
              <a:pPr marL="39688" algn="ctr"/>
              <a:r>
                <a:rPr lang="en-US" sz="36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Limão</a:t>
              </a:r>
              <a:endParaRPr sz="36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091" name="Google Shape;1091;p68"/>
          <p:cNvSpPr/>
          <p:nvPr/>
        </p:nvSpPr>
        <p:spPr>
          <a:xfrm>
            <a:off x="838968" y="925474"/>
            <a:ext cx="44575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Danos nos frutos</a:t>
            </a:r>
            <a:endParaRPr/>
          </a:p>
        </p:txBody>
      </p:sp>
      <p:sp>
        <p:nvSpPr>
          <p:cNvPr id="10" name="Google Shape;1064;p67">
            <a:extLst>
              <a:ext uri="{FF2B5EF4-FFF2-40B4-BE49-F238E27FC236}">
                <a16:creationId xmlns:a16="http://schemas.microsoft.com/office/drawing/2014/main" id="{E3858EE2-BAFC-49C6-B5DB-794FFBAF04CB}"/>
              </a:ext>
            </a:extLst>
          </p:cNvPr>
          <p:cNvSpPr/>
          <p:nvPr/>
        </p:nvSpPr>
        <p:spPr>
          <a:xfrm>
            <a:off x="0" y="0"/>
            <a:ext cx="12192000" cy="82933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Ácaro-branco</a:t>
            </a:r>
            <a:r>
              <a:rPr lang="en-US" sz="36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–  </a:t>
            </a:r>
            <a:r>
              <a:rPr lang="en-US" sz="3600" i="1" dirty="0" err="1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Polyphagotarsonemus</a:t>
            </a:r>
            <a:r>
              <a:rPr lang="en-US" sz="3600" i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latus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55;p57">
            <a:extLst>
              <a:ext uri="{FF2B5EF4-FFF2-40B4-BE49-F238E27FC236}">
                <a16:creationId xmlns:a16="http://schemas.microsoft.com/office/drawing/2014/main" id="{F75F57D2-DB5E-4B78-B7C9-19964CB2368E}"/>
              </a:ext>
            </a:extLst>
          </p:cNvPr>
          <p:cNvSpPr/>
          <p:nvPr/>
        </p:nvSpPr>
        <p:spPr>
          <a:xfrm>
            <a:off x="0" y="757"/>
            <a:ext cx="12192000" cy="124634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sz="3600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Ácaro-das-gemas</a:t>
            </a:r>
          </a:p>
          <a:p>
            <a:pPr algn="ctr"/>
            <a:r>
              <a:rPr lang="pt-BR" sz="3600" i="1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Aceria</a:t>
            </a:r>
            <a:r>
              <a:rPr lang="pt-BR" sz="3600" i="1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t-BR" sz="3600" i="1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sheldoni</a:t>
            </a:r>
            <a:endParaRPr lang="pt-BR" sz="3600" i="1" dirty="0">
              <a:solidFill>
                <a:srgbClr val="FFFF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" name="Picture 5" descr="mutan-lem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61" y="1818775"/>
            <a:ext cx="5545137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B26374-E904-4D95-B555-76F509032F3B}"/>
              </a:ext>
            </a:extLst>
          </p:cNvPr>
          <p:cNvSpPr txBox="1"/>
          <p:nvPr/>
        </p:nvSpPr>
        <p:spPr>
          <a:xfrm>
            <a:off x="4288374" y="6176706"/>
            <a:ext cx="310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Acari: </a:t>
            </a:r>
            <a:r>
              <a:rPr lang="pt-BR" sz="2800" dirty="0" err="1"/>
              <a:t>Eriophyidae</a:t>
            </a:r>
            <a:endParaRPr lang="pt-BR" sz="2800" dirty="0"/>
          </a:p>
        </p:txBody>
      </p:sp>
      <p:pic>
        <p:nvPicPr>
          <p:cNvPr id="1026" name="Picture 2" descr="Citrus bud mite | Warners Tree Surgery (***) ***-**** | Plant leaves, Bud,  Mites">
            <a:extLst>
              <a:ext uri="{FF2B5EF4-FFF2-40B4-BE49-F238E27FC236}">
                <a16:creationId xmlns:a16="http://schemas.microsoft.com/office/drawing/2014/main" id="{F9F4164E-B02B-2F4B-78E7-4F2DD3123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35" y="1956924"/>
            <a:ext cx="3631745" cy="236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trus Bud Mite - Fruit Salad Trees">
            <a:extLst>
              <a:ext uri="{FF2B5EF4-FFF2-40B4-BE49-F238E27FC236}">
                <a16:creationId xmlns:a16="http://schemas.microsoft.com/office/drawing/2014/main" id="{8E95A44B-076B-88E3-FF43-106F84D48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475" y="4481064"/>
            <a:ext cx="1765663" cy="17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4D6411C-D8D6-2079-7371-039B76297B3A}"/>
              </a:ext>
            </a:extLst>
          </p:cNvPr>
          <p:cNvSpPr txBox="1"/>
          <p:nvPr/>
        </p:nvSpPr>
        <p:spPr>
          <a:xfrm>
            <a:off x="8490475" y="6467123"/>
            <a:ext cx="37533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0B0F0"/>
                </a:solidFill>
              </a:rPr>
              <a:t>https://www.fruitsaladtrees.com/pages/citrus-bud-mite</a:t>
            </a:r>
          </a:p>
        </p:txBody>
      </p:sp>
    </p:spTree>
    <p:extLst>
      <p:ext uri="{BB962C8B-B14F-4D97-AF65-F5344CB8AC3E}">
        <p14:creationId xmlns:p14="http://schemas.microsoft.com/office/powerpoint/2010/main" val="1626160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3730" y="2420934"/>
            <a:ext cx="5688632" cy="36051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813" name="Google Shape;813;p46"/>
          <p:cNvSpPr/>
          <p:nvPr/>
        </p:nvSpPr>
        <p:spPr>
          <a:xfrm>
            <a:off x="816011" y="1513321"/>
            <a:ext cx="6214956" cy="753368"/>
          </a:xfrm>
          <a:prstGeom prst="roundRect">
            <a:avLst>
              <a:gd name="adj" fmla="val 18292"/>
            </a:avLst>
          </a:prstGeom>
          <a:solidFill>
            <a:srgbClr val="CE3B00"/>
          </a:solidFill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8"/>
            <a:r>
              <a:rPr lang="en-US" sz="3600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Danos</a:t>
            </a:r>
            <a:r>
              <a:rPr lang="en-US" sz="3600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diretos</a:t>
            </a:r>
            <a:endParaRPr sz="3600" dirty="0">
              <a:solidFill>
                <a:srgbClr val="FFFF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14" name="Google Shape;814;p46"/>
          <p:cNvSpPr/>
          <p:nvPr/>
        </p:nvSpPr>
        <p:spPr>
          <a:xfrm>
            <a:off x="0" y="-19261"/>
            <a:ext cx="12192000" cy="1080000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9688" algn="ctr"/>
            <a:r>
              <a:rPr lang="en-US" sz="3200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Minador</a:t>
            </a:r>
            <a:r>
              <a:rPr lang="en-US" sz="32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-dos-</a:t>
            </a:r>
            <a:r>
              <a:rPr lang="en-US" sz="3200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citros</a:t>
            </a:r>
            <a:r>
              <a:rPr lang="en-US" sz="32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dirty="0"/>
          </a:p>
          <a:p>
            <a:pPr marL="39688" algn="ctr"/>
            <a:r>
              <a:rPr lang="en-US" sz="3200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Phyllocnistis</a:t>
            </a:r>
            <a:r>
              <a:rPr lang="en-US" sz="3200" i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citrella</a:t>
            </a:r>
            <a:endParaRPr sz="3200" i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815" name="Google Shape;815;p46" descr="Imagem relacionada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295219" y="3323420"/>
            <a:ext cx="3338122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9004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7"/>
          <p:cNvSpPr/>
          <p:nvPr/>
        </p:nvSpPr>
        <p:spPr>
          <a:xfrm>
            <a:off x="292761" y="1191594"/>
            <a:ext cx="4492780" cy="752873"/>
          </a:xfrm>
          <a:prstGeom prst="roundRect">
            <a:avLst>
              <a:gd name="adj" fmla="val 18292"/>
            </a:avLst>
          </a:prstGeom>
          <a:solidFill>
            <a:srgbClr val="CE3B00"/>
          </a:solidFill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8"/>
            <a:r>
              <a:rPr lang="en-US" sz="3500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Dano</a:t>
            </a:r>
            <a:r>
              <a:rPr lang="en-US" sz="3500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indireto</a:t>
            </a:r>
            <a:endParaRPr sz="3500" dirty="0">
              <a:solidFill>
                <a:srgbClr val="FFFF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821" name="Google Shape;821;p4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6817" y="4230391"/>
            <a:ext cx="3409833" cy="227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4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045" y="1990800"/>
            <a:ext cx="2838382" cy="20461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823" name="Google Shape;823;p47"/>
          <p:cNvSpPr/>
          <p:nvPr/>
        </p:nvSpPr>
        <p:spPr>
          <a:xfrm>
            <a:off x="4785541" y="2056307"/>
            <a:ext cx="2736304" cy="949871"/>
          </a:xfrm>
          <a:prstGeom prst="roundRect">
            <a:avLst>
              <a:gd name="adj" fmla="val 9199"/>
            </a:avLst>
          </a:prstGeom>
          <a:solidFill>
            <a:srgbClr val="C0EDFE"/>
          </a:solidFill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8" algn="ctr"/>
            <a:r>
              <a:rPr lang="en-US" sz="3000" dirty="0" err="1">
                <a:solidFill>
                  <a:schemeClr val="dk1"/>
                </a:solidFill>
              </a:rPr>
              <a:t>Relação</a:t>
            </a:r>
            <a:r>
              <a:rPr lang="en-US" sz="3000" dirty="0">
                <a:solidFill>
                  <a:schemeClr val="dk1"/>
                </a:solidFill>
              </a:rPr>
              <a:t> com </a:t>
            </a:r>
            <a:r>
              <a:rPr lang="en-US" sz="3000" dirty="0" err="1">
                <a:solidFill>
                  <a:schemeClr val="dk1"/>
                </a:solidFill>
              </a:rPr>
              <a:t>Cancro-cítrico</a:t>
            </a:r>
            <a:endParaRPr sz="3000" dirty="0">
              <a:solidFill>
                <a:schemeClr val="dk1"/>
              </a:solidFill>
            </a:endParaRPr>
          </a:p>
        </p:txBody>
      </p:sp>
      <p:pic>
        <p:nvPicPr>
          <p:cNvPr id="824" name="Google Shape;824;p4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015" y="4230392"/>
            <a:ext cx="3260619" cy="2212627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47"/>
          <p:cNvSpPr/>
          <p:nvPr/>
        </p:nvSpPr>
        <p:spPr>
          <a:xfrm>
            <a:off x="4729550" y="3083458"/>
            <a:ext cx="2848286" cy="1069652"/>
          </a:xfrm>
          <a:prstGeom prst="roundRect">
            <a:avLst>
              <a:gd name="adj" fmla="val 12819"/>
            </a:avLst>
          </a:prstGeom>
          <a:solidFill>
            <a:srgbClr val="6293F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3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Xanthomonas citri</a:t>
            </a: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Subesp. </a:t>
            </a:r>
            <a:r>
              <a:rPr lang="en-US" sz="3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citri</a:t>
            </a:r>
            <a:endParaRPr sz="3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47"/>
          <p:cNvSpPr/>
          <p:nvPr/>
        </p:nvSpPr>
        <p:spPr>
          <a:xfrm>
            <a:off x="0" y="-19261"/>
            <a:ext cx="12192000" cy="1080000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9688" algn="ctr"/>
            <a:r>
              <a:rPr lang="en-US" sz="3200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Minador</a:t>
            </a:r>
            <a:r>
              <a:rPr lang="en-US" sz="32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-dos-</a:t>
            </a:r>
            <a:r>
              <a:rPr lang="en-US" sz="3200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citros</a:t>
            </a:r>
            <a:r>
              <a:rPr lang="en-US" sz="32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dirty="0"/>
          </a:p>
          <a:p>
            <a:pPr marL="39688" algn="ctr"/>
            <a:r>
              <a:rPr lang="en-US" sz="3200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Phyllocnistis</a:t>
            </a:r>
            <a:r>
              <a:rPr lang="en-US" sz="3200" i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citrella</a:t>
            </a:r>
            <a:endParaRPr sz="3200" i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827" name="Google Shape;827;p47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0574" y="1983108"/>
            <a:ext cx="2529580" cy="2286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796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Google Shape;2135;p109"/>
          <p:cNvSpPr/>
          <p:nvPr/>
        </p:nvSpPr>
        <p:spPr>
          <a:xfrm>
            <a:off x="0" y="0"/>
            <a:ext cx="12192000" cy="112474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sz="3200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Cochonilhas dos Citros</a:t>
            </a:r>
          </a:p>
          <a:p>
            <a:pPr algn="ctr"/>
            <a:r>
              <a:rPr lang="pt-BR" sz="3200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Com Carapaça</a:t>
            </a:r>
          </a:p>
        </p:txBody>
      </p:sp>
      <p:sp>
        <p:nvSpPr>
          <p:cNvPr id="2137" name="Google Shape;2137;p109"/>
          <p:cNvSpPr/>
          <p:nvPr/>
        </p:nvSpPr>
        <p:spPr>
          <a:xfrm>
            <a:off x="1828800" y="1362093"/>
            <a:ext cx="8609744" cy="736600"/>
          </a:xfrm>
          <a:prstGeom prst="roundRect">
            <a:avLst>
              <a:gd name="adj" fmla="val 25861"/>
            </a:avLst>
          </a:prstGeom>
          <a:solidFill>
            <a:srgbClr val="CE3B00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3500" dirty="0" err="1">
                <a:solidFill>
                  <a:schemeClr val="lt1"/>
                </a:solidFill>
              </a:rPr>
              <a:t>Escama</a:t>
            </a:r>
            <a:r>
              <a:rPr lang="en-US" sz="3500" dirty="0">
                <a:solidFill>
                  <a:schemeClr val="lt1"/>
                </a:solidFill>
              </a:rPr>
              <a:t>-farinha de </a:t>
            </a:r>
            <a:r>
              <a:rPr lang="en-US" sz="3500" dirty="0" err="1">
                <a:solidFill>
                  <a:schemeClr val="lt1"/>
                </a:solidFill>
              </a:rPr>
              <a:t>tronco</a:t>
            </a:r>
            <a:r>
              <a:rPr lang="en-US" sz="3500" dirty="0">
                <a:solidFill>
                  <a:schemeClr val="lt1"/>
                </a:solidFill>
              </a:rPr>
              <a:t> – </a:t>
            </a:r>
            <a:r>
              <a:rPr lang="en-US" sz="3500" i="1" dirty="0" err="1">
                <a:solidFill>
                  <a:schemeClr val="lt1"/>
                </a:solidFill>
              </a:rPr>
              <a:t>Unaspis</a:t>
            </a:r>
            <a:r>
              <a:rPr lang="en-US" sz="3500" i="1" dirty="0">
                <a:solidFill>
                  <a:schemeClr val="lt1"/>
                </a:solidFill>
              </a:rPr>
              <a:t> </a:t>
            </a:r>
            <a:r>
              <a:rPr lang="en-US" sz="3500" i="1" dirty="0" err="1">
                <a:solidFill>
                  <a:schemeClr val="lt1"/>
                </a:solidFill>
              </a:rPr>
              <a:t>citri</a:t>
            </a:r>
            <a:endParaRPr sz="3500" i="1" dirty="0">
              <a:solidFill>
                <a:schemeClr val="lt1"/>
              </a:solidFill>
            </a:endParaRPr>
          </a:p>
        </p:txBody>
      </p:sp>
      <p:pic>
        <p:nvPicPr>
          <p:cNvPr id="2138" name="Google Shape;2138;p10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341510" y="2587946"/>
            <a:ext cx="3240362" cy="27363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39" name="Google Shape;2139;p10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972" y="2325156"/>
            <a:ext cx="2736304" cy="32403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140" name="Google Shape;2140;p109"/>
          <p:cNvSpPr/>
          <p:nvPr/>
        </p:nvSpPr>
        <p:spPr>
          <a:xfrm>
            <a:off x="1505912" y="5663841"/>
            <a:ext cx="55794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 err="1">
                <a:solidFill>
                  <a:srgbClr val="0000FF"/>
                </a:solidFill>
              </a:rPr>
              <a:t>Escama</a:t>
            </a:r>
            <a:r>
              <a:rPr lang="en-US" sz="2000" dirty="0">
                <a:solidFill>
                  <a:srgbClr val="0000FF"/>
                </a:solidFill>
              </a:rPr>
              <a:t>-farinha de </a:t>
            </a:r>
            <a:r>
              <a:rPr lang="en-US" sz="2000" dirty="0" err="1">
                <a:solidFill>
                  <a:srgbClr val="0000FF"/>
                </a:solidFill>
              </a:rPr>
              <a:t>tronco</a:t>
            </a:r>
            <a:r>
              <a:rPr lang="en-US" sz="2000" dirty="0">
                <a:solidFill>
                  <a:srgbClr val="0000FF"/>
                </a:solidFill>
              </a:rPr>
              <a:t> – </a:t>
            </a:r>
            <a:r>
              <a:rPr lang="en-US" sz="2000" dirty="0" err="1">
                <a:solidFill>
                  <a:srgbClr val="0000FF"/>
                </a:solidFill>
              </a:rPr>
              <a:t>mais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importante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atualidade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surtos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devido</a:t>
            </a:r>
            <a:r>
              <a:rPr lang="en-US" sz="2000" dirty="0">
                <a:solidFill>
                  <a:srgbClr val="0000FF"/>
                </a:solidFill>
              </a:rPr>
              <a:t> a </a:t>
            </a:r>
            <a:r>
              <a:rPr lang="en-US" sz="2000" dirty="0" err="1">
                <a:solidFill>
                  <a:srgbClr val="0000FF"/>
                </a:solidFill>
              </a:rPr>
              <a:t>desiquilíbrios</a:t>
            </a:r>
            <a:endParaRPr sz="1600" dirty="0"/>
          </a:p>
        </p:txBody>
      </p:sp>
      <p:sp>
        <p:nvSpPr>
          <p:cNvPr id="2141" name="Google Shape;2141;p109"/>
          <p:cNvSpPr/>
          <p:nvPr/>
        </p:nvSpPr>
        <p:spPr>
          <a:xfrm rot="5400000">
            <a:off x="6706439" y="3068661"/>
            <a:ext cx="268400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6000" b="1">
              <a:solidFill>
                <a:srgbClr val="FFFFFF"/>
              </a:solidFill>
            </a:endParaRPr>
          </a:p>
        </p:txBody>
      </p:sp>
      <p:sp>
        <p:nvSpPr>
          <p:cNvPr id="2142" name="Google Shape;2142;p109"/>
          <p:cNvSpPr/>
          <p:nvPr/>
        </p:nvSpPr>
        <p:spPr>
          <a:xfrm rot="5400000">
            <a:off x="3672244" y="2800261"/>
            <a:ext cx="268400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6000" b="1">
              <a:solidFill>
                <a:srgbClr val="FFFFFF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080EC38-2BC8-40C0-BC9A-371E22EF0032}"/>
              </a:ext>
            </a:extLst>
          </p:cNvPr>
          <p:cNvSpPr txBox="1"/>
          <p:nvPr/>
        </p:nvSpPr>
        <p:spPr>
          <a:xfrm>
            <a:off x="8705177" y="6287678"/>
            <a:ext cx="3389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Hemiptera</a:t>
            </a:r>
            <a:r>
              <a:rPr lang="pt-BR" sz="2400" dirty="0"/>
              <a:t>: </a:t>
            </a:r>
            <a:r>
              <a:rPr lang="pt-BR" sz="2400" dirty="0" err="1"/>
              <a:t>Diaspididae</a:t>
            </a:r>
            <a:endParaRPr lang="pt-BR" sz="2400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071CE30-112F-6084-CB13-A6D269E9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79" y="2325156"/>
            <a:ext cx="2394857" cy="319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141;p109">
            <a:extLst>
              <a:ext uri="{FF2B5EF4-FFF2-40B4-BE49-F238E27FC236}">
                <a16:creationId xmlns:a16="http://schemas.microsoft.com/office/drawing/2014/main" id="{AD123058-9BC8-69F3-477D-D09BDCF6CE7A}"/>
              </a:ext>
            </a:extLst>
          </p:cNvPr>
          <p:cNvSpPr/>
          <p:nvPr/>
        </p:nvSpPr>
        <p:spPr>
          <a:xfrm rot="5400000">
            <a:off x="9815140" y="3280257"/>
            <a:ext cx="268400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6000" b="1">
              <a:solidFill>
                <a:srgbClr val="FFFFFF"/>
              </a:solidFill>
            </a:endParaRPr>
          </a:p>
        </p:txBody>
      </p:sp>
      <p:sp>
        <p:nvSpPr>
          <p:cNvPr id="4" name="Google Shape;2141;p109">
            <a:extLst>
              <a:ext uri="{FF2B5EF4-FFF2-40B4-BE49-F238E27FC236}">
                <a16:creationId xmlns:a16="http://schemas.microsoft.com/office/drawing/2014/main" id="{6493D901-81EF-17A3-B3C0-2AEB5D0AA27C}"/>
              </a:ext>
            </a:extLst>
          </p:cNvPr>
          <p:cNvSpPr/>
          <p:nvPr/>
        </p:nvSpPr>
        <p:spPr>
          <a:xfrm rot="17342145">
            <a:off x="8064755" y="2952481"/>
            <a:ext cx="268400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6000" b="1">
              <a:solidFill>
                <a:srgbClr val="FFFFFF"/>
              </a:solidFill>
            </a:endParaRPr>
          </a:p>
        </p:txBody>
      </p:sp>
      <p:sp>
        <p:nvSpPr>
          <p:cNvPr id="5" name="Google Shape;2141;p109">
            <a:extLst>
              <a:ext uri="{FF2B5EF4-FFF2-40B4-BE49-F238E27FC236}">
                <a16:creationId xmlns:a16="http://schemas.microsoft.com/office/drawing/2014/main" id="{304DF970-65D0-51C3-6B0B-132C163FF281}"/>
              </a:ext>
            </a:extLst>
          </p:cNvPr>
          <p:cNvSpPr/>
          <p:nvPr/>
        </p:nvSpPr>
        <p:spPr>
          <a:xfrm rot="5400000">
            <a:off x="9599176" y="4472265"/>
            <a:ext cx="268400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6000" b="1">
              <a:solidFill>
                <a:srgbClr val="FFFFFF"/>
              </a:solidFill>
            </a:endParaRPr>
          </a:p>
        </p:txBody>
      </p:sp>
      <p:sp>
        <p:nvSpPr>
          <p:cNvPr id="6" name="Google Shape;2141;p109">
            <a:extLst>
              <a:ext uri="{FF2B5EF4-FFF2-40B4-BE49-F238E27FC236}">
                <a16:creationId xmlns:a16="http://schemas.microsoft.com/office/drawing/2014/main" id="{BE7B539A-88A5-F6E8-5BEA-AD6B5E053F49}"/>
              </a:ext>
            </a:extLst>
          </p:cNvPr>
          <p:cNvSpPr/>
          <p:nvPr/>
        </p:nvSpPr>
        <p:spPr>
          <a:xfrm rot="17004084">
            <a:off x="7668679" y="4111184"/>
            <a:ext cx="268400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6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" name="Google Shape;2232;p1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714" y="2037785"/>
            <a:ext cx="2160240" cy="28672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33" name="Google Shape;2233;p11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714" y="4964232"/>
            <a:ext cx="2160240" cy="1563046"/>
          </a:xfrm>
          <a:prstGeom prst="rect">
            <a:avLst/>
          </a:prstGeom>
          <a:noFill/>
          <a:ln>
            <a:noFill/>
          </a:ln>
        </p:spPr>
      </p:pic>
      <p:sp>
        <p:nvSpPr>
          <p:cNvPr id="2234" name="Google Shape;2234;p117"/>
          <p:cNvSpPr/>
          <p:nvPr/>
        </p:nvSpPr>
        <p:spPr>
          <a:xfrm>
            <a:off x="1246272" y="1268761"/>
            <a:ext cx="5184578" cy="625009"/>
          </a:xfrm>
          <a:prstGeom prst="roundRect">
            <a:avLst>
              <a:gd name="adj" fmla="val 22727"/>
            </a:avLst>
          </a:prstGeom>
          <a:solidFill>
            <a:srgbClr val="6293FE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</a:rPr>
              <a:t>Fumagina</a:t>
            </a:r>
            <a:endParaRPr sz="3600" b="1">
              <a:solidFill>
                <a:srgbClr val="FFFFFF"/>
              </a:solidFill>
            </a:endParaRPr>
          </a:p>
        </p:txBody>
      </p:sp>
      <p:pic>
        <p:nvPicPr>
          <p:cNvPr id="2235" name="Google Shape;2235;p11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1400" y="3089964"/>
            <a:ext cx="2471915" cy="328679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236" name="Google Shape;2236;p117"/>
          <p:cNvSpPr/>
          <p:nvPr/>
        </p:nvSpPr>
        <p:spPr>
          <a:xfrm>
            <a:off x="7635301" y="1820057"/>
            <a:ext cx="3109377" cy="1008112"/>
          </a:xfrm>
          <a:prstGeom prst="roundRect">
            <a:avLst>
              <a:gd name="adj" fmla="val 10560"/>
            </a:avLst>
          </a:prstGeom>
          <a:solidFill>
            <a:srgbClr val="6293FE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Mancha verde nos frutos</a:t>
            </a:r>
            <a:endParaRPr sz="3000" b="1">
              <a:solidFill>
                <a:srgbClr val="FFFFFF"/>
              </a:solidFill>
            </a:endParaRPr>
          </a:p>
        </p:txBody>
      </p:sp>
      <p:pic>
        <p:nvPicPr>
          <p:cNvPr id="2238" name="Google Shape;2238;p117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4546" y="2311265"/>
            <a:ext cx="2592288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9" name="Google Shape;2239;p11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4546" y="4437112"/>
            <a:ext cx="2592288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219;p116">
            <a:extLst>
              <a:ext uri="{FF2B5EF4-FFF2-40B4-BE49-F238E27FC236}">
                <a16:creationId xmlns:a16="http://schemas.microsoft.com/office/drawing/2014/main" id="{7B47320F-1AD2-4245-B9CA-C438C4967E6F}"/>
              </a:ext>
            </a:extLst>
          </p:cNvPr>
          <p:cNvSpPr/>
          <p:nvPr/>
        </p:nvSpPr>
        <p:spPr>
          <a:xfrm>
            <a:off x="0" y="0"/>
            <a:ext cx="12192000" cy="81317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Cochonilhas dos Citros</a:t>
            </a:r>
            <a:endParaRPr lang="en-US" sz="3200" dirty="0">
              <a:solidFill>
                <a:srgbClr val="FFFF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Google Shape;2346;p125"/>
          <p:cNvSpPr txBox="1"/>
          <p:nvPr/>
        </p:nvSpPr>
        <p:spPr>
          <a:xfrm>
            <a:off x="6556886" y="1834227"/>
            <a:ext cx="243573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Fumagina</a:t>
            </a:r>
            <a:endParaRPr dirty="0"/>
          </a:p>
        </p:txBody>
      </p:sp>
      <p:pic>
        <p:nvPicPr>
          <p:cNvPr id="2349" name="Google Shape;2349;p125" descr="DSC034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7639" y="2492237"/>
            <a:ext cx="2435739" cy="18270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350" name="Google Shape;2350;p125"/>
          <p:cNvSpPr/>
          <p:nvPr/>
        </p:nvSpPr>
        <p:spPr>
          <a:xfrm>
            <a:off x="641331" y="1316909"/>
            <a:ext cx="2520280" cy="736600"/>
          </a:xfrm>
          <a:prstGeom prst="roundRect">
            <a:avLst>
              <a:gd name="adj" fmla="val 25861"/>
            </a:avLst>
          </a:prstGeom>
          <a:solidFill>
            <a:srgbClr val="CE3B00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Danos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351" name="Google Shape;2351;p125" descr="DSC0346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3371" y="2494545"/>
            <a:ext cx="4124374" cy="38598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352" name="Google Shape;2352;p125" descr="Mosca Negra - 3 - drench - banana 04-08 07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7639" y="4527350"/>
            <a:ext cx="2436119" cy="18270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3" name="Google Shape;2353;p125"/>
          <p:cNvGrpSpPr/>
          <p:nvPr/>
        </p:nvGrpSpPr>
        <p:grpSpPr>
          <a:xfrm>
            <a:off x="1315587" y="2212621"/>
            <a:ext cx="2866179" cy="4258972"/>
            <a:chOff x="179513" y="2481901"/>
            <a:chExt cx="2866179" cy="4258972"/>
          </a:xfrm>
        </p:grpSpPr>
        <p:pic>
          <p:nvPicPr>
            <p:cNvPr id="2354" name="Google Shape;2354;p125"/>
            <p:cNvPicPr preferRelativeResize="0"/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384" y="2481901"/>
              <a:ext cx="2784308" cy="208823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2355" name="Google Shape;2355;p125" descr="DSC03488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384" y="4652435"/>
              <a:ext cx="2784308" cy="2088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6" name="Google Shape;2356;p125"/>
            <p:cNvSpPr txBox="1"/>
            <p:nvPr/>
          </p:nvSpPr>
          <p:spPr>
            <a:xfrm>
              <a:off x="179513" y="4426618"/>
              <a:ext cx="1009519" cy="3693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800">
                  <a:solidFill>
                    <a:schemeClr val="dk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Ninfas</a:t>
              </a:r>
              <a:endParaRPr/>
            </a:p>
          </p:txBody>
        </p:sp>
      </p:grpSp>
      <p:sp>
        <p:nvSpPr>
          <p:cNvPr id="13" name="Google Shape;2301;p123">
            <a:extLst>
              <a:ext uri="{FF2B5EF4-FFF2-40B4-BE49-F238E27FC236}">
                <a16:creationId xmlns:a16="http://schemas.microsoft.com/office/drawing/2014/main" id="{D62B42A8-7A25-452F-A9F4-728040285976}"/>
              </a:ext>
            </a:extLst>
          </p:cNvPr>
          <p:cNvSpPr/>
          <p:nvPr/>
        </p:nvSpPr>
        <p:spPr>
          <a:xfrm>
            <a:off x="0" y="0"/>
            <a:ext cx="12192000" cy="112474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sz="32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Mosca-negra-do-citros </a:t>
            </a:r>
            <a:endParaRPr lang="pt-BR" sz="3200" dirty="0"/>
          </a:p>
          <a:p>
            <a:pPr algn="ctr"/>
            <a:r>
              <a:rPr lang="pt-BR" sz="32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t-BR" sz="3200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Aleurocanthus</a:t>
            </a:r>
            <a:r>
              <a:rPr lang="pt-BR" sz="3200" i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t-BR" sz="3200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woglumi</a:t>
            </a:r>
            <a:endParaRPr sz="32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E53E4DB7-F732-47B9-BCE8-B8D055DAA61A}"/>
              </a:ext>
            </a:extLst>
          </p:cNvPr>
          <p:cNvGrpSpPr/>
          <p:nvPr/>
        </p:nvGrpSpPr>
        <p:grpSpPr>
          <a:xfrm>
            <a:off x="142760" y="1168461"/>
            <a:ext cx="8590851" cy="5240818"/>
            <a:chOff x="1078026" y="1582144"/>
            <a:chExt cx="8590851" cy="5240818"/>
          </a:xfrm>
        </p:grpSpPr>
        <p:grpSp>
          <p:nvGrpSpPr>
            <p:cNvPr id="2383" name="Google Shape;2383;p128"/>
            <p:cNvGrpSpPr/>
            <p:nvPr/>
          </p:nvGrpSpPr>
          <p:grpSpPr>
            <a:xfrm>
              <a:off x="1765740" y="1582144"/>
              <a:ext cx="7903108" cy="4213988"/>
              <a:chOff x="-664" y="390"/>
              <a:chExt cx="5808" cy="3364"/>
            </a:xfrm>
          </p:grpSpPr>
          <p:pic>
            <p:nvPicPr>
              <p:cNvPr id="2384" name="Google Shape;2384;p128"/>
              <p:cNvPicPr preferRelativeResize="0"/>
              <p:nvPr/>
            </p:nvPicPr>
            <p:blipFill rotWithShape="1"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4" y="390"/>
                <a:ext cx="2117" cy="336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705"/>
                  </a:srgbClr>
                </a:outerShdw>
              </a:effectLst>
            </p:spPr>
          </p:pic>
          <p:pic>
            <p:nvPicPr>
              <p:cNvPr id="2385" name="Google Shape;2385;p128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42" y="1267"/>
                <a:ext cx="3102" cy="243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705"/>
                  </a:srgbClr>
                </a:outerShdw>
              </a:effectLst>
            </p:spPr>
          </p:pic>
        </p:grpSp>
        <p:sp>
          <p:nvSpPr>
            <p:cNvPr id="2387" name="Google Shape;2387;p128"/>
            <p:cNvSpPr/>
            <p:nvPr/>
          </p:nvSpPr>
          <p:spPr>
            <a:xfrm>
              <a:off x="1078026" y="5807340"/>
              <a:ext cx="4214949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3000" dirty="0" err="1">
                  <a:solidFill>
                    <a:schemeClr val="dk1"/>
                  </a:solidFill>
                </a:rPr>
                <a:t>Pulgão-preto</a:t>
              </a:r>
              <a:endParaRPr sz="3000" dirty="0">
                <a:solidFill>
                  <a:schemeClr val="dk1"/>
                </a:solidFill>
              </a:endParaRPr>
            </a:p>
            <a:p>
              <a:pPr algn="ctr"/>
              <a:r>
                <a:rPr lang="en-US" sz="3000" i="1" dirty="0">
                  <a:solidFill>
                    <a:schemeClr val="dk1"/>
                  </a:solidFill>
                </a:rPr>
                <a:t>Aphis </a:t>
              </a:r>
              <a:r>
                <a:rPr lang="en-US" sz="3000" dirty="0">
                  <a:solidFill>
                    <a:schemeClr val="dk1"/>
                  </a:solidFill>
                </a:rPr>
                <a:t>(</a:t>
              </a:r>
              <a:r>
                <a:rPr lang="en-US" sz="3000" i="1" dirty="0" err="1">
                  <a:solidFill>
                    <a:schemeClr val="dk1"/>
                  </a:solidFill>
                </a:rPr>
                <a:t>Toxoptera</a:t>
              </a:r>
              <a:r>
                <a:rPr lang="en-US" sz="3000" dirty="0">
                  <a:solidFill>
                    <a:schemeClr val="dk1"/>
                  </a:solidFill>
                </a:rPr>
                <a:t>)</a:t>
              </a:r>
              <a:r>
                <a:rPr lang="en-US" sz="3000" i="1" dirty="0">
                  <a:solidFill>
                    <a:schemeClr val="dk1"/>
                  </a:solidFill>
                </a:rPr>
                <a:t> </a:t>
              </a:r>
              <a:r>
                <a:rPr lang="en-US" sz="3000" i="1" dirty="0" err="1">
                  <a:solidFill>
                    <a:schemeClr val="dk1"/>
                  </a:solidFill>
                </a:rPr>
                <a:t>citricida</a:t>
              </a:r>
              <a:endParaRPr sz="3000" i="1" dirty="0">
                <a:solidFill>
                  <a:schemeClr val="dk1"/>
                </a:solidFill>
              </a:endParaRPr>
            </a:p>
          </p:txBody>
        </p:sp>
        <p:sp>
          <p:nvSpPr>
            <p:cNvPr id="2388" name="Google Shape;2388;p128"/>
            <p:cNvSpPr/>
            <p:nvPr/>
          </p:nvSpPr>
          <p:spPr>
            <a:xfrm>
              <a:off x="5447841" y="1665074"/>
              <a:ext cx="422103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3000" dirty="0" err="1">
                  <a:solidFill>
                    <a:schemeClr val="dk1"/>
                  </a:solidFill>
                </a:rPr>
                <a:t>Pulgão-verde</a:t>
              </a:r>
              <a:endParaRPr sz="3000" dirty="0">
                <a:solidFill>
                  <a:schemeClr val="dk1"/>
                </a:solidFill>
              </a:endParaRPr>
            </a:p>
            <a:p>
              <a:pPr algn="ctr"/>
              <a:r>
                <a:rPr lang="en-US" sz="3000" i="1" dirty="0">
                  <a:solidFill>
                    <a:schemeClr val="dk1"/>
                  </a:solidFill>
                </a:rPr>
                <a:t>Aphis </a:t>
              </a:r>
              <a:r>
                <a:rPr lang="en-US" sz="3000" i="1" dirty="0" err="1">
                  <a:solidFill>
                    <a:schemeClr val="dk1"/>
                  </a:solidFill>
                </a:rPr>
                <a:t>spireaecola</a:t>
              </a:r>
              <a:endParaRPr sz="3000" i="1" dirty="0">
                <a:solidFill>
                  <a:schemeClr val="dk1"/>
                </a:solidFill>
              </a:endParaRPr>
            </a:p>
          </p:txBody>
        </p:sp>
      </p:grpSp>
      <p:sp>
        <p:nvSpPr>
          <p:cNvPr id="15" name="Google Shape;2382;p128">
            <a:extLst>
              <a:ext uri="{FF2B5EF4-FFF2-40B4-BE49-F238E27FC236}">
                <a16:creationId xmlns:a16="http://schemas.microsoft.com/office/drawing/2014/main" id="{B3DA538A-05A8-4239-B518-A4FCF357A5EF}"/>
              </a:ext>
            </a:extLst>
          </p:cNvPr>
          <p:cNvSpPr/>
          <p:nvPr/>
        </p:nvSpPr>
        <p:spPr>
          <a:xfrm>
            <a:off x="-9236" y="-2430"/>
            <a:ext cx="12192000" cy="8374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Pulgões</a:t>
            </a:r>
            <a:r>
              <a:rPr lang="en-US" sz="3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-dos-</a:t>
            </a:r>
            <a:r>
              <a:rPr lang="en-US" sz="3600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citros</a:t>
            </a:r>
            <a:endParaRPr lang="en-US" sz="36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263EEF-0264-4362-800A-12D864E925B3}"/>
              </a:ext>
            </a:extLst>
          </p:cNvPr>
          <p:cNvSpPr txBox="1"/>
          <p:nvPr/>
        </p:nvSpPr>
        <p:spPr>
          <a:xfrm>
            <a:off x="8851336" y="364596"/>
            <a:ext cx="2927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>
                <a:solidFill>
                  <a:srgbClr val="FFFF00"/>
                </a:solidFill>
              </a:rPr>
              <a:t>Hemiptera</a:t>
            </a:r>
            <a:r>
              <a:rPr lang="pt-BR" sz="2400" dirty="0">
                <a:solidFill>
                  <a:srgbClr val="FFFF00"/>
                </a:solidFill>
              </a:rPr>
              <a:t>: </a:t>
            </a:r>
            <a:r>
              <a:rPr lang="pt-BR" sz="2400" dirty="0" err="1">
                <a:solidFill>
                  <a:srgbClr val="FFFF00"/>
                </a:solidFill>
              </a:rPr>
              <a:t>Aphididae</a:t>
            </a:r>
            <a:endParaRPr lang="pt-BR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Pragas">
            <a:extLst>
              <a:ext uri="{FF2B5EF4-FFF2-40B4-BE49-F238E27FC236}">
                <a16:creationId xmlns:a16="http://schemas.microsoft.com/office/drawing/2014/main" id="{FBA61A49-77AC-D180-1417-874099D7F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62" y="890685"/>
            <a:ext cx="257175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agas">
            <a:extLst>
              <a:ext uri="{FF2B5EF4-FFF2-40B4-BE49-F238E27FC236}">
                <a16:creationId xmlns:a16="http://schemas.microsoft.com/office/drawing/2014/main" id="{FD3F9EC6-71CC-3C4C-7BF6-5C65321A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62" y="2822083"/>
            <a:ext cx="257175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aga - Pulgão - Aphis spiraecola - Maneje Bem - Fitocon">
            <a:extLst>
              <a:ext uri="{FF2B5EF4-FFF2-40B4-BE49-F238E27FC236}">
                <a16:creationId xmlns:a16="http://schemas.microsoft.com/office/drawing/2014/main" id="{D90F26EC-1F20-5172-BEA0-DE946A8E5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 r="7490" b="35463"/>
          <a:stretch/>
        </p:blipFill>
        <p:spPr bwMode="auto">
          <a:xfrm>
            <a:off x="9346862" y="4686733"/>
            <a:ext cx="2571750" cy="211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01E1CD3-D8BF-5FB2-B805-A5E77781C188}"/>
              </a:ext>
            </a:extLst>
          </p:cNvPr>
          <p:cNvSpPr txBox="1"/>
          <p:nvPr/>
        </p:nvSpPr>
        <p:spPr>
          <a:xfrm>
            <a:off x="7889412" y="6531718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Fotos: Embrapa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2743200" y="248710"/>
            <a:ext cx="6296298" cy="538692"/>
          </a:xfrm>
          <a:prstGeom prst="rect">
            <a:avLst/>
          </a:prstGeom>
          <a:solidFill>
            <a:srgbClr val="ED7D31">
              <a:alpha val="50196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>
                <a:solidFill>
                  <a:srgbClr val="0000FF"/>
                </a:solidFill>
                <a:latin typeface="Arial Black" panose="020B0A04020102020204" pitchFamily="34" charset="0"/>
              </a:rPr>
              <a:t>Mastigadores</a:t>
            </a:r>
          </a:p>
        </p:txBody>
      </p:sp>
      <p:pic>
        <p:nvPicPr>
          <p:cNvPr id="7" name="Picture 2050" descr="0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197" y="946907"/>
            <a:ext cx="1043916" cy="1617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danos pseudoplusi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06353" y="1220554"/>
            <a:ext cx="1617064" cy="106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97" y="2633335"/>
            <a:ext cx="2144575" cy="160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eta para baixo 9"/>
          <p:cNvSpPr/>
          <p:nvPr/>
        </p:nvSpPr>
        <p:spPr>
          <a:xfrm>
            <a:off x="1266781" y="155188"/>
            <a:ext cx="262467" cy="431798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72880" y="603918"/>
            <a:ext cx="2249334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DESFOLHADORES</a:t>
            </a:r>
          </a:p>
        </p:txBody>
      </p:sp>
      <p:sp>
        <p:nvSpPr>
          <p:cNvPr id="12" name="Seta para baixo 11"/>
          <p:cNvSpPr/>
          <p:nvPr/>
        </p:nvSpPr>
        <p:spPr>
          <a:xfrm>
            <a:off x="3444956" y="1098467"/>
            <a:ext cx="262467" cy="431798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2789735" y="1547197"/>
            <a:ext cx="1582484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MINADORES</a:t>
            </a:r>
          </a:p>
        </p:txBody>
      </p:sp>
      <p:pic>
        <p:nvPicPr>
          <p:cNvPr id="14" name="Imagem 8" descr="lagarta e mina.jpg"/>
          <p:cNvPicPr>
            <a:picLocks noChangeAspect="1"/>
          </p:cNvPicPr>
          <p:nvPr/>
        </p:nvPicPr>
        <p:blipFill>
          <a:blip r:embed="rId5" cstate="screen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9735" y="1867459"/>
            <a:ext cx="1452871" cy="108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Foto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701" y="3034830"/>
            <a:ext cx="1398905" cy="1037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Picture 12" descr="885"/>
          <p:cNvPicPr>
            <a:picLocks noChangeAspect="1" noChangeArrowheads="1"/>
          </p:cNvPicPr>
          <p:nvPr/>
        </p:nvPicPr>
        <p:blipFill>
          <a:blip r:embed="rId7" cstate="screen">
            <a:lum bright="-4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701" y="4154101"/>
            <a:ext cx="1398905" cy="91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7" name="Seta para baixo 16"/>
          <p:cNvSpPr/>
          <p:nvPr/>
        </p:nvSpPr>
        <p:spPr>
          <a:xfrm>
            <a:off x="5479729" y="1098467"/>
            <a:ext cx="262467" cy="431798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4562032" y="1547197"/>
            <a:ext cx="2108269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PERFURADORES</a:t>
            </a:r>
          </a:p>
        </p:txBody>
      </p:sp>
      <p:pic>
        <p:nvPicPr>
          <p:cNvPr id="19" name="Picture 1028" descr="spodoptera_dano"/>
          <p:cNvPicPr>
            <a:picLocks noChangeAspect="1" noChangeArrowheads="1"/>
          </p:cNvPicPr>
          <p:nvPr/>
        </p:nvPicPr>
        <p:blipFill>
          <a:blip r:embed="rId8" cstate="screen">
            <a:lum bright="-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5168" y="1916401"/>
            <a:ext cx="887886" cy="111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9" r="15908"/>
          <a:stretch/>
        </p:blipFill>
        <p:spPr bwMode="auto">
          <a:xfrm>
            <a:off x="4655168" y="3100449"/>
            <a:ext cx="2026873" cy="148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28" descr="0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6611" y="1916400"/>
            <a:ext cx="1078878" cy="11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Seta para baixo 21"/>
          <p:cNvSpPr/>
          <p:nvPr/>
        </p:nvSpPr>
        <p:spPr>
          <a:xfrm>
            <a:off x="7899507" y="1098467"/>
            <a:ext cx="262467" cy="431798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6981810" y="1547197"/>
            <a:ext cx="215956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BROQUEADORES</a:t>
            </a:r>
          </a:p>
        </p:txBody>
      </p:sp>
      <p:pic>
        <p:nvPicPr>
          <p:cNvPr id="24" name="Picture 8" descr="dano_tuta"/>
          <p:cNvPicPr>
            <a:picLocks noChangeAspect="1" noChangeArrowheads="1"/>
          </p:cNvPicPr>
          <p:nvPr/>
        </p:nvPicPr>
        <p:blipFill>
          <a:blip r:embed="rId11" cstate="screen">
            <a:lum bright="-4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268" y="1933333"/>
            <a:ext cx="1350962" cy="84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5" name="Imagem 9" descr="CBB8.jpg"/>
          <p:cNvPicPr>
            <a:picLocks noChangeAspect="1"/>
          </p:cNvPicPr>
          <p:nvPr/>
        </p:nvPicPr>
        <p:blipFill>
          <a:blip r:embed="rId12" cstate="screen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0282" y="1916400"/>
            <a:ext cx="919868" cy="88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059" y="5161844"/>
            <a:ext cx="1394548" cy="859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10">
            <a:extLst>
              <a:ext uri="{FF2B5EF4-FFF2-40B4-BE49-F238E27FC236}">
                <a16:creationId xmlns:a16="http://schemas.microsoft.com/office/drawing/2014/main" id="{623FF5DC-5F0A-4AE9-A525-719235BD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269" y="2886848"/>
            <a:ext cx="1165950" cy="14226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3" descr="Lagarta broca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919046" y="3161329"/>
            <a:ext cx="1623938" cy="108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13" descr="dano2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268" y="4404267"/>
            <a:ext cx="1165951" cy="1291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463" y="4588933"/>
            <a:ext cx="1080687" cy="1080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Seta para baixo 30"/>
          <p:cNvSpPr/>
          <p:nvPr/>
        </p:nvSpPr>
        <p:spPr>
          <a:xfrm>
            <a:off x="10649208" y="1040555"/>
            <a:ext cx="262467" cy="431798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/>
          <p:cNvSpPr txBox="1"/>
          <p:nvPr/>
        </p:nvSpPr>
        <p:spPr>
          <a:xfrm>
            <a:off x="9731511" y="1489285"/>
            <a:ext cx="201850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DESTRUIDORES</a:t>
            </a:r>
          </a:p>
        </p:txBody>
      </p:sp>
      <p:pic>
        <p:nvPicPr>
          <p:cNvPr id="33" name="Picture 2" descr="Larva e damage2">
            <a:extLst>
              <a:ext uri="{FF2B5EF4-FFF2-40B4-BE49-F238E27FC236}">
                <a16:creationId xmlns:a16="http://schemas.microsoft.com/office/drawing/2014/main" id="{F6DE6BEB-61B6-4242-A03F-4648157C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9701" y="1852525"/>
            <a:ext cx="1210493" cy="91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 descr="PAG52">
            <a:extLst>
              <a:ext uri="{FF2B5EF4-FFF2-40B4-BE49-F238E27FC236}">
                <a16:creationId xmlns:a16="http://schemas.microsoft.com/office/drawing/2014/main" id="{B5C75B6B-BF74-460D-A061-BF2F29C96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630" y="1860201"/>
            <a:ext cx="1229634" cy="92222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BBFD0566-9C6A-4F9E-9CA6-C0C24379A09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353" y="2852137"/>
            <a:ext cx="2455911" cy="184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Seta para baixo 30">
            <a:extLst>
              <a:ext uri="{FF2B5EF4-FFF2-40B4-BE49-F238E27FC236}">
                <a16:creationId xmlns:a16="http://schemas.microsoft.com/office/drawing/2014/main" id="{BF22E55B-21F5-40FB-8F32-62A7C54A4D39}"/>
              </a:ext>
            </a:extLst>
          </p:cNvPr>
          <p:cNvSpPr/>
          <p:nvPr/>
        </p:nvSpPr>
        <p:spPr>
          <a:xfrm>
            <a:off x="1235416" y="4306908"/>
            <a:ext cx="262467" cy="431798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2309F4F-A77E-44F9-BA0A-6AEFEE13E608}"/>
              </a:ext>
            </a:extLst>
          </p:cNvPr>
          <p:cNvSpPr txBox="1"/>
          <p:nvPr/>
        </p:nvSpPr>
        <p:spPr>
          <a:xfrm>
            <a:off x="457063" y="4755638"/>
            <a:ext cx="1792029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CORTADORES</a:t>
            </a:r>
          </a:p>
        </p:txBody>
      </p:sp>
      <p:pic>
        <p:nvPicPr>
          <p:cNvPr id="40" name="Picture 1026" descr="spodoptera">
            <a:extLst>
              <a:ext uri="{FF2B5EF4-FFF2-40B4-BE49-F238E27FC236}">
                <a16:creationId xmlns:a16="http://schemas.microsoft.com/office/drawing/2014/main" id="{64AC66BA-C8A9-4A83-9528-EC958FF21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5" y="5118139"/>
            <a:ext cx="1968136" cy="132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5" descr="76">
            <a:extLst>
              <a:ext uri="{FF2B5EF4-FFF2-40B4-BE49-F238E27FC236}">
                <a16:creationId xmlns:a16="http://schemas.microsoft.com/office/drawing/2014/main" id="{F0D169F9-2766-4815-90D5-DBA9E2647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764" y="4690161"/>
            <a:ext cx="1861679" cy="1291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644838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p131"/>
          <p:cNvSpPr/>
          <p:nvPr/>
        </p:nvSpPr>
        <p:spPr>
          <a:xfrm>
            <a:off x="0" y="0"/>
            <a:ext cx="12192000" cy="75529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Percevejos</a:t>
            </a:r>
            <a:endParaRPr lang="en-US" sz="3600" i="1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57D96B5-F944-4678-A0AD-F0055509B97F}"/>
              </a:ext>
            </a:extLst>
          </p:cNvPr>
          <p:cNvGrpSpPr/>
          <p:nvPr/>
        </p:nvGrpSpPr>
        <p:grpSpPr>
          <a:xfrm>
            <a:off x="1911405" y="1220632"/>
            <a:ext cx="3029155" cy="4772804"/>
            <a:chOff x="1848104" y="1619589"/>
            <a:chExt cx="3029155" cy="4772804"/>
          </a:xfrm>
        </p:grpSpPr>
        <p:pic>
          <p:nvPicPr>
            <p:cNvPr id="2413" name="Google Shape;2413;p131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8104" y="1619589"/>
              <a:ext cx="3029155" cy="437269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2419" name="Google Shape;2419;p131"/>
            <p:cNvSpPr/>
            <p:nvPr/>
          </p:nvSpPr>
          <p:spPr>
            <a:xfrm>
              <a:off x="2202748" y="5992283"/>
              <a:ext cx="231986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b="1" i="1" dirty="0" err="1">
                  <a:solidFill>
                    <a:schemeClr val="dk1"/>
                  </a:solidFill>
                </a:rPr>
                <a:t>Platytylus</a:t>
              </a:r>
              <a:r>
                <a:rPr lang="en-US" sz="2000" b="1" i="1" dirty="0">
                  <a:solidFill>
                    <a:schemeClr val="dk1"/>
                  </a:solidFill>
                </a:rPr>
                <a:t> bicolor</a:t>
              </a:r>
              <a:endParaRPr dirty="0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3E33848-9339-4243-A0E7-85D941EA57AF}"/>
              </a:ext>
            </a:extLst>
          </p:cNvPr>
          <p:cNvGrpSpPr/>
          <p:nvPr/>
        </p:nvGrpSpPr>
        <p:grpSpPr>
          <a:xfrm>
            <a:off x="5892075" y="1220632"/>
            <a:ext cx="4248472" cy="4748673"/>
            <a:chOff x="5735057" y="1183687"/>
            <a:chExt cx="4248472" cy="4748673"/>
          </a:xfrm>
        </p:grpSpPr>
        <p:pic>
          <p:nvPicPr>
            <p:cNvPr id="2414" name="Google Shape;2414;p131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35057" y="1183687"/>
              <a:ext cx="2880320" cy="434856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2415" name="Google Shape;2415;p131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15377" y="1460680"/>
              <a:ext cx="1368152" cy="324036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2417" name="Google Shape;2417;p131"/>
            <p:cNvSpPr txBox="1"/>
            <p:nvPr/>
          </p:nvSpPr>
          <p:spPr>
            <a:xfrm>
              <a:off x="8808867" y="4251711"/>
              <a:ext cx="10740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</a:rPr>
                <a:t>Ovos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418" name="Google Shape;2418;p131"/>
            <p:cNvSpPr/>
            <p:nvPr/>
          </p:nvSpPr>
          <p:spPr>
            <a:xfrm>
              <a:off x="6974308" y="5532250"/>
              <a:ext cx="248124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b="1" i="1" dirty="0" err="1">
                  <a:solidFill>
                    <a:schemeClr val="dk1"/>
                  </a:solidFill>
                </a:rPr>
                <a:t>Leptoglossus</a:t>
              </a:r>
              <a:r>
                <a:rPr lang="en-US" sz="2000" b="1" i="1" dirty="0">
                  <a:solidFill>
                    <a:schemeClr val="dk1"/>
                  </a:solidFill>
                </a:rPr>
                <a:t> </a:t>
              </a:r>
              <a:r>
                <a:rPr lang="en-US" sz="2000" b="1" dirty="0">
                  <a:solidFill>
                    <a:schemeClr val="dk1"/>
                  </a:solidFill>
                </a:rPr>
                <a:t>spp</a:t>
              </a:r>
              <a:r>
                <a:rPr lang="en-US" sz="2000" b="1" i="1" dirty="0">
                  <a:solidFill>
                    <a:schemeClr val="dk1"/>
                  </a:solidFill>
                </a:rPr>
                <a:t>.</a:t>
              </a:r>
              <a:endParaRPr dirty="0"/>
            </a:p>
          </p:txBody>
        </p:sp>
        <p:sp>
          <p:nvSpPr>
            <p:cNvPr id="11" name="Google Shape;2417;p131">
              <a:extLst>
                <a:ext uri="{FF2B5EF4-FFF2-40B4-BE49-F238E27FC236}">
                  <a16:creationId xmlns:a16="http://schemas.microsoft.com/office/drawing/2014/main" id="{902914B6-BD82-494C-B443-4DA7C28D8AB8}"/>
                </a:ext>
              </a:extLst>
            </p:cNvPr>
            <p:cNvSpPr txBox="1"/>
            <p:nvPr/>
          </p:nvSpPr>
          <p:spPr>
            <a:xfrm>
              <a:off x="7175217" y="4978033"/>
              <a:ext cx="147449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</a:rPr>
                <a:t>Adulto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1032C32-9C8B-41E8-B7B0-8C7405FFC35A}"/>
              </a:ext>
            </a:extLst>
          </p:cNvPr>
          <p:cNvSpPr txBox="1"/>
          <p:nvPr/>
        </p:nvSpPr>
        <p:spPr>
          <a:xfrm>
            <a:off x="2032010" y="6146953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Hemiptera</a:t>
            </a:r>
            <a:r>
              <a:rPr lang="pt-BR" sz="2400" dirty="0"/>
              <a:t>: </a:t>
            </a:r>
            <a:r>
              <a:rPr lang="pt-BR" sz="2400" dirty="0" err="1"/>
              <a:t>Miridae</a:t>
            </a:r>
            <a:endParaRPr lang="pt-BR" sz="2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065031D-1848-40F4-9EB5-E532D0F0D558}"/>
              </a:ext>
            </a:extLst>
          </p:cNvPr>
          <p:cNvSpPr txBox="1"/>
          <p:nvPr/>
        </p:nvSpPr>
        <p:spPr>
          <a:xfrm>
            <a:off x="6894955" y="6095681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Hemiptera</a:t>
            </a:r>
            <a:r>
              <a:rPr lang="pt-BR" sz="2400" dirty="0"/>
              <a:t>: </a:t>
            </a:r>
            <a:r>
              <a:rPr lang="pt-BR" sz="2400" dirty="0" err="1"/>
              <a:t>Coreidae</a:t>
            </a:r>
            <a:endParaRPr lang="pt-BR"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5" name="Google Shape;2425;p132"/>
          <p:cNvGrpSpPr/>
          <p:nvPr/>
        </p:nvGrpSpPr>
        <p:grpSpPr>
          <a:xfrm>
            <a:off x="1797376" y="1585356"/>
            <a:ext cx="8465112" cy="4515652"/>
            <a:chOff x="0" y="133"/>
            <a:chExt cx="6318" cy="3987"/>
          </a:xfrm>
        </p:grpSpPr>
        <p:pic>
          <p:nvPicPr>
            <p:cNvPr id="2426" name="Google Shape;2426;p132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994"/>
              <a:ext cx="3499" cy="312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2427" name="Google Shape;2427;p132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31" y="133"/>
              <a:ext cx="2487" cy="393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</p:grpSp>
      <p:sp>
        <p:nvSpPr>
          <p:cNvPr id="2428" name="Google Shape;2428;p132"/>
          <p:cNvSpPr/>
          <p:nvPr/>
        </p:nvSpPr>
        <p:spPr>
          <a:xfrm>
            <a:off x="711200" y="1056184"/>
            <a:ext cx="4368800" cy="739775"/>
          </a:xfrm>
          <a:prstGeom prst="roundRect">
            <a:avLst>
              <a:gd name="adj" fmla="val 18292"/>
            </a:avLst>
          </a:prstGeom>
          <a:solidFill>
            <a:srgbClr val="CE3B00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8"/>
            <a:r>
              <a:rPr lang="en-US" sz="4000" dirty="0" err="1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Danos</a:t>
            </a:r>
            <a:endParaRPr sz="4000" dirty="0">
              <a:solidFill>
                <a:srgbClr val="FFFF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29" name="Google Shape;2429;p132"/>
          <p:cNvSpPr/>
          <p:nvPr/>
        </p:nvSpPr>
        <p:spPr>
          <a:xfrm>
            <a:off x="8710460" y="893326"/>
            <a:ext cx="15520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>
                <a:solidFill>
                  <a:srgbClr val="FFFFFF"/>
                </a:solidFill>
              </a:rPr>
              <a:t>Laranja</a:t>
            </a:r>
            <a:endParaRPr sz="3000" b="1" i="1">
              <a:solidFill>
                <a:srgbClr val="FFFFFF"/>
              </a:solidFill>
            </a:endParaRPr>
          </a:p>
        </p:txBody>
      </p:sp>
      <p:sp>
        <p:nvSpPr>
          <p:cNvPr id="2430" name="Google Shape;2430;p132"/>
          <p:cNvSpPr/>
          <p:nvPr/>
        </p:nvSpPr>
        <p:spPr>
          <a:xfrm>
            <a:off x="4853883" y="2006562"/>
            <a:ext cx="2076422" cy="5539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err="1">
                <a:solidFill>
                  <a:schemeClr val="dk1"/>
                </a:solidFill>
              </a:rPr>
              <a:t>Tangerina</a:t>
            </a:r>
            <a:endParaRPr sz="3000" b="1" dirty="0">
              <a:solidFill>
                <a:schemeClr val="dk1"/>
              </a:solidFill>
            </a:endParaRPr>
          </a:p>
        </p:txBody>
      </p:sp>
      <p:sp>
        <p:nvSpPr>
          <p:cNvPr id="10" name="Google Shape;2412;p131">
            <a:extLst>
              <a:ext uri="{FF2B5EF4-FFF2-40B4-BE49-F238E27FC236}">
                <a16:creationId xmlns:a16="http://schemas.microsoft.com/office/drawing/2014/main" id="{BF57CAA7-7A7C-4DDF-9FF3-981D13C00E43}"/>
              </a:ext>
            </a:extLst>
          </p:cNvPr>
          <p:cNvSpPr/>
          <p:nvPr/>
        </p:nvSpPr>
        <p:spPr>
          <a:xfrm>
            <a:off x="0" y="0"/>
            <a:ext cx="12192000" cy="75529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Percevejos</a:t>
            </a:r>
            <a:endParaRPr lang="en-US" sz="3600" i="1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16" descr="empoasca ver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7828" y="852656"/>
            <a:ext cx="9144000" cy="60327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623" name="Google Shape;623;p16"/>
          <p:cNvSpPr/>
          <p:nvPr/>
        </p:nvSpPr>
        <p:spPr>
          <a:xfrm>
            <a:off x="0" y="-10536"/>
            <a:ext cx="12034982" cy="98959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000"/>
            </a:pP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Cigarrinha-verde - </a:t>
            </a:r>
            <a:r>
              <a:rPr lang="pt-BR" sz="3000" i="1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Empoasca</a:t>
            </a:r>
            <a:r>
              <a:rPr lang="pt-BR" sz="3000" i="1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spp.</a:t>
            </a:r>
          </a:p>
          <a:p>
            <a:pPr algn="ctr">
              <a:buSzPts val="3000"/>
            </a:pP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(</a:t>
            </a:r>
            <a:r>
              <a:rPr lang="pt-BR" sz="30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Hemiptera</a:t>
            </a: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: </a:t>
            </a:r>
            <a:r>
              <a:rPr lang="pt-BR" sz="30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Cicadellidae</a:t>
            </a: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)</a:t>
            </a:r>
            <a:endParaRPr sz="3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9" descr="leafhopper da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244" y="823687"/>
            <a:ext cx="9095512" cy="606367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48" name="Google Shape;648;p19"/>
          <p:cNvSpPr txBox="1"/>
          <p:nvPr/>
        </p:nvSpPr>
        <p:spPr>
          <a:xfrm>
            <a:off x="2960187" y="3480268"/>
            <a:ext cx="6537921" cy="64629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pt-BR" sz="3600" dirty="0">
                <a:solidFill>
                  <a:schemeClr val="lt1"/>
                </a:solidFill>
                <a:latin typeface="+mn-lt"/>
                <a:ea typeface="Century Gothic"/>
                <a:cs typeface="Century Gothic"/>
                <a:sym typeface="Century Gothic"/>
              </a:rPr>
              <a:t>Ação </a:t>
            </a:r>
            <a:r>
              <a:rPr lang="pt-BR" sz="3600" dirty="0" err="1">
                <a:solidFill>
                  <a:schemeClr val="lt1"/>
                </a:solidFill>
                <a:latin typeface="+mn-lt"/>
                <a:ea typeface="Century Gothic"/>
                <a:cs typeface="Century Gothic"/>
                <a:sym typeface="Century Gothic"/>
              </a:rPr>
              <a:t>toxicogênica</a:t>
            </a:r>
            <a:r>
              <a:rPr lang="pt-BR" sz="3600" dirty="0">
                <a:solidFill>
                  <a:schemeClr val="lt1"/>
                </a:solidFill>
                <a:latin typeface="+mn-lt"/>
                <a:ea typeface="Century Gothic"/>
                <a:cs typeface="Century Gothic"/>
                <a:sym typeface="Century Gothic"/>
              </a:rPr>
              <a:t> (saliva)</a:t>
            </a:r>
            <a:endParaRPr dirty="0">
              <a:latin typeface="+mn-lt"/>
            </a:endParaRPr>
          </a:p>
        </p:txBody>
      </p:sp>
      <p:sp>
        <p:nvSpPr>
          <p:cNvPr id="5" name="Google Shape;590;p178"/>
          <p:cNvSpPr txBox="1"/>
          <p:nvPr/>
        </p:nvSpPr>
        <p:spPr>
          <a:xfrm>
            <a:off x="1709665" y="1697510"/>
            <a:ext cx="1481770" cy="553957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FFFF"/>
              </a:buClr>
              <a:buSzPts val="3000"/>
            </a:pPr>
            <a:r>
              <a:rPr lang="pt-BR" sz="3000" dirty="0">
                <a:solidFill>
                  <a:srgbClr val="FFFFFF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Danos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7" name="Google Shape;623;p16">
            <a:extLst>
              <a:ext uri="{FF2B5EF4-FFF2-40B4-BE49-F238E27FC236}">
                <a16:creationId xmlns:a16="http://schemas.microsoft.com/office/drawing/2014/main" id="{EF031903-92C4-4D50-9046-D945E013297B}"/>
              </a:ext>
            </a:extLst>
          </p:cNvPr>
          <p:cNvSpPr/>
          <p:nvPr/>
        </p:nvSpPr>
        <p:spPr>
          <a:xfrm>
            <a:off x="0" y="-10536"/>
            <a:ext cx="12034982" cy="98959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000"/>
            </a:pP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Cigarrinha-verde - </a:t>
            </a:r>
            <a:r>
              <a:rPr lang="pt-BR" sz="3000" i="1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Empoasca</a:t>
            </a:r>
            <a:r>
              <a:rPr lang="pt-BR" sz="3000" i="1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spp.</a:t>
            </a:r>
          </a:p>
          <a:p>
            <a:pPr algn="ctr">
              <a:buSzPts val="3000"/>
            </a:pP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(</a:t>
            </a:r>
            <a:r>
              <a:rPr lang="pt-BR" sz="30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Hemiptera</a:t>
            </a: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: </a:t>
            </a:r>
            <a:r>
              <a:rPr lang="pt-BR" sz="30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Cicadellidae</a:t>
            </a: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)</a:t>
            </a:r>
            <a:endParaRPr sz="3000" dirty="0">
              <a:latin typeface="Arial Black" panose="020B0A040201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BE32531-B88C-B5F6-80D0-643296791043}"/>
              </a:ext>
            </a:extLst>
          </p:cNvPr>
          <p:cNvSpPr/>
          <p:nvPr/>
        </p:nvSpPr>
        <p:spPr>
          <a:xfrm rot="16200000">
            <a:off x="-175561" y="3341748"/>
            <a:ext cx="189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Feijão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gas de feijão">
            <a:extLst>
              <a:ext uri="{FF2B5EF4-FFF2-40B4-BE49-F238E27FC236}">
                <a16:creationId xmlns:a16="http://schemas.microsoft.com/office/drawing/2014/main" id="{438480B4-8CB3-4F9F-BB93-E35216D8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10" y="3459423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4" name="Google Shape;654;p20"/>
          <p:cNvSpPr txBox="1"/>
          <p:nvPr/>
        </p:nvSpPr>
        <p:spPr>
          <a:xfrm>
            <a:off x="1524000" y="4606330"/>
            <a:ext cx="424847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800"/>
            </a:pPr>
            <a:r>
              <a:rPr lang="pt-BR" sz="2800" dirty="0" err="1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Encarquilhamento</a:t>
            </a:r>
            <a:r>
              <a:rPr lang="pt-BR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endParaRPr dirty="0">
              <a:latin typeface="+mn-lt"/>
            </a:endParaRPr>
          </a:p>
          <a:p>
            <a:pPr algn="ctr">
              <a:buSzPts val="2800"/>
            </a:pPr>
            <a:r>
              <a:rPr lang="pt-BR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e</a:t>
            </a:r>
            <a:endParaRPr dirty="0">
              <a:latin typeface="+mn-lt"/>
            </a:endParaRPr>
          </a:p>
          <a:p>
            <a:pPr algn="ctr">
              <a:buSzPts val="2800"/>
            </a:pPr>
            <a:r>
              <a:rPr lang="pt-BR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Amarelecimento marginal das folhas</a:t>
            </a:r>
            <a:endParaRPr dirty="0">
              <a:latin typeface="+mn-lt"/>
            </a:endParaRPr>
          </a:p>
        </p:txBody>
      </p:sp>
      <p:sp>
        <p:nvSpPr>
          <p:cNvPr id="656" name="Google Shape;656;p20"/>
          <p:cNvSpPr txBox="1"/>
          <p:nvPr/>
        </p:nvSpPr>
        <p:spPr>
          <a:xfrm>
            <a:off x="6224576" y="2814007"/>
            <a:ext cx="44974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800"/>
            </a:pPr>
            <a:r>
              <a:rPr lang="pt-BR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Raquitismo das plantas</a:t>
            </a:r>
            <a:endParaRPr dirty="0">
              <a:latin typeface="+mn-lt"/>
            </a:endParaRPr>
          </a:p>
        </p:txBody>
      </p:sp>
      <p:pic>
        <p:nvPicPr>
          <p:cNvPr id="657" name="Google Shape;657;p20" descr="leafhopper da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1185944"/>
            <a:ext cx="4700576" cy="313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9" name="Google Shape;659;p20"/>
          <p:cNvSpPr txBox="1"/>
          <p:nvPr/>
        </p:nvSpPr>
        <p:spPr>
          <a:xfrm>
            <a:off x="6589358" y="5923364"/>
            <a:ext cx="4132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pt-BR" sz="1800" b="1" dirty="0">
                <a:solidFill>
                  <a:schemeClr val="dk1"/>
                </a:solidFill>
                <a:highlight>
                  <a:srgbClr val="FFFF00"/>
                </a:highlight>
              </a:rPr>
              <a:t>Período crítico: até florescimento</a:t>
            </a:r>
            <a:endParaRPr dirty="0"/>
          </a:p>
        </p:txBody>
      </p:sp>
      <p:sp>
        <p:nvSpPr>
          <p:cNvPr id="9" name="Google Shape;590;p178"/>
          <p:cNvSpPr txBox="1"/>
          <p:nvPr/>
        </p:nvSpPr>
        <p:spPr>
          <a:xfrm>
            <a:off x="7357430" y="1610312"/>
            <a:ext cx="1481770" cy="553957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FFFF"/>
              </a:buClr>
              <a:buSzPts val="3000"/>
            </a:pPr>
            <a:r>
              <a:rPr lang="pt-BR" sz="3000" dirty="0">
                <a:solidFill>
                  <a:srgbClr val="FFFFFF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Danos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10" name="Google Shape;623;p16">
            <a:extLst>
              <a:ext uri="{FF2B5EF4-FFF2-40B4-BE49-F238E27FC236}">
                <a16:creationId xmlns:a16="http://schemas.microsoft.com/office/drawing/2014/main" id="{3B3AC248-3694-4290-8719-ED8B05950980}"/>
              </a:ext>
            </a:extLst>
          </p:cNvPr>
          <p:cNvSpPr/>
          <p:nvPr/>
        </p:nvSpPr>
        <p:spPr>
          <a:xfrm>
            <a:off x="0" y="-10536"/>
            <a:ext cx="12034982" cy="98959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000"/>
            </a:pP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Cigarrinha-verde - </a:t>
            </a:r>
            <a:r>
              <a:rPr lang="pt-BR" sz="3000" i="1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Empoasca</a:t>
            </a:r>
            <a:r>
              <a:rPr lang="pt-BR" sz="3000" i="1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spp.</a:t>
            </a:r>
          </a:p>
          <a:p>
            <a:pPr algn="ctr">
              <a:buSzPts val="3000"/>
            </a:pP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(</a:t>
            </a:r>
            <a:r>
              <a:rPr lang="pt-BR" sz="30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Hemiptera</a:t>
            </a: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: </a:t>
            </a:r>
            <a:r>
              <a:rPr lang="pt-BR" sz="30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Cicadellidae</a:t>
            </a:r>
            <a:r>
              <a:rPr lang="pt-BR" sz="30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)</a:t>
            </a:r>
            <a:endParaRPr sz="3000" dirty="0">
              <a:latin typeface="Arial Black" panose="020B0A040201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3F345AD-8C6A-E4D7-4387-46F1B623250A}"/>
              </a:ext>
            </a:extLst>
          </p:cNvPr>
          <p:cNvSpPr/>
          <p:nvPr/>
        </p:nvSpPr>
        <p:spPr>
          <a:xfrm rot="16200000">
            <a:off x="-175561" y="3341748"/>
            <a:ext cx="189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Feijão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2" name="Google Shape;1532;p108" descr="dano_cigarrinha_amendoim_planta2"/>
          <p:cNvPicPr preferRelativeResize="0"/>
          <p:nvPr/>
        </p:nvPicPr>
        <p:blipFill rotWithShape="1">
          <a:blip r:embed="rId3">
            <a:alphaModFix/>
          </a:blip>
          <a:srcRect t="10414"/>
          <a:stretch/>
        </p:blipFill>
        <p:spPr>
          <a:xfrm>
            <a:off x="1524000" y="694284"/>
            <a:ext cx="9144000" cy="61637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1533" name="Google Shape;1533;p108"/>
          <p:cNvSpPr/>
          <p:nvPr/>
        </p:nvSpPr>
        <p:spPr>
          <a:xfrm>
            <a:off x="4079776" y="1700808"/>
            <a:ext cx="3048000" cy="30480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800"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" name="Google Shape;914;p42"/>
          <p:cNvSpPr txBox="1"/>
          <p:nvPr/>
        </p:nvSpPr>
        <p:spPr>
          <a:xfrm>
            <a:off x="1732570" y="1493760"/>
            <a:ext cx="1452282" cy="52318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Danos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7" name="Google Shape;1524;p107">
            <a:extLst>
              <a:ext uri="{FF2B5EF4-FFF2-40B4-BE49-F238E27FC236}">
                <a16:creationId xmlns:a16="http://schemas.microsoft.com/office/drawing/2014/main" id="{D59CEE67-D9F2-4377-A44D-21D6956FB650}"/>
              </a:ext>
            </a:extLst>
          </p:cNvPr>
          <p:cNvSpPr/>
          <p:nvPr/>
        </p:nvSpPr>
        <p:spPr>
          <a:xfrm>
            <a:off x="0" y="0"/>
            <a:ext cx="12192000" cy="105330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2800"/>
            </a:pP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Cigarrinha-verde - </a:t>
            </a:r>
            <a:r>
              <a:rPr lang="pt-BR" sz="2800" i="1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Empoasca</a:t>
            </a: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 spp.</a:t>
            </a:r>
          </a:p>
          <a:p>
            <a:pPr algn="ctr">
              <a:buSzPts val="2800"/>
            </a:pP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(</a:t>
            </a:r>
            <a:r>
              <a:rPr lang="pt-BR" sz="28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Hemiptera</a:t>
            </a: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: </a:t>
            </a:r>
            <a:r>
              <a:rPr lang="pt-BR" sz="28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Cicadellidae</a:t>
            </a: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)</a:t>
            </a:r>
            <a:endParaRPr sz="2800" dirty="0">
              <a:latin typeface="Arial Black" panose="020B0A040201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5465206-1DB3-B505-51C1-F2B883570236}"/>
              </a:ext>
            </a:extLst>
          </p:cNvPr>
          <p:cNvSpPr/>
          <p:nvPr/>
        </p:nvSpPr>
        <p:spPr>
          <a:xfrm rot="16200000">
            <a:off x="-907587" y="3341748"/>
            <a:ext cx="3363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Amendoim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Google Shape;1540;p109" descr="dano_cigarrinha_amendoim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8124" y="1340768"/>
            <a:ext cx="6248400" cy="5256584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" name="Google Shape;914;p42"/>
          <p:cNvSpPr txBox="1"/>
          <p:nvPr/>
        </p:nvSpPr>
        <p:spPr>
          <a:xfrm>
            <a:off x="1732570" y="1493760"/>
            <a:ext cx="1452282" cy="52318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Danos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6" name="Google Shape;1524;p107">
            <a:extLst>
              <a:ext uri="{FF2B5EF4-FFF2-40B4-BE49-F238E27FC236}">
                <a16:creationId xmlns:a16="http://schemas.microsoft.com/office/drawing/2014/main" id="{B4D4EB0D-D83B-4EBA-84DC-26947AD1991D}"/>
              </a:ext>
            </a:extLst>
          </p:cNvPr>
          <p:cNvSpPr/>
          <p:nvPr/>
        </p:nvSpPr>
        <p:spPr>
          <a:xfrm>
            <a:off x="0" y="0"/>
            <a:ext cx="12192000" cy="105330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2800"/>
            </a:pP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Cigarrinha-verde - </a:t>
            </a:r>
            <a:r>
              <a:rPr lang="pt-BR" sz="2800" i="1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Empoasca</a:t>
            </a: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 spp.</a:t>
            </a:r>
          </a:p>
          <a:p>
            <a:pPr algn="ctr">
              <a:buSzPts val="2800"/>
            </a:pP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(</a:t>
            </a:r>
            <a:r>
              <a:rPr lang="pt-BR" sz="28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Hemiptera</a:t>
            </a: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: </a:t>
            </a:r>
            <a:r>
              <a:rPr lang="pt-BR" sz="28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Cicadellidae</a:t>
            </a: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)</a:t>
            </a:r>
            <a:endParaRPr sz="2800" dirty="0">
              <a:latin typeface="Arial Black" panose="020B0A040201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9CB9972-CEF1-4347-4E13-B29916C25015}"/>
              </a:ext>
            </a:extLst>
          </p:cNvPr>
          <p:cNvSpPr/>
          <p:nvPr/>
        </p:nvSpPr>
        <p:spPr>
          <a:xfrm rot="16200000">
            <a:off x="-942422" y="3315623"/>
            <a:ext cx="3363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Amendoim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Google Shape;1400;p93" descr="trips dano2"/>
          <p:cNvPicPr preferRelativeResize="0"/>
          <p:nvPr/>
        </p:nvPicPr>
        <p:blipFill rotWithShape="1">
          <a:blip r:embed="rId3">
            <a:alphaModFix/>
          </a:blip>
          <a:srcRect t="16400"/>
          <a:stretch/>
        </p:blipFill>
        <p:spPr>
          <a:xfrm>
            <a:off x="2904038" y="1500237"/>
            <a:ext cx="6092820" cy="4021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01" name="Google Shape;1401;p93"/>
          <p:cNvSpPr/>
          <p:nvPr/>
        </p:nvSpPr>
        <p:spPr>
          <a:xfrm>
            <a:off x="4020276" y="1504995"/>
            <a:ext cx="3505200" cy="3505200"/>
          </a:xfrm>
          <a:prstGeom prst="ellipse">
            <a:avLst/>
          </a:prstGeom>
          <a:noFill/>
          <a:ln w="762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800"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1402" name="Google Shape;1402;p93"/>
          <p:cNvSpPr txBox="1"/>
          <p:nvPr/>
        </p:nvSpPr>
        <p:spPr>
          <a:xfrm>
            <a:off x="6949096" y="2752548"/>
            <a:ext cx="2506241" cy="120028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pt-BR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Sintoma: “Caminhos” nos folíolos abertos</a:t>
            </a:r>
            <a:endParaRPr dirty="0"/>
          </a:p>
        </p:txBody>
      </p:sp>
      <p:sp>
        <p:nvSpPr>
          <p:cNvPr id="1403" name="Google Shape;1403;p93"/>
          <p:cNvSpPr/>
          <p:nvPr/>
        </p:nvSpPr>
        <p:spPr>
          <a:xfrm rot="1147755">
            <a:off x="6043198" y="1638665"/>
            <a:ext cx="2133600" cy="914400"/>
          </a:xfrm>
          <a:prstGeom prst="curvedDownArrow">
            <a:avLst>
              <a:gd name="adj1" fmla="val 46667"/>
              <a:gd name="adj2" fmla="val 93333"/>
              <a:gd name="adj3" fmla="val 33333"/>
            </a:avLst>
          </a:prstGeom>
          <a:solidFill>
            <a:srgbClr val="FF33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800"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1404" name="Google Shape;1404;p93"/>
          <p:cNvSpPr/>
          <p:nvPr/>
        </p:nvSpPr>
        <p:spPr>
          <a:xfrm>
            <a:off x="5268686" y="4028939"/>
            <a:ext cx="1515291" cy="1546139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05" name="Google Shape;1405;p93"/>
          <p:cNvSpPr txBox="1"/>
          <p:nvPr/>
        </p:nvSpPr>
        <p:spPr>
          <a:xfrm>
            <a:off x="6949096" y="5245959"/>
            <a:ext cx="2286000" cy="12003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pt-BR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Ataque nos folíolos fechados</a:t>
            </a:r>
            <a:endParaRPr dirty="0"/>
          </a:p>
        </p:txBody>
      </p:sp>
      <p:sp>
        <p:nvSpPr>
          <p:cNvPr id="1406" name="Google Shape;1406;p93"/>
          <p:cNvSpPr/>
          <p:nvPr/>
        </p:nvSpPr>
        <p:spPr>
          <a:xfrm rot="1147755">
            <a:off x="6270481" y="4108000"/>
            <a:ext cx="2133600" cy="914400"/>
          </a:xfrm>
          <a:prstGeom prst="curvedDownArrow">
            <a:avLst>
              <a:gd name="adj1" fmla="val 46667"/>
              <a:gd name="adj2" fmla="val 93333"/>
              <a:gd name="adj3" fmla="val 33333"/>
            </a:avLst>
          </a:prstGeom>
          <a:solidFill>
            <a:srgbClr val="FF33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800"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10" name="Google Shape;914;p42"/>
          <p:cNvSpPr txBox="1"/>
          <p:nvPr/>
        </p:nvSpPr>
        <p:spPr>
          <a:xfrm>
            <a:off x="2548894" y="1145689"/>
            <a:ext cx="1452282" cy="52318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Danos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12" name="Google Shape;1390;p92">
            <a:extLst>
              <a:ext uri="{FF2B5EF4-FFF2-40B4-BE49-F238E27FC236}">
                <a16:creationId xmlns:a16="http://schemas.microsoft.com/office/drawing/2014/main" id="{8B19157D-3C0A-46ED-AE03-FE310EE61F34}"/>
              </a:ext>
            </a:extLst>
          </p:cNvPr>
          <p:cNvSpPr/>
          <p:nvPr/>
        </p:nvSpPr>
        <p:spPr>
          <a:xfrm>
            <a:off x="0" y="-1"/>
            <a:ext cx="12192000" cy="92722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2800"/>
            </a:pP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Tripes - </a:t>
            </a:r>
            <a:r>
              <a:rPr lang="pt-BR" sz="2800" i="1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Enneothrips</a:t>
            </a:r>
            <a:r>
              <a:rPr lang="pt-BR" sz="2800" i="1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2800" i="1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flavens</a:t>
            </a:r>
            <a:endParaRPr lang="pt-BR" sz="2800" dirty="0">
              <a:solidFill>
                <a:schemeClr val="lt1"/>
              </a:solidFill>
              <a:latin typeface="Arial Black" panose="020B0A04020102020204" pitchFamily="34" charset="0"/>
              <a:ea typeface="Century Gothic"/>
              <a:cs typeface="Century Gothic"/>
              <a:sym typeface="Century Gothic"/>
            </a:endParaRPr>
          </a:p>
          <a:p>
            <a:pPr algn="ctr">
              <a:buSzPts val="2800"/>
            </a:pP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(</a:t>
            </a:r>
            <a:r>
              <a:rPr lang="pt-BR" sz="28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Thysanoptera</a:t>
            </a: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: </a:t>
            </a:r>
            <a:r>
              <a:rPr lang="pt-BR" sz="2800" dirty="0" err="1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Thripidae</a:t>
            </a:r>
            <a:r>
              <a:rPr lang="pt-BR" sz="2800" dirty="0">
                <a:solidFill>
                  <a:schemeClr val="lt1"/>
                </a:solidFill>
                <a:latin typeface="Arial Black" panose="020B0A04020102020204" pitchFamily="34" charset="0"/>
                <a:ea typeface="Century Gothic"/>
                <a:cs typeface="Century Gothic"/>
                <a:sym typeface="Century Gothic"/>
              </a:rPr>
              <a:t>)</a:t>
            </a:r>
            <a:endParaRPr sz="2800" dirty="0">
              <a:latin typeface="Arial Black" panose="020B0A04020102020204" pitchFamily="34" charset="0"/>
            </a:endParaRPr>
          </a:p>
        </p:txBody>
      </p:sp>
      <p:pic>
        <p:nvPicPr>
          <p:cNvPr id="2" name="Google Shape;1394;p92" descr="Os Tripes">
            <a:extLst>
              <a:ext uri="{FF2B5EF4-FFF2-40B4-BE49-F238E27FC236}">
                <a16:creationId xmlns:a16="http://schemas.microsoft.com/office/drawing/2014/main" id="{D81CE08E-C8EF-96BC-EDBF-B2C2426D05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978" y="3786785"/>
            <a:ext cx="2114493" cy="2248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s://www.spo.cnptia.embrapa.br/documents/10192/29894/manejointegrado_fig1-grande.jpg?t=1391796725940">
            <a:extLst>
              <a:ext uri="{FF2B5EF4-FFF2-40B4-BE49-F238E27FC236}">
                <a16:creationId xmlns:a16="http://schemas.microsoft.com/office/drawing/2014/main" id="{953148FB-B915-F576-2833-134BC1E12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6" r="9008" b="10134"/>
          <a:stretch/>
        </p:blipFill>
        <p:spPr bwMode="auto">
          <a:xfrm>
            <a:off x="203978" y="2340569"/>
            <a:ext cx="2114493" cy="13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413;p94" descr="trips foliolos">
            <a:extLst>
              <a:ext uri="{FF2B5EF4-FFF2-40B4-BE49-F238E27FC236}">
                <a16:creationId xmlns:a16="http://schemas.microsoft.com/office/drawing/2014/main" id="{A957895E-CBA1-4212-252F-C973E65C1D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138" r="1340" b="2079"/>
          <a:stretch/>
        </p:blipFill>
        <p:spPr>
          <a:xfrm>
            <a:off x="9737472" y="1526092"/>
            <a:ext cx="2188206" cy="173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oogle Shape;1427;p96" descr="trips dano 1">
            <a:extLst>
              <a:ext uri="{FF2B5EF4-FFF2-40B4-BE49-F238E27FC236}">
                <a16:creationId xmlns:a16="http://schemas.microsoft.com/office/drawing/2014/main" id="{B679F060-A0BA-BA3A-2ECF-502DC3B4E9B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751" t="19550" r="2749" b="3801"/>
          <a:stretch/>
        </p:blipFill>
        <p:spPr>
          <a:xfrm>
            <a:off x="9766390" y="5036387"/>
            <a:ext cx="2159287" cy="14099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6" name="Google Shape;1420;p95" descr="trips dano3">
            <a:extLst>
              <a:ext uri="{FF2B5EF4-FFF2-40B4-BE49-F238E27FC236}">
                <a16:creationId xmlns:a16="http://schemas.microsoft.com/office/drawing/2014/main" id="{53172207-1AB0-98D5-EF11-1DDC8ECF93F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66390" y="3347513"/>
            <a:ext cx="2159287" cy="1598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483B7FA-A151-ADD2-EE6A-8D673DCFD2F5}"/>
              </a:ext>
            </a:extLst>
          </p:cNvPr>
          <p:cNvSpPr/>
          <p:nvPr/>
        </p:nvSpPr>
        <p:spPr>
          <a:xfrm>
            <a:off x="2849765" y="5633537"/>
            <a:ext cx="3363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Amendoim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69" descr="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9748" y="2773370"/>
            <a:ext cx="3720503" cy="25130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00" name="Google Shape;1000;p69"/>
          <p:cNvSpPr txBox="1"/>
          <p:nvPr/>
        </p:nvSpPr>
        <p:spPr>
          <a:xfrm>
            <a:off x="1497784" y="1156466"/>
            <a:ext cx="70791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-177800" algn="ctr"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sz="2800" b="1" dirty="0">
                <a:solidFill>
                  <a:schemeClr val="dk1"/>
                </a:solidFill>
              </a:rPr>
              <a:t> Lagarta penetra junto aos “</a:t>
            </a:r>
            <a:r>
              <a:rPr lang="pt-BR" sz="2800" b="1" dirty="0" err="1">
                <a:solidFill>
                  <a:schemeClr val="dk1"/>
                </a:solidFill>
              </a:rPr>
              <a:t>frutilhos</a:t>
            </a:r>
            <a:r>
              <a:rPr lang="pt-BR" sz="2800" b="1" dirty="0">
                <a:solidFill>
                  <a:schemeClr val="dk1"/>
                </a:solidFill>
              </a:rPr>
              <a:t>”</a:t>
            </a:r>
            <a:endParaRPr dirty="0"/>
          </a:p>
        </p:txBody>
      </p:sp>
      <p:pic>
        <p:nvPicPr>
          <p:cNvPr id="1001" name="Google Shape;1001;p69" descr="http://www.agrolink.com.br/agromidias/problemas/g/Strymon_basalides10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3992" y="1702390"/>
            <a:ext cx="3888432" cy="27852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02" name="Google Shape;1002;p69" descr="http://www.agrolink.com.br/agromidias/problemas/g/Strymon_basalides10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16083" y="4153434"/>
            <a:ext cx="3275013" cy="23399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03" name="Google Shape;1003;p69" descr="http://sistemasdeproducao.cnptia.embrapa.br/FontesHTML/Abacaxi/SistemaProducaoAbacaxiExtremoSulBahia/6_pragas.jpg"/>
          <p:cNvPicPr preferRelativeResize="0"/>
          <p:nvPr/>
        </p:nvPicPr>
        <p:blipFill rotWithShape="1">
          <a:blip r:embed="rId6">
            <a:alphaModFix/>
          </a:blip>
          <a:srcRect l="37500" r="40000" b="62229"/>
          <a:stretch/>
        </p:blipFill>
        <p:spPr>
          <a:xfrm>
            <a:off x="1738285" y="2285992"/>
            <a:ext cx="1704307" cy="1590686"/>
          </a:xfrm>
          <a:prstGeom prst="ellipse">
            <a:avLst/>
          </a:prstGeom>
          <a:noFill/>
          <a:ln w="63500" cap="rnd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10" name="Google Shape;977;p67">
            <a:extLst>
              <a:ext uri="{FF2B5EF4-FFF2-40B4-BE49-F238E27FC236}">
                <a16:creationId xmlns:a16="http://schemas.microsoft.com/office/drawing/2014/main" id="{EE93A6AD-0974-4BE4-9121-FAF35F65E726}"/>
              </a:ext>
            </a:extLst>
          </p:cNvPr>
          <p:cNvSpPr/>
          <p:nvPr/>
        </p:nvSpPr>
        <p:spPr>
          <a:xfrm>
            <a:off x="0" y="-1"/>
            <a:ext cx="12192000" cy="10996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Broca-do-fruto</a:t>
            </a:r>
          </a:p>
          <a:p>
            <a:pPr algn="ctr"/>
            <a:r>
              <a:rPr lang="pt-BR" sz="3600" b="1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Strymon</a:t>
            </a:r>
            <a:r>
              <a:rPr lang="pt-BR" sz="3600" b="1" i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t-BR" sz="3600" b="1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megarus</a:t>
            </a:r>
            <a:endParaRPr lang="pt-BR" sz="3600" b="1" i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1A0B09D-0B90-1D74-6579-D66933653B19}"/>
              </a:ext>
            </a:extLst>
          </p:cNvPr>
          <p:cNvSpPr/>
          <p:nvPr/>
        </p:nvSpPr>
        <p:spPr>
          <a:xfrm rot="16200000">
            <a:off x="-636797" y="3492684"/>
            <a:ext cx="3363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Abacaxi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70"/>
          <p:cNvSpPr txBox="1"/>
          <p:nvPr/>
        </p:nvSpPr>
        <p:spPr>
          <a:xfrm>
            <a:off x="1380239" y="1210883"/>
            <a:ext cx="8964488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-165100" algn="just">
              <a:buClr>
                <a:schemeClr val="dk1"/>
              </a:buClr>
              <a:buSzPts val="2600"/>
              <a:buFont typeface="Noto Sans Symbols"/>
              <a:buChar char="✔"/>
            </a:pPr>
            <a:r>
              <a:rPr lang="pt-BR" sz="2600" b="1" dirty="0">
                <a:solidFill>
                  <a:schemeClr val="dk1"/>
                </a:solidFill>
              </a:rPr>
              <a:t> Inflorescência atacada pela broca-do-fruto, com emissão de resina</a:t>
            </a:r>
            <a:endParaRPr dirty="0"/>
          </a:p>
        </p:txBody>
      </p:sp>
      <p:grpSp>
        <p:nvGrpSpPr>
          <p:cNvPr id="1012" name="Google Shape;1012;p70"/>
          <p:cNvGrpSpPr/>
          <p:nvPr/>
        </p:nvGrpSpPr>
        <p:grpSpPr>
          <a:xfrm>
            <a:off x="2317800" y="2204864"/>
            <a:ext cx="4248472" cy="3528392"/>
            <a:chOff x="1714480" y="2285992"/>
            <a:chExt cx="6019800" cy="4418012"/>
          </a:xfrm>
        </p:grpSpPr>
        <p:pic>
          <p:nvPicPr>
            <p:cNvPr id="1013" name="Google Shape;1013;p70" descr="abacaxi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14480" y="2285992"/>
              <a:ext cx="6019800" cy="441801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cxnSp>
          <p:nvCxnSpPr>
            <p:cNvPr id="1014" name="Google Shape;1014;p70"/>
            <p:cNvCxnSpPr/>
            <p:nvPr/>
          </p:nvCxnSpPr>
          <p:spPr>
            <a:xfrm rot="10800000" flipH="1">
              <a:off x="2705080" y="5408604"/>
              <a:ext cx="1143000" cy="609600"/>
            </a:xfrm>
            <a:prstGeom prst="straightConnector1">
              <a:avLst/>
            </a:prstGeom>
            <a:noFill/>
            <a:ln w="57150" cap="flat" cmpd="sng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015" name="Google Shape;1015;p70" descr="http://sistemasdeproducao.cnptia.embrapa.br/FontesHTML/Abacaxi/SistemaProducaoAbacaxiExtremoSulBahia/6_pragas.jpg"/>
          <p:cNvPicPr preferRelativeResize="0"/>
          <p:nvPr/>
        </p:nvPicPr>
        <p:blipFill rotWithShape="1">
          <a:blip r:embed="rId4">
            <a:alphaModFix/>
          </a:blip>
          <a:srcRect l="7669" t="39655" r="61655"/>
          <a:stretch/>
        </p:blipFill>
        <p:spPr>
          <a:xfrm>
            <a:off x="6854304" y="2204865"/>
            <a:ext cx="2914104" cy="3600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16" name="Google Shape;1016;p70"/>
          <p:cNvSpPr txBox="1"/>
          <p:nvPr/>
        </p:nvSpPr>
        <p:spPr>
          <a:xfrm>
            <a:off x="2773624" y="5805264"/>
            <a:ext cx="37898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2000">
                <a:solidFill>
                  <a:schemeClr val="dk1"/>
                </a:solidFill>
              </a:rPr>
              <a:t>Exsudação de resina (resinose)</a:t>
            </a:r>
            <a:endParaRPr sz="2000">
              <a:solidFill>
                <a:schemeClr val="dk1"/>
              </a:solidFill>
            </a:endParaRPr>
          </a:p>
        </p:txBody>
      </p:sp>
      <p:cxnSp>
        <p:nvCxnSpPr>
          <p:cNvPr id="1017" name="Google Shape;1017;p70"/>
          <p:cNvCxnSpPr/>
          <p:nvPr/>
        </p:nvCxnSpPr>
        <p:spPr>
          <a:xfrm>
            <a:off x="2130679" y="6021288"/>
            <a:ext cx="649288" cy="0"/>
          </a:xfrm>
          <a:prstGeom prst="straightConnector1">
            <a:avLst/>
          </a:pr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977;p67">
            <a:extLst>
              <a:ext uri="{FF2B5EF4-FFF2-40B4-BE49-F238E27FC236}">
                <a16:creationId xmlns:a16="http://schemas.microsoft.com/office/drawing/2014/main" id="{62D9175E-73E2-4B2B-B1E5-3F0FBF877232}"/>
              </a:ext>
            </a:extLst>
          </p:cNvPr>
          <p:cNvSpPr/>
          <p:nvPr/>
        </p:nvSpPr>
        <p:spPr>
          <a:xfrm>
            <a:off x="0" y="-1"/>
            <a:ext cx="12192000" cy="10996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Broca-do-fruto</a:t>
            </a:r>
          </a:p>
          <a:p>
            <a:pPr algn="ctr"/>
            <a:r>
              <a:rPr lang="pt-BR" sz="3600" b="1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Strymon</a:t>
            </a:r>
            <a:r>
              <a:rPr lang="pt-BR" sz="3600" b="1" i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t-BR" sz="3600" b="1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megarus</a:t>
            </a:r>
            <a:endParaRPr lang="pt-BR" sz="3600" b="1" i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3D1BB0D-9233-95F4-2604-18C3DD2D080A}"/>
              </a:ext>
            </a:extLst>
          </p:cNvPr>
          <p:cNvSpPr/>
          <p:nvPr/>
        </p:nvSpPr>
        <p:spPr>
          <a:xfrm rot="16200000">
            <a:off x="-636797" y="3492684"/>
            <a:ext cx="3363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Abacaxi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9" name="Rectangle 20488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21515EF-99B6-4512-B19A-B1BFF9F0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O </a:t>
            </a:r>
            <a:r>
              <a:rPr lang="en-US" sz="4200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aparelho</a:t>
            </a:r>
            <a:r>
              <a:rPr lang="en-US" sz="42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bucal</a:t>
            </a:r>
            <a:r>
              <a:rPr lang="en-US" sz="42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dos </a:t>
            </a:r>
            <a:r>
              <a:rPr lang="en-US" sz="4200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insetos</a:t>
            </a:r>
            <a:endParaRPr lang="en-US" sz="4200" kern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0491" name="Rectangle 2049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93" name="Group 20492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494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5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6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7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8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9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0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1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2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3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4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5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6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7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8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9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10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11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12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13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15" name="Rectangle 2051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EDA6C4F-0B1E-404E-ACE1-A76C2E9E5316}"/>
              </a:ext>
            </a:extLst>
          </p:cNvPr>
          <p:cNvSpPr txBox="1">
            <a:spLocks/>
          </p:cNvSpPr>
          <p:nvPr/>
        </p:nvSpPr>
        <p:spPr>
          <a:xfrm>
            <a:off x="1166648" y="3531476"/>
            <a:ext cx="4264888" cy="303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Sugador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maxilar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482" name="Picture 2" descr="Aparelho bucal dos insetos e a tromba da borboleta">
            <a:extLst>
              <a:ext uri="{FF2B5EF4-FFF2-40B4-BE49-F238E27FC236}">
                <a16:creationId xmlns:a16="http://schemas.microsoft.com/office/drawing/2014/main" id="{E80B850B-B3B9-42F3-AA61-CD6647A1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77040" y="1639703"/>
            <a:ext cx="5526788" cy="357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4810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71"/>
          <p:cNvSpPr txBox="1">
            <a:spLocks noGrp="1"/>
          </p:cNvSpPr>
          <p:nvPr>
            <p:ph type="body" idx="1"/>
          </p:nvPr>
        </p:nvSpPr>
        <p:spPr>
          <a:xfrm>
            <a:off x="1390401" y="4136103"/>
            <a:ext cx="3330876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indent="-91440" algn="ctr">
              <a:spcBef>
                <a:spcPts val="0"/>
              </a:spcBef>
              <a:buSzPts val="3200"/>
              <a:buNone/>
            </a:pPr>
            <a:r>
              <a:rPr lang="pt-BR" sz="3200" b="1" dirty="0">
                <a:latin typeface="Arial"/>
                <a:ea typeface="Arial"/>
                <a:cs typeface="Arial"/>
                <a:sym typeface="Arial"/>
              </a:rPr>
              <a:t>Resina sai pelo centro do </a:t>
            </a:r>
            <a:r>
              <a:rPr lang="pt-BR" sz="3200" b="1" dirty="0" err="1">
                <a:latin typeface="Arial"/>
                <a:ea typeface="Arial"/>
                <a:cs typeface="Arial"/>
                <a:sym typeface="Arial"/>
              </a:rPr>
              <a:t>frutilho</a:t>
            </a:r>
            <a:endParaRPr sz="3200" b="1" dirty="0">
              <a:latin typeface="Arial"/>
              <a:ea typeface="Arial"/>
              <a:cs typeface="Arial"/>
              <a:sym typeface="Arial"/>
            </a:endParaRPr>
          </a:p>
          <a:p>
            <a:pPr marL="91440" indent="0" algn="just">
              <a:spcBef>
                <a:spcPts val="1400"/>
              </a:spcBef>
              <a:buSzPts val="3200"/>
              <a:buNone/>
            </a:pP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indent="0" algn="just">
              <a:spcBef>
                <a:spcPts val="1400"/>
              </a:spcBef>
              <a:buSzPts val="3200"/>
              <a:buNone/>
            </a:pP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71"/>
          <p:cNvSpPr/>
          <p:nvPr/>
        </p:nvSpPr>
        <p:spPr>
          <a:xfrm>
            <a:off x="1128691" y="2460058"/>
            <a:ext cx="3890745" cy="1200329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3600" b="1">
                <a:solidFill>
                  <a:schemeClr val="dk1"/>
                </a:solidFill>
              </a:rPr>
              <a:t>Doença </a:t>
            </a:r>
            <a:endParaRPr/>
          </a:p>
          <a:p>
            <a:pPr algn="ctr"/>
            <a:r>
              <a:rPr lang="pt-BR" sz="3600" b="1">
                <a:solidFill>
                  <a:schemeClr val="dk1"/>
                </a:solidFill>
              </a:rPr>
              <a:t>fúngica</a:t>
            </a:r>
            <a:endParaRPr sz="3600" b="1">
              <a:solidFill>
                <a:schemeClr val="dk1"/>
              </a:solidFill>
            </a:endParaRPr>
          </a:p>
        </p:txBody>
      </p:sp>
      <p:sp>
        <p:nvSpPr>
          <p:cNvPr id="1027" name="Google Shape;1027;p71"/>
          <p:cNvSpPr/>
          <p:nvPr/>
        </p:nvSpPr>
        <p:spPr>
          <a:xfrm>
            <a:off x="7220208" y="3980382"/>
            <a:ext cx="371474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3200" b="1" dirty="0">
                <a:solidFill>
                  <a:schemeClr val="dk1"/>
                </a:solidFill>
              </a:rPr>
              <a:t>Resina sai pelas laterais do </a:t>
            </a:r>
            <a:r>
              <a:rPr lang="pt-BR" sz="3200" b="1" dirty="0" err="1">
                <a:solidFill>
                  <a:schemeClr val="dk1"/>
                </a:solidFill>
              </a:rPr>
              <a:t>frutilho</a:t>
            </a:r>
            <a:endParaRPr sz="3200" b="1" dirty="0">
              <a:solidFill>
                <a:schemeClr val="lt1"/>
              </a:solidFill>
            </a:endParaRPr>
          </a:p>
        </p:txBody>
      </p:sp>
      <p:sp>
        <p:nvSpPr>
          <p:cNvPr id="1028" name="Google Shape;1028;p71"/>
          <p:cNvSpPr txBox="1"/>
          <p:nvPr/>
        </p:nvSpPr>
        <p:spPr>
          <a:xfrm>
            <a:off x="5512621" y="2275392"/>
            <a:ext cx="114300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9600" b="1" dirty="0">
                <a:solidFill>
                  <a:srgbClr val="FF3300"/>
                </a:solidFill>
              </a:rPr>
              <a:t>X</a:t>
            </a:r>
            <a:endParaRPr sz="9600" b="1" dirty="0">
              <a:solidFill>
                <a:srgbClr val="FF3300"/>
              </a:solidFill>
            </a:endParaRPr>
          </a:p>
        </p:txBody>
      </p:sp>
      <p:sp>
        <p:nvSpPr>
          <p:cNvPr id="1029" name="Google Shape;1029;p71"/>
          <p:cNvSpPr/>
          <p:nvPr/>
        </p:nvSpPr>
        <p:spPr>
          <a:xfrm>
            <a:off x="1524001" y="1258139"/>
            <a:ext cx="9120247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sz="4400" b="1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Gomose   X   </a:t>
            </a:r>
            <a:r>
              <a:rPr lang="pt-BR" sz="4400" b="1" dirty="0" err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Resinose</a:t>
            </a:r>
            <a:endParaRPr sz="4400" b="1" i="1" dirty="0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30" name="Google Shape;1030;p71"/>
          <p:cNvSpPr/>
          <p:nvPr/>
        </p:nvSpPr>
        <p:spPr>
          <a:xfrm>
            <a:off x="7155559" y="2460058"/>
            <a:ext cx="3836007" cy="1200329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3600" b="1">
                <a:solidFill>
                  <a:schemeClr val="dk1"/>
                </a:solidFill>
              </a:rPr>
              <a:t>Ataque do inseto Broca</a:t>
            </a:r>
            <a:endParaRPr/>
          </a:p>
        </p:txBody>
      </p:sp>
      <p:sp>
        <p:nvSpPr>
          <p:cNvPr id="1033" name="Google Shape;1033;p71"/>
          <p:cNvSpPr/>
          <p:nvPr/>
        </p:nvSpPr>
        <p:spPr>
          <a:xfrm>
            <a:off x="2822759" y="3722994"/>
            <a:ext cx="484632" cy="40234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 cap="flat" cmpd="sng">
            <a:solidFill>
              <a:srgbClr val="6F94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4" name="Google Shape;1034;p71"/>
          <p:cNvSpPr/>
          <p:nvPr/>
        </p:nvSpPr>
        <p:spPr>
          <a:xfrm>
            <a:off x="8939307" y="3722994"/>
            <a:ext cx="484632" cy="40234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 cap="flat" cmpd="sng">
            <a:solidFill>
              <a:srgbClr val="6F94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77;p67">
            <a:extLst>
              <a:ext uri="{FF2B5EF4-FFF2-40B4-BE49-F238E27FC236}">
                <a16:creationId xmlns:a16="http://schemas.microsoft.com/office/drawing/2014/main" id="{C57BA033-2272-48B4-8309-9B679A1F0A8A}"/>
              </a:ext>
            </a:extLst>
          </p:cNvPr>
          <p:cNvSpPr/>
          <p:nvPr/>
        </p:nvSpPr>
        <p:spPr>
          <a:xfrm>
            <a:off x="0" y="-1"/>
            <a:ext cx="12192000" cy="10996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Broca-do-fruto</a:t>
            </a:r>
          </a:p>
          <a:p>
            <a:pPr algn="ctr"/>
            <a:r>
              <a:rPr lang="pt-BR" sz="3600" b="1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Strymon</a:t>
            </a:r>
            <a:r>
              <a:rPr lang="pt-BR" sz="3600" b="1" i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t-BR" sz="3600" b="1" i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megarus</a:t>
            </a:r>
            <a:endParaRPr lang="pt-BR" sz="3600" b="1" i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EFEAFF5-F888-B64F-9B92-6B217E186D33}"/>
              </a:ext>
            </a:extLst>
          </p:cNvPr>
          <p:cNvSpPr/>
          <p:nvPr/>
        </p:nvSpPr>
        <p:spPr>
          <a:xfrm rot="16200000">
            <a:off x="-1148748" y="3518717"/>
            <a:ext cx="3363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Abacaxi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5255C7-3BB8-E526-0FE5-20B72C95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000FF"/>
                </a:solidFill>
                <a:latin typeface="Arial Black" panose="020B0A04020102020204" pitchFamily="34" charset="0"/>
              </a:rPr>
              <a:t>Conclusão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E79657-62D4-5FCC-281F-8E67F1C9E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reconhecimento dos sintomas de doenças ou danos provocados é fundamental para identificação do verdadeiro agente causal e seu controle mais eficiente.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EFE951-D173-2118-A004-D021E8716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22" b="1001"/>
          <a:stretch/>
        </p:blipFill>
        <p:spPr>
          <a:xfrm>
            <a:off x="0" y="6193391"/>
            <a:ext cx="12192001" cy="664609"/>
          </a:xfrm>
          <a:prstGeom prst="rect">
            <a:avLst/>
          </a:prstGeom>
        </p:spPr>
      </p:pic>
      <p:pic>
        <p:nvPicPr>
          <p:cNvPr id="5" name="Picture 2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5C86D640-082A-F504-BF78-CE3A9D18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23" y="113432"/>
            <a:ext cx="749077" cy="86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3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9" name="Rectangle 22538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9432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Lepidópteros</a:t>
            </a:r>
            <a:endParaRPr lang="en-US" b="1" kern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3E2A24E-6AEA-4955-BF6E-A3D2A4CAD567}"/>
              </a:ext>
            </a:extLst>
          </p:cNvPr>
          <p:cNvSpPr txBox="1"/>
          <p:nvPr/>
        </p:nvSpPr>
        <p:spPr>
          <a:xfrm>
            <a:off x="382240" y="6233425"/>
            <a:ext cx="5712236" cy="450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B0F0"/>
                </a:solidFill>
              </a:rPr>
              <a:t>Fotos</a:t>
            </a:r>
            <a:r>
              <a:rPr lang="en-US" sz="1600" dirty="0">
                <a:solidFill>
                  <a:srgbClr val="00B0F0"/>
                </a:solidFill>
              </a:rPr>
              <a:t>: </a:t>
            </a:r>
            <a:r>
              <a:rPr lang="en-US" sz="1600" dirty="0" err="1">
                <a:solidFill>
                  <a:srgbClr val="00B0F0"/>
                </a:solidFill>
              </a:rPr>
              <a:t>GreenMe</a:t>
            </a:r>
            <a:r>
              <a:rPr lang="en-US" sz="1600" dirty="0">
                <a:solidFill>
                  <a:srgbClr val="00B0F0"/>
                </a:solidFill>
              </a:rPr>
              <a:t>, </a:t>
            </a:r>
            <a:r>
              <a:rPr lang="en-US" sz="1600" dirty="0" err="1">
                <a:solidFill>
                  <a:srgbClr val="00B0F0"/>
                </a:solidFill>
              </a:rPr>
              <a:t>Vivagreen</a:t>
            </a:r>
            <a:r>
              <a:rPr lang="en-US" sz="1600" dirty="0">
                <a:solidFill>
                  <a:srgbClr val="00B0F0"/>
                </a:solidFill>
              </a:rPr>
              <a:t>, </a:t>
            </a:r>
            <a:r>
              <a:rPr lang="en-US" sz="1600" dirty="0" err="1">
                <a:solidFill>
                  <a:srgbClr val="00B0F0"/>
                </a:solidFill>
              </a:rPr>
              <a:t>Animais</a:t>
            </a:r>
            <a:endParaRPr lang="en-US" sz="1600" dirty="0">
              <a:solidFill>
                <a:srgbClr val="00B0F0"/>
              </a:solidFill>
            </a:endParaRPr>
          </a:p>
        </p:txBody>
      </p:sp>
      <p:pic>
        <p:nvPicPr>
          <p:cNvPr id="22534" name="Picture 6" descr="Mariposa Colibri: conheça o habitat, características ...">
            <a:extLst>
              <a:ext uri="{FF2B5EF4-FFF2-40B4-BE49-F238E27FC236}">
                <a16:creationId xmlns:a16="http://schemas.microsoft.com/office/drawing/2014/main" id="{A7557F04-47B1-4988-8791-8EBE99866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87" b="-2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Borboletas para saudar a primaveraVivagreen">
            <a:extLst>
              <a:ext uri="{FF2B5EF4-FFF2-40B4-BE49-F238E27FC236}">
                <a16:creationId xmlns:a16="http://schemas.microsoft.com/office/drawing/2014/main" id="{88F68643-A7B6-4C80-B1E8-AD4750E60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10" r="17259" b="2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Quais São as Plantas que Atraem Borboletas? - GreenMe.com.br">
            <a:extLst>
              <a:ext uri="{FF2B5EF4-FFF2-40B4-BE49-F238E27FC236}">
                <a16:creationId xmlns:a16="http://schemas.microsoft.com/office/drawing/2014/main" id="{EB22AA9A-5863-4EB3-A449-A53A0BF17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92" r="18984" b="-1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350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7DDF7E7F-B1D6-4154-BA19-FC1151AA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O </a:t>
            </a:r>
            <a:r>
              <a:rPr lang="en-US" sz="3700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aparelho</a:t>
            </a:r>
            <a:r>
              <a:rPr lang="en-US" sz="37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bucal</a:t>
            </a:r>
            <a:r>
              <a:rPr lang="en-US" sz="37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dos </a:t>
            </a:r>
            <a:r>
              <a:rPr lang="en-US" sz="3700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insetos</a:t>
            </a:r>
            <a:endParaRPr lang="en-US" sz="3700" kern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E46408A-4929-45E8-B930-22A30CE658A7}"/>
              </a:ext>
            </a:extLst>
          </p:cNvPr>
          <p:cNvSpPr txBox="1">
            <a:spLocks/>
          </p:cNvSpPr>
          <p:nvPr/>
        </p:nvSpPr>
        <p:spPr>
          <a:xfrm>
            <a:off x="648929" y="2713704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Picador-</a:t>
            </a:r>
            <a:r>
              <a:rPr lang="en-US" sz="2000" dirty="0" err="1">
                <a:latin typeface="+mn-lt"/>
                <a:ea typeface="+mn-ea"/>
                <a:cs typeface="+mn-cs"/>
              </a:rPr>
              <a:t>sugador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tetraqueta</a:t>
            </a:r>
            <a:endParaRPr lang="en-US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23561" name="Rectangle 2356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6" name="Picture 4" descr="MORFOLOGIA EXTERNA DOS INSETOS - ppt video online carregar">
            <a:extLst>
              <a:ext uri="{FF2B5EF4-FFF2-40B4-BE49-F238E27FC236}">
                <a16:creationId xmlns:a16="http://schemas.microsoft.com/office/drawing/2014/main" id="{E42F4C4B-3358-49B1-B493-F10D95C3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05862" y="1170128"/>
            <a:ext cx="6019331" cy="45144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482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961C5B1-6FBE-49F6-A4FF-B60B5200D883}"/>
              </a:ext>
            </a:extLst>
          </p:cNvPr>
          <p:cNvSpPr txBox="1">
            <a:spLocks/>
          </p:cNvSpPr>
          <p:nvPr/>
        </p:nvSpPr>
        <p:spPr>
          <a:xfrm>
            <a:off x="526699" y="685794"/>
            <a:ext cx="10515600" cy="6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err="1">
                <a:solidFill>
                  <a:srgbClr val="0000FF"/>
                </a:solidFill>
                <a:latin typeface="Arial Black" panose="020B0A04020102020204" pitchFamily="34" charset="0"/>
              </a:rPr>
              <a:t>Hemipteros</a:t>
            </a:r>
            <a:endParaRPr lang="pt-BR" sz="36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D96256F-7A66-4FBD-8C1E-57AC95DCDF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662" y="3608646"/>
            <a:ext cx="2211708" cy="1743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F8BE9D7F-750D-4357-B684-5367B5888A55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8882" y="1019242"/>
            <a:ext cx="2370794" cy="177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5B7DEF4-D05F-4C00-81D6-63AD3FB450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882" y="3608646"/>
            <a:ext cx="2370794" cy="177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C498DB3-1CF5-4419-A036-AEB925AE44EC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8888" y="1019242"/>
            <a:ext cx="2297433" cy="177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089BA14-5108-4736-A562-5CAE6F586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843" y="1421207"/>
            <a:ext cx="1745658" cy="254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53A1F97-C87E-47E0-9A73-9E1C3AE12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7" t="5882" r="7147" b="3922"/>
          <a:stretch>
            <a:fillRect/>
          </a:stretch>
        </p:blipFill>
        <p:spPr bwMode="auto">
          <a:xfrm>
            <a:off x="9646612" y="624925"/>
            <a:ext cx="2018689" cy="298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35" descr="10c">
            <a:extLst>
              <a:ext uri="{FF2B5EF4-FFF2-40B4-BE49-F238E27FC236}">
                <a16:creationId xmlns:a16="http://schemas.microsoft.com/office/drawing/2014/main" id="{81B2FB37-B527-4E65-B3FB-2C85ADC1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6612" y="4250386"/>
            <a:ext cx="2045538" cy="1302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http://www.agrolink.com.br/agromidias/problemas/g/Bemisia_tabaci101.jpg">
            <a:extLst>
              <a:ext uri="{FF2B5EF4-FFF2-40B4-BE49-F238E27FC236}">
                <a16:creationId xmlns:a16="http://schemas.microsoft.com/office/drawing/2014/main" id="{6FAC2596-8A88-496D-B08E-0BDF5F94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78" y="4029994"/>
            <a:ext cx="2342787" cy="1743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7D59E51D-8DD5-45DD-A424-97B1D4382F5F}"/>
              </a:ext>
            </a:extLst>
          </p:cNvPr>
          <p:cNvSpPr/>
          <p:nvPr/>
        </p:nvSpPr>
        <p:spPr>
          <a:xfrm>
            <a:off x="5279175" y="1954"/>
            <a:ext cx="2098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Pragas</a:t>
            </a:r>
          </a:p>
        </p:txBody>
      </p:sp>
    </p:spTree>
    <p:extLst>
      <p:ext uri="{BB962C8B-B14F-4D97-AF65-F5344CB8AC3E}">
        <p14:creationId xmlns:p14="http://schemas.microsoft.com/office/powerpoint/2010/main" val="129074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991</Words>
  <Application>Microsoft Office PowerPoint</Application>
  <PresentationFormat>Widescreen</PresentationFormat>
  <Paragraphs>309</Paragraphs>
  <Slides>61</Slides>
  <Notes>42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3" baseType="lpstr">
      <vt:lpstr>Aharoni</vt:lpstr>
      <vt:lpstr>Arial</vt:lpstr>
      <vt:lpstr>Arial Black</vt:lpstr>
      <vt:lpstr>Calibri</vt:lpstr>
      <vt:lpstr>Calibri Light</vt:lpstr>
      <vt:lpstr>Century Gothic</vt:lpstr>
      <vt:lpstr>Noto Sans Symbols</vt:lpstr>
      <vt:lpstr>Symbol</vt:lpstr>
      <vt:lpstr>Times New Roman</vt:lpstr>
      <vt:lpstr>Trebuchet MS</vt:lpstr>
      <vt:lpstr>Wingdings</vt:lpstr>
      <vt:lpstr>Office Theme</vt:lpstr>
      <vt:lpstr>Anomalias em HFF causadas por insetos (fitotoxemias)</vt:lpstr>
      <vt:lpstr>Doença? Praga? Outros sintomas?</vt:lpstr>
      <vt:lpstr>Apresentação do PowerPoint</vt:lpstr>
      <vt:lpstr>O aparelho bucal dos insetos</vt:lpstr>
      <vt:lpstr>Mastigadores</vt:lpstr>
      <vt:lpstr>O aparelho bucal dos insetos</vt:lpstr>
      <vt:lpstr>Lepidópteros</vt:lpstr>
      <vt:lpstr>O aparelho bucal dos insetos</vt:lpstr>
      <vt:lpstr>Apresentação do PowerPoint</vt:lpstr>
      <vt:lpstr>Apresentação do PowerPoint</vt:lpstr>
      <vt:lpstr>Apresentação do PowerPoint</vt:lpstr>
      <vt:lpstr>Apresentação do PowerPoint</vt:lpstr>
      <vt:lpstr>PRAGAS EM AGRICULTURA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Yamamoto</dc:creator>
  <cp:lastModifiedBy>Pedro</cp:lastModifiedBy>
  <cp:revision>27</cp:revision>
  <dcterms:created xsi:type="dcterms:W3CDTF">2022-10-09T10:30:49Z</dcterms:created>
  <dcterms:modified xsi:type="dcterms:W3CDTF">2023-10-30T18:01:07Z</dcterms:modified>
</cp:coreProperties>
</file>