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F7634-52F6-4083-A6A6-080EAC98CDE2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57E99-4684-4B01-9BE8-7F5C8B71F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7E99-4684-4B01-9BE8-7F5C8B71F56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ECB3C-A651-4E88-9E99-F84BA0DBCE87}" type="datetimeFigureOut">
              <a:rPr lang="pt-BR" smtClean="0"/>
              <a:pPr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8159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decreto/2002/D4073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onarq.gov.b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1-2014/2011/Lei/L12527.htm" TargetMode="External"/><Relationship Id="rId2" Type="http://schemas.openxmlformats.org/officeDocument/2006/relationships/hyperlink" Target="http://www.planalto.gov.br/ccivil_03/leis/L8159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57256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Avaliação Documental em Arquivologia: Conceitos e Instrumentos</a:t>
            </a:r>
            <a:endParaRPr lang="pt-BR" b="1" dirty="0"/>
          </a:p>
        </p:txBody>
      </p:sp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2743200" y="528638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Introdução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Organização de Arquivos</a:t>
            </a:r>
          </a:p>
          <a:p>
            <a:pPr lvl="0" algn="r">
              <a:defRPr/>
            </a:pPr>
            <a:r>
              <a:rPr lang="pt-BR" sz="2600" i="1" baseline="0" dirty="0" smtClean="0"/>
              <a:t>Elaborado por </a:t>
            </a:r>
            <a:r>
              <a:rPr lang="pt-BR" sz="2600" i="1" dirty="0" smtClean="0"/>
              <a:t>Cibele A. C. Marques dos Santos, </a:t>
            </a:r>
            <a:r>
              <a:rPr lang="pt-BR" sz="2600" dirty="0"/>
              <a:t>Francisco </a:t>
            </a:r>
            <a:r>
              <a:rPr lang="pt-BR" sz="2600" dirty="0" smtClean="0"/>
              <a:t>L. de Aguiar e </a:t>
            </a:r>
            <a:r>
              <a:rPr lang="pt-BR" sz="2600" i="1" dirty="0" smtClean="0"/>
              <a:t>Marcos U. Cavalheiro</a:t>
            </a:r>
            <a:endParaRPr kumimoji="0" lang="pt-BR" sz="2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02" name="AutoShape 2" descr="Resultado de imagem para avaliaÃ§Ã£o doc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04" name="AutoShape 4" descr="Resultado de imagem para avaliaÃ§Ã£o doc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06" name="Picture 6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357430"/>
            <a:ext cx="458509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Instrumento de Gestão x </a:t>
            </a:r>
            <a:r>
              <a:rPr lang="pt-BR" b="1" dirty="0" err="1" smtClean="0"/>
              <a:t>Arquivística</a:t>
            </a:r>
            <a:r>
              <a:rPr lang="pt-BR" b="1" dirty="0" smtClean="0"/>
              <a:t> Integrada</a:t>
            </a:r>
            <a:endParaRPr lang="pt-BR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3116"/>
            <a:ext cx="8786842" cy="3115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Portaria MEC nº 1.224 – 18/12/2013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22"/>
            <a:ext cx="9275599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 que é a “AVALIAÇÃO” em Arquivologia?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257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latin typeface="Calibri" pitchFamily="34" charset="0"/>
              </a:rPr>
              <a:t>“Processo de </a:t>
            </a:r>
            <a:r>
              <a:rPr lang="pt-BR" b="1" dirty="0" smtClean="0">
                <a:latin typeface="Calibri" pitchFamily="34" charset="0"/>
              </a:rPr>
              <a:t>análise de documentos de arquivo</a:t>
            </a:r>
            <a:r>
              <a:rPr lang="pt-BR" dirty="0" smtClean="0">
                <a:latin typeface="Calibri" pitchFamily="34" charset="0"/>
              </a:rPr>
              <a:t>, que estabelece os </a:t>
            </a:r>
            <a:r>
              <a:rPr lang="pt-BR" b="1" dirty="0" smtClean="0">
                <a:latin typeface="Calibri" pitchFamily="34" charset="0"/>
              </a:rPr>
              <a:t>prazos de guarda e a destinação</a:t>
            </a:r>
            <a:r>
              <a:rPr lang="pt-BR" dirty="0" smtClean="0">
                <a:latin typeface="Calibri" pitchFamily="34" charset="0"/>
              </a:rPr>
              <a:t>, de acordo com os valores que lhes são atribuídos” (BRASIL, 2005, p.41).</a:t>
            </a:r>
          </a:p>
          <a:p>
            <a:pPr algn="just"/>
            <a:r>
              <a:rPr lang="pt-BR" dirty="0" smtClean="0"/>
              <a:t>“Trabalho interdisciplinar que consiste em </a:t>
            </a:r>
            <a:r>
              <a:rPr lang="pt-BR" b="1" dirty="0" smtClean="0"/>
              <a:t>identificar valores para os documentos (imediato e mediato) </a:t>
            </a:r>
            <a:r>
              <a:rPr lang="pt-BR" dirty="0" smtClean="0"/>
              <a:t>e </a:t>
            </a:r>
            <a:r>
              <a:rPr lang="pt-BR" b="1" dirty="0" smtClean="0"/>
              <a:t>analisar seu ciclo de vida</a:t>
            </a:r>
            <a:r>
              <a:rPr lang="pt-BR" dirty="0" smtClean="0"/>
              <a:t>, com vistas a </a:t>
            </a:r>
            <a:r>
              <a:rPr lang="pt-BR" b="1" dirty="0" smtClean="0"/>
              <a:t>estabelecer prazos para sua guarda ou eliminação</a:t>
            </a:r>
            <a:r>
              <a:rPr lang="pt-BR" dirty="0" smtClean="0"/>
              <a:t>, contribuindo para a </a:t>
            </a:r>
            <a:r>
              <a:rPr lang="pt-BR" b="1" dirty="0" smtClean="0"/>
              <a:t>racionalização dos arquivos </a:t>
            </a:r>
            <a:r>
              <a:rPr lang="pt-BR" dirty="0" smtClean="0"/>
              <a:t>e </a:t>
            </a:r>
            <a:r>
              <a:rPr lang="pt-BR" b="1" dirty="0" smtClean="0"/>
              <a:t>eficiência administrativa</a:t>
            </a:r>
            <a:r>
              <a:rPr lang="pt-BR" dirty="0" smtClean="0"/>
              <a:t>, bem como para a </a:t>
            </a:r>
            <a:r>
              <a:rPr lang="pt-BR" b="1" dirty="0" smtClean="0"/>
              <a:t>preservação do patrimônio documental</a:t>
            </a:r>
            <a:r>
              <a:rPr lang="pt-BR" dirty="0" smtClean="0"/>
              <a:t>” (BERNARDES, 1998, p. </a:t>
            </a:r>
            <a:r>
              <a:rPr lang="pt-BR" dirty="0"/>
              <a:t>3</a:t>
            </a:r>
            <a:r>
              <a:rPr lang="pt-BR" dirty="0" smtClean="0"/>
              <a:t>).</a:t>
            </a:r>
          </a:p>
          <a:p>
            <a:pPr algn="just"/>
            <a:endParaRPr lang="pt-BR" dirty="0" smtClean="0">
              <a:latin typeface="Calibri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Objetivos da Avaliação Documental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Estabelecer </a:t>
            </a:r>
            <a:r>
              <a:rPr lang="pt-BR" b="1" dirty="0" smtClean="0"/>
              <a:t>prazos de guarda nas fases corrente e intermediária</a:t>
            </a:r>
            <a:r>
              <a:rPr lang="pt-BR" dirty="0" smtClean="0"/>
              <a:t>, prevendo, segundo </a:t>
            </a:r>
            <a:r>
              <a:rPr lang="pt-BR" u="sng" dirty="0" smtClean="0"/>
              <a:t>legislação, políticas e necessidades</a:t>
            </a:r>
            <a:r>
              <a:rPr lang="pt-BR" dirty="0" smtClean="0"/>
              <a:t>, a </a:t>
            </a:r>
            <a:r>
              <a:rPr lang="pt-BR" b="1" dirty="0" smtClean="0"/>
              <a:t>eliminação ou recolhimento</a:t>
            </a:r>
            <a:r>
              <a:rPr lang="pt-BR" dirty="0" smtClean="0"/>
              <a:t> dos documentos de arquivo à </a:t>
            </a:r>
            <a:r>
              <a:rPr lang="pt-BR" b="1" dirty="0" smtClean="0"/>
              <a:t>guarda permanente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/>
              <a:t>Definir o </a:t>
            </a:r>
            <a:r>
              <a:rPr lang="pt-BR" b="1" dirty="0" smtClean="0"/>
              <a:t>valor documental</a:t>
            </a:r>
            <a:r>
              <a:rPr lang="pt-BR" dirty="0" smtClean="0"/>
              <a:t>, visando </a:t>
            </a:r>
            <a:r>
              <a:rPr lang="pt-BR" b="1" dirty="0" smtClean="0"/>
              <a:t>preservar documentos considerados importantes</a:t>
            </a:r>
            <a:r>
              <a:rPr lang="pt-BR" dirty="0" smtClean="0"/>
              <a:t>, e </a:t>
            </a:r>
            <a:r>
              <a:rPr lang="pt-BR" b="1" dirty="0" smtClean="0"/>
              <a:t>reduzir ao essencial a massa documental</a:t>
            </a:r>
            <a:r>
              <a:rPr lang="pt-BR" dirty="0" smtClean="0"/>
              <a:t> em arquivos. </a:t>
            </a:r>
          </a:p>
          <a:p>
            <a:pPr algn="just"/>
            <a:r>
              <a:rPr lang="pt-BR" dirty="0" smtClean="0"/>
              <a:t>Garantir condições de </a:t>
            </a:r>
            <a:r>
              <a:rPr lang="pt-BR" b="1" dirty="0" smtClean="0"/>
              <a:t>conservação da documentação de valor permanente</a:t>
            </a:r>
            <a:r>
              <a:rPr lang="pt-BR" dirty="0" smtClean="0"/>
              <a:t>. 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Objetivos da Avaliação Documental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0435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Controlar o processo de produção </a:t>
            </a:r>
            <a:r>
              <a:rPr lang="pt-BR" dirty="0" smtClean="0"/>
              <a:t>documental, orientando o emprego de </a:t>
            </a:r>
            <a:r>
              <a:rPr lang="pt-BR" b="1" dirty="0" smtClean="0"/>
              <a:t>suportes adequados </a:t>
            </a:r>
            <a:r>
              <a:rPr lang="pt-BR" dirty="0" smtClean="0"/>
              <a:t>para o registro da informação.</a:t>
            </a:r>
          </a:p>
          <a:p>
            <a:pPr algn="just"/>
            <a:r>
              <a:rPr lang="pt-BR" b="1" dirty="0" smtClean="0"/>
              <a:t>Racionalização do espaço</a:t>
            </a:r>
            <a:r>
              <a:rPr lang="pt-BR" dirty="0" smtClean="0"/>
              <a:t> </a:t>
            </a:r>
            <a:r>
              <a:rPr lang="pt-BR" b="1" dirty="0"/>
              <a:t>físico</a:t>
            </a:r>
            <a:r>
              <a:rPr lang="pt-BR" dirty="0"/>
              <a:t> e </a:t>
            </a:r>
            <a:r>
              <a:rPr lang="pt-BR" b="1" dirty="0" smtClean="0"/>
              <a:t>redução do </a:t>
            </a:r>
            <a:r>
              <a:rPr lang="pt-BR" b="1" dirty="0"/>
              <a:t>peso no </a:t>
            </a:r>
            <a:r>
              <a:rPr lang="pt-BR" b="1" dirty="0" smtClean="0"/>
              <a:t>edifício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 smtClean="0"/>
              <a:t>Racionalização da produção </a:t>
            </a:r>
            <a:r>
              <a:rPr lang="pt-BR" dirty="0"/>
              <a:t>e </a:t>
            </a:r>
            <a:r>
              <a:rPr lang="pt-BR" b="1" dirty="0"/>
              <a:t>do fluxo </a:t>
            </a:r>
            <a:r>
              <a:rPr lang="pt-BR" dirty="0"/>
              <a:t>(trâmite documental</a:t>
            </a:r>
            <a:r>
              <a:rPr lang="pt-BR" dirty="0" smtClean="0"/>
              <a:t>).</a:t>
            </a:r>
          </a:p>
          <a:p>
            <a:pPr algn="just"/>
            <a:r>
              <a:rPr lang="pt-BR" dirty="0" smtClean="0"/>
              <a:t>Garantir </a:t>
            </a:r>
            <a:r>
              <a:rPr lang="pt-BR" dirty="0"/>
              <a:t>a constituição do </a:t>
            </a:r>
            <a:r>
              <a:rPr lang="pt-BR" b="1" dirty="0"/>
              <a:t>patrimônio arquivístico </a:t>
            </a:r>
            <a:r>
              <a:rPr lang="pt-BR" dirty="0"/>
              <a:t>da </a:t>
            </a:r>
            <a:r>
              <a:rPr lang="pt-BR" dirty="0" smtClean="0"/>
              <a:t>entidade.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Objetivos da Avaliação Documental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29196"/>
          </a:xfrm>
        </p:spPr>
        <p:txBody>
          <a:bodyPr/>
          <a:lstStyle/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t-BR" sz="3600" b="1" dirty="0"/>
              <a:t>Coordenar</a:t>
            </a:r>
            <a:r>
              <a:rPr lang="pt-BR" sz="3600" dirty="0"/>
              <a:t> o sistema de arquivos da </a:t>
            </a:r>
            <a:r>
              <a:rPr lang="pt-BR" sz="3600" dirty="0" smtClean="0"/>
              <a:t>instituição.</a:t>
            </a: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t-BR" sz="3600" b="1" dirty="0" smtClean="0"/>
              <a:t>Definir</a:t>
            </a:r>
            <a:r>
              <a:rPr lang="pt-BR" sz="3600" dirty="0" smtClean="0"/>
              <a:t> </a:t>
            </a:r>
            <a:r>
              <a:rPr lang="pt-BR" sz="3600" dirty="0"/>
              <a:t>procedimentos para o funcionamento dos </a:t>
            </a:r>
            <a:r>
              <a:rPr lang="pt-BR" sz="3600" dirty="0" smtClean="0"/>
              <a:t>arquivos. </a:t>
            </a: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t-BR" sz="3600" b="1" dirty="0" smtClean="0"/>
              <a:t>Garantir</a:t>
            </a:r>
            <a:r>
              <a:rPr lang="pt-BR" sz="3600" dirty="0" smtClean="0"/>
              <a:t> </a:t>
            </a:r>
            <a:r>
              <a:rPr lang="pt-BR" sz="3600" dirty="0"/>
              <a:t>as </a:t>
            </a:r>
            <a:r>
              <a:rPr lang="pt-BR" sz="3600" b="1" dirty="0"/>
              <a:t>transferências</a:t>
            </a:r>
            <a:r>
              <a:rPr lang="pt-BR" sz="3600" dirty="0"/>
              <a:t> e </a:t>
            </a:r>
            <a:r>
              <a:rPr lang="pt-BR" sz="3600" b="1" dirty="0" smtClean="0"/>
              <a:t>recolhimentos. </a:t>
            </a: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t-BR" sz="3600" dirty="0" smtClean="0"/>
              <a:t>Permitir </a:t>
            </a:r>
            <a:r>
              <a:rPr lang="pt-BR" sz="3600" dirty="0"/>
              <a:t>pleno </a:t>
            </a:r>
            <a:r>
              <a:rPr lang="pt-BR" sz="3600" b="1" dirty="0"/>
              <a:t>acesso </a:t>
            </a:r>
            <a:r>
              <a:rPr lang="pt-BR" sz="3600" b="1" dirty="0" smtClean="0"/>
              <a:t>à informação e aos documentos</a:t>
            </a:r>
            <a:r>
              <a:rPr lang="pt-BR" sz="3600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Critérios de Avaliação Documental e o “JUÍZO DE VALOR”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VALOR ADMINISTRATIVO</a:t>
            </a:r>
            <a:r>
              <a:rPr lang="pt-BR" dirty="0" smtClean="0"/>
              <a:t>: documentos </a:t>
            </a:r>
            <a:r>
              <a:rPr lang="pt-BR" dirty="0"/>
              <a:t>que </a:t>
            </a:r>
            <a:r>
              <a:rPr lang="pt-BR" b="1" dirty="0"/>
              <a:t>testemunham</a:t>
            </a:r>
            <a:r>
              <a:rPr lang="pt-BR" dirty="0"/>
              <a:t> a política e os </a:t>
            </a:r>
            <a:r>
              <a:rPr lang="pt-BR" b="1" dirty="0"/>
              <a:t>procedimentos</a:t>
            </a:r>
            <a:r>
              <a:rPr lang="pt-BR" dirty="0"/>
              <a:t> adotados pelo organismo, no </a:t>
            </a:r>
            <a:r>
              <a:rPr lang="pt-BR" b="1" dirty="0"/>
              <a:t>desempenho de suas </a:t>
            </a:r>
            <a:r>
              <a:rPr lang="pt-BR" b="1" dirty="0" smtClean="0"/>
              <a:t>funções</a:t>
            </a:r>
            <a:r>
              <a:rPr lang="pt-BR" dirty="0" smtClean="0"/>
              <a:t>;</a:t>
            </a:r>
          </a:p>
          <a:p>
            <a:pPr algn="just"/>
            <a:r>
              <a:rPr lang="pt-BR" b="1" dirty="0" smtClean="0"/>
              <a:t>VALOR LEGAL</a:t>
            </a:r>
            <a:r>
              <a:rPr lang="pt-BR" dirty="0" smtClean="0"/>
              <a:t>: </a:t>
            </a:r>
            <a:r>
              <a:rPr lang="pt-BR" dirty="0"/>
              <a:t>documentos que envolvem direitos a curto  ou longo prazo, tanto do governo quanto de terceiros, e que possuem </a:t>
            </a:r>
            <a:r>
              <a:rPr lang="pt-BR" b="1" dirty="0"/>
              <a:t>caráter probatório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r>
              <a:rPr lang="pt-BR" b="1" dirty="0" smtClean="0"/>
              <a:t>VALOR FISCAL</a:t>
            </a:r>
            <a:r>
              <a:rPr lang="pt-BR" dirty="0" smtClean="0"/>
              <a:t>: documentos relativos a </a:t>
            </a:r>
            <a:r>
              <a:rPr lang="pt-BR" b="1" dirty="0" smtClean="0"/>
              <a:t>operações financeiras </a:t>
            </a:r>
            <a:r>
              <a:rPr lang="pt-BR" dirty="0" smtClean="0"/>
              <a:t>e à </a:t>
            </a:r>
            <a:r>
              <a:rPr lang="pt-BR" b="1" dirty="0" smtClean="0"/>
              <a:t>comprovação de despesas e receitas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Critérios de Avaliação Documental e o “JUÍZO DE VALOR”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VALOR PRIMÁRIO</a:t>
            </a:r>
            <a:r>
              <a:rPr lang="pt-BR" dirty="0" smtClean="0"/>
              <a:t>: os</a:t>
            </a:r>
            <a:r>
              <a:rPr lang="pt-BR" dirty="0" smtClean="0">
                <a:latin typeface="Calibri" pitchFamily="34" charset="0"/>
              </a:rPr>
              <a:t> documentos apenas com valor primário devem ser </a:t>
            </a:r>
            <a:r>
              <a:rPr lang="pt-BR" b="1" dirty="0" smtClean="0">
                <a:latin typeface="Calibri" pitchFamily="34" charset="0"/>
              </a:rPr>
              <a:t>eliminados após o cumprimento do prazo de guarda estabelecido na TTD</a:t>
            </a:r>
            <a:r>
              <a:rPr lang="pt-BR" dirty="0" smtClean="0">
                <a:latin typeface="Calibri" pitchFamily="34" charset="0"/>
              </a:rPr>
              <a:t>”. </a:t>
            </a:r>
          </a:p>
          <a:p>
            <a:pPr algn="just"/>
            <a:r>
              <a:rPr lang="pt-BR" b="1" dirty="0" smtClean="0">
                <a:latin typeface="Calibri" pitchFamily="34" charset="0"/>
              </a:rPr>
              <a:t>VALOR SECUNDÁRIO</a:t>
            </a:r>
            <a:r>
              <a:rPr lang="pt-BR" dirty="0" smtClean="0">
                <a:latin typeface="Calibri" pitchFamily="34" charset="0"/>
              </a:rPr>
              <a:t>: os</a:t>
            </a:r>
            <a:r>
              <a:rPr lang="pt-BR" dirty="0" smtClean="0"/>
              <a:t> documentos passam a ser fonte de pesquisa e informação sobre o próprio serviço e sobre pessoas, fatos ou fenômenos, cuja </a:t>
            </a:r>
            <a:r>
              <a:rPr lang="pt-BR" b="1" dirty="0" smtClean="0"/>
              <a:t>memória</a:t>
            </a:r>
            <a:r>
              <a:rPr lang="pt-BR" dirty="0" smtClean="0"/>
              <a:t>, em termos históricos, considera-se relevante </a:t>
            </a:r>
            <a:r>
              <a:rPr lang="pt-BR" dirty="0" smtClean="0">
                <a:latin typeface="Calibri" pitchFamily="34" charset="0"/>
              </a:rPr>
              <a:t>(Manual de gestão de documentos do Estado do Paraná, 1998, p.8).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Prazos de Guarda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100" b="1" dirty="0" smtClean="0"/>
              <a:t>Período de tempo </a:t>
            </a:r>
            <a:r>
              <a:rPr lang="pt-BR" sz="3100" dirty="0" smtClean="0"/>
              <a:t>em que o documento deve ser mantido no </a:t>
            </a:r>
            <a:r>
              <a:rPr lang="pt-BR" sz="3100" b="1" dirty="0" smtClean="0"/>
              <a:t>arquivo corrente e intermediário</a:t>
            </a:r>
            <a:r>
              <a:rPr lang="pt-BR" sz="3100" dirty="0" smtClean="0"/>
              <a:t>, aguardando </a:t>
            </a:r>
            <a:r>
              <a:rPr lang="pt-BR" sz="3100" b="1" dirty="0" smtClean="0"/>
              <a:t>destinação final </a:t>
            </a:r>
            <a:r>
              <a:rPr lang="pt-BR" sz="3100" dirty="0" smtClean="0"/>
              <a:t>(expurgo ou arquivo permanente?).</a:t>
            </a:r>
          </a:p>
          <a:p>
            <a:pPr algn="just"/>
            <a:endParaRPr lang="pt-BR" sz="3100" dirty="0"/>
          </a:p>
          <a:p>
            <a:pPr algn="just"/>
            <a:r>
              <a:rPr lang="pt-BR" sz="3100" b="1" dirty="0" smtClean="0"/>
              <a:t>MÉDIA EM ARQUIVO CORRENTE</a:t>
            </a:r>
            <a:r>
              <a:rPr lang="pt-BR" sz="3100" dirty="0" smtClean="0"/>
              <a:t>: </a:t>
            </a:r>
          </a:p>
          <a:p>
            <a:pPr marL="1028700" lvl="1" indent="-571500" algn="just">
              <a:buNone/>
            </a:pPr>
            <a:r>
              <a:rPr lang="pt-BR" sz="3100" b="1" dirty="0" smtClean="0"/>
              <a:t>       valor imediato ou primário </a:t>
            </a:r>
            <a:r>
              <a:rPr lang="pt-BR" sz="3100" dirty="0" smtClean="0"/>
              <a:t>– documentos vigentes e muito consultados (5 anos).</a:t>
            </a:r>
          </a:p>
          <a:p>
            <a:pPr marL="1028700" lvl="1" indent="-571500" algn="just">
              <a:buNone/>
            </a:pPr>
            <a:r>
              <a:rPr lang="pt-BR" sz="3100" b="1" dirty="0" smtClean="0"/>
              <a:t>       valor primário reduzido </a:t>
            </a:r>
            <a:r>
              <a:rPr lang="pt-BR" sz="3100" dirty="0" smtClean="0"/>
              <a:t>– documentos regularmente consultados (5+ 5= 10 anos).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Prazos de Guarda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400" b="1" dirty="0" smtClean="0"/>
              <a:t>MÉDIA EM ARQUIVO INTERMEDIÁRIO</a:t>
            </a:r>
          </a:p>
          <a:p>
            <a:pPr marL="1028700" lvl="1" indent="-571500" algn="just">
              <a:buNone/>
            </a:pPr>
            <a:r>
              <a:rPr lang="pt-BR" sz="3400" b="1" dirty="0" smtClean="0"/>
              <a:t>      valor primário mínimo – </a:t>
            </a:r>
            <a:r>
              <a:rPr lang="pt-BR" sz="3400" dirty="0" smtClean="0"/>
              <a:t>documentos com pouca </a:t>
            </a:r>
            <a:r>
              <a:rPr lang="pt-BR" sz="3400" dirty="0" err="1" smtClean="0"/>
              <a:t>frequência</a:t>
            </a:r>
            <a:r>
              <a:rPr lang="pt-BR" sz="3400" dirty="0" smtClean="0"/>
              <a:t> de uso (10+20= 30 anos).</a:t>
            </a:r>
          </a:p>
          <a:p>
            <a:pPr marL="1028700" lvl="1" indent="-571500" algn="just">
              <a:buNone/>
            </a:pPr>
            <a:r>
              <a:rPr lang="pt-BR" sz="3400" b="1" dirty="0" smtClean="0"/>
              <a:t>       secundário potencial – </a:t>
            </a:r>
            <a:r>
              <a:rPr lang="pt-BR" sz="3400" dirty="0" smtClean="0"/>
              <a:t>documentos  transferidos para arquivo permanente (30+20= 50 anos) – </a:t>
            </a:r>
            <a:r>
              <a:rPr lang="pt-BR" sz="3400" b="1" dirty="0" smtClean="0"/>
              <a:t>acesso público mediante autorização</a:t>
            </a:r>
            <a:r>
              <a:rPr lang="pt-BR" sz="3400" dirty="0" smtClean="0"/>
              <a:t>.</a:t>
            </a:r>
          </a:p>
          <a:p>
            <a:endParaRPr lang="pt-B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Gestão Documental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400" dirty="0" smtClean="0"/>
              <a:t>Conjunto de </a:t>
            </a:r>
            <a:r>
              <a:rPr lang="pt-BR" sz="3400" b="1" dirty="0" smtClean="0"/>
              <a:t>procedimentos e operações técnicas </a:t>
            </a:r>
            <a:r>
              <a:rPr lang="pt-BR" sz="3400" dirty="0" smtClean="0"/>
              <a:t>referentes à </a:t>
            </a:r>
            <a:r>
              <a:rPr lang="pt-BR" sz="3400" b="1" dirty="0" smtClean="0"/>
              <a:t>produção</a:t>
            </a:r>
            <a:r>
              <a:rPr lang="pt-BR" sz="3400" dirty="0" smtClean="0"/>
              <a:t>, </a:t>
            </a:r>
            <a:r>
              <a:rPr lang="pt-BR" sz="3400" b="1" dirty="0" smtClean="0"/>
              <a:t>tramitação</a:t>
            </a:r>
            <a:r>
              <a:rPr lang="pt-BR" sz="3400" dirty="0" smtClean="0"/>
              <a:t>, </a:t>
            </a:r>
            <a:r>
              <a:rPr lang="pt-BR" sz="3400" b="1" dirty="0" smtClean="0"/>
              <a:t>uso</a:t>
            </a:r>
            <a:r>
              <a:rPr lang="pt-BR" sz="3400" dirty="0" smtClean="0"/>
              <a:t>, </a:t>
            </a:r>
            <a:r>
              <a:rPr lang="pt-BR" sz="3400" b="1" dirty="0" smtClean="0">
                <a:solidFill>
                  <a:srgbClr val="FF0000"/>
                </a:solidFill>
              </a:rPr>
              <a:t>AVALIAÇÃO </a:t>
            </a:r>
            <a:r>
              <a:rPr lang="pt-BR" sz="3400" dirty="0" smtClean="0"/>
              <a:t>e </a:t>
            </a:r>
            <a:r>
              <a:rPr lang="pt-BR" sz="3400" b="1" dirty="0" smtClean="0"/>
              <a:t>arquivamento de documentos </a:t>
            </a:r>
            <a:r>
              <a:rPr lang="pt-BR" sz="3400" dirty="0" smtClean="0"/>
              <a:t>em fase </a:t>
            </a:r>
            <a:r>
              <a:rPr lang="pt-BR" sz="3400" b="1" dirty="0" smtClean="0"/>
              <a:t>corrente</a:t>
            </a:r>
            <a:r>
              <a:rPr lang="pt-BR" sz="3400" dirty="0" smtClean="0"/>
              <a:t> e </a:t>
            </a:r>
            <a:r>
              <a:rPr lang="pt-BR" sz="3400" b="1" dirty="0" smtClean="0"/>
              <a:t>intermediária</a:t>
            </a:r>
            <a:r>
              <a:rPr lang="pt-BR" sz="3400" dirty="0" smtClean="0"/>
              <a:t>, visando a sua eliminação ou recolhimento para guarda </a:t>
            </a:r>
            <a:r>
              <a:rPr lang="pt-BR" sz="3400" b="1" dirty="0" smtClean="0"/>
              <a:t>permanente </a:t>
            </a:r>
            <a:r>
              <a:rPr lang="pt-BR" sz="3400" dirty="0" smtClean="0"/>
              <a:t>(Art. 3º ).</a:t>
            </a:r>
          </a:p>
          <a:p>
            <a:pPr algn="just"/>
            <a:endParaRPr lang="pt-BR" sz="3400" dirty="0" smtClean="0"/>
          </a:p>
          <a:p>
            <a:pPr algn="just"/>
            <a:r>
              <a:rPr lang="pt-BR" sz="3400" dirty="0" smtClean="0"/>
              <a:t>É </a:t>
            </a:r>
            <a:r>
              <a:rPr lang="pt-BR" sz="3400" b="1" dirty="0" smtClean="0"/>
              <a:t>dever do Poder Público </a:t>
            </a:r>
            <a:r>
              <a:rPr lang="pt-BR" sz="3400" dirty="0" smtClean="0"/>
              <a:t>a gestão documental e a proteção especial a documentos de arquivo, como instrumento de </a:t>
            </a:r>
            <a:r>
              <a:rPr lang="pt-BR" sz="3400" b="1" dirty="0" smtClean="0"/>
              <a:t>apoio à administração</a:t>
            </a:r>
            <a:r>
              <a:rPr lang="pt-BR" sz="3400" dirty="0" smtClean="0"/>
              <a:t>, à </a:t>
            </a:r>
            <a:r>
              <a:rPr lang="pt-BR" sz="3400" b="1" dirty="0" smtClean="0"/>
              <a:t>cultura,</a:t>
            </a:r>
            <a:r>
              <a:rPr lang="pt-BR" sz="3400" dirty="0" smtClean="0"/>
              <a:t> ao </a:t>
            </a:r>
            <a:r>
              <a:rPr lang="pt-BR" sz="3400" b="1" dirty="0" smtClean="0"/>
              <a:t>desenvolvimento científico </a:t>
            </a:r>
            <a:r>
              <a:rPr lang="pt-BR" sz="3400" dirty="0" smtClean="0"/>
              <a:t>e como elementos de </a:t>
            </a:r>
            <a:r>
              <a:rPr lang="pt-BR" sz="3400" b="1" dirty="0" smtClean="0"/>
              <a:t>prova</a:t>
            </a:r>
            <a:r>
              <a:rPr lang="pt-BR" sz="3400" dirty="0" smtClean="0"/>
              <a:t> e </a:t>
            </a:r>
            <a:r>
              <a:rPr lang="pt-BR" sz="3400" b="1" dirty="0" smtClean="0"/>
              <a:t>informação</a:t>
            </a:r>
            <a:r>
              <a:rPr lang="pt-BR" sz="3400" dirty="0" smtClean="0"/>
              <a:t> (Art. 1º ).</a:t>
            </a:r>
          </a:p>
          <a:p>
            <a:pPr algn="just"/>
            <a:endParaRPr lang="pt-BR" sz="3400" dirty="0" smtClean="0"/>
          </a:p>
          <a:p>
            <a:pPr algn="just"/>
            <a:r>
              <a:rPr lang="pt-BR" sz="3400" dirty="0" smtClean="0">
                <a:hlinkClick r:id="rId2"/>
              </a:rPr>
              <a:t>Lei 8159/1991 - Lei Nacional de Arquivo</a:t>
            </a:r>
            <a:endParaRPr lang="pt-BR" sz="34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Prazos de Guarda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ARQUIVO PERMANENTE </a:t>
            </a:r>
          </a:p>
          <a:p>
            <a:pPr marL="342900" lvl="1" indent="-342900" algn="just">
              <a:buNone/>
            </a:pPr>
            <a:r>
              <a:rPr lang="pt-BR" sz="3600" b="1" dirty="0" smtClean="0"/>
              <a:t>    valor secundário máximo – </a:t>
            </a:r>
            <a:r>
              <a:rPr lang="pt-BR" sz="3600" dirty="0" smtClean="0"/>
              <a:t>documentos que perderam a vigência, valor permanente, histórico, patrimonial; acesso público pleno (mundo “ideal”). </a:t>
            </a:r>
            <a:endParaRPr lang="pt-BR" sz="3600" b="1" dirty="0" smtClean="0"/>
          </a:p>
          <a:p>
            <a:endParaRPr lang="pt-BR" b="1" dirty="0" smtClean="0"/>
          </a:p>
          <a:p>
            <a:endParaRPr lang="pt-BR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Plano de Destinação Documental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just">
              <a:defRPr/>
            </a:pPr>
            <a:r>
              <a:rPr lang="pt-BR" dirty="0">
                <a:latin typeface="Calibri" pitchFamily="34" charset="0"/>
              </a:rPr>
              <a:t>“Esquema no qual se fixa a destinação dos </a:t>
            </a:r>
            <a:r>
              <a:rPr lang="pt-BR" dirty="0" smtClean="0">
                <a:latin typeface="Calibri" pitchFamily="34" charset="0"/>
              </a:rPr>
              <a:t>documentos” (BRASIL, </a:t>
            </a:r>
            <a:r>
              <a:rPr lang="pt-BR" dirty="0">
                <a:latin typeface="Calibri" pitchFamily="34" charset="0"/>
              </a:rPr>
              <a:t>2005, p.133</a:t>
            </a:r>
            <a:r>
              <a:rPr lang="pt-BR" dirty="0" smtClean="0">
                <a:latin typeface="Calibri" pitchFamily="34" charset="0"/>
              </a:rPr>
              <a:t>).</a:t>
            </a:r>
          </a:p>
          <a:p>
            <a:pPr marL="571500" indent="-571500" algn="just">
              <a:defRPr/>
            </a:pPr>
            <a:endParaRPr lang="pt-BR" dirty="0">
              <a:latin typeface="Calibri" pitchFamily="34" charset="0"/>
            </a:endParaRPr>
          </a:p>
          <a:p>
            <a:pPr marL="571500" indent="-571500" algn="just">
              <a:defRPr/>
            </a:pPr>
            <a:r>
              <a:rPr lang="pt-BR" dirty="0" smtClean="0">
                <a:latin typeface="Calibri" pitchFamily="34" charset="0"/>
              </a:rPr>
              <a:t>“</a:t>
            </a:r>
            <a:r>
              <a:rPr lang="pt-BR" dirty="0">
                <a:latin typeface="Calibri" pitchFamily="34" charset="0"/>
              </a:rPr>
              <a:t>Conjunto de instrumentos de destinação de documentos</a:t>
            </a:r>
            <a:r>
              <a:rPr lang="pt-BR" dirty="0" smtClean="0">
                <a:latin typeface="Calibri" pitchFamily="34" charset="0"/>
              </a:rPr>
              <a:t>”</a:t>
            </a:r>
            <a:r>
              <a:rPr lang="pt-BR" dirty="0">
                <a:latin typeface="Calibri" pitchFamily="34" charset="0"/>
              </a:rPr>
              <a:t>	</a:t>
            </a:r>
            <a:r>
              <a:rPr lang="pt-BR" dirty="0" smtClean="0">
                <a:latin typeface="Calibri" pitchFamily="34" charset="0"/>
              </a:rPr>
              <a:t>(BELLOTTO;CAMARGO, </a:t>
            </a:r>
            <a:r>
              <a:rPr lang="pt-BR" dirty="0">
                <a:latin typeface="Calibri" pitchFamily="34" charset="0"/>
              </a:rPr>
              <a:t>1996, p.60</a:t>
            </a:r>
            <a:r>
              <a:rPr lang="pt-BR" dirty="0" smtClean="0">
                <a:latin typeface="Calibri" pitchFamily="34" charset="0"/>
              </a:rPr>
              <a:t>). 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Instrumentos de Destinação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/>
          </a:bodyPr>
          <a:lstStyle/>
          <a:p>
            <a:pPr marL="571500" indent="-571500" algn="just">
              <a:defRPr/>
            </a:pPr>
            <a:r>
              <a:rPr lang="pt-BR" b="1" dirty="0">
                <a:latin typeface="Calibri" pitchFamily="34" charset="0"/>
              </a:rPr>
              <a:t>Tabela </a:t>
            </a:r>
            <a:r>
              <a:rPr lang="pt-BR" b="1" dirty="0" smtClean="0">
                <a:latin typeface="Calibri" pitchFamily="34" charset="0"/>
              </a:rPr>
              <a:t>de Temporalidade</a:t>
            </a:r>
            <a:r>
              <a:rPr lang="pt-BR" dirty="0">
                <a:latin typeface="Calibri" pitchFamily="34" charset="0"/>
              </a:rPr>
              <a:t>; </a:t>
            </a:r>
          </a:p>
          <a:p>
            <a:pPr marL="571500" indent="-571500" algn="just">
              <a:defRPr/>
            </a:pPr>
            <a:r>
              <a:rPr lang="pt-BR" b="1" dirty="0">
                <a:latin typeface="Calibri" pitchFamily="34" charset="0"/>
              </a:rPr>
              <a:t>Lista de </a:t>
            </a:r>
            <a:r>
              <a:rPr lang="pt-BR" b="1" dirty="0" smtClean="0">
                <a:latin typeface="Calibri" pitchFamily="34" charset="0"/>
              </a:rPr>
              <a:t>Eliminação</a:t>
            </a:r>
            <a:r>
              <a:rPr lang="pt-BR" dirty="0">
                <a:latin typeface="Calibri" pitchFamily="34" charset="0"/>
              </a:rPr>
              <a:t>;</a:t>
            </a:r>
          </a:p>
          <a:p>
            <a:pPr marL="571500" indent="-571500" algn="just">
              <a:defRPr/>
            </a:pPr>
            <a:r>
              <a:rPr lang="pt-BR" b="1" dirty="0">
                <a:latin typeface="Calibri" pitchFamily="34" charset="0"/>
              </a:rPr>
              <a:t>Termo de </a:t>
            </a:r>
            <a:r>
              <a:rPr lang="pt-BR" b="1" dirty="0" smtClean="0">
                <a:latin typeface="Calibri" pitchFamily="34" charset="0"/>
              </a:rPr>
              <a:t>Eliminação</a:t>
            </a:r>
            <a:r>
              <a:rPr lang="pt-BR" dirty="0" smtClean="0">
                <a:latin typeface="Calibri" pitchFamily="34" charset="0"/>
              </a:rPr>
              <a:t>;</a:t>
            </a:r>
          </a:p>
          <a:p>
            <a:pPr marL="571500" indent="-571500" algn="just">
              <a:defRPr/>
            </a:pPr>
            <a:r>
              <a:rPr lang="pt-BR" b="1" dirty="0">
                <a:latin typeface="Calibri" pitchFamily="34" charset="0"/>
              </a:rPr>
              <a:t>Relação de Transferência </a:t>
            </a:r>
            <a:r>
              <a:rPr lang="pt-BR" dirty="0">
                <a:latin typeface="Calibri" pitchFamily="34" charset="0"/>
              </a:rPr>
              <a:t>(controla a passagem de documentos do arquivo corrente para o arquivo intermediário</a:t>
            </a:r>
            <a:r>
              <a:rPr lang="pt-BR" dirty="0" smtClean="0">
                <a:latin typeface="Calibri" pitchFamily="34" charset="0"/>
              </a:rPr>
              <a:t>);</a:t>
            </a:r>
            <a:endParaRPr lang="pt-BR" dirty="0">
              <a:latin typeface="Calibri" pitchFamily="34" charset="0"/>
            </a:endParaRPr>
          </a:p>
          <a:p>
            <a:pPr marL="571500" indent="-571500" algn="just">
              <a:defRPr/>
            </a:pPr>
            <a:r>
              <a:rPr lang="pt-BR" b="1" dirty="0" smtClean="0">
                <a:latin typeface="Calibri" pitchFamily="34" charset="0"/>
              </a:rPr>
              <a:t>Relação </a:t>
            </a:r>
            <a:r>
              <a:rPr lang="pt-BR" b="1" dirty="0">
                <a:latin typeface="Calibri" pitchFamily="34" charset="0"/>
              </a:rPr>
              <a:t>de </a:t>
            </a:r>
            <a:r>
              <a:rPr lang="pt-BR" b="1" dirty="0" smtClean="0">
                <a:latin typeface="Calibri" pitchFamily="34" charset="0"/>
              </a:rPr>
              <a:t>Recolhimento </a:t>
            </a:r>
            <a:r>
              <a:rPr lang="pt-BR" dirty="0">
                <a:latin typeface="Calibri" pitchFamily="34" charset="0"/>
              </a:rPr>
              <a:t>(controla a passagem de documentos do arquivo intermediário para o arquivo permanente</a:t>
            </a:r>
            <a:r>
              <a:rPr lang="pt-BR" dirty="0" smtClean="0">
                <a:latin typeface="Calibri" pitchFamily="34" charset="0"/>
              </a:rPr>
              <a:t>). </a:t>
            </a:r>
            <a:endParaRPr lang="pt-BR" dirty="0">
              <a:latin typeface="Calibri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Prazos de Prescrição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Os prazos prescricionais deverão ser </a:t>
            </a:r>
            <a:r>
              <a:rPr lang="pt-BR" b="1" dirty="0" smtClean="0"/>
              <a:t>definidos pelos representantes da área jurídica </a:t>
            </a:r>
            <a:r>
              <a:rPr lang="pt-BR" dirty="0" smtClean="0"/>
              <a:t>que integrarem as </a:t>
            </a:r>
            <a:r>
              <a:rPr lang="pt-BR" b="1" dirty="0"/>
              <a:t>C</a:t>
            </a:r>
            <a:r>
              <a:rPr lang="pt-BR" b="1" dirty="0" smtClean="0"/>
              <a:t>omissões de Avaliação de Documentos </a:t>
            </a:r>
            <a:r>
              <a:rPr lang="pt-BR" b="1" smtClean="0"/>
              <a:t>e Acesso (CADAs</a:t>
            </a:r>
            <a:r>
              <a:rPr lang="pt-BR" b="1" dirty="0" smtClean="0"/>
              <a:t>)</a:t>
            </a:r>
            <a:r>
              <a:rPr lang="pt-BR" dirty="0" smtClean="0"/>
              <a:t>.</a:t>
            </a:r>
          </a:p>
          <a:p>
            <a:pPr algn="just" fontAlgn="base"/>
            <a:r>
              <a:rPr lang="pt-BR" dirty="0"/>
              <a:t>Conforme determina o </a:t>
            </a:r>
            <a:r>
              <a:rPr lang="pt-BR" dirty="0">
                <a:hlinkClick r:id="rId2" tooltip="Acesso ao Decreto"/>
              </a:rPr>
              <a:t>Decreto nº 4.073</a:t>
            </a:r>
            <a:r>
              <a:rPr lang="pt-BR" dirty="0"/>
              <a:t>, de 3 de janeiro de 2002, em seu Art. 18, </a:t>
            </a:r>
            <a:r>
              <a:rPr lang="pt-BR" b="1" dirty="0"/>
              <a:t>todos os órgãos e entidades da administração pública federal </a:t>
            </a:r>
            <a:r>
              <a:rPr lang="pt-BR" dirty="0"/>
              <a:t>devem constituir suas respectivas </a:t>
            </a:r>
            <a:r>
              <a:rPr lang="pt-BR" b="1" dirty="0"/>
              <a:t>comissões permanentes de avaliação de </a:t>
            </a:r>
            <a:r>
              <a:rPr lang="pt-BR" b="1" dirty="0" smtClean="0"/>
              <a:t>documentos</a:t>
            </a:r>
            <a:r>
              <a:rPr lang="pt-BR" dirty="0" smtClean="0"/>
              <a:t>, e com a </a:t>
            </a:r>
            <a:r>
              <a:rPr lang="pt-BR" b="1" dirty="0" smtClean="0"/>
              <a:t>LAI</a:t>
            </a:r>
            <a:r>
              <a:rPr lang="pt-BR" dirty="0" smtClean="0"/>
              <a:t>, as </a:t>
            </a:r>
            <a:r>
              <a:rPr lang="pt-BR" b="1" dirty="0" smtClean="0"/>
              <a:t>comissões de avaliação de documentos sigilosos</a:t>
            </a:r>
            <a:r>
              <a:rPr lang="pt-BR" dirty="0" smtClean="0"/>
              <a:t>.</a:t>
            </a:r>
            <a:endParaRPr lang="pt-BR" dirty="0"/>
          </a:p>
          <a:p>
            <a:pPr algn="just" fontAlgn="base">
              <a:buNone/>
            </a:pP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Lista de Eliminação de Documentos</a:t>
            </a:r>
            <a:endParaRPr lang="pt-BR" b="1" dirty="0"/>
          </a:p>
        </p:txBody>
      </p:sp>
      <p:pic>
        <p:nvPicPr>
          <p:cNvPr id="4" name="Picture 6" descr="Deap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36"/>
            <a:ext cx="917870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Edital de Ciência de Eliminação</a:t>
            </a:r>
            <a:endParaRPr lang="pt-BR" b="1" dirty="0"/>
          </a:p>
        </p:txBody>
      </p:sp>
      <p:pic>
        <p:nvPicPr>
          <p:cNvPr id="6" name="Picture 6" descr="Deap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2984"/>
            <a:ext cx="892971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Termo de Eliminação</a:t>
            </a:r>
            <a:endParaRPr lang="pt-BR" b="1" dirty="0"/>
          </a:p>
        </p:txBody>
      </p:sp>
      <p:pic>
        <p:nvPicPr>
          <p:cNvPr id="4" name="Picture 6" descr="Deap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2984"/>
            <a:ext cx="9172722" cy="5357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Eliminação de Documentos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just">
              <a:spcBef>
                <a:spcPts val="0"/>
              </a:spcBef>
              <a:defRPr/>
            </a:pPr>
            <a:r>
              <a:rPr lang="pt-BR" dirty="0"/>
              <a:t>De acordo com a legislação em vigor, </a:t>
            </a:r>
            <a:r>
              <a:rPr lang="pt-BR" b="1" dirty="0"/>
              <a:t>nenhum documento público poderá ser eliminado se não tiver sido submetido à avaliação</a:t>
            </a:r>
            <a:r>
              <a:rPr lang="pt-BR" dirty="0"/>
              <a:t> e se não constar da Tabela de Temporalidade do órgão, devidamente aprovada por autoridade competente e </a:t>
            </a:r>
            <a:r>
              <a:rPr lang="pt-BR" dirty="0" smtClean="0"/>
              <a:t>oficializada</a:t>
            </a:r>
            <a:r>
              <a:rPr lang="pt-BR" dirty="0"/>
              <a:t>.</a:t>
            </a:r>
          </a:p>
          <a:p>
            <a:pPr marL="571500" indent="-571500" algn="just">
              <a:spcBef>
                <a:spcPts val="0"/>
              </a:spcBef>
              <a:defRPr/>
            </a:pPr>
            <a:r>
              <a:rPr lang="pt-BR" dirty="0"/>
              <a:t>A eliminação depende de algum </a:t>
            </a:r>
            <a:r>
              <a:rPr lang="pt-BR" b="1" dirty="0"/>
              <a:t>instrumento legal ou normativo </a:t>
            </a:r>
            <a:r>
              <a:rPr lang="pt-BR" dirty="0"/>
              <a:t>que a autorize.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63">
            <a:off x="5132680" y="1296226"/>
            <a:ext cx="3604282" cy="270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958">
            <a:off x="1936517" y="4173110"/>
            <a:ext cx="3477405" cy="25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b="1" dirty="0" smtClean="0"/>
              <a:t>Eliminação de Documentos</a:t>
            </a:r>
            <a:endParaRPr lang="pt-BR" b="1" dirty="0"/>
          </a:p>
        </p:txBody>
      </p:sp>
      <p:pic>
        <p:nvPicPr>
          <p:cNvPr id="4" name="Picture 2" descr="Resultado de imagem para lista de eliminacao de documen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225">
            <a:off x="699211" y="1370861"/>
            <a:ext cx="3123764" cy="2116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Relação de Transferência</a:t>
            </a:r>
            <a:endParaRPr lang="pt-BR" b="1" dirty="0"/>
          </a:p>
        </p:txBody>
      </p:sp>
      <p:pic>
        <p:nvPicPr>
          <p:cNvPr id="4" name="Picture 6" descr="Deap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22"/>
            <a:ext cx="91440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 Arquivo segundo a Lei de Arquivos: Conceito, Acesso e Sigilo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 marL="274320" lvl="1" algn="just">
              <a:buFont typeface="Arial" pitchFamily="34" charset="0"/>
              <a:buChar char="•"/>
            </a:pPr>
            <a:r>
              <a:rPr lang="pt-BR" dirty="0" smtClean="0"/>
              <a:t>Consideram-se arquivos, para os fins desta Lei, os </a:t>
            </a:r>
            <a:r>
              <a:rPr lang="pt-BR" b="1" dirty="0" smtClean="0"/>
              <a:t>conjuntos de documentos produzidos e recebidos </a:t>
            </a:r>
            <a:r>
              <a:rPr lang="pt-BR" dirty="0" smtClean="0"/>
              <a:t>por </a:t>
            </a:r>
            <a:r>
              <a:rPr lang="pt-BR" b="1" dirty="0" smtClean="0"/>
              <a:t>órgãos públicos</a:t>
            </a:r>
            <a:r>
              <a:rPr lang="pt-BR" dirty="0" smtClean="0"/>
              <a:t>, </a:t>
            </a:r>
            <a:r>
              <a:rPr lang="pt-BR" b="1" dirty="0" smtClean="0"/>
              <a:t>instituições de caráter público </a:t>
            </a:r>
            <a:r>
              <a:rPr lang="pt-BR" dirty="0" smtClean="0"/>
              <a:t>e </a:t>
            </a:r>
            <a:r>
              <a:rPr lang="pt-BR" b="1" dirty="0" smtClean="0"/>
              <a:t>entidades privadas</a:t>
            </a:r>
            <a:r>
              <a:rPr lang="pt-BR" dirty="0" smtClean="0"/>
              <a:t>, em decorrência do </a:t>
            </a:r>
            <a:r>
              <a:rPr lang="pt-BR" b="1" dirty="0" smtClean="0"/>
              <a:t>exercício de atividades específicas</a:t>
            </a:r>
            <a:r>
              <a:rPr lang="pt-BR" dirty="0" smtClean="0"/>
              <a:t>, bem como por </a:t>
            </a:r>
            <a:r>
              <a:rPr lang="pt-BR" b="1" dirty="0" smtClean="0"/>
              <a:t>pessoa física</a:t>
            </a:r>
            <a:r>
              <a:rPr lang="pt-BR" dirty="0" smtClean="0"/>
              <a:t>, qualquer que seja o suporte da informação ou a natureza dos documentos (Art. 2º ).</a:t>
            </a:r>
          </a:p>
          <a:p>
            <a:pPr marL="274320" lvl="1" algn="just">
              <a:buFont typeface="Arial" pitchFamily="34" charset="0"/>
              <a:buChar char="•"/>
            </a:pPr>
            <a:endParaRPr lang="pt-BR" dirty="0" smtClean="0"/>
          </a:p>
          <a:p>
            <a:pPr marL="274320" lvl="1" algn="just">
              <a:buFont typeface="Arial" pitchFamily="34" charset="0"/>
              <a:buChar char="•"/>
            </a:pPr>
            <a:r>
              <a:rPr lang="pt-BR" b="1" dirty="0" smtClean="0"/>
              <a:t>Todos têm direito a receber dos órgãos públicos informações de seu interesse </a:t>
            </a:r>
            <a:r>
              <a:rPr lang="pt-BR" dirty="0" smtClean="0"/>
              <a:t>particular ou de interesse coletivo ou geral, contidas em documentos de arquivo, que serão </a:t>
            </a:r>
            <a:r>
              <a:rPr lang="pt-BR" b="1" dirty="0" smtClean="0"/>
              <a:t>prestadas no prazo da lei</a:t>
            </a:r>
            <a:r>
              <a:rPr lang="pt-BR" dirty="0" smtClean="0"/>
              <a:t>, sob pena de responsabilidade, ressalvadas aquelas cujos </a:t>
            </a:r>
            <a:r>
              <a:rPr lang="pt-BR" b="1" dirty="0" smtClean="0"/>
              <a:t>sigilo </a:t>
            </a:r>
            <a:r>
              <a:rPr lang="pt-BR" dirty="0" smtClean="0"/>
              <a:t>seja imprescindível à segurança da sociedade e do Estado, bem como à inviolabilidade da intimidade, da vida privada, da honra e da imagem das pessoas (Art. 4º 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Tabela de Temporalidade Documental (TTD)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5114948"/>
          </a:xfrm>
        </p:spPr>
        <p:txBody>
          <a:bodyPr>
            <a:normAutofit/>
          </a:bodyPr>
          <a:lstStyle/>
          <a:p>
            <a:pPr marL="571500" indent="-571500" algn="just">
              <a:spcBef>
                <a:spcPts val="0"/>
              </a:spcBef>
              <a:defRPr/>
            </a:pPr>
            <a:r>
              <a:rPr lang="pt-BR" sz="3000" dirty="0"/>
              <a:t>Registro </a:t>
            </a:r>
            <a:r>
              <a:rPr lang="pt-BR" sz="3000" dirty="0" smtClean="0"/>
              <a:t>esquemático, </a:t>
            </a:r>
            <a:r>
              <a:rPr lang="pt-BR" sz="3000" b="1" dirty="0" smtClean="0"/>
              <a:t>representação gráfica </a:t>
            </a:r>
            <a:r>
              <a:rPr lang="pt-BR" sz="3000" b="1" dirty="0"/>
              <a:t>do ciclo de vida da documentação </a:t>
            </a:r>
            <a:r>
              <a:rPr lang="pt-BR" sz="3000" dirty="0"/>
              <a:t>da </a:t>
            </a:r>
            <a:r>
              <a:rPr lang="pt-BR" sz="3000" dirty="0" smtClean="0"/>
              <a:t>instituição.</a:t>
            </a:r>
            <a:endParaRPr lang="pt-BR" sz="3000" dirty="0"/>
          </a:p>
          <a:p>
            <a:pPr marL="571500" indent="-571500" algn="just">
              <a:spcBef>
                <a:spcPts val="0"/>
              </a:spcBef>
              <a:defRPr/>
            </a:pPr>
            <a:r>
              <a:rPr lang="pt-BR" sz="3000" b="1" dirty="0" smtClean="0"/>
              <a:t>Produto</a:t>
            </a:r>
            <a:r>
              <a:rPr lang="pt-BR" sz="3000" dirty="0" smtClean="0"/>
              <a:t> </a:t>
            </a:r>
            <a:r>
              <a:rPr lang="pt-BR" sz="3000" b="1" dirty="0" smtClean="0"/>
              <a:t>do </a:t>
            </a:r>
            <a:r>
              <a:rPr lang="pt-BR" sz="3000" b="1" dirty="0"/>
              <a:t>processo da </a:t>
            </a:r>
            <a:r>
              <a:rPr lang="pt-BR" sz="3000" b="1" dirty="0" smtClean="0"/>
              <a:t>avaliação</a:t>
            </a:r>
            <a:r>
              <a:rPr lang="pt-BR" sz="3000" dirty="0" smtClean="0"/>
              <a:t>: determina </a:t>
            </a:r>
            <a:r>
              <a:rPr lang="pt-BR" sz="3000" dirty="0"/>
              <a:t>o prazo de manutenção dos documentos no </a:t>
            </a:r>
            <a:r>
              <a:rPr lang="pt-BR" sz="3000" u="sng" dirty="0"/>
              <a:t>arquivo corrente</a:t>
            </a:r>
            <a:r>
              <a:rPr lang="pt-BR" sz="3000" dirty="0"/>
              <a:t>, sua transferência ao </a:t>
            </a:r>
            <a:r>
              <a:rPr lang="pt-BR" sz="3000" u="sng" dirty="0"/>
              <a:t>arquivo intermediário</a:t>
            </a:r>
            <a:r>
              <a:rPr lang="pt-BR" sz="3000" dirty="0"/>
              <a:t>, além dos critérios para microfilmagem / digitalização, </a:t>
            </a:r>
            <a:r>
              <a:rPr lang="pt-BR" sz="3000" u="sng" dirty="0"/>
              <a:t>eliminação</a:t>
            </a:r>
            <a:r>
              <a:rPr lang="pt-BR" sz="3000" dirty="0"/>
              <a:t> ou </a:t>
            </a:r>
            <a:r>
              <a:rPr lang="pt-BR" sz="3000" u="sng" dirty="0"/>
              <a:t>recolhimento</a:t>
            </a:r>
            <a:r>
              <a:rPr lang="pt-BR" sz="3000" dirty="0"/>
              <a:t> ao </a:t>
            </a:r>
            <a:r>
              <a:rPr lang="pt-BR" sz="3000" u="sng" dirty="0"/>
              <a:t>arquivo permanente</a:t>
            </a:r>
            <a:r>
              <a:rPr lang="pt-BR" sz="3000" dirty="0"/>
              <a:t>. </a:t>
            </a:r>
          </a:p>
          <a:p>
            <a:pPr marL="571500" indent="-571500" algn="just">
              <a:spcBef>
                <a:spcPts val="0"/>
              </a:spcBef>
              <a:defRPr/>
            </a:pPr>
            <a:r>
              <a:rPr lang="pt-BR" sz="3000" dirty="0" smtClean="0"/>
              <a:t>Trata-se de um </a:t>
            </a:r>
            <a:r>
              <a:rPr lang="pt-BR" sz="3000" b="1" dirty="0" smtClean="0"/>
              <a:t>instrumento </a:t>
            </a:r>
            <a:r>
              <a:rPr lang="pt-BR" sz="3000" b="1" dirty="0"/>
              <a:t>de gestão documental.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Tabela de Temporalidade Documental (TTD)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Fundamenta-se nas </a:t>
            </a:r>
            <a:r>
              <a:rPr lang="pt-BR" b="1" dirty="0" smtClean="0"/>
              <a:t>funções e atividades (processos de trabalho) </a:t>
            </a:r>
            <a:r>
              <a:rPr lang="pt-BR" dirty="0" smtClean="0"/>
              <a:t>desempenhadas pelo órgão produtor </a:t>
            </a:r>
            <a:r>
              <a:rPr lang="pt-BR" b="1" dirty="0" smtClean="0"/>
              <a:t>tomando-se como base o plano de classificação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 smtClean="0"/>
              <a:t>Disciplina a produção documental</a:t>
            </a:r>
            <a:r>
              <a:rPr lang="pt-BR" dirty="0" smtClean="0"/>
              <a:t>,  determina os registros que podem ser eliminados e os que serão preservados devido ao seu valor como fonte para a história ou testemunho da instituição.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Etapas da Implantação da avaliação documental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pt-BR" b="1" dirty="0" smtClean="0"/>
              <a:t>Estudo da estrutura administrativa </a:t>
            </a:r>
            <a:r>
              <a:rPr lang="pt-BR" dirty="0" smtClean="0"/>
              <a:t>do órgão e </a:t>
            </a:r>
            <a:r>
              <a:rPr lang="pt-BR" b="1" dirty="0" smtClean="0"/>
              <a:t>análise das competências, funções e atividades</a:t>
            </a:r>
            <a:r>
              <a:rPr lang="pt-BR" dirty="0" smtClean="0"/>
              <a:t> de cada uma de suas unidades.</a:t>
            </a:r>
          </a:p>
          <a:p>
            <a:pPr algn="just">
              <a:lnSpc>
                <a:spcPct val="80000"/>
              </a:lnSpc>
            </a:pPr>
            <a:r>
              <a:rPr lang="pt-BR" b="1" dirty="0" smtClean="0"/>
              <a:t>Levantamento da produção documental</a:t>
            </a:r>
            <a:r>
              <a:rPr lang="pt-BR" dirty="0" smtClean="0"/>
              <a:t>: entrevistas com funcionários, responsáveis e encarregados, até o nível de seção, para identificar as séries documentais geradas no exercício de suas competências e atividades.</a:t>
            </a:r>
          </a:p>
          <a:p>
            <a:pPr algn="just">
              <a:lnSpc>
                <a:spcPct val="80000"/>
              </a:lnSpc>
            </a:pPr>
            <a:r>
              <a:rPr lang="pt-BR" b="1" dirty="0" smtClean="0"/>
              <a:t>Análise do fluxo documental</a:t>
            </a:r>
            <a:r>
              <a:rPr lang="pt-BR" dirty="0" smtClean="0"/>
              <a:t>: origem, pontos de tramitação e encerramento do trâmite.</a:t>
            </a:r>
          </a:p>
          <a:p>
            <a:pPr algn="just">
              <a:lnSpc>
                <a:spcPct val="80000"/>
              </a:lnSpc>
            </a:pPr>
            <a:r>
              <a:rPr lang="pt-BR" b="1" dirty="0" smtClean="0"/>
              <a:t>Identificação dos valores </a:t>
            </a:r>
            <a:r>
              <a:rPr lang="pt-BR" dirty="0" smtClean="0"/>
              <a:t>dos documentos de acordo com sua idade: administrativo, legal, fiscal, técnico, histórico.</a:t>
            </a:r>
          </a:p>
          <a:p>
            <a:pPr algn="just">
              <a:lnSpc>
                <a:spcPct val="80000"/>
              </a:lnSpc>
            </a:pPr>
            <a:r>
              <a:rPr lang="pt-BR" dirty="0" smtClean="0"/>
              <a:t>Definição dos </a:t>
            </a:r>
            <a:r>
              <a:rPr lang="pt-BR" b="1" dirty="0" smtClean="0"/>
              <a:t>prazos de guarda </a:t>
            </a:r>
            <a:r>
              <a:rPr lang="pt-BR" dirty="0" smtClean="0"/>
              <a:t>em cada local de arquivamento.</a:t>
            </a:r>
          </a:p>
          <a:p>
            <a:pPr algn="just">
              <a:lnSpc>
                <a:spcPct val="80000"/>
              </a:lnSpc>
            </a:pPr>
            <a:endParaRPr lang="pt-BR" dirty="0" smtClean="0"/>
          </a:p>
          <a:p>
            <a:pPr algn="just">
              <a:lnSpc>
                <a:spcPct val="80000"/>
              </a:lnSpc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/>
              <a:t>As </a:t>
            </a:r>
            <a:r>
              <a:rPr lang="pt-BR" b="1" dirty="0" smtClean="0"/>
              <a:t>CADAs </a:t>
            </a:r>
            <a:r>
              <a:rPr lang="pt-BR" dirty="0" smtClean="0"/>
              <a:t>deverão ser compostas por profissionais com conhecimentos das funções, atividades e estrutura  organizacional de seus respectivos órgãos, sendo </a:t>
            </a:r>
            <a:r>
              <a:rPr lang="pt-BR" b="1" dirty="0" smtClean="0"/>
              <a:t>recomendável</a:t>
            </a:r>
            <a:r>
              <a:rPr lang="pt-BR" dirty="0" smtClean="0"/>
              <a:t> que faça parte da comissão:</a:t>
            </a:r>
          </a:p>
          <a:p>
            <a:pPr marL="1943100" lvl="3" indent="-5715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um técnico de nível superior da área específica de competência do órgão;</a:t>
            </a:r>
          </a:p>
          <a:p>
            <a:pPr marL="1943100" lvl="3" indent="-571500" algn="just">
              <a:buFont typeface="Wingdings" panose="05000000000000000000" pitchFamily="2" charset="2"/>
              <a:buChar char="§"/>
            </a:pPr>
            <a:r>
              <a:rPr lang="pt-BR" sz="2400" dirty="0"/>
              <a:t>u</a:t>
            </a:r>
            <a:r>
              <a:rPr lang="pt-BR" sz="2400" dirty="0" smtClean="0"/>
              <a:t>m assessor jurídico;</a:t>
            </a:r>
          </a:p>
          <a:p>
            <a:pPr marL="1943100" lvl="3" indent="-5715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e um arquivista.</a:t>
            </a:r>
          </a:p>
          <a:p>
            <a:pPr marL="2514600" lvl="8" indent="0" algn="r">
              <a:buNone/>
            </a:pPr>
            <a:r>
              <a:rPr lang="pt-BR" sz="2400" dirty="0" smtClean="0"/>
              <a:t>(BERNARDES, 1998)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6534175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7" y="1428736"/>
            <a:ext cx="8597797" cy="421484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pt-BR" b="1" dirty="0" smtClean="0"/>
              <a:t>À Comissão Central, compete: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3100" dirty="0"/>
              <a:t>C</a:t>
            </a:r>
            <a:r>
              <a:rPr lang="pt-BR" sz="3100" dirty="0" smtClean="0"/>
              <a:t>oordenar e orientar as atividades desenvolvidas pelas Comissões Setoriais de Avaliação, respeitada a legislação específica de cada órgão; </a:t>
            </a:r>
          </a:p>
          <a:p>
            <a:pPr algn="just"/>
            <a:r>
              <a:rPr lang="pt-BR" sz="3100" dirty="0"/>
              <a:t>A</a:t>
            </a:r>
            <a:r>
              <a:rPr lang="pt-BR" sz="3100" dirty="0" smtClean="0"/>
              <a:t>valiar, adequar e aprovar as propostas de Tabelas de Temporalidade elaboradas pelas Comissões Setoriais de Avaliação; </a:t>
            </a:r>
          </a:p>
          <a:p>
            <a:pPr algn="just"/>
            <a:r>
              <a:rPr lang="pt-BR" sz="3100" dirty="0"/>
              <a:t>O</a:t>
            </a:r>
            <a:r>
              <a:rPr lang="pt-BR" sz="3100" dirty="0" smtClean="0"/>
              <a:t>rientar a execução das decisões registradas na Tabela (eliminação, transferência, recolhimento, reprodução); </a:t>
            </a:r>
          </a:p>
          <a:p>
            <a:pPr algn="just"/>
            <a:r>
              <a:rPr lang="pt-BR" sz="3100" dirty="0" smtClean="0"/>
              <a:t>Supervisionar as eliminações de documentos ou recolhimentos ao Arquivo Permanente, de acordo com o estabelecido nas Tabelas de Temporalidade; </a:t>
            </a:r>
          </a:p>
          <a:p>
            <a:pPr algn="just"/>
            <a:r>
              <a:rPr lang="pt-BR" sz="3100" dirty="0" smtClean="0"/>
              <a:t>Aprovar as amostragens; </a:t>
            </a:r>
          </a:p>
          <a:p>
            <a:pPr algn="just"/>
            <a:r>
              <a:rPr lang="pt-BR" sz="3100" dirty="0" smtClean="0"/>
              <a:t>Propor critérios de organização, racionalização e controle da gestão de documentos e arquivos.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b="1" dirty="0" smtClean="0"/>
              <a:t>Às  Comissões Setoriais, compete: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Promover o levantamento e a identificação das séries documentais produzidas, recebidas ou acumuladas por seu respectivo órgão; </a:t>
            </a:r>
          </a:p>
          <a:p>
            <a:pPr algn="just"/>
            <a:r>
              <a:rPr lang="pt-BR" dirty="0" smtClean="0"/>
              <a:t>Elaborar a proposta de Tabela de Temporalidade, encaminhando-a, acompanhada das necessárias justificativas, para a apreciação e aprovação da CCAD;</a:t>
            </a:r>
          </a:p>
          <a:p>
            <a:pPr algn="just"/>
            <a:r>
              <a:rPr lang="pt-BR" dirty="0"/>
              <a:t>S</a:t>
            </a:r>
            <a:r>
              <a:rPr lang="pt-BR" dirty="0" smtClean="0"/>
              <a:t>olicitar a colaboração de auxiliares temporários para o desenvolvimento dos trabalhos, em razão de sua especificidade ou volume.</a:t>
            </a:r>
          </a:p>
          <a:p>
            <a:pPr algn="just"/>
            <a:r>
              <a:rPr lang="pt-BR" dirty="0" smtClean="0"/>
              <a:t>Acompanhar os trabalhos de organização, racionalização e controle de arquivos e documentos de seu órgão, visando o estabelecimento de rotinas de eliminação ou envio para guarda permanente;</a:t>
            </a:r>
          </a:p>
          <a:p>
            <a:pPr algn="just"/>
            <a:r>
              <a:rPr lang="pt-BR" dirty="0" smtClean="0"/>
              <a:t>Propor as modificações cabíveis para a Tabela de Temporalidade, atualizando a sempre que necessário; </a:t>
            </a:r>
          </a:p>
          <a:p>
            <a:pPr algn="just"/>
            <a:r>
              <a:rPr lang="pt-BR" dirty="0"/>
              <a:t>E</a:t>
            </a:r>
            <a:r>
              <a:rPr lang="pt-BR" dirty="0" smtClean="0"/>
              <a:t>laborar a relação dos documentos a serem eliminados ou remetidos para guarda permanente; </a:t>
            </a:r>
          </a:p>
          <a:p>
            <a:pPr algn="just"/>
            <a:r>
              <a:rPr lang="pt-BR" dirty="0"/>
              <a:t>C</a:t>
            </a:r>
            <a:r>
              <a:rPr lang="pt-BR" dirty="0" smtClean="0"/>
              <a:t>oordenar o trabalho de seleção e preparação material dos conjuntos documentais a serem eliminados, deixando-os disponíveis para eventuais verificações; </a:t>
            </a:r>
          </a:p>
          <a:p>
            <a:pPr algn="just"/>
            <a:r>
              <a:rPr lang="pt-BR" dirty="0" smtClean="0"/>
              <a:t>Presenciar a eliminação dos documentos, lavrando a respectiva ata.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ARQUIVO NACIONAL (Brasil). </a:t>
            </a:r>
            <a:r>
              <a:rPr lang="pt-BR" b="1" dirty="0" smtClean="0"/>
              <a:t>Dicionário Brasileiro de Terminologia </a:t>
            </a:r>
            <a:r>
              <a:rPr lang="pt-BR" b="1" dirty="0" err="1" smtClean="0"/>
              <a:t>Arquivística</a:t>
            </a:r>
            <a:r>
              <a:rPr lang="pt-BR" dirty="0" smtClean="0"/>
              <a:t>. Rio de Janeiro: Arquivo Nacional, 2005. </a:t>
            </a:r>
          </a:p>
          <a:p>
            <a:r>
              <a:rPr lang="pt-BR" dirty="0" smtClean="0"/>
              <a:t>Bernardes, I. P. </a:t>
            </a:r>
            <a:r>
              <a:rPr lang="pt-BR" b="1" dirty="0" smtClean="0"/>
              <a:t>Como avaliar documentos de arquivo</a:t>
            </a:r>
            <a:r>
              <a:rPr lang="pt-BR" dirty="0" smtClean="0"/>
              <a:t>. São Paulo : Arquivo do Estado, 1998. 89 p. (Projeto </a:t>
            </a:r>
            <a:r>
              <a:rPr lang="pt-BR" dirty="0"/>
              <a:t>C</a:t>
            </a:r>
            <a:r>
              <a:rPr lang="pt-BR" dirty="0" smtClean="0"/>
              <a:t>omo Fazer)</a:t>
            </a: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Não existem “modelos” de gestão documental </a:t>
            </a:r>
            <a:r>
              <a:rPr lang="pt-BR" b="1" dirty="0" smtClean="0">
                <a:sym typeface="Wingdings" pitchFamily="2" charset="2"/>
              </a:rPr>
              <a:t> </a:t>
            </a:r>
            <a:r>
              <a:rPr lang="pt-BR" b="1" dirty="0" smtClean="0"/>
              <a:t>Existem “normas”, “políticas” e “sugestões”...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1857364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/>
              <a:t>Art. 26 - Fica criado o </a:t>
            </a:r>
            <a:r>
              <a:rPr lang="pt-BR" sz="2600" b="1" dirty="0" smtClean="0"/>
              <a:t>Conselho Nacional de Arquivos (</a:t>
            </a:r>
            <a:r>
              <a:rPr lang="pt-BR" sz="2600" b="1" cap="all" dirty="0" smtClean="0"/>
              <a:t>CONARQ</a:t>
            </a:r>
            <a:r>
              <a:rPr lang="pt-BR" sz="2600" b="1" dirty="0" smtClean="0"/>
              <a:t>)</a:t>
            </a:r>
            <a:r>
              <a:rPr lang="pt-BR" sz="2600" dirty="0" smtClean="0"/>
              <a:t>, órgão vinculado ao </a:t>
            </a:r>
            <a:r>
              <a:rPr lang="pt-BR" sz="2600" b="1" dirty="0" smtClean="0"/>
              <a:t>Arquivo Nacional</a:t>
            </a:r>
            <a:r>
              <a:rPr lang="pt-BR" sz="2600" dirty="0" smtClean="0"/>
              <a:t>, que definirá a </a:t>
            </a:r>
            <a:r>
              <a:rPr lang="pt-BR" sz="2600" b="1" dirty="0" smtClean="0"/>
              <a:t>política nacional de arquivos</a:t>
            </a:r>
            <a:r>
              <a:rPr lang="pt-BR" sz="2600" dirty="0" smtClean="0"/>
              <a:t>, como órgão central de um </a:t>
            </a:r>
            <a:r>
              <a:rPr lang="pt-BR" sz="2600" b="1" dirty="0" smtClean="0"/>
              <a:t>Sistema Nacional de Arquivos (</a:t>
            </a:r>
            <a:r>
              <a:rPr lang="pt-BR" sz="2600" b="1" cap="all" dirty="0" smtClean="0"/>
              <a:t>SINAR</a:t>
            </a:r>
            <a:r>
              <a:rPr lang="pt-BR" sz="2600" b="1" dirty="0" smtClean="0"/>
              <a:t>)</a:t>
            </a:r>
            <a:r>
              <a:rPr lang="pt-BR" sz="2600" dirty="0" smtClean="0"/>
              <a:t>.</a:t>
            </a:r>
          </a:p>
          <a:p>
            <a:endParaRPr lang="pt-BR" dirty="0"/>
          </a:p>
        </p:txBody>
      </p:sp>
      <p:pic>
        <p:nvPicPr>
          <p:cNvPr id="5" name="Espaço Reservado para Conteúdo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2000240"/>
            <a:ext cx="5175260" cy="2910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Arquivo, acesso e sigilo: a lei de 1991 x a Lei de 2011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2800" dirty="0" smtClean="0">
                <a:hlinkClick r:id="rId2"/>
              </a:rPr>
              <a:t>Lei 8159/1991 - Lei Nacional de Arquivo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marL="553720" lvl="2" algn="just"/>
            <a:r>
              <a:rPr lang="pt-BR" sz="2800" b="1" dirty="0" smtClean="0"/>
              <a:t>Todos têm direito a receber dos órgãos públicos informações de seu interesse </a:t>
            </a:r>
            <a:r>
              <a:rPr lang="pt-BR" sz="2800" dirty="0" smtClean="0"/>
              <a:t>[...] </a:t>
            </a:r>
            <a:r>
              <a:rPr lang="pt-BR" sz="2800" b="1" dirty="0" smtClean="0"/>
              <a:t>prestadas no prazo da lei</a:t>
            </a:r>
            <a:r>
              <a:rPr lang="pt-BR" sz="2800" dirty="0" smtClean="0"/>
              <a:t>, [...] ressalvadas aquelas cujos </a:t>
            </a:r>
            <a:r>
              <a:rPr lang="pt-BR" sz="2800" b="1" dirty="0" smtClean="0"/>
              <a:t>sigilo </a:t>
            </a:r>
            <a:r>
              <a:rPr lang="pt-BR" sz="2800" dirty="0" smtClean="0"/>
              <a:t>seja imprescindível à segurança da sociedade e do Estado, bem como à inviolabilidade da intimidade, da vida privada, da honra e da imagem das pessoas (Art. 4º ).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>
                <a:hlinkClick r:id="rId3"/>
              </a:rPr>
              <a:t>Lei 12.527/2011 – Lei de Acesso à Informação - LAI</a:t>
            </a:r>
            <a:endParaRPr lang="pt-BR" sz="28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b="1" dirty="0" smtClean="0"/>
              <a:t>A Lei de Acesso à Informação (LAI)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85860"/>
            <a:ext cx="8358246" cy="5572140"/>
          </a:xfrm>
        </p:spPr>
        <p:txBody>
          <a:bodyPr>
            <a:normAutofit fontScale="85000" lnSpcReduction="20000"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Regula o acesso a informações previsto no inciso XXXIII do art. 5o, no inciso II do § 3o do art. 37 e no § 2o do art. 216 da Constituição Federal; altera a Lei n</a:t>
            </a:r>
            <a:r>
              <a:rPr lang="pt-BR" baseline="30000" dirty="0" smtClean="0"/>
              <a:t>o</a:t>
            </a:r>
            <a:r>
              <a:rPr lang="pt-BR" dirty="0" smtClean="0"/>
              <a:t> 8.112, de 11 de dezembro de 1990; </a:t>
            </a:r>
            <a:r>
              <a:rPr lang="pt-BR" b="1" dirty="0" smtClean="0"/>
              <a:t>revoga </a:t>
            </a:r>
            <a:r>
              <a:rPr lang="pt-BR" dirty="0" smtClean="0"/>
              <a:t>a Lei no 11.111, de 5 de maio de 2005, e </a:t>
            </a:r>
            <a:r>
              <a:rPr lang="pt-BR" b="1" dirty="0" smtClean="0"/>
              <a:t>dispositivos da Lei n</a:t>
            </a:r>
            <a:r>
              <a:rPr lang="pt-BR" b="1" baseline="30000" dirty="0" smtClean="0"/>
              <a:t>o</a:t>
            </a:r>
            <a:r>
              <a:rPr lang="pt-BR" b="1" dirty="0" smtClean="0"/>
              <a:t> 8.159, de 8 de janeiro de 1991</a:t>
            </a:r>
            <a:r>
              <a:rPr lang="pt-BR" dirty="0" smtClean="0"/>
              <a:t>; e dá outras providências.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Regulamenta </a:t>
            </a:r>
            <a:r>
              <a:rPr lang="pt-BR" dirty="0"/>
              <a:t>o direito constitucional </a:t>
            </a:r>
            <a:r>
              <a:rPr lang="pt-BR" dirty="0" smtClean="0"/>
              <a:t> de</a:t>
            </a:r>
            <a:r>
              <a:rPr lang="pt-BR" dirty="0"/>
              <a:t> acesso às informações públicas. Essa norma entrou em vigor em </a:t>
            </a:r>
            <a:r>
              <a:rPr lang="pt-BR" u="sng" dirty="0"/>
              <a:t>16 de maio de </a:t>
            </a:r>
            <a:r>
              <a:rPr lang="pt-BR" u="sng" dirty="0" smtClean="0"/>
              <a:t>2012</a:t>
            </a:r>
            <a:r>
              <a:rPr lang="pt-BR" dirty="0" smtClean="0"/>
              <a:t>, </a:t>
            </a:r>
            <a:r>
              <a:rPr lang="pt-BR" dirty="0"/>
              <a:t>e criou mecanismos que </a:t>
            </a:r>
            <a:r>
              <a:rPr lang="pt-BR" b="1" dirty="0"/>
              <a:t>possibilitam, a qualquer pessoa, física ou jurídica, sem necessidade de apresentar motivo, o recebimento de informações públicas</a:t>
            </a:r>
            <a:r>
              <a:rPr lang="pt-BR" dirty="0"/>
              <a:t> dos órgãos e entidades</a:t>
            </a:r>
            <a:r>
              <a:rPr lang="pt-BR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Vale </a:t>
            </a:r>
            <a:r>
              <a:rPr lang="pt-BR" dirty="0"/>
              <a:t>para </a:t>
            </a:r>
            <a:r>
              <a:rPr lang="pt-BR" dirty="0" smtClean="0"/>
              <a:t>os Três </a:t>
            </a:r>
            <a:r>
              <a:rPr lang="pt-BR" dirty="0"/>
              <a:t>Poderes da União, Estados, Distrito Federal e Municípios, inclusive aos Tribunais de Conta e Ministério Público. Entidades privadas sem fins lucrativos também são obrigadas a </a:t>
            </a:r>
            <a:r>
              <a:rPr lang="pt-BR" b="1" dirty="0"/>
              <a:t>dar publicidade a informações referentes ao recebimento e à destinação dos recursos públicos </a:t>
            </a:r>
            <a:r>
              <a:rPr lang="pt-BR" dirty="0"/>
              <a:t>por elas recebidos.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Os instrumentos de gestão documental: da classificação à avaliação</a:t>
            </a:r>
            <a:endParaRPr lang="pt-BR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857364"/>
            <a:ext cx="8231175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Plano de Classificação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858048" cy="53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Tabela de Temporalidade</a:t>
            </a:r>
            <a:endParaRPr lang="pt-BR" b="1" dirty="0"/>
          </a:p>
        </p:txBody>
      </p:sp>
      <p:pic>
        <p:nvPicPr>
          <p:cNvPr id="4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" y="1357298"/>
            <a:ext cx="9016122" cy="4913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1891</Words>
  <Application>Microsoft Office PowerPoint</Application>
  <PresentationFormat>Apresentação na tela (4:3)</PresentationFormat>
  <Paragraphs>129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Avaliação Documental em Arquivologia: Conceitos e Instrumentos</vt:lpstr>
      <vt:lpstr>Gestão Documental</vt:lpstr>
      <vt:lpstr>O Arquivo segundo a Lei de Arquivos: Conceito, Acesso e Sigilo</vt:lpstr>
      <vt:lpstr>Não existem “modelos” de gestão documental  Existem “normas”, “políticas” e “sugestões”...</vt:lpstr>
      <vt:lpstr>Arquivo, acesso e sigilo: a lei de 1991 x a Lei de 2011 </vt:lpstr>
      <vt:lpstr>A Lei de Acesso à Informação (LAI)</vt:lpstr>
      <vt:lpstr>Os instrumentos de gestão documental: da classificação à avaliação</vt:lpstr>
      <vt:lpstr>Plano de Classificação</vt:lpstr>
      <vt:lpstr>Tabela de Temporalidade</vt:lpstr>
      <vt:lpstr>Instrumento de Gestão x Arquivística Integrada</vt:lpstr>
      <vt:lpstr>Portaria MEC nº 1.224 – 18/12/2013 </vt:lpstr>
      <vt:lpstr>O que é a “AVALIAÇÃO” em Arquivologia?</vt:lpstr>
      <vt:lpstr>Objetivos da Avaliação Documental</vt:lpstr>
      <vt:lpstr>Objetivos da Avaliação Documental</vt:lpstr>
      <vt:lpstr>Objetivos da Avaliação Documental</vt:lpstr>
      <vt:lpstr>Critérios de Avaliação Documental e o “JUÍZO DE VALOR”</vt:lpstr>
      <vt:lpstr>Critérios de Avaliação Documental e o “JUÍZO DE VALOR”</vt:lpstr>
      <vt:lpstr>Prazos de Guarda</vt:lpstr>
      <vt:lpstr>Prazos de Guarda</vt:lpstr>
      <vt:lpstr>Prazos de Guarda</vt:lpstr>
      <vt:lpstr>Plano de Destinação Documental</vt:lpstr>
      <vt:lpstr>Instrumentos de Destinação</vt:lpstr>
      <vt:lpstr>Prazos de Prescrição</vt:lpstr>
      <vt:lpstr>Lista de Eliminação de Documentos</vt:lpstr>
      <vt:lpstr>Edital de Ciência de Eliminação</vt:lpstr>
      <vt:lpstr>Termo de Eliminação</vt:lpstr>
      <vt:lpstr>Eliminação de Documentos</vt:lpstr>
      <vt:lpstr>Eliminação de Documentos</vt:lpstr>
      <vt:lpstr>Relação de Transferência</vt:lpstr>
      <vt:lpstr>Tabela de Temporalidade Documental (TTD)</vt:lpstr>
      <vt:lpstr>Tabela de Temporalidade Documental (TTD)</vt:lpstr>
      <vt:lpstr>Etapas da Implantação da avaliação documental</vt:lpstr>
      <vt:lpstr>CADAs</vt:lpstr>
      <vt:lpstr>Slide 34</vt:lpstr>
      <vt:lpstr>Slide 35</vt:lpstr>
      <vt:lpstr>À Comissão Central, compete:</vt:lpstr>
      <vt:lpstr>Às  Comissões Setoriais, compete: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Documental em Arquivologia: Conceitos e Instrumentos</dc:title>
  <dc:creator>Adriana</dc:creator>
  <cp:lastModifiedBy>Adriana</cp:lastModifiedBy>
  <cp:revision>6</cp:revision>
  <dcterms:created xsi:type="dcterms:W3CDTF">2018-05-03T16:46:53Z</dcterms:created>
  <dcterms:modified xsi:type="dcterms:W3CDTF">2018-05-03T18:51:45Z</dcterms:modified>
</cp:coreProperties>
</file>