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70" r:id="rId9"/>
    <p:sldId id="262" r:id="rId10"/>
    <p:sldId id="269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94" d="100"/>
          <a:sy n="94" d="100"/>
        </p:scale>
        <p:origin x="-15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260A0-4D6C-44CB-B3C6-F7755A3089B1}" type="datetimeFigureOut">
              <a:rPr lang="pt-BR" smtClean="0"/>
              <a:pPr/>
              <a:t>21/09/15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4826-E559-4D5B-9D54-BC313E00256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91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A3A30F6-1107-40AA-86D6-015D39C80CB7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91C6-B69C-4B0E-92A0-BE65571F79C9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81BB-467C-4F9C-8A44-227A56CAFBBF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5ED4-C70B-4034-A849-664680EB5F08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5B0D4D1-66A0-4B93-B006-8FFCD3197642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DD3B-5745-40DE-84AA-025CB9ECF12D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6BAB6-8C96-4232-84DD-D5F5D659BEC5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58D1-2451-4400-AFF1-AEFA9E9308CF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B342-9BAA-41BB-A127-CEEC8BD430D3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C4DF-FF87-4F8B-B3C7-AE668DD32736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158F-B5F0-4EA6-8D61-8541C665BA41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A96B4A-6F44-4852-81B3-B00269BB59A2}" type="datetime1">
              <a:rPr lang="pt-BR" smtClean="0"/>
              <a:pPr/>
              <a:t>21/09/15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3E70E1-59CE-4770-8EAD-E6F94E64558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Haydn: análise do 1º movimento da </a:t>
            </a:r>
            <a:r>
              <a:rPr lang="pt-BR" sz="2400" i="1" dirty="0" smtClean="0"/>
              <a:t>Sonata nº 49 </a:t>
            </a:r>
            <a:r>
              <a:rPr lang="pt-BR" sz="2400" dirty="0" smtClean="0"/>
              <a:t>em Mib maior,</a:t>
            </a:r>
            <a:r>
              <a:rPr lang="pt-BR" sz="2400" i="1" dirty="0" smtClean="0"/>
              <a:t> </a:t>
            </a:r>
            <a:r>
              <a:rPr lang="pt-BR" sz="2400" dirty="0" smtClean="0"/>
              <a:t>para </a:t>
            </a:r>
            <a:r>
              <a:rPr lang="pt-BR" sz="2400" dirty="0" smtClean="0"/>
              <a:t>piano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Harmonia </a:t>
            </a:r>
            <a:r>
              <a:rPr lang="pt-BR" dirty="0" smtClean="0"/>
              <a:t>II/An</a:t>
            </a:r>
            <a:r>
              <a:rPr lang="pt-BR" dirty="0" smtClean="0"/>
              <a:t>álise Musical II</a:t>
            </a:r>
            <a:r>
              <a:rPr lang="pt-BR" dirty="0" smtClean="0"/>
              <a:t> – </a:t>
            </a:r>
          </a:p>
          <a:p>
            <a:r>
              <a:rPr lang="pt-BR" dirty="0" smtClean="0"/>
              <a:t>Prof</a:t>
            </a:r>
            <a:r>
              <a:rPr lang="pt-BR" dirty="0" smtClean="0"/>
              <a:t>. Paulo de Tarso Salles - CMU-ECA/USP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Haydn usou as cadências de engano como um procedimento característico de algumas passagens tanto na Exposição como no Desenvolvimento. Ver especialmente os c. 36-40.</a:t>
            </a:r>
          </a:p>
          <a:p>
            <a:r>
              <a:rPr lang="pt-BR" dirty="0" smtClean="0"/>
              <a:t>O acorde de 6ª Germânica é usado sistematicamente ao final do Desenvolvimento, evocando a codeta da Exposição (c. 57).</a:t>
            </a:r>
          </a:p>
          <a:p>
            <a:r>
              <a:rPr lang="pt-BR" dirty="0" smtClean="0"/>
              <a:t>O tema inicial dos dois grupos temáticos é o mesmo, </a:t>
            </a:r>
            <a:r>
              <a:rPr lang="pt-BR" dirty="0" smtClean="0"/>
              <a:t>essa sonata </a:t>
            </a:r>
            <a:r>
              <a:rPr lang="pt-BR" dirty="0" smtClean="0"/>
              <a:t>é</a:t>
            </a:r>
            <a:r>
              <a:rPr lang="pt-BR" dirty="0" smtClean="0"/>
              <a:t> “</a:t>
            </a:r>
            <a:r>
              <a:rPr lang="pt-BR" dirty="0" smtClean="0"/>
              <a:t>monotemática</a:t>
            </a:r>
            <a:r>
              <a:rPr lang="pt-BR" dirty="0" smtClean="0"/>
              <a:t>”? Observar as rela</a:t>
            </a:r>
            <a:r>
              <a:rPr lang="pt-BR" dirty="0" smtClean="0"/>
              <a:t>ções motívico/temáticas entre os diversos temas e seus fragmentos.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 </a:t>
            </a:r>
            <a:r>
              <a:rPr lang="pt-BR" dirty="0" smtClean="0"/>
              <a:t>LA MOTTE, D. </a:t>
            </a:r>
            <a:r>
              <a:rPr lang="es-ES_tradnl" i="1" dirty="0" smtClean="0"/>
              <a:t>Armonía</a:t>
            </a:r>
            <a:r>
              <a:rPr lang="pt-BR" dirty="0" smtClean="0"/>
              <a:t>. Barcelona: Labor, 1993.</a:t>
            </a:r>
          </a:p>
          <a:p>
            <a:r>
              <a:rPr lang="pt-BR" dirty="0" smtClean="0"/>
              <a:t>HARRISON, D. </a:t>
            </a:r>
            <a:r>
              <a:rPr lang="en-US" dirty="0" smtClean="0"/>
              <a:t>Supplement to the Theory of Augmented-Sixth Chords. In: </a:t>
            </a:r>
            <a:r>
              <a:rPr lang="en-US" i="1" dirty="0" smtClean="0"/>
              <a:t>Music Theory Spectrum</a:t>
            </a:r>
            <a:r>
              <a:rPr lang="en-US" dirty="0" smtClean="0"/>
              <a:t>, v. 17, n. 2 , pp. 170-195, Autumn, 1995</a:t>
            </a:r>
            <a:r>
              <a:rPr lang="en-US" dirty="0" smtClean="0"/>
              <a:t>.</a:t>
            </a:r>
          </a:p>
          <a:p>
            <a:r>
              <a:rPr lang="en-US" dirty="0" smtClean="0"/>
              <a:t>D</a:t>
            </a:r>
            <a:r>
              <a:rPr lang="en-US" dirty="0" smtClean="0"/>
              <a:t>’INDY,  V. </a:t>
            </a:r>
            <a:r>
              <a:rPr lang="en-US" i="1" dirty="0" err="1" smtClean="0"/>
              <a:t>Cours</a:t>
            </a:r>
            <a:r>
              <a:rPr lang="en-US" i="1" dirty="0" smtClean="0"/>
              <a:t> de Composition Musicale</a:t>
            </a:r>
            <a:r>
              <a:rPr lang="en-US" dirty="0" smtClean="0"/>
              <a:t>, v.2. Paris: Durand, 1909.</a:t>
            </a:r>
            <a:endParaRPr lang="pt-BR" dirty="0" smtClean="0"/>
          </a:p>
          <a:p>
            <a:r>
              <a:rPr lang="pt-BR" dirty="0" smtClean="0"/>
              <a:t>PISTON, W. </a:t>
            </a:r>
            <a:r>
              <a:rPr lang="es-ES_tradnl" i="1" dirty="0" smtClean="0"/>
              <a:t>Armonía</a:t>
            </a:r>
            <a:r>
              <a:rPr lang="pt-BR" dirty="0" smtClean="0"/>
              <a:t>. Cooper City, </a:t>
            </a:r>
            <a:r>
              <a:rPr lang="pt-BR" dirty="0" err="1" smtClean="0"/>
              <a:t>Fl</a:t>
            </a:r>
            <a:r>
              <a:rPr lang="pt-BR" dirty="0" smtClean="0"/>
              <a:t>: </a:t>
            </a:r>
            <a:r>
              <a:rPr lang="pt-BR" dirty="0" err="1" smtClean="0"/>
              <a:t>Span</a:t>
            </a:r>
            <a:r>
              <a:rPr lang="pt-BR" dirty="0" smtClean="0"/>
              <a:t> Press, 1998</a:t>
            </a:r>
            <a:r>
              <a:rPr lang="pt-BR" dirty="0" smtClean="0"/>
              <a:t>.</a:t>
            </a:r>
          </a:p>
          <a:p>
            <a:r>
              <a:rPr lang="pt-BR" dirty="0" smtClean="0"/>
              <a:t>R</a:t>
            </a:r>
            <a:r>
              <a:rPr lang="pt-BR" dirty="0"/>
              <a:t>E</a:t>
            </a:r>
            <a:r>
              <a:rPr lang="pt-BR" dirty="0" smtClean="0"/>
              <a:t>TI, R. </a:t>
            </a:r>
            <a:r>
              <a:rPr lang="pt-BR" i="1" dirty="0" smtClean="0"/>
              <a:t>The </a:t>
            </a:r>
            <a:r>
              <a:rPr lang="pt-BR" i="1" dirty="0" err="1" smtClean="0"/>
              <a:t>Thematic</a:t>
            </a:r>
            <a:r>
              <a:rPr lang="pt-BR" i="1" dirty="0" smtClean="0"/>
              <a:t> </a:t>
            </a:r>
            <a:r>
              <a:rPr lang="pt-BR" i="1" dirty="0" err="1" smtClean="0"/>
              <a:t>Process</a:t>
            </a:r>
            <a:r>
              <a:rPr lang="pt-BR" i="1" dirty="0" smtClean="0"/>
              <a:t> in Music</a:t>
            </a:r>
            <a:r>
              <a:rPr lang="pt-BR" dirty="0" smtClean="0"/>
              <a:t> [1951]. </a:t>
            </a:r>
            <a:r>
              <a:rPr lang="pt-BR" dirty="0" err="1" smtClean="0"/>
              <a:t>Westport</a:t>
            </a:r>
            <a:r>
              <a:rPr lang="pt-BR" dirty="0" smtClean="0"/>
              <a:t>: </a:t>
            </a:r>
            <a:r>
              <a:rPr lang="pt-BR" dirty="0" err="1" smtClean="0"/>
              <a:t>Greenwood</a:t>
            </a:r>
            <a:r>
              <a:rPr lang="pt-BR" dirty="0" smtClean="0"/>
              <a:t> Press, 1978.</a:t>
            </a:r>
          </a:p>
          <a:p>
            <a:r>
              <a:rPr lang="pt-BR" dirty="0" smtClean="0"/>
              <a:t>ROSEN, C. </a:t>
            </a:r>
            <a:r>
              <a:rPr lang="pt-BR" i="1" dirty="0" smtClean="0"/>
              <a:t>The </a:t>
            </a:r>
            <a:r>
              <a:rPr lang="pt-BR" i="1" dirty="0" err="1" smtClean="0"/>
              <a:t>Classical</a:t>
            </a:r>
            <a:r>
              <a:rPr lang="pt-BR" i="1" dirty="0" smtClean="0"/>
              <a:t> </a:t>
            </a:r>
            <a:r>
              <a:rPr lang="pt-BR" i="1" dirty="0" err="1" smtClean="0"/>
              <a:t>Style</a:t>
            </a:r>
            <a:r>
              <a:rPr lang="pt-BR" dirty="0" smtClean="0"/>
              <a:t>. 5ª ed. New </a:t>
            </a:r>
            <a:r>
              <a:rPr lang="pt-BR" dirty="0" smtClean="0"/>
              <a:t>York: Norton, 1998.</a:t>
            </a:r>
            <a:endParaRPr lang="pt-BR" dirty="0" smtClean="0"/>
          </a:p>
          <a:p>
            <a:r>
              <a:rPr lang="pt-BR" dirty="0" smtClean="0"/>
              <a:t>SCHOENBERG, A. </a:t>
            </a:r>
            <a:r>
              <a:rPr lang="pt-BR" i="1" dirty="0" smtClean="0"/>
              <a:t>Harmonia</a:t>
            </a:r>
            <a:r>
              <a:rPr lang="pt-BR" dirty="0" smtClean="0"/>
              <a:t> [1911]. São Paulo: Editora UNESP, 2001.</a:t>
            </a:r>
          </a:p>
          <a:p>
            <a:r>
              <a:rPr lang="pt-BR" dirty="0" smtClean="0"/>
              <a:t>ZAMACÓIS, J. </a:t>
            </a:r>
            <a:r>
              <a:rPr lang="es-ES_tradnl" i="1" dirty="0" smtClean="0"/>
              <a:t>Tratado de Armonía</a:t>
            </a:r>
            <a:r>
              <a:rPr lang="es-ES_tradnl" dirty="0" smtClean="0"/>
              <a:t>. Libro III. Barcelona: Labor, 1982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Exposição: 1º grupo temático (T)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Tema a1: c. 0-8 (T-T)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Extens</a:t>
            </a:r>
            <a:r>
              <a:rPr lang="pt-BR" dirty="0" smtClean="0"/>
              <a:t>ão cadencial (Mib maior)</a:t>
            </a:r>
            <a:r>
              <a:rPr lang="pt-BR" dirty="0" smtClean="0"/>
              <a:t>: </a:t>
            </a:r>
            <a:r>
              <a:rPr lang="pt-BR" dirty="0" smtClean="0"/>
              <a:t>c. 8-12 (T-T)</a:t>
            </a:r>
          </a:p>
          <a:p>
            <a:r>
              <a:rPr lang="pt-BR" dirty="0" smtClean="0"/>
              <a:t>Transi</a:t>
            </a:r>
            <a:r>
              <a:rPr lang="pt-BR" dirty="0" smtClean="0"/>
              <a:t>ção</a:t>
            </a:r>
            <a:r>
              <a:rPr lang="pt-BR" dirty="0" smtClean="0"/>
              <a:t>: </a:t>
            </a:r>
            <a:r>
              <a:rPr lang="pt-BR" dirty="0" smtClean="0"/>
              <a:t>c. 12-19 (</a:t>
            </a:r>
            <a:r>
              <a:rPr lang="pt-BR" dirty="0" err="1" smtClean="0"/>
              <a:t>T-Tr</a:t>
            </a:r>
            <a:r>
              <a:rPr lang="pt-BR" dirty="0" smtClean="0"/>
              <a:t>); 19-24.</a:t>
            </a:r>
            <a:endParaRPr lang="pt-BR" dirty="0"/>
          </a:p>
        </p:txBody>
      </p:sp>
      <p:pic>
        <p:nvPicPr>
          <p:cNvPr id="5" name="Imagem 4" descr="haydn sonata n49 c1-5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0240"/>
            <a:ext cx="9144000" cy="2649961"/>
          </a:xfrm>
          <a:prstGeom prst="rect">
            <a:avLst/>
          </a:prstGeom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Exposição: transição para a Dominante</a:t>
            </a:r>
            <a:endParaRPr lang="pt-BR" dirty="0"/>
          </a:p>
        </p:txBody>
      </p:sp>
      <p:pic>
        <p:nvPicPr>
          <p:cNvPr id="4" name="Espaço Reservado para Conteúdo 3" descr="haydn sonata n49 transição c17-27.t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404823"/>
            <a:ext cx="8229600" cy="4565878"/>
          </a:xfr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Exposição: 2º grupo temático (D)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Tema b1: c. 24-28 (semelhante ao a1)</a:t>
            </a:r>
          </a:p>
          <a:p>
            <a:r>
              <a:rPr lang="pt-BR" dirty="0" smtClean="0"/>
              <a:t>Tema b2: c. 28-33</a:t>
            </a:r>
          </a:p>
          <a:p>
            <a:r>
              <a:rPr lang="pt-BR" dirty="0" smtClean="0"/>
              <a:t>Transi</a:t>
            </a:r>
            <a:r>
              <a:rPr lang="pt-BR" dirty="0" smtClean="0"/>
              <a:t>ção</a:t>
            </a:r>
            <a:r>
              <a:rPr lang="pt-BR" dirty="0" smtClean="0"/>
              <a:t>: </a:t>
            </a:r>
            <a:r>
              <a:rPr lang="pt-BR" dirty="0" smtClean="0"/>
              <a:t>c. 33-41</a:t>
            </a:r>
          </a:p>
          <a:p>
            <a:r>
              <a:rPr lang="pt-BR" dirty="0" smtClean="0"/>
              <a:t>Tema b3: c. 42-48</a:t>
            </a:r>
          </a:p>
          <a:p>
            <a:r>
              <a:rPr lang="pt-BR" dirty="0" smtClean="0"/>
              <a:t>Codeta: c. 48-64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Trecho modulatório, c. 33-41: sugestão de Sol menor (Tr) e duas cadências de engano.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5" name="Espaço Reservado para Conteúdo 4" descr="haydn sonata n49 c32-43.t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76485" y="1219200"/>
            <a:ext cx="7191030" cy="4937125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Acorde de 6ª Germânica, presente na </a:t>
            </a:r>
            <a:r>
              <a:rPr lang="pt-BR" i="1" dirty="0" smtClean="0"/>
              <a:t>Codeta </a:t>
            </a:r>
            <a:r>
              <a:rPr lang="pt-BR" dirty="0" smtClean="0"/>
              <a:t>(c. 57).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7" name="Espaço Reservado para Conteúdo 6" descr="haydn sonata n49 c52-58.t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521554"/>
            <a:ext cx="8229600" cy="2332416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 (I)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Trecho modulatório, passando por Fá menor e apontando para Dó menor: c. 65-80.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7</a:t>
            </a:fld>
            <a:endParaRPr lang="pt-BR"/>
          </a:p>
        </p:txBody>
      </p:sp>
      <p:pic>
        <p:nvPicPr>
          <p:cNvPr id="8" name="Imagem 7" descr="haydn sonata n49 desenv c65-80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4226" y="2354580"/>
            <a:ext cx="8425598" cy="2503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 (II) e Retransição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5" name="Espaço Reservado para Conteúdo 4" descr="Haydn sonata n49 c115-125.t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3259" y="2503614"/>
            <a:ext cx="8360825" cy="2711336"/>
          </a:xfrm>
        </p:spPr>
      </p:pic>
      <p:sp>
        <p:nvSpPr>
          <p:cNvPr id="8" name="Retângulo de cantos arredondados 7"/>
          <p:cNvSpPr/>
          <p:nvPr/>
        </p:nvSpPr>
        <p:spPr>
          <a:xfrm>
            <a:off x="2857488" y="2928934"/>
            <a:ext cx="2571768" cy="1500198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5429256" y="2928934"/>
            <a:ext cx="1643074" cy="142876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>
            <a:off x="3071802" y="5072074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5715008" y="5072074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857620" y="564357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Movimentos seqüenciais</a:t>
            </a:r>
            <a:endParaRPr lang="pt-BR" dirty="0"/>
          </a:p>
        </p:txBody>
      </p:sp>
      <p:cxnSp>
        <p:nvCxnSpPr>
          <p:cNvPr id="12" name="Conector de seta reta 11"/>
          <p:cNvCxnSpPr/>
          <p:nvPr/>
        </p:nvCxnSpPr>
        <p:spPr>
          <a:xfrm rot="16200000" flipV="1">
            <a:off x="4321967" y="5179231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rot="5400000" flipH="1" flipV="1">
            <a:off x="5786446" y="5143512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Recapitulação: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1º grupo temático</a:t>
            </a:r>
            <a:r>
              <a:rPr lang="pt-BR" dirty="0" smtClean="0"/>
              <a:t>: a1 </a:t>
            </a:r>
            <a:r>
              <a:rPr lang="pt-BR" dirty="0" smtClean="0"/>
              <a:t>praticamente idêntico à Exposição, </a:t>
            </a:r>
            <a:r>
              <a:rPr lang="pt-BR" dirty="0" smtClean="0"/>
              <a:t>(</a:t>
            </a:r>
            <a:r>
              <a:rPr lang="pt-BR" dirty="0" smtClean="0"/>
              <a:t>c. </a:t>
            </a:r>
            <a:r>
              <a:rPr lang="pt-BR" dirty="0" smtClean="0"/>
              <a:t>131-139)</a:t>
            </a:r>
            <a:r>
              <a:rPr lang="pt-BR" dirty="0" smtClean="0"/>
              <a:t>.</a:t>
            </a:r>
          </a:p>
          <a:p>
            <a:r>
              <a:rPr lang="pt-BR" dirty="0" smtClean="0"/>
              <a:t>Retransição: </a:t>
            </a:r>
            <a:r>
              <a:rPr lang="pt-BR" dirty="0" smtClean="0"/>
              <a:t>c</a:t>
            </a:r>
            <a:r>
              <a:rPr lang="pt-BR" dirty="0" smtClean="0"/>
              <a:t>. </a:t>
            </a:r>
            <a:r>
              <a:rPr lang="pt-BR" dirty="0" smtClean="0"/>
              <a:t>143-</a:t>
            </a:r>
            <a:r>
              <a:rPr lang="pt-BR" dirty="0" smtClean="0"/>
              <a:t>157.</a:t>
            </a:r>
          </a:p>
          <a:p>
            <a:r>
              <a:rPr lang="pt-BR" dirty="0" smtClean="0"/>
              <a:t>2º grupo temático: o tema b1, transposição de a1, não reaparece entre os temas desse 2º grupo.</a:t>
            </a:r>
          </a:p>
          <a:p>
            <a:r>
              <a:rPr lang="pt-BR" dirty="0" smtClean="0"/>
              <a:t> O </a:t>
            </a:r>
            <a:r>
              <a:rPr lang="pt-BR" dirty="0" smtClean="0"/>
              <a:t>tema b1 n</a:t>
            </a:r>
            <a:r>
              <a:rPr lang="pt-BR" dirty="0" smtClean="0"/>
              <a:t>ão é reapresentado, pois equivale ao a1;</a:t>
            </a:r>
            <a:r>
              <a:rPr lang="pt-BR" dirty="0" smtClean="0"/>
              <a:t> </a:t>
            </a:r>
            <a:r>
              <a:rPr lang="pt-BR" dirty="0" smtClean="0"/>
              <a:t>b2 conduz a reapresentação do 2º grupo (c. 158-163)</a:t>
            </a:r>
            <a:r>
              <a:rPr lang="pt-BR" dirty="0" smtClean="0"/>
              <a:t>. </a:t>
            </a:r>
          </a:p>
          <a:p>
            <a:r>
              <a:rPr lang="pt-BR" dirty="0" smtClean="0"/>
              <a:t>Tema b3: c.172-176.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i="1" dirty="0" smtClean="0"/>
              <a:t>coda</a:t>
            </a:r>
            <a:r>
              <a:rPr lang="pt-BR" dirty="0" smtClean="0"/>
              <a:t> (c. </a:t>
            </a:r>
            <a:r>
              <a:rPr lang="pt-BR" dirty="0" smtClean="0"/>
              <a:t>196-</a:t>
            </a:r>
            <a:r>
              <a:rPr lang="pt-BR" dirty="0" smtClean="0"/>
              <a:t>218) </a:t>
            </a:r>
            <a:r>
              <a:rPr lang="pt-BR" dirty="0" smtClean="0"/>
              <a:t>reprisa as ideias da transi</a:t>
            </a:r>
            <a:r>
              <a:rPr lang="pt-BR" dirty="0" smtClean="0"/>
              <a:t>ção (c.12-24)</a:t>
            </a:r>
            <a:r>
              <a:rPr lang="pt-BR" dirty="0" smtClean="0"/>
              <a:t>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E70E1-59CE-4770-8EAD-E6F94E64558F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1010</TotalTime>
  <Words>579</Words>
  <Application>Microsoft Macintosh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Origem</vt:lpstr>
      <vt:lpstr>Haydn: análise do 1º movimento da Sonata nº 49 em Mib maior, para piano</vt:lpstr>
      <vt:lpstr>Exposição: 1º grupo temático (T)</vt:lpstr>
      <vt:lpstr>Exposição: transição para a Dominante</vt:lpstr>
      <vt:lpstr>Exposição: 2º grupo temático (D)</vt:lpstr>
      <vt:lpstr>Trecho modulatório, c. 33-41: sugestão de Sol menor (Tr) e duas cadências de engano.</vt:lpstr>
      <vt:lpstr>Acorde de 6ª Germânica, presente na Codeta (c. 57).</vt:lpstr>
      <vt:lpstr>Desenvolvimento (I)</vt:lpstr>
      <vt:lpstr>Desenvolvimento (II) e Retransição</vt:lpstr>
      <vt:lpstr>Recapitulação:</vt:lpstr>
      <vt:lpstr>Conclusões 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Haydn: análise do 1º movimento da Sonata nº 49 para piano</dc:title>
  <dc:creator>Paulo de Tarso Salles</dc:creator>
  <cp:lastModifiedBy>Paulo de Tarso Salles</cp:lastModifiedBy>
  <cp:revision>52</cp:revision>
  <dcterms:created xsi:type="dcterms:W3CDTF">2008-11-22T22:53:41Z</dcterms:created>
  <dcterms:modified xsi:type="dcterms:W3CDTF">2015-09-21T23:28:19Z</dcterms:modified>
</cp:coreProperties>
</file>