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09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50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33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9C2-60B1-44C8-904B-DD56E6025E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79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8D2B-ED45-407C-A34A-E84A8E90D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95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9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24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85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91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7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2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39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74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9A277-53A8-4822-824F-B6B4DFF168ED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3D7F-142F-4782-8813-93AB388162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2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tmouth.edu/~humananatomy/figures/chapter_49/49-4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3568" y="4437112"/>
            <a:ext cx="6728792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 PESCOÇO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5: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Vascularização do pescoço</a:t>
            </a:r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47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Veia jugular interna:</a:t>
            </a:r>
            <a:b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Tributárias e término (Ângulo de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Pirogoff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1267" name="Picture 8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1214438"/>
            <a:ext cx="3662362" cy="5454650"/>
          </a:xfrm>
          <a:noFill/>
        </p:spPr>
      </p:pic>
      <p:sp>
        <p:nvSpPr>
          <p:cNvPr id="5" name="Forma livre 4"/>
          <p:cNvSpPr/>
          <p:nvPr/>
        </p:nvSpPr>
        <p:spPr>
          <a:xfrm>
            <a:off x="5006975" y="3279775"/>
            <a:ext cx="544513" cy="2468563"/>
          </a:xfrm>
          <a:custGeom>
            <a:avLst/>
            <a:gdLst>
              <a:gd name="connsiteX0" fmla="*/ 159657 w 544285"/>
              <a:gd name="connsiteY0" fmla="*/ 2467428 h 2467428"/>
              <a:gd name="connsiteX1" fmla="*/ 522514 w 544285"/>
              <a:gd name="connsiteY1" fmla="*/ 1364342 h 2467428"/>
              <a:gd name="connsiteX2" fmla="*/ 290285 w 544285"/>
              <a:gd name="connsiteY2" fmla="*/ 333828 h 2467428"/>
              <a:gd name="connsiteX3" fmla="*/ 0 w 544285"/>
              <a:gd name="connsiteY3" fmla="*/ 0 h 2467428"/>
              <a:gd name="connsiteX4" fmla="*/ 0 w 544285"/>
              <a:gd name="connsiteY4" fmla="*/ 0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85" h="2467428">
                <a:moveTo>
                  <a:pt x="159657" y="2467428"/>
                </a:moveTo>
                <a:cubicBezTo>
                  <a:pt x="330200" y="2093685"/>
                  <a:pt x="500743" y="1719942"/>
                  <a:pt x="522514" y="1364342"/>
                </a:cubicBezTo>
                <a:cubicBezTo>
                  <a:pt x="544285" y="1008742"/>
                  <a:pt x="377371" y="561218"/>
                  <a:pt x="290285" y="333828"/>
                </a:cubicBezTo>
                <a:cubicBezTo>
                  <a:pt x="203199" y="10643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2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642938" y="304800"/>
            <a:ext cx="7921625" cy="892175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hlink"/>
                </a:solidFill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Vasos linfáticos e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linfonodos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Superficiais e  profundos  – tronco jugular</a:t>
            </a:r>
          </a:p>
        </p:txBody>
      </p:sp>
      <p:pic>
        <p:nvPicPr>
          <p:cNvPr id="12291" name="Picture 4" descr="pagina - 944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341438"/>
            <a:ext cx="4681538" cy="5373687"/>
          </a:xfrm>
          <a:noFill/>
        </p:spPr>
      </p:pic>
      <p:pic>
        <p:nvPicPr>
          <p:cNvPr id="33803" name="Picture 11" descr="pagina - 500 -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00313"/>
            <a:ext cx="4392612" cy="3402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urved Connector 2"/>
          <p:cNvCxnSpPr>
            <a:cxnSpLocks noChangeShapeType="1"/>
          </p:cNvCxnSpPr>
          <p:nvPr/>
        </p:nvCxnSpPr>
        <p:spPr bwMode="auto">
          <a:xfrm rot="5400000" flipH="1" flipV="1">
            <a:off x="7319962" y="3032126"/>
            <a:ext cx="792163" cy="1444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47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012609"/>
            <a:ext cx="8856984" cy="2800767"/>
          </a:xfrm>
        </p:spPr>
        <p:txBody>
          <a:bodyPr wrap="square">
            <a:spAutoFit/>
          </a:bodyPr>
          <a:lstStyle/>
          <a:p>
            <a:pPr marL="0" indent="0" algn="just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Irrigação sanguínea: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ramos da ACE e AS</a:t>
            </a: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Drenagem venosa: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VJA, VJE, VJI e VS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Drenagem linfática: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linfonodos cervicais profundos – tronco jugular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026" name="Picture 2" descr="F:\ANATOMIA CABEÇA E PESCOÇO 2017 RCG 0147\NEWS CABEÇA E PESCOÇO vascularização do pescoç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680520" cy="3510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16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818104"/>
            <a:ext cx="9067800" cy="5355312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A.W.M.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A.F.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0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999412" cy="963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FFCC00"/>
                </a:solidFill>
              </a:rPr>
              <a:t/>
            </a:r>
            <a:br>
              <a:rPr lang="pt-BR" sz="1800" dirty="0" smtClean="0">
                <a:solidFill>
                  <a:srgbClr val="FFCC00"/>
                </a:solidFill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VASCULARIZAÇÃO</a:t>
            </a:r>
            <a:r>
              <a:rPr lang="pt-BR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1.1. Irrigação sanguínea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Artérias carótidas comuns D e </a:t>
            </a:r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, artérias carótidas externas D e </a:t>
            </a:r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Artérias subclávias D e </a:t>
            </a:r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BR" sz="1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9" descr="pagina - 494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519238"/>
            <a:ext cx="5929312" cy="5195887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067175" y="2781300"/>
            <a:ext cx="18732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4659313" y="3933825"/>
            <a:ext cx="130175" cy="290513"/>
          </a:xfrm>
          <a:custGeom>
            <a:avLst/>
            <a:gdLst>
              <a:gd name="connsiteX0" fmla="*/ 0 w 130628"/>
              <a:gd name="connsiteY0" fmla="*/ 290286 h 290286"/>
              <a:gd name="connsiteX1" fmla="*/ 72571 w 130628"/>
              <a:gd name="connsiteY1" fmla="*/ 188686 h 290286"/>
              <a:gd name="connsiteX2" fmla="*/ 130628 w 130628"/>
              <a:gd name="connsiteY2" fmla="*/ 0 h 290286"/>
              <a:gd name="connsiteX3" fmla="*/ 130628 w 130628"/>
              <a:gd name="connsiteY3" fmla="*/ 0 h 290286"/>
              <a:gd name="connsiteX4" fmla="*/ 130628 w 130628"/>
              <a:gd name="connsiteY4" fmla="*/ 0 h 2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290286">
                <a:moveTo>
                  <a:pt x="0" y="290286"/>
                </a:moveTo>
                <a:cubicBezTo>
                  <a:pt x="25400" y="263676"/>
                  <a:pt x="50800" y="237067"/>
                  <a:pt x="72571" y="188686"/>
                </a:cubicBezTo>
                <a:cubicBezTo>
                  <a:pt x="94342" y="140305"/>
                  <a:pt x="130628" y="0"/>
                  <a:pt x="130628" y="0"/>
                </a:cubicBezTo>
                <a:lnTo>
                  <a:pt x="130628" y="0"/>
                </a:lnTo>
                <a:lnTo>
                  <a:pt x="130628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04813"/>
            <a:ext cx="3275012" cy="3095625"/>
          </a:xfrm>
          <a:noFill/>
        </p:spPr>
      </p:pic>
      <p:pic>
        <p:nvPicPr>
          <p:cNvPr id="16397" name="Picture 13" descr="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800" y="3592513"/>
            <a:ext cx="3116263" cy="2836862"/>
          </a:xfrm>
          <a:noFill/>
        </p:spPr>
      </p:pic>
      <p:sp>
        <p:nvSpPr>
          <p:cNvPr id="1639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550" y="836613"/>
            <a:ext cx="3529013" cy="56165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8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Bainha </a:t>
            </a:r>
            <a:r>
              <a:rPr lang="pt-BR" altLang="pt-BR" sz="28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carótica</a:t>
            </a:r>
            <a:endParaRPr lang="pt-BR" altLang="pt-BR" sz="2800" b="1" u="sng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altLang="pt-BR" sz="2000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Carótida Comum e Interna;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V. Jugular Interna;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 Vago;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Linfonodos Cervicais Profundos;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Seio </a:t>
            </a:r>
            <a:r>
              <a:rPr lang="pt-BR" altLang="pt-BR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Carótico</a:t>
            </a:r>
            <a:r>
              <a:rPr lang="pt-BR" alt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do Seio </a:t>
            </a:r>
            <a:r>
              <a:rPr lang="pt-BR" altLang="pt-BR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Carótico</a:t>
            </a:r>
            <a:r>
              <a:rPr lang="pt-BR" alt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Plexo </a:t>
            </a:r>
            <a:r>
              <a:rPr lang="pt-BR" alt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Periarterial</a:t>
            </a: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Carótico</a:t>
            </a: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0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714500"/>
            <a:ext cx="3857625" cy="41148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chemeClr val="tx2"/>
                </a:solidFill>
              </a:rPr>
              <a:t>SEIO CARÓTICO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chemeClr val="tx2"/>
                </a:solidFill>
              </a:rPr>
              <a:t>GLOMO (=CORPO) CARÓTICO: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/>
              <a:t>Inervação pelos nervos IX e X.</a:t>
            </a:r>
          </a:p>
        </p:txBody>
      </p:sp>
      <p:pic>
        <p:nvPicPr>
          <p:cNvPr id="5123" name="Picture 3" descr="página 906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765175"/>
            <a:ext cx="4968875" cy="5516563"/>
          </a:xfrm>
          <a:noFill/>
        </p:spPr>
      </p:pic>
    </p:spTree>
    <p:extLst>
      <p:ext uri="{BB962C8B-B14F-4D97-AF65-F5344CB8AC3E}">
        <p14:creationId xmlns:p14="http://schemas.microsoft.com/office/powerpoint/2010/main" val="33520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135937" cy="576262"/>
          </a:xfrm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CC00"/>
                </a:solidFill>
              </a:rPr>
              <a:t/>
            </a:r>
            <a:br>
              <a:rPr lang="pt-BR" sz="3200" dirty="0" smtClean="0">
                <a:solidFill>
                  <a:srgbClr val="FFCC00"/>
                </a:solidFill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Ramos cervicais da artéria carótida externa </a:t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endParaRPr lang="pt-BR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8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763588"/>
            <a:ext cx="4473575" cy="6094412"/>
          </a:xfrm>
          <a:noFill/>
        </p:spPr>
      </p:pic>
      <p:pic>
        <p:nvPicPr>
          <p:cNvPr id="4" name="Picture 7" descr="Resultado de imagem para imagem da arteria lingu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6064250" cy="4154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228184" y="2852936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- Artéria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tireóidea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superior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28184" y="328498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- Artéria lingual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28184" y="371703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-Artéria faríngea ascendente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28184" y="417056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1600" b="1" smtClean="0">
                <a:latin typeface="Arial" pitchFamily="34" charset="0"/>
                <a:cs typeface="Arial" pitchFamily="34" charset="0"/>
              </a:rPr>
              <a:t>Artéria occipital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5253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pt-BR" altLang="pt-BR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Artéria subclávia – ramos: 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A. vertebral, A. torácica interna, Tronco </a:t>
            </a:r>
            <a:r>
              <a:rPr lang="pt-BR" altLang="pt-BR" sz="2000" b="1" dirty="0" err="1" smtClean="0">
                <a:latin typeface="Arial" charset="0"/>
                <a:cs typeface="Arial" charset="0"/>
              </a:rPr>
              <a:t>tireocervical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; Tronco </a:t>
            </a:r>
            <a:r>
              <a:rPr lang="pt-BR" altLang="pt-BR" sz="2000" b="1" dirty="0" err="1" smtClean="0">
                <a:latin typeface="Arial" charset="0"/>
                <a:cs typeface="Arial" charset="0"/>
              </a:rPr>
              <a:t>costocervical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 e A. dorsal da escápula. </a:t>
            </a:r>
          </a:p>
        </p:txBody>
      </p:sp>
      <p:pic>
        <p:nvPicPr>
          <p:cNvPr id="7171" name="Picture 11" descr="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1600200"/>
            <a:ext cx="3848100" cy="4525963"/>
          </a:xfrm>
          <a:noFill/>
        </p:spPr>
      </p:pic>
      <p:pic>
        <p:nvPicPr>
          <p:cNvPr id="7172" name="Picture 12" descr="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17688"/>
            <a:ext cx="4038600" cy="4090987"/>
          </a:xfrm>
          <a:noFill/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484438" y="40767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1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835150" y="36449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187450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3</a:t>
            </a:r>
          </a:p>
        </p:txBody>
      </p:sp>
      <p:pic>
        <p:nvPicPr>
          <p:cNvPr id="21522" name="Picture 18" descr="pagina - 388 - 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4824412" cy="468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183062" cy="41767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rma livre 9"/>
          <p:cNvSpPr/>
          <p:nvPr/>
        </p:nvSpPr>
        <p:spPr>
          <a:xfrm>
            <a:off x="1828800" y="1916113"/>
            <a:ext cx="261938" cy="1524000"/>
          </a:xfrm>
          <a:custGeom>
            <a:avLst/>
            <a:gdLst>
              <a:gd name="connsiteX0" fmla="*/ 261257 w 261257"/>
              <a:gd name="connsiteY0" fmla="*/ 1524000 h 1524000"/>
              <a:gd name="connsiteX1" fmla="*/ 145143 w 261257"/>
              <a:gd name="connsiteY1" fmla="*/ 1045028 h 1524000"/>
              <a:gd name="connsiteX2" fmla="*/ 145143 w 261257"/>
              <a:gd name="connsiteY2" fmla="*/ 232228 h 1524000"/>
              <a:gd name="connsiteX3" fmla="*/ 14514 w 261257"/>
              <a:gd name="connsiteY3" fmla="*/ 29028 h 1524000"/>
              <a:gd name="connsiteX4" fmla="*/ 58057 w 261257"/>
              <a:gd name="connsiteY4" fmla="*/ 58057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" h="1524000">
                <a:moveTo>
                  <a:pt x="261257" y="1524000"/>
                </a:moveTo>
                <a:cubicBezTo>
                  <a:pt x="212876" y="1392161"/>
                  <a:pt x="164495" y="1260323"/>
                  <a:pt x="145143" y="1045028"/>
                </a:cubicBezTo>
                <a:cubicBezTo>
                  <a:pt x="125791" y="829733"/>
                  <a:pt x="166915" y="401561"/>
                  <a:pt x="145143" y="232228"/>
                </a:cubicBezTo>
                <a:cubicBezTo>
                  <a:pt x="123371" y="62895"/>
                  <a:pt x="29028" y="58056"/>
                  <a:pt x="14514" y="29028"/>
                </a:cubicBezTo>
                <a:cubicBezTo>
                  <a:pt x="0" y="0"/>
                  <a:pt x="29028" y="29028"/>
                  <a:pt x="58057" y="58057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4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525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Circulação colateral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Após ligadura da artéria carótida comum, artéria carótida externa ou da artéria subclávia.</a:t>
            </a:r>
          </a:p>
        </p:txBody>
      </p:sp>
      <p:pic>
        <p:nvPicPr>
          <p:cNvPr id="8195" name="Picture 4" descr="desenho 1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8238" y="1743075"/>
            <a:ext cx="4521200" cy="497205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643438" y="53006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AS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724525" y="2924175"/>
            <a:ext cx="649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CE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 flipV="1">
            <a:off x="6357938" y="4221163"/>
            <a:ext cx="287337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357688" y="3284538"/>
            <a:ext cx="5048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067175" y="3500438"/>
            <a:ext cx="433388" cy="215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867400" y="3571875"/>
            <a:ext cx="576263" cy="144463"/>
          </a:xfrm>
          <a:prstGeom prst="line">
            <a:avLst/>
          </a:prstGeom>
          <a:noFill/>
          <a:ln w="38100">
            <a:solidFill>
              <a:srgbClr val="00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4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1.2. Drenagem venosa</a:t>
            </a:r>
            <a:r>
              <a:rPr lang="pt-BR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Veias do pescoço -  Superficiais: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Veia jugular externa, Veia jugular anterior e arco venoso jugular. </a:t>
            </a:r>
          </a:p>
        </p:txBody>
      </p:sp>
      <p:pic>
        <p:nvPicPr>
          <p:cNvPr id="9219" name="Picture 8" descr="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33588"/>
            <a:ext cx="4038600" cy="3659187"/>
          </a:xfrm>
          <a:noFill/>
        </p:spPr>
      </p:pic>
      <p:pic>
        <p:nvPicPr>
          <p:cNvPr id="9220" name="Picture 10" descr="fig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32000"/>
            <a:ext cx="4038600" cy="3662363"/>
          </a:xfrm>
          <a:noFill/>
        </p:spPr>
      </p:pic>
      <p:sp>
        <p:nvSpPr>
          <p:cNvPr id="5" name="Forma livre 4"/>
          <p:cNvSpPr/>
          <p:nvPr/>
        </p:nvSpPr>
        <p:spPr>
          <a:xfrm>
            <a:off x="7213600" y="4586288"/>
            <a:ext cx="449263" cy="231775"/>
          </a:xfrm>
          <a:custGeom>
            <a:avLst/>
            <a:gdLst>
              <a:gd name="connsiteX0" fmla="*/ 0 w 449943"/>
              <a:gd name="connsiteY0" fmla="*/ 0 h 232229"/>
              <a:gd name="connsiteX1" fmla="*/ 130629 w 449943"/>
              <a:gd name="connsiteY1" fmla="*/ 101600 h 232229"/>
              <a:gd name="connsiteX2" fmla="*/ 449943 w 449943"/>
              <a:gd name="connsiteY2" fmla="*/ 232229 h 232229"/>
              <a:gd name="connsiteX3" fmla="*/ 449943 w 449943"/>
              <a:gd name="connsiteY3" fmla="*/ 232229 h 232229"/>
              <a:gd name="connsiteX4" fmla="*/ 449943 w 449943"/>
              <a:gd name="connsiteY4" fmla="*/ 232229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943" h="232229">
                <a:moveTo>
                  <a:pt x="0" y="0"/>
                </a:moveTo>
                <a:cubicBezTo>
                  <a:pt x="27819" y="31447"/>
                  <a:pt x="55639" y="62895"/>
                  <a:pt x="130629" y="101600"/>
                </a:cubicBezTo>
                <a:cubicBezTo>
                  <a:pt x="205620" y="140305"/>
                  <a:pt x="449943" y="232229"/>
                  <a:pt x="449943" y="232229"/>
                </a:cubicBezTo>
                <a:lnTo>
                  <a:pt x="449943" y="232229"/>
                </a:lnTo>
                <a:lnTo>
                  <a:pt x="449943" y="232229"/>
                </a:lnTo>
              </a:path>
            </a:pathLst>
          </a:cu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1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557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Profundas: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Veia jugular interna e veia subclávia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4" descr="pagina - 910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2725" y="1654175"/>
            <a:ext cx="6518275" cy="4775200"/>
          </a:xfrm>
          <a:noFill/>
          <a:ln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3276600" y="2349500"/>
            <a:ext cx="287338" cy="3587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303</Words>
  <Application>Microsoft Office PowerPoint</Application>
  <PresentationFormat>Apresentação na tela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 VASCULARIZAÇÃO 1.1. Irrigação sanguínea Artérias carótidas comuns D e E , artérias carótidas externas D e E Artérias subclávias D e E</vt:lpstr>
      <vt:lpstr>Apresentação do PowerPoint</vt:lpstr>
      <vt:lpstr>Apresentação do PowerPoint</vt:lpstr>
      <vt:lpstr> Ramos cervicais da artéria carótida externa  </vt:lpstr>
      <vt:lpstr>Artéria subclávia – ramos: A. vertebral, A. torácica interna, Tronco tireocervical; Tronco costocervical e A. dorsal da escápula. </vt:lpstr>
      <vt:lpstr>Circulação colateral Após ligadura da artéria carótida comum, artéria carótida externa ou da artéria subclávia.</vt:lpstr>
      <vt:lpstr>1.2. Drenagem venosa Veias do pescoço -  Superficiais: Veia jugular externa, Veia jugular anterior e arco venoso jugular. </vt:lpstr>
      <vt:lpstr>Profundas: Veia jugular interna e veia subclávia </vt:lpstr>
      <vt:lpstr>Veia jugular interna: Tributárias e término (Ângulo de Pirogoff)</vt:lpstr>
      <vt:lpstr> Vasos linfáticos e linfonodos:  Superficiais e  profundos  – tronco jugular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8</cp:revision>
  <dcterms:created xsi:type="dcterms:W3CDTF">2017-10-04T16:38:18Z</dcterms:created>
  <dcterms:modified xsi:type="dcterms:W3CDTF">2017-10-07T13:17:49Z</dcterms:modified>
</cp:coreProperties>
</file>