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1" r:id="rId2"/>
    <p:sldId id="524" r:id="rId3"/>
    <p:sldId id="316" r:id="rId4"/>
    <p:sldId id="548" r:id="rId5"/>
    <p:sldId id="549" r:id="rId6"/>
    <p:sldId id="550" r:id="rId7"/>
    <p:sldId id="572" r:id="rId8"/>
    <p:sldId id="490" r:id="rId9"/>
    <p:sldId id="551" r:id="rId10"/>
    <p:sldId id="552" r:id="rId11"/>
    <p:sldId id="553" r:id="rId12"/>
    <p:sldId id="554" r:id="rId13"/>
    <p:sldId id="584" r:id="rId14"/>
    <p:sldId id="555" r:id="rId15"/>
    <p:sldId id="556" r:id="rId16"/>
    <p:sldId id="557" r:id="rId17"/>
    <p:sldId id="563" r:id="rId18"/>
    <p:sldId id="564" r:id="rId19"/>
    <p:sldId id="578" r:id="rId20"/>
    <p:sldId id="593" r:id="rId21"/>
    <p:sldId id="594" r:id="rId22"/>
    <p:sldId id="595" r:id="rId23"/>
    <p:sldId id="588" r:id="rId24"/>
    <p:sldId id="590" r:id="rId25"/>
    <p:sldId id="589" r:id="rId26"/>
    <p:sldId id="591" r:id="rId27"/>
    <p:sldId id="592" r:id="rId28"/>
  </p:sldIdLst>
  <p:sldSz cx="12192000" cy="6858000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9068" autoAdjust="0"/>
  </p:normalViewPr>
  <p:slideViewPr>
    <p:cSldViewPr snapToGrid="0">
      <p:cViewPr>
        <p:scale>
          <a:sx n="66" d="100"/>
          <a:sy n="66" d="100"/>
        </p:scale>
        <p:origin x="-762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-3834" y="162"/>
      </p:cViewPr>
      <p:guideLst>
        <p:guide orient="horz" pos="3223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3508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3508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F0AEC0A1-4FE5-644F-B1B9-37386AB5928C}" type="datetimeFigureOut">
              <a:rPr lang="pt-BR"/>
              <a:pPr/>
              <a:t>18/09/2016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5731DB7-3FCA-664A-BB8D-C8EECDE5DF6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36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3508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3508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60CEFF1-3569-FE43-B5B3-47BFCE3DD254}" type="datetimeFigureOut">
              <a:rPr lang="pt-BR"/>
              <a:pPr/>
              <a:t>18/09/2016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925409"/>
            <a:ext cx="5679440" cy="3454182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3173246C-C031-6449-A4A5-15A4290DE3A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872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dirty="0">
              <a:latin typeface="Arial" charset="0"/>
            </a:endParaRPr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75937" indent="-298437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93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712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48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6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037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81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58747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1AE032-3B02-AB4B-8F4B-FA3FAB2EF341}" type="slidenum">
              <a:rPr lang="pt-BR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247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dirty="0">
              <a:latin typeface="Arial" charset="0"/>
            </a:endParaRP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75937" indent="-298437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93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712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48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6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037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81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58747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3ABB00-96FC-EA44-A15B-9CF5220CCF2E}" type="slidenum">
              <a:rPr lang="pt-BR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046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>
              <a:latin typeface="Arial" charset="0"/>
            </a:endParaRP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75937" indent="-298437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93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712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48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6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037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81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58747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3ABB00-96FC-EA44-A15B-9CF5220CCF2E}" type="slidenum">
              <a:rPr lang="pt-BR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046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5" name="Conector Reto 5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6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Conector Reto 4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4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Conector Reto 5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5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Conector Reto 4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4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Conector Reto 2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8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Conector Reto 3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3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3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Conector Reto 3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3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ector Reto 57"/>
          <p:cNvCxnSpPr/>
          <p:nvPr userDrawn="1"/>
        </p:nvCxnSpPr>
        <p:spPr>
          <a:xfrm>
            <a:off x="1295400" y="5294313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015333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821A2-79C5-244C-A2C3-97B8502E28F7}" type="datetime1">
              <a:rPr lang="pt-BR"/>
              <a:pPr/>
              <a:t>18/09/2016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FC6F7-D61B-4D4C-B54F-996EDA558F4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48638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096F8-D5C9-0F4D-9487-2F7EA363ECCD}" type="datetime1">
              <a:rPr lang="pt-BR"/>
              <a:pPr/>
              <a:t>18/09/2016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01A98-D372-4447-A708-657FD191F43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47764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6B7CF9-C565-D94A-8D20-CF9E2CF0E09F}" type="datetime1">
              <a:rPr lang="pt-BR"/>
              <a:pPr/>
              <a:t>18/09/2016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452B7-0248-D34C-97BE-DF945CB60DA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24458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5" name="Conector Reto 7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8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9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0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1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2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3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4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5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6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8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9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0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1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2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Conector Reto 41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42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3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4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5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Conector Reto 52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53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4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5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6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Conector Reto 47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8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9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0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1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Conector Reto 2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6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7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8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9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Conector Reto 3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37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Conector Reto 3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32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3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ector Reto 57"/>
          <p:cNvCxnSpPr/>
          <p:nvPr userDrawn="1"/>
        </p:nvCxnSpPr>
        <p:spPr>
          <a:xfrm>
            <a:off x="1295400" y="5294313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046738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8BB25-BCDC-E24E-AB60-DE2D3C75DF0C}" type="datetime1">
              <a:rPr lang="pt-BR"/>
              <a:pPr/>
              <a:t>18/09/2016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2D4DE-94B5-A840-8A75-1D29A7B1596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55580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0CC32C-467A-9C46-AE04-8BA09DFFFC2B}" type="datetime1">
              <a:rPr lang="pt-BR"/>
              <a:pPr/>
              <a:t>18/09/2016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9ADE8-8A9A-7644-858E-AF0E1C7AC1E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79110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ADFAD9-0F84-F547-B8BB-C2E443CAEB92}" type="datetime1">
              <a:rPr lang="pt-BR"/>
              <a:pPr/>
              <a:t>18/09/2016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635A8-752B-BC40-B0EA-6BA51E332F1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65764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3" name="Conector Reto 161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ector Reto 162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163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164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165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66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67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68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69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70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71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72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3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74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75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6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7" name="Conector Reto 19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to 196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to 197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198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199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8" name="Conector Reto 20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to 207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to 20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20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21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Conector Reto 20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202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to 203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20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20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1" name="Conector Reto 179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ector Reto 180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181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182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183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2" name="Conector Reto 190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to 191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to 192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193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194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Conector Reto 185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186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187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188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189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Espaço Reservado para Data 2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F1565-FB34-B64C-AFF3-1B490DEBB613}" type="datetime1">
              <a:rPr lang="pt-BR"/>
              <a:pPr/>
              <a:t>18/09/2016</a:t>
            </a:fld>
            <a:endParaRPr lang="pt-BR"/>
          </a:p>
        </p:txBody>
      </p:sp>
      <p:sp>
        <p:nvSpPr>
          <p:cNvPr id="54" name="Espaço Reservado para Rodapé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" name="Espaço Reservado para Número de Slide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DDC3B-FFB5-3741-BFEE-7E76DBC6249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75800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6" name="Conector Reto 9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10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1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2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3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4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5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6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7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8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9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20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1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2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3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4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Conector Reto 43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4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5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6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47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Conector Reto 54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5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6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7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8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Conector Reto 49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50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1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2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to 53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Conector Reto 27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8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9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30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31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Conector Reto 38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9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40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1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42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Conector Reto 33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4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5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6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7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tângulo 15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57" name="Conector Reto 59"/>
          <p:cNvCxnSpPr/>
          <p:nvPr userDrawn="1"/>
        </p:nvCxnSpPr>
        <p:spPr>
          <a:xfrm>
            <a:off x="7923213" y="2895600"/>
            <a:ext cx="36591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B582-343C-6D48-9F15-1354290C067D}" type="datetime1">
              <a:rPr lang="pt-BR"/>
              <a:pPr/>
              <a:t>18/09/2016</a:t>
            </a:fld>
            <a:endParaRPr lang="pt-BR"/>
          </a:p>
        </p:txBody>
      </p:sp>
      <p:sp>
        <p:nvSpPr>
          <p:cNvPr id="5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0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46C7F-FFCD-5B4F-95E2-9E0F35FF933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67185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5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6" name="Conector Reto 8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9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0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1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2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3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4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5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6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8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9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0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1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2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3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o 75"/>
            <p:cNvGrpSpPr>
              <a:grpSpLocks/>
            </p:cNvGrpSpPr>
            <p:nvPr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Conector Reto 42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3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4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5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46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Conector Reto 53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4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5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6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7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Conector Reto 48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9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0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1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to 52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76"/>
            <p:cNvGrpSpPr>
              <a:grpSpLocks/>
            </p:cNvGrpSpPr>
            <p:nvPr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Conector Reto 26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7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8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9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30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Conector Reto 37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8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9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0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41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Conector Reto 32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3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4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5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6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tângulo 156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57" name="Conector Reto 58"/>
          <p:cNvCxnSpPr/>
          <p:nvPr/>
        </p:nvCxnSpPr>
        <p:spPr>
          <a:xfrm>
            <a:off x="7923213" y="2895600"/>
            <a:ext cx="36591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4421946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upo 9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97" name="Conector Reto 96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to 97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to 9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to 9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to 10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to 10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Reto 10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to 10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to 10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 Reto 10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ector Reto 10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to 10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to 10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Reto 10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Reto 11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 Reto 11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9" name="Grupo 112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Conector Reto 13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ector Reto 13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ector Reto 13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ector Reto 13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ector Reto 13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72" name="Grupo 135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Conector Reto 14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ector Reto 14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ector Reto 14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ector Reto 14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to 14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Conector Reto 13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ector Reto 13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ector Reto 13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ector Reto 13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ector Reto 14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0" name="Grupo 113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Conector Reto 11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ector Reto 11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ector Reto 11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ector Reto 11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ector Reto 118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6" name="Grupo 119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Conector Reto 12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to 12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to 12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to 12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to 12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Conector Reto 12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ector Reto 12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ector Reto 12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ector Reto 12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ector Reto 12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295400" y="503238"/>
            <a:ext cx="960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295400" y="1981200"/>
            <a:ext cx="9601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9294813" y="6289675"/>
            <a:ext cx="965200" cy="222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959795"/>
                </a:solidFill>
              </a:defRPr>
            </a:lvl1pPr>
          </a:lstStyle>
          <a:p>
            <a:fld id="{DAD9B84F-E4C0-CA41-BD5F-165B6BE1C426}" type="datetime1">
              <a:rPr lang="pt-BR"/>
              <a:pPr/>
              <a:t>18/09/2016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09600" y="6289675"/>
            <a:ext cx="6127750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664825" y="6289675"/>
            <a:ext cx="919163" cy="222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959795"/>
                </a:solidFill>
              </a:defRPr>
            </a:lvl1pPr>
          </a:lstStyle>
          <a:p>
            <a:fld id="{D3167262-31E3-A148-9461-CB341014B510}" type="slidenum">
              <a:rPr lang="pt-BR"/>
              <a:pPr/>
              <a:t>‹nº›</a:t>
            </a:fld>
            <a:endParaRPr lang="pt-BR"/>
          </a:p>
        </p:txBody>
      </p:sp>
      <p:cxnSp>
        <p:nvCxnSpPr>
          <p:cNvPr id="148" name="Conector Reto 147"/>
          <p:cNvCxnSpPr/>
          <p:nvPr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7" r:id="rId2"/>
    <p:sldLayoutId id="2147483714" r:id="rId3"/>
    <p:sldLayoutId id="2147483708" r:id="rId4"/>
    <p:sldLayoutId id="2147483709" r:id="rId5"/>
    <p:sldLayoutId id="2147483710" r:id="rId6"/>
    <p:sldLayoutId id="2147483715" r:id="rId7"/>
    <p:sldLayoutId id="2147483716" r:id="rId8"/>
    <p:sldLayoutId id="2147483717" r:id="rId9"/>
    <p:sldLayoutId id="2147483711" r:id="rId10"/>
    <p:sldLayoutId id="2147483712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685800" indent="-179388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9144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43000" indent="-179388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0">
              <a:schemeClr val="bg1">
                <a:lumMod val="100000"/>
              </a:schemeClr>
            </a:gs>
            <a:gs pos="38000">
              <a:schemeClr val="bg1"/>
            </a:gs>
            <a:gs pos="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2859" y="776527"/>
            <a:ext cx="10883540" cy="2091178"/>
          </a:xfrm>
        </p:spPr>
        <p:txBody>
          <a:bodyPr rtlCol="0">
            <a:noAutofit/>
          </a:bodyPr>
          <a:lstStyle/>
          <a:p>
            <a:pPr algn="ctr"/>
            <a: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Direito Administrativo II: </a:t>
            </a:r>
            <a:b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Ponto 9: Servidores Públicos</a:t>
            </a:r>
            <a:endParaRPr lang="pt-BR" sz="5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07669" y="5479850"/>
            <a:ext cx="8661400" cy="13781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  <a:ea typeface="+mn-ea"/>
              </a:rPr>
              <a:t>	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  <a:ea typeface="+mn-ea"/>
              </a:rPr>
              <a:t>Faculdade de Direito da Universidade de São Paulo (USP)               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São Paulo (SP), </a:t>
            </a:r>
            <a:r>
              <a:rPr lang="pt-B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de setembro de 2016.</a:t>
            </a:r>
            <a:endParaRPr lang="pt-BR" b="1" i="1" dirty="0" smtClean="0">
              <a:solidFill>
                <a:srgbClr val="FF0000"/>
              </a:solidFill>
              <a:ea typeface="+mn-ea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3416135" y="3093208"/>
            <a:ext cx="8775865" cy="1867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defRPr sz="8000" b="1" kern="1200" cap="none" baseline="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sz="2800" cap="smal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Professor Dr. Gustavo Justino de oliveira</a:t>
            </a:r>
          </a:p>
          <a:p>
            <a:pPr algn="ctr"/>
            <a:r>
              <a:rPr lang="pt-BR" sz="2800" cap="smal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</a:t>
            </a:r>
            <a:r>
              <a:rPr lang="pt-BR" sz="2000" cap="smal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Alexandra </a:t>
            </a:r>
            <a:r>
              <a:rPr lang="pt-BR" sz="2000" cap="small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fuchs</a:t>
            </a:r>
            <a:r>
              <a:rPr lang="pt-BR" sz="2000" cap="smal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pt-BR" sz="2000" cap="small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araújo</a:t>
            </a:r>
            <a:endParaRPr lang="pt-BR" sz="2000" cap="smal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64" y="3525462"/>
            <a:ext cx="1972205" cy="199336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Art. 39 4º. O membro de Poder, o detentor de mandato eletivo, os Ministros de Estado e os Secretários Estaduais e Municipais serão remunerados exclusivamente por subsídio fixado em parcela única, vedado o acréscimo de qualquer gratificação, adicional, abono, prêmio, verba de representação ou outra espécie remuneratória, obedecido, em qualquer caso, o disposto no art. 37, X e XI.</a:t>
            </a:r>
          </a:p>
          <a:p>
            <a:endParaRPr lang="pt-BR" dirty="0"/>
          </a:p>
          <a:p>
            <a:r>
              <a:rPr lang="pt-BR" dirty="0"/>
              <a:t>Art. 39 8º - A remuneração dos servidores públicos organizados em carreira poderá ser fixada nos termos do 4º.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067943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2.1  Fixação </a:t>
            </a:r>
            <a:r>
              <a:rPr lang="pt-BR" dirty="0"/>
              <a:t>e revisão: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	</a:t>
            </a:r>
            <a:r>
              <a:rPr lang="pt-BR" dirty="0" smtClean="0"/>
              <a:t>art</a:t>
            </a:r>
            <a:r>
              <a:rPr lang="pt-BR" dirty="0"/>
              <a:t>. 37, X CF: a remuneração dos servidores públicos e o subsídio de que trata o § 4º do art. 39 somente poderão ser fixados ou alterados por lei específica, observada a iniciativa privativa em cada caso, assegurada revisão geral anual, sempre na mesma data e sem distinção de índices;  </a:t>
            </a:r>
          </a:p>
          <a:p>
            <a:endParaRPr lang="pt-BR" dirty="0"/>
          </a:p>
          <a:p>
            <a:r>
              <a:rPr lang="pt-BR" dirty="0"/>
              <a:t>Questão: como compatibilizar a revisão anual com a lei de responsabilidade fiscal e os limites orçamentários?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0180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2.2 Irredutibilidade de vencimentos: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5400" y="1981199"/>
            <a:ext cx="9601200" cy="4135395"/>
          </a:xfrm>
        </p:spPr>
        <p:txBody>
          <a:bodyPr/>
          <a:lstStyle/>
          <a:p>
            <a:r>
              <a:rPr lang="pt-BR" dirty="0"/>
              <a:t>art. 37, XV: o subsídio e os vencimentos dos ocupantes de cargos e empregos públicos são irredutíveis, ressalvado o disposto nos incisos XI e XIV deste artigo e nos </a:t>
            </a:r>
            <a:r>
              <a:rPr lang="pt-BR" dirty="0" err="1"/>
              <a:t>arts</a:t>
            </a:r>
            <a:r>
              <a:rPr lang="pt-BR" dirty="0"/>
              <a:t>. 39, § 4º, 150, II, 153, III, e 153, § 2º, I</a:t>
            </a:r>
            <a:r>
              <a:rPr lang="pt-BR" dirty="0" smtClean="0"/>
              <a:t>;</a:t>
            </a:r>
          </a:p>
          <a:p>
            <a:r>
              <a:rPr lang="pt-BR" dirty="0"/>
              <a:t>Exceções: </a:t>
            </a:r>
          </a:p>
          <a:p>
            <a:r>
              <a:rPr lang="pt-BR" dirty="0"/>
              <a:t>1) para adequação ao teto constitucional; </a:t>
            </a:r>
          </a:p>
          <a:p>
            <a:r>
              <a:rPr lang="pt-BR" dirty="0"/>
              <a:t>2) para compatibilizar com o inciso XIV (os acréscimos pecuniários percebidos por servidor público não serão computados nem acumulados para fins de concessão de acréscimos ulteriores);    </a:t>
            </a:r>
          </a:p>
          <a:p>
            <a:endParaRPr lang="pt-BR" dirty="0"/>
          </a:p>
          <a:p>
            <a:r>
              <a:rPr lang="pt-BR" b="1" dirty="0"/>
              <a:t>Questão: como compatibilizar com o princípio do direito adquirido?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7790557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503238"/>
            <a:ext cx="9601200" cy="715962"/>
          </a:xfrm>
        </p:spPr>
        <p:txBody>
          <a:bodyPr/>
          <a:lstStyle/>
          <a:p>
            <a:r>
              <a:rPr lang="pt-BR" dirty="0" smtClean="0"/>
              <a:t>Jurisprudência: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5400" y="1633728"/>
            <a:ext cx="9601200" cy="4669536"/>
          </a:xfrm>
        </p:spPr>
        <p:txBody>
          <a:bodyPr/>
          <a:lstStyle/>
          <a:p>
            <a:r>
              <a:rPr lang="pt-BR" dirty="0"/>
              <a:t>EMENTA: DIREITOS CONSTITUCIONAL E ADMINISTRATIVO. ESTABILIDADE FINANCEIRA. MODIFICAÇÃO DE FORMA DE CÁLCULO DA REMUNERAÇÃO. OFENSA À GARANTIA CONSTITUCIONAL DA IRREDUTIBILIDADE DA REMUNERAÇÃO: AUSÊNCIA. JURISPRUDÊNCIA. LEI COMPLEMENTAR N. 203/2001 DO ESTADO DO RIO GRANDE DO NORTE: CONSTITUCIONALIDADE. 1. O Supremo Tribunal Federal pacificou a sua jurisprudência sobre a constitucionalidade do instituto da estabilidade financeira e sobre a ausência de direito adquirido a regime jurídico. 2. Nesta linha, a Lei Complementar n. 203/2001, do Estado do Rio Grande do Norte, no ponto que alterou a forma de cálculo de gratificações e, </a:t>
            </a:r>
            <a:r>
              <a:rPr lang="pt-BR" dirty="0" err="1"/>
              <a:t>conseqüentemente</a:t>
            </a:r>
            <a:r>
              <a:rPr lang="pt-BR" dirty="0"/>
              <a:t>, a composição da remuneração de servidores públicos, não ofende a Constituição da República de 1988, por dar cumprimento ao princípio da irredutibilidade da remuneração. 3. Recurso extraordinário ao qual se nega provimento</a:t>
            </a:r>
            <a:r>
              <a:rPr lang="pt-BR" dirty="0" smtClean="0"/>
              <a:t>. (</a:t>
            </a:r>
            <a:r>
              <a:rPr lang="pt-BR" dirty="0"/>
              <a:t>RE 563965, Relator(a):  Min. CÁRMEN LÚCIA, Tribunal Pleno, julgado em 11/02/2009, REPERCUSSÃO GERAL - MÉRITO DJe-053 DIVULG 19-03-2009 PUBLIC 20-03-2009 EMENT VOL-02353-06 PP-01099 RTJ VOL-00208-03 PP-01254) </a:t>
            </a:r>
          </a:p>
        </p:txBody>
      </p:sp>
    </p:spTree>
    <p:extLst>
      <p:ext uri="{BB962C8B-B14F-4D97-AF65-F5344CB8AC3E}">
        <p14:creationId xmlns:p14="http://schemas.microsoft.com/office/powerpoint/2010/main" val="87112676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043" y="0"/>
            <a:ext cx="9601200" cy="1143000"/>
          </a:xfrm>
        </p:spPr>
        <p:txBody>
          <a:bodyPr/>
          <a:lstStyle/>
          <a:p>
            <a:r>
              <a:rPr lang="pt-BR" dirty="0" smtClean="0"/>
              <a:t>2.4</a:t>
            </a:r>
            <a:r>
              <a:rPr lang="pt-BR" dirty="0"/>
              <a:t>	Limite de retribuição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416" y="1124464"/>
            <a:ext cx="11232292" cy="5436973"/>
          </a:xfrm>
        </p:spPr>
        <p:txBody>
          <a:bodyPr/>
          <a:lstStyle/>
          <a:p>
            <a:r>
              <a:rPr lang="pt-BR" dirty="0"/>
              <a:t>art. 37, XI - a remuneração e o subsídio dos ocupantes de cargos, funções e empregos públicos da administração direta, autárquica e fundacional, dos membros de qualquer dos Poderes da União, dos Estados, do Distrito Federal e dos Municípios, dos detentores de mandato eletivo e dos demais agentes políticos e os proventos, pensões ou outra espécie remuneratória, percebidos cumulativamente ou não, incluídas as vantagens pessoais ou de qualquer outra natureza, não poderão exceder o subsídio mensal, em espécie, dos Ministros do Supremo Tribunal Federal, aplicando-se como limite, nos Municípios, o subsídio do Prefeito, e nos Estados e no Distrito Federal, o subsídio mensal do Governador no âmbito do Poder Executivo, o subsídio dos Deputados Estaduais e Distritais no âmbito do Poder Legislativo e o subsídio dos Desembargadores do Tribunal de Justiça, limitado a noventa inteiros e vinte e cinco centésimos por cento do subsídio mensal, em espécie, dos Ministros do Supremo Tribunal Federal, no âmbito do Poder Judiciário, aplicável este limite aos membros do Ministério Público, aos Procuradores e aos Defensores Públicos;   </a:t>
            </a:r>
            <a:endParaRPr lang="pt-BR" dirty="0" smtClean="0"/>
          </a:p>
          <a:p>
            <a:r>
              <a:rPr lang="pt-BR" b="1" dirty="0" smtClean="0"/>
              <a:t>O </a:t>
            </a:r>
            <a:r>
              <a:rPr lang="pt-BR" b="1" dirty="0"/>
              <a:t>STF, em decisão liminar, na ADI 3854-1/DF, entendeu pela unicidade das carreiras do Ministério Público, Defensoria Pública e magistratura; assim, apenas vige para estas carreiras o teto federal: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0399786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172996"/>
            <a:ext cx="9601200" cy="951470"/>
          </a:xfrm>
        </p:spPr>
        <p:txBody>
          <a:bodyPr/>
          <a:lstStyle/>
          <a:p>
            <a:r>
              <a:rPr lang="pt-BR" dirty="0" smtClean="0"/>
              <a:t>2.5</a:t>
            </a:r>
            <a:r>
              <a:rPr lang="pt-BR" dirty="0"/>
              <a:t>	</a:t>
            </a:r>
            <a:r>
              <a:rPr lang="pt-BR" dirty="0" smtClean="0"/>
              <a:t>Gratificações e adicionais.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5400" y="1248032"/>
            <a:ext cx="9601200" cy="4543168"/>
          </a:xfrm>
        </p:spPr>
        <p:txBody>
          <a:bodyPr/>
          <a:lstStyle/>
          <a:p>
            <a:r>
              <a:rPr lang="pt-BR" dirty="0" smtClean="0"/>
              <a:t>Vedação </a:t>
            </a:r>
            <a:r>
              <a:rPr lang="pt-BR" dirty="0"/>
              <a:t>ao efeito repique ou regra da singeleza: art. 37, XIV;</a:t>
            </a:r>
          </a:p>
          <a:p>
            <a:r>
              <a:rPr lang="pt-BR" dirty="0" smtClean="0"/>
              <a:t>Gratificações</a:t>
            </a:r>
            <a:r>
              <a:rPr lang="pt-BR" dirty="0"/>
              <a:t>: fixados pelas lei de cada carreira; não podem ser utilizados como forma de aumento salarial; podem ser de caráter genérico ou  intuito personae;</a:t>
            </a:r>
          </a:p>
          <a:p>
            <a:r>
              <a:rPr lang="pt-BR" dirty="0" smtClean="0"/>
              <a:t>Adicionais</a:t>
            </a:r>
            <a:r>
              <a:rPr lang="pt-BR" dirty="0"/>
              <a:t>: previsto nas Constituições Estaduais, leis estaduais e leis específicas para cada cargo</a:t>
            </a:r>
            <a:r>
              <a:rPr lang="pt-BR" dirty="0" smtClean="0"/>
              <a:t>;</a:t>
            </a:r>
          </a:p>
          <a:p>
            <a:r>
              <a:rPr lang="pt-BR" dirty="0" smtClean="0"/>
              <a:t>Tema sujeito a alta </a:t>
            </a:r>
            <a:r>
              <a:rPr lang="pt-BR" dirty="0" err="1" smtClean="0"/>
              <a:t>judicialização</a:t>
            </a:r>
            <a:r>
              <a:rPr lang="pt-BR" dirty="0" smtClean="0"/>
              <a:t>, com muitos temas de repercussão geral;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542500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503238"/>
            <a:ext cx="9601200" cy="670654"/>
          </a:xfrm>
        </p:spPr>
        <p:txBody>
          <a:bodyPr/>
          <a:lstStyle/>
          <a:p>
            <a:r>
              <a:rPr lang="pt-BR" dirty="0" smtClean="0"/>
              <a:t>2.6</a:t>
            </a:r>
            <a:r>
              <a:rPr lang="pt-BR" dirty="0"/>
              <a:t>	Estabilidade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1913" y="1198605"/>
            <a:ext cx="11318789" cy="5078627"/>
          </a:xfrm>
        </p:spPr>
        <p:txBody>
          <a:bodyPr/>
          <a:lstStyle/>
          <a:p>
            <a:r>
              <a:rPr lang="pt-BR" dirty="0"/>
              <a:t>art. 41 CF: São estáveis após três anos de efetivo exercício os servidores nomeados para cargo de provimento efetivo em virtude de concurso público.</a:t>
            </a:r>
          </a:p>
          <a:p>
            <a:pPr marL="0" indent="0">
              <a:buNone/>
            </a:pPr>
            <a:r>
              <a:rPr lang="pt-BR" dirty="0" smtClean="0"/>
              <a:t>§ </a:t>
            </a:r>
            <a:r>
              <a:rPr lang="pt-BR" dirty="0"/>
              <a:t>1º O servidor público estável só perderá o cargo: (Redação dada pela Emenda Constitucional nº 19, de 1998</a:t>
            </a:r>
            <a:r>
              <a:rPr lang="pt-BR" dirty="0" smtClean="0"/>
              <a:t>)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I - em virtude de sentença judicial transitada em julgado; </a:t>
            </a:r>
          </a:p>
          <a:p>
            <a:pPr marL="0" indent="0">
              <a:buNone/>
            </a:pPr>
            <a:r>
              <a:rPr lang="pt-BR" dirty="0"/>
              <a:t>II - mediante processo administrativo em que lhe seja assegurada ampla defesa; </a:t>
            </a:r>
          </a:p>
          <a:p>
            <a:pPr marL="0" indent="0">
              <a:buNone/>
            </a:pPr>
            <a:r>
              <a:rPr lang="pt-BR" dirty="0"/>
              <a:t>III - mediante procedimento de avaliação periódica de desempenho, na forma de lei complementar, assegurada ampla defesa. </a:t>
            </a:r>
          </a:p>
          <a:p>
            <a:r>
              <a:rPr lang="pt-BR" b="1" dirty="0" smtClean="0"/>
              <a:t>Estabilidade x vitaliciedade.</a:t>
            </a: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999840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2.7 </a:t>
            </a:r>
            <a:r>
              <a:rPr lang="pt-BR" dirty="0" smtClean="0"/>
              <a:t>Outros benefícios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Férias </a:t>
            </a:r>
            <a:r>
              <a:rPr lang="pt-BR" dirty="0"/>
              <a:t>e décimo-terceiro </a:t>
            </a:r>
            <a:r>
              <a:rPr lang="pt-BR" dirty="0" smtClean="0"/>
              <a:t>salário: art</a:t>
            </a:r>
            <a:r>
              <a:rPr lang="pt-BR" dirty="0"/>
              <a:t>. 39, § 3º CF</a:t>
            </a:r>
          </a:p>
          <a:p>
            <a:r>
              <a:rPr lang="pt-BR" dirty="0" smtClean="0"/>
              <a:t>Licenças</a:t>
            </a:r>
            <a:r>
              <a:rPr lang="pt-BR" dirty="0"/>
              <a:t>: art. 39, § 3º CF, mas estatutos específicos</a:t>
            </a:r>
          </a:p>
          <a:p>
            <a:r>
              <a:rPr lang="pt-BR" dirty="0" smtClean="0"/>
              <a:t>Direito </a:t>
            </a:r>
            <a:r>
              <a:rPr lang="pt-BR" dirty="0"/>
              <a:t>de greve: art. 37, VII CF: Mandados de Injunção 670, 708 e 712 do STF, com caráter constitutivo, regulamentando o direito enquanto não houver lei.</a:t>
            </a:r>
          </a:p>
          <a:p>
            <a:r>
              <a:rPr lang="pt-BR" dirty="0" smtClean="0"/>
              <a:t>Sindicalização</a:t>
            </a:r>
            <a:r>
              <a:rPr lang="pt-BR" dirty="0"/>
              <a:t>: art. 37, VI: direito à livre associação sindical.</a:t>
            </a:r>
          </a:p>
          <a:p>
            <a:r>
              <a:rPr lang="pt-BR" dirty="0" smtClean="0"/>
              <a:t>Aposentadoria </a:t>
            </a:r>
            <a:r>
              <a:rPr lang="pt-BR" dirty="0"/>
              <a:t>e pensão, de acordo com o tempo de serviço público, sendo que hoje existem diversos regimes vigentes.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434766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95400" y="503238"/>
            <a:ext cx="9601200" cy="707724"/>
          </a:xfrm>
        </p:spPr>
        <p:txBody>
          <a:bodyPr/>
          <a:lstStyle/>
          <a:p>
            <a:r>
              <a:rPr lang="pt-BR" dirty="0" smtClean="0"/>
              <a:t>3</a:t>
            </a:r>
            <a:r>
              <a:rPr lang="pt-BR" dirty="0" smtClean="0"/>
              <a:t>. Cargo: conceito e espécies.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6858" y="1421027"/>
            <a:ext cx="10727725" cy="473263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Art. 37, I - os cargos, empregos e funções públicas são acessíveis aos brasileiros que preencham os requisitos estabelecidos em lei, assim como aos estrangeiros, na forma da lei;</a:t>
            </a:r>
          </a:p>
          <a:p>
            <a:r>
              <a:rPr lang="pt-BR" dirty="0" smtClean="0"/>
              <a:t>Cargos</a:t>
            </a:r>
            <a:r>
              <a:rPr lang="pt-BR" dirty="0"/>
              <a:t>: conjunto de atribuições e responsabilidades, criado por lei em número determinado, com nome certo e remuneração especificada por meio de símbolos números e/ou alfabéticos; pode ser:</a:t>
            </a:r>
          </a:p>
          <a:p>
            <a:pPr marL="0" indent="0">
              <a:buNone/>
            </a:pPr>
            <a:r>
              <a:rPr lang="pt-BR" dirty="0"/>
              <a:t>1)	Cargo efetivo</a:t>
            </a:r>
          </a:p>
          <a:p>
            <a:pPr marL="0" indent="0">
              <a:buNone/>
            </a:pPr>
            <a:r>
              <a:rPr lang="pt-BR" dirty="0"/>
              <a:t>2)	Cargo em comissão ou de confiança: não exigem concurso público;</a:t>
            </a:r>
          </a:p>
          <a:p>
            <a:pPr marL="0" indent="0">
              <a:buNone/>
            </a:pPr>
            <a:r>
              <a:rPr lang="pt-BR" dirty="0"/>
              <a:t>3)	Cargo isolado: não são suscetíveis de promoção; estão desaparecendo, em razão do disposto no art. 39, § 1º da CF; a tendência da administração é a reestruturação dos cargos.</a:t>
            </a:r>
          </a:p>
          <a:p>
            <a:pPr marL="0" indent="0">
              <a:buNone/>
            </a:pPr>
            <a:r>
              <a:rPr lang="pt-BR" dirty="0"/>
              <a:t>4)	Cargo de carreira: admitem progressão funcional vertical, com agrupamento e escalonamento em classes; carreira é o conjunto de classes; passagem para cargos de classes superiores pode se chamar acesso ou promoção.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7240765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503238"/>
            <a:ext cx="9601200" cy="740346"/>
          </a:xfrm>
        </p:spPr>
        <p:txBody>
          <a:bodyPr/>
          <a:lstStyle/>
          <a:p>
            <a:r>
              <a:rPr lang="pt-BR" dirty="0" smtClean="0"/>
              <a:t>4. Principais direitos dos servidores.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5400" y="1353311"/>
            <a:ext cx="9601200" cy="4844289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>
                <a:solidFill>
                  <a:schemeClr val="accent1"/>
                </a:solidFill>
              </a:rPr>
              <a:t>4.1 Direito à posse:</a:t>
            </a:r>
          </a:p>
          <a:p>
            <a:pPr marL="0" indent="0">
              <a:buNone/>
            </a:pPr>
            <a:r>
              <a:rPr lang="pt-BR" dirty="0" smtClean="0"/>
              <a:t>Tema </a:t>
            </a:r>
            <a:r>
              <a:rPr lang="pt-BR" dirty="0"/>
              <a:t>161 STF: </a:t>
            </a:r>
            <a:r>
              <a:rPr lang="pt-BR" dirty="0" smtClean="0"/>
              <a:t>garante o direito à posse a quem presta concurso público.</a:t>
            </a:r>
          </a:p>
          <a:p>
            <a:pPr marL="0" indent="0" algn="just">
              <a:buNone/>
            </a:pPr>
            <a:r>
              <a:rPr lang="pt-BR" dirty="0" smtClean="0"/>
              <a:t>RECURSO </a:t>
            </a:r>
            <a:r>
              <a:rPr lang="pt-BR" dirty="0"/>
              <a:t>EXTRAORDINÁRIO. REPERCUSSÃO GERAL. CONCURSO PÚBLICO. PREVISÃO DE VAGAS EM EDITAL. DIREITO À NOMEAÇÃO DOS CANDIDATOS APROVADOS</a:t>
            </a:r>
            <a:r>
              <a:rPr lang="pt-BR" dirty="0" smtClean="0"/>
              <a:t>.  </a:t>
            </a:r>
            <a:r>
              <a:rPr lang="pt-BR" dirty="0"/>
              <a:t>I. DIREITO À NOMEAÇÃO. CANDIDATO APROVADO DENTRO DO NÚMERO DE VAGAS PREVISTAS NO EDITAL. Dentro do prazo de validade do concurso, a Administração poderá escolher o momento no qual se realizará a nomeação, mas não poderá dispor sobre a própria nomeação, a qual, de acordo com o edital, passa a constituir um direito do concursando aprovado e, dessa forma, um dever imposto ao poder público. Uma vez publicado o edital do concurso com número específico de vagas, </a:t>
            </a:r>
            <a:r>
              <a:rPr lang="pt-BR" dirty="0">
                <a:solidFill>
                  <a:schemeClr val="accent1"/>
                </a:solidFill>
              </a:rPr>
              <a:t>o ato da Administração que declara os candidatos aprovados no certame cria um dever de nomeação para a própria Administração e, portanto, um direito à nomeação </a:t>
            </a:r>
            <a:r>
              <a:rPr lang="pt-BR" dirty="0" err="1">
                <a:solidFill>
                  <a:schemeClr val="accent1"/>
                </a:solidFill>
              </a:rPr>
              <a:t>titularizado</a:t>
            </a:r>
            <a:r>
              <a:rPr lang="pt-BR" dirty="0">
                <a:solidFill>
                  <a:schemeClr val="accent1"/>
                </a:solidFill>
              </a:rPr>
              <a:t> pelo candidato aprovado dentro desse número de vagas</a:t>
            </a:r>
            <a:r>
              <a:rPr lang="pt-BR" dirty="0"/>
              <a:t>. </a:t>
            </a:r>
            <a:r>
              <a:rPr lang="pt-BR" dirty="0" smtClean="0"/>
              <a:t>PP-00314 </a:t>
            </a:r>
            <a:r>
              <a:rPr lang="pt-BR" dirty="0"/>
              <a:t>RTJ VOL-00222-01 PP-00521)</a:t>
            </a:r>
          </a:p>
        </p:txBody>
      </p:sp>
    </p:spTree>
    <p:extLst>
      <p:ext uri="{BB962C8B-B14F-4D97-AF65-F5344CB8AC3E}">
        <p14:creationId xmlns:p14="http://schemas.microsoft.com/office/powerpoint/2010/main" val="362971973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Sumário de aula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Aspectos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conceituais e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legislação</a:t>
            </a:r>
          </a:p>
          <a:p>
            <a:pPr marL="0" indent="0">
              <a:buNone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1.1	 Conceito de servidor público</a:t>
            </a:r>
          </a:p>
          <a:p>
            <a:pPr marL="0" indent="0">
              <a:buNone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1.2	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Legislação</a:t>
            </a:r>
          </a:p>
          <a:p>
            <a:pPr marL="0" indent="0">
              <a:buNone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Principais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normas do regime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estatutário</a:t>
            </a:r>
          </a:p>
          <a:p>
            <a:pPr marL="0" indent="0">
              <a:buNone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3. 	Cargos, empregos e funções públicas</a:t>
            </a:r>
            <a:endParaRPr lang="pt-B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24599" y="1981199"/>
            <a:ext cx="4838205" cy="431272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4.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Formas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e condições de provimento de cargos, empregos e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funções</a:t>
            </a:r>
          </a:p>
          <a:p>
            <a:pPr marL="0" indent="0" algn="just">
              <a:buNone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4.1	Vacância e provimento</a:t>
            </a:r>
          </a:p>
          <a:p>
            <a:pPr marL="0" indent="0" algn="just">
              <a:buNone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4.2	Reenquadramento,  transposição ou reclassificação de cargos</a:t>
            </a:r>
          </a:p>
          <a:p>
            <a:pPr marL="0" indent="0" algn="just">
              <a:buNone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4.3	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Direito de greve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4.4	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Regime previdenciário e proventos integrais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4.5	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Limite de idade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4.6	Direito à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posse</a:t>
            </a:r>
          </a:p>
          <a:p>
            <a:pPr marL="0" indent="0" algn="just">
              <a:buNone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Responsabilidade do servidor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Caso prático</a:t>
            </a:r>
          </a:p>
        </p:txBody>
      </p:sp>
    </p:spTree>
    <p:extLst>
      <p:ext uri="{BB962C8B-B14F-4D97-AF65-F5344CB8AC3E}">
        <p14:creationId xmlns:p14="http://schemas.microsoft.com/office/powerpoint/2010/main" val="38884922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4.2 Direito de Greve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5400" y="1981199"/>
            <a:ext cx="9601200" cy="4085771"/>
          </a:xfrm>
        </p:spPr>
        <p:txBody>
          <a:bodyPr/>
          <a:lstStyle/>
          <a:p>
            <a:r>
              <a:rPr lang="pt-BR" dirty="0"/>
              <a:t>Art. 37, VII, CF – prevê o direito de greve no serviço público e, originalmente, remetia à necessidade de lei complementar para sua regulamentação. Houve alteração pela Emenda Constitucional nº 19/98, que passou a exigir somente edição de lei ordinária específica para sua regulamentação.</a:t>
            </a:r>
          </a:p>
          <a:p>
            <a:r>
              <a:rPr lang="pt-BR" dirty="0"/>
              <a:t>Decreto nº 1.480/95 – procedimentos a serem adotados nos casos de paralisação dos serviços públicos, dúvida sobre a constitucionalidade do referido decreto, haja vista que este não regulamenta lei preexistente, caracteriza-se por um ato normativo autônomo, vedado constitucionalmente.</a:t>
            </a:r>
          </a:p>
          <a:p>
            <a:r>
              <a:rPr lang="pt-BR" dirty="0"/>
              <a:t>Entendimento atual do STF: Mandados de Injunção nº 670, 708 e </a:t>
            </a:r>
            <a:r>
              <a:rPr lang="pt-BR" dirty="0" smtClean="0"/>
              <a:t>712. Por </a:t>
            </a:r>
            <a:r>
              <a:rPr lang="pt-BR" dirty="0"/>
              <a:t>unanimidade o STF declarou a omissão legislativa e, no que couber, determinou a aplicação da lei vigente para o setor privado, com efeito geral e também para casos futuros.</a:t>
            </a:r>
          </a:p>
        </p:txBody>
      </p:sp>
    </p:spTree>
    <p:extLst>
      <p:ext uri="{BB962C8B-B14F-4D97-AF65-F5344CB8AC3E}">
        <p14:creationId xmlns:p14="http://schemas.microsoft.com/office/powerpoint/2010/main" val="2110428726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4.3 Direito à aposentadoria integral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5400" y="1712687"/>
            <a:ext cx="9601200" cy="4455884"/>
          </a:xfrm>
        </p:spPr>
        <p:txBody>
          <a:bodyPr/>
          <a:lstStyle/>
          <a:p>
            <a:r>
              <a:rPr lang="pt-BR" dirty="0" smtClean="0"/>
              <a:t>Antes da </a:t>
            </a:r>
            <a:r>
              <a:rPr lang="pt-BR" dirty="0"/>
              <a:t>Emenda Constitucional nº 41/2003: o servidor público tinha o direito de aposentar-se com base na totalidade da última remuneração (denominado pela doutrina como direito à integralidade), independentemente de contribuições, conforme estabeleciam os §§1° e 3º do artigo 40 da CF/1988, com a redação conferida pela EC nº </a:t>
            </a:r>
            <a:r>
              <a:rPr lang="pt-BR" dirty="0" smtClean="0"/>
              <a:t>20/1998;</a:t>
            </a:r>
          </a:p>
          <a:p>
            <a:r>
              <a:rPr lang="pt-BR" dirty="0" smtClean="0"/>
              <a:t>Após a Emenda Constitucional nº 41/2003: fim da integralidade, respeitados os </a:t>
            </a:r>
            <a:r>
              <a:rPr lang="pt-BR" smtClean="0"/>
              <a:t>direitos adquiridos.</a:t>
            </a:r>
            <a:endParaRPr lang="pt-BR" dirty="0" smtClean="0"/>
          </a:p>
          <a:p>
            <a:r>
              <a:rPr lang="pt-BR" dirty="0"/>
              <a:t>Art. 40. Aos servidores titulares de cargos efetivos </a:t>
            </a:r>
            <a:r>
              <a:rPr lang="pt-BR" dirty="0" smtClean="0"/>
              <a:t>(...), </a:t>
            </a:r>
            <a:r>
              <a:rPr lang="pt-BR" dirty="0"/>
              <a:t>é assegurado regime de previdência de caráter </a:t>
            </a:r>
            <a:r>
              <a:rPr lang="pt-BR" b="1" dirty="0">
                <a:solidFill>
                  <a:schemeClr val="accent1"/>
                </a:solidFill>
              </a:rPr>
              <a:t>contributivo e solidário</a:t>
            </a:r>
            <a:r>
              <a:rPr lang="pt-BR" dirty="0"/>
              <a:t>, mediante contribuição do respectivo ente público, dos servidores ativos e inativos e dos pensionistas, observados </a:t>
            </a:r>
            <a:r>
              <a:rPr lang="pt-BR" b="1" dirty="0">
                <a:solidFill>
                  <a:schemeClr val="accent1"/>
                </a:solidFill>
              </a:rPr>
              <a:t>critérios que preservem o equilíbrio financeiro e atuarial e o disposto neste artigo</a:t>
            </a:r>
            <a:r>
              <a:rPr lang="pt-BR" b="1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pt-BR" dirty="0" smtClean="0"/>
              <a:t>Regulamentação do cálculo: </a:t>
            </a:r>
            <a:r>
              <a:rPr lang="pt-BR" b="1" dirty="0" smtClean="0">
                <a:solidFill>
                  <a:schemeClr val="accent1"/>
                </a:solidFill>
              </a:rPr>
              <a:t>Lei Federal </a:t>
            </a:r>
            <a:r>
              <a:rPr lang="pt-BR" b="1" dirty="0">
                <a:solidFill>
                  <a:schemeClr val="accent1"/>
                </a:solidFill>
              </a:rPr>
              <a:t>nº </a:t>
            </a:r>
            <a:r>
              <a:rPr lang="pt-BR" b="1" dirty="0" smtClean="0">
                <a:solidFill>
                  <a:schemeClr val="accent1"/>
                </a:solidFill>
              </a:rPr>
              <a:t>10.887/2004</a:t>
            </a:r>
            <a:endParaRPr lang="pt-B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844386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é calculada a aposentadoria do servidor?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/>
              <a:t>Art. 1º. No cálculo dos proventos de aposentadoria dos servidores titulares de cargo efetivo de qualquer dos Poderes da União, dos Estados, do Distrito Federal e dos Municípios, incluídas suas autarquias e fundações, previsto no § 3o do art. 40 da Constituição Federal e no art. 2o da Emenda Constitucional no 41, de 19 de dezembro de 2003, será considerada a média aritmética simples das maiores remunerações, utilizadas </a:t>
            </a:r>
            <a:r>
              <a:rPr lang="pt-BR" sz="2400" dirty="0">
                <a:solidFill>
                  <a:schemeClr val="accent1"/>
                </a:solidFill>
              </a:rPr>
              <a:t>como base para as contribuições do servidor aos regimes de previdência a que esteve vinculado, correspondentes a 80% (oitenta por cento) de todo o período contributivo desde a competência julho de 1994 ou desde a do início da contribuição, se posterior àquela competência</a:t>
            </a:r>
            <a:r>
              <a:rPr lang="pt-BR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555365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95400" y="383059"/>
            <a:ext cx="9601200" cy="630196"/>
          </a:xfrm>
        </p:spPr>
        <p:txBody>
          <a:bodyPr/>
          <a:lstStyle/>
          <a:p>
            <a:r>
              <a:rPr lang="pt-BR" dirty="0" smtClean="0"/>
              <a:t>5. Responsabilidade dos servidores.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295400" y="1050323"/>
            <a:ext cx="9936892" cy="5338119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>
                <a:solidFill>
                  <a:schemeClr val="accent1"/>
                </a:solidFill>
              </a:rPr>
              <a:t>5.1.  Fundamentos e princípios.</a:t>
            </a:r>
          </a:p>
          <a:p>
            <a:r>
              <a:rPr lang="pt-BR" sz="2800" dirty="0" smtClean="0"/>
              <a:t>Princípio </a:t>
            </a:r>
            <a:r>
              <a:rPr lang="pt-BR" sz="2800" dirty="0" smtClean="0"/>
              <a:t>da indisponibilidade do interesse público: os ocupantes dos cargos de chefia têm o dever funcional de tomar as providências para apurar a responsabilidade dos servidores;</a:t>
            </a:r>
          </a:p>
          <a:p>
            <a:r>
              <a:rPr lang="pt-BR" sz="2800" dirty="0" smtClean="0"/>
              <a:t>Conduta inadequada (ação ou omissão) do agente público;</a:t>
            </a:r>
          </a:p>
          <a:p>
            <a:r>
              <a:rPr lang="pt-BR" sz="2800" dirty="0" smtClean="0"/>
              <a:t>Esferas de responsabilização tradicionais: administrativa, civil, penal;</a:t>
            </a:r>
          </a:p>
          <a:p>
            <a:r>
              <a:rPr lang="pt-BR" sz="2800" dirty="0" smtClean="0"/>
              <a:t>Outras esferas de responsabilização: improbidade administrativa, corrupção, eleitoral, responsabilidade fiscal, crime de responsabilidade;</a:t>
            </a:r>
          </a:p>
          <a:p>
            <a:pPr marL="0" indent="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340824342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5.2 Independência das esferas de responsabilização?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5400" y="1981200"/>
            <a:ext cx="9601200" cy="4098324"/>
          </a:xfrm>
        </p:spPr>
        <p:txBody>
          <a:bodyPr/>
          <a:lstStyle/>
          <a:p>
            <a:r>
              <a:rPr lang="pt-BR" sz="2400" dirty="0"/>
              <a:t>“essas três responsabilidades </a:t>
            </a:r>
            <a:r>
              <a:rPr lang="pt-BR" sz="2400" dirty="0" smtClean="0"/>
              <a:t>(civil, penal, administrativa) são </a:t>
            </a:r>
            <a:r>
              <a:rPr lang="pt-BR" sz="2400" dirty="0"/>
              <a:t>independentes e podem ser apuradas conjunta ou separadamente. A condenação criminal implica, entretanto, reconhecimento automático das duas outras, porque o ilícito penal é mais que o ilícito administrativo e o ilícito civil. Assim sendo, a condenação criminal por um delito funcional importa o reconhecimento, também, de culpa administrativa e civil, mas a absolvição no crime nem sempre isenta o funcionário destas responsabilidades, porque pode não haver ilícito penal e e</a:t>
            </a:r>
            <a:r>
              <a:rPr lang="pt-BR" sz="2400" dirty="0" smtClean="0"/>
              <a:t>xistirem </a:t>
            </a:r>
            <a:r>
              <a:rPr lang="pt-BR" sz="2400" dirty="0"/>
              <a:t>ilícitos administrativo e civil</a:t>
            </a:r>
            <a:r>
              <a:rPr lang="pt-BR" sz="2400" dirty="0" smtClean="0"/>
              <a:t>”. Hely Lopes Meirelles;</a:t>
            </a:r>
          </a:p>
          <a:p>
            <a:r>
              <a:rPr lang="pt-BR" sz="2400" dirty="0" smtClean="0"/>
              <a:t>Esferas parcialmente inter-relacionadas.</a:t>
            </a:r>
            <a:endParaRPr lang="pt-BR" sz="24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1346035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5.3 Responsabilidade administrativa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Fundamento: função disciplinar inerente ao Estado;</a:t>
            </a:r>
          </a:p>
          <a:p>
            <a:r>
              <a:rPr lang="pt-BR" dirty="0" smtClean="0"/>
              <a:t>Violada a norma interna, caracteriza-se o ilícito administrativo, e como consequência o dever de responsabilização</a:t>
            </a:r>
          </a:p>
          <a:p>
            <a:r>
              <a:rPr lang="pt-BR" dirty="0" smtClean="0"/>
              <a:t>A pena disciplinar é interna, imposta pela Administração no uso de seu poder disciplinar, </a:t>
            </a:r>
          </a:p>
          <a:p>
            <a:r>
              <a:rPr lang="pt-BR" dirty="0" smtClean="0"/>
              <a:t>A sanção disciplinar tem natureza própria e inconfundível com a sanção civil ou com a penal. Na sua aplicação há uma relativa discricionariedade do aplicador, daí o Judiciário não poder substituí-la ou modificá-la.</a:t>
            </a:r>
          </a:p>
          <a:p>
            <a:r>
              <a:rPr lang="pt-BR" dirty="0" smtClean="0"/>
              <a:t>Questão: após a aplicação da pena, a Administração pode revê-la para beneficiar o servidor?</a:t>
            </a:r>
          </a:p>
        </p:txBody>
      </p:sp>
    </p:spTree>
    <p:extLst>
      <p:ext uri="{BB962C8B-B14F-4D97-AF65-F5344CB8AC3E}">
        <p14:creationId xmlns:p14="http://schemas.microsoft.com/office/powerpoint/2010/main" val="475780351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503238"/>
            <a:ext cx="9601200" cy="720081"/>
          </a:xfrm>
        </p:spPr>
        <p:txBody>
          <a:bodyPr/>
          <a:lstStyle/>
          <a:p>
            <a:r>
              <a:rPr lang="pt-BR" dirty="0" smtClean="0"/>
              <a:t>5.4 Responsabilidade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5400" y="1322173"/>
            <a:ext cx="9601200" cy="5053913"/>
          </a:xfrm>
        </p:spPr>
        <p:txBody>
          <a:bodyPr/>
          <a:lstStyle/>
          <a:p>
            <a:r>
              <a:rPr lang="pt-BR" dirty="0" smtClean="0"/>
              <a:t>Se o servidor causa, diretamente, por culpa ou dolo, dano ao erário da pessoa de direito público a que serve, tem o dever de repará-lo, como mera aplicação da regra geral de proteção patrimonial, de sede civil;</a:t>
            </a:r>
          </a:p>
          <a:p>
            <a:r>
              <a:rPr lang="pt-BR" dirty="0" smtClean="0"/>
              <a:t>A responsabilidade civil do servidor é subjetiva; no caso do artigo 37, § 6º da CF, a Administração responde objetivamente e tem direito de regresso contra o servidor que tenho agido, comprovadamente, por dolo ou culpa;</a:t>
            </a:r>
          </a:p>
          <a:p>
            <a:r>
              <a:rPr lang="pt-BR" dirty="0" smtClean="0"/>
              <a:t>O servidor responderá de maneira especial por abuso de autoridade, nos termos do art. 6º</a:t>
            </a:r>
            <a:r>
              <a:rPr lang="pt-BR" dirty="0"/>
              <a:t>, caput e § 2º da Lei nº 4.898/1965: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“</a:t>
            </a:r>
            <a:r>
              <a:rPr lang="pt-BR" i="1" dirty="0" smtClean="0"/>
              <a:t>Art</a:t>
            </a:r>
            <a:r>
              <a:rPr lang="pt-BR" i="1" dirty="0"/>
              <a:t>. 6º O abuso de autoridade sujeitará o seu autor à sanção administrativa civil e penal</a:t>
            </a:r>
            <a:r>
              <a:rPr lang="pt-BR" i="1" dirty="0" smtClean="0"/>
              <a:t>.</a:t>
            </a:r>
          </a:p>
          <a:p>
            <a:pPr marL="0" indent="0">
              <a:buNone/>
            </a:pPr>
            <a:r>
              <a:rPr lang="pt-BR" i="1" dirty="0" smtClean="0"/>
              <a:t>§ </a:t>
            </a:r>
            <a:r>
              <a:rPr lang="pt-BR" i="1" dirty="0"/>
              <a:t>2º A sanção civil, caso não seja possível fixar o valor do dano, consistirá no pagamento de uma indenização de quinhentos a dez mil cruzeiros</a:t>
            </a:r>
            <a:r>
              <a:rPr lang="pt-BR" i="1" dirty="0" smtClean="0"/>
              <a:t>.”</a:t>
            </a:r>
            <a:endParaRPr lang="pt-BR" i="1" dirty="0"/>
          </a:p>
          <a:p>
            <a:endParaRPr lang="pt-BR" i="1" dirty="0"/>
          </a:p>
          <a:p>
            <a:endParaRPr lang="pt-BR" i="1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4524981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503238"/>
            <a:ext cx="9601200" cy="522373"/>
          </a:xfrm>
        </p:spPr>
        <p:txBody>
          <a:bodyPr/>
          <a:lstStyle/>
          <a:p>
            <a:r>
              <a:rPr lang="pt-BR" dirty="0" smtClean="0"/>
              <a:t>5.5 Responsabilidade criminal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5400" y="1297459"/>
            <a:ext cx="9601200" cy="4493741"/>
          </a:xfrm>
        </p:spPr>
        <p:txBody>
          <a:bodyPr/>
          <a:lstStyle/>
          <a:p>
            <a:r>
              <a:rPr lang="pt-BR" dirty="0" smtClean="0"/>
              <a:t>Crimes funcionais do Código Penal (crimes comuns)  e legislação extravagante (crimes políticos);</a:t>
            </a:r>
          </a:p>
          <a:p>
            <a:r>
              <a:rPr lang="pt-BR" dirty="0" smtClean="0"/>
              <a:t>Agentes políticos: crime de responsabilidade: Lei 10.79/1950;</a:t>
            </a:r>
          </a:p>
          <a:p>
            <a:r>
              <a:rPr lang="pt-BR" dirty="0" smtClean="0"/>
              <a:t>Delitos de ação pública penal;</a:t>
            </a:r>
          </a:p>
          <a:p>
            <a:r>
              <a:rPr lang="pt-BR" dirty="0" smtClean="0"/>
              <a:t>Penalidades: perda do produto do crime e obrigação de reparar o dano causado, além da pena de supressão de liberdade;</a:t>
            </a:r>
          </a:p>
          <a:p>
            <a:r>
              <a:rPr lang="pt-BR" dirty="0" smtClean="0"/>
              <a:t>Questão: caso haja condenação nas três esferas, existe uma compensação de penas?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078238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261534" y="1666874"/>
            <a:ext cx="9601200" cy="1457325"/>
          </a:xfrm>
        </p:spPr>
        <p:txBody>
          <a:bodyPr>
            <a:normAutofit/>
          </a:bodyPr>
          <a:lstStyle/>
          <a:p>
            <a:pPr eaLnBrk="1" hangingPunct="1"/>
            <a:r>
              <a:rPr lang="pt-BR" sz="4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Aspectos </a:t>
            </a:r>
            <a:r>
              <a:rPr lang="pt-BR" sz="4800" dirty="0">
                <a:latin typeface="Verdana" pitchFamily="34" charset="0"/>
                <a:ea typeface="Verdana" pitchFamily="34" charset="0"/>
                <a:cs typeface="Verdana" pitchFamily="34" charset="0"/>
              </a:rPr>
              <a:t>conceituais e legislação</a:t>
            </a:r>
          </a:p>
        </p:txBody>
      </p:sp>
    </p:spTree>
    <p:extLst>
      <p:ext uri="{BB962C8B-B14F-4D97-AF65-F5344CB8AC3E}">
        <p14:creationId xmlns:p14="http://schemas.microsoft.com/office/powerpoint/2010/main" val="25640256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1.1  </a:t>
            </a:r>
            <a:r>
              <a:rPr lang="pt-BR" dirty="0"/>
              <a:t>Conceito de servidor público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	Servidores Públicos: termo utilizado pela CF para designar as pessoas físicas que trabalham nos entes estatais, de qualquer poder;</a:t>
            </a:r>
          </a:p>
          <a:p>
            <a:r>
              <a:rPr lang="pt-BR" dirty="0"/>
              <a:t>	Agentes públicos: termo utilizado com a mesma finalidade antes da CF 88;</a:t>
            </a:r>
          </a:p>
          <a:p>
            <a:r>
              <a:rPr lang="pt-BR" dirty="0"/>
              <a:t>	Agentes políticos: eleitos por sufrágio universal e seus auxiliares imediatos; polêmica quanto à posição de membros da Magistratura e MP;</a:t>
            </a:r>
          </a:p>
          <a:p>
            <a:r>
              <a:rPr lang="pt-BR" dirty="0"/>
              <a:t>	Funcionários públicos: termo utilizado nos estatutos anteriores à CF 88 para as pessoas investidas em cargo público</a:t>
            </a:r>
          </a:p>
          <a:p>
            <a:r>
              <a:rPr lang="pt-BR" dirty="0"/>
              <a:t>	Empregados públicos: celetistas que trabalham para o poder público.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022166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1.2 </a:t>
            </a:r>
            <a:r>
              <a:rPr lang="pt-BR" dirty="0"/>
              <a:t>Legislação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dirty="0" err="1" smtClean="0"/>
              <a:t>arts</a:t>
            </a:r>
            <a:r>
              <a:rPr lang="pt-BR" dirty="0"/>
              <a:t>. 37 a 42 da CF 88;</a:t>
            </a:r>
          </a:p>
          <a:p>
            <a:r>
              <a:rPr lang="pt-BR" dirty="0" smtClean="0"/>
              <a:t>Constituições </a:t>
            </a:r>
            <a:r>
              <a:rPr lang="pt-BR" dirty="0"/>
              <a:t>estaduais e leis orgânicas municipais; simetria e ampliação de direitos;</a:t>
            </a:r>
          </a:p>
          <a:p>
            <a:r>
              <a:rPr lang="pt-BR" dirty="0" smtClean="0"/>
              <a:t>Estatutos</a:t>
            </a:r>
            <a:r>
              <a:rPr lang="pt-BR" dirty="0"/>
              <a:t>: na esfera federal, Lei 8.112/1990;</a:t>
            </a:r>
          </a:p>
          <a:p>
            <a:r>
              <a:rPr lang="pt-BR" dirty="0" smtClean="0"/>
              <a:t>Decisões </a:t>
            </a:r>
            <a:r>
              <a:rPr lang="pt-BR" dirty="0"/>
              <a:t>dos órgãos de controle e do STF;</a:t>
            </a:r>
          </a:p>
          <a:p>
            <a:r>
              <a:rPr lang="pt-BR" dirty="0" smtClean="0"/>
              <a:t>Pareceres </a:t>
            </a:r>
            <a:r>
              <a:rPr lang="pt-BR" dirty="0"/>
              <a:t>administrativos, decretos e resoluções</a:t>
            </a:r>
            <a:r>
              <a:rPr lang="pt-BR" dirty="0" smtClean="0"/>
              <a:t>; fundamentais para se verificar como, em cada esfera da Administração, se aplica o texto constitucional.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74696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503238"/>
            <a:ext cx="9601200" cy="695367"/>
          </a:xfrm>
        </p:spPr>
        <p:txBody>
          <a:bodyPr/>
          <a:lstStyle/>
          <a:p>
            <a:r>
              <a:rPr lang="pt-BR" dirty="0"/>
              <a:t>1.3 Classificação de servidores públicos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9557" y="1248032"/>
            <a:ext cx="11009870" cy="4979773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a) civis</a:t>
            </a:r>
          </a:p>
          <a:p>
            <a:r>
              <a:rPr lang="pt-BR" dirty="0"/>
              <a:t>	Estatutários: é aquele em que direitos, deveres e demais aspectos da vida funcional do servidor estão contidos numa lei denominada estatuto, que pode ser alterada durante a vigência da relação de trabalho, ressalvados os direitos adquiridos;</a:t>
            </a:r>
          </a:p>
          <a:p>
            <a:r>
              <a:rPr lang="pt-BR" dirty="0"/>
              <a:t>	Regime celetista: sujeitos à CLT; todos os que trabalham em empresas públicas e SEM (art. 173, § 1º, II CF), Estados e Municípios que não adotaram o regime estatutário; na esfera federal, Lei nº 9.962/2000 regula os celetistas; o regime celetista sofre mitigações decorrentes de preceitos estatutários, como limite para remuneração e aplicação de sanções por improbidade administrativa;</a:t>
            </a:r>
          </a:p>
          <a:p>
            <a:r>
              <a:rPr lang="pt-BR" dirty="0"/>
              <a:t>	Temporários: Regime especial,  art. 37, IX da CF; em nível federal, Lei nº 8.745/1993; previamente à contratação, os entes realizam um processo seletivo simplificado sujeito a ampla divulgação;</a:t>
            </a:r>
          </a:p>
          <a:p>
            <a:pPr marL="0" indent="0">
              <a:buNone/>
            </a:pPr>
            <a:r>
              <a:rPr lang="pt-BR" dirty="0"/>
              <a:t>b) militares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636152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Observações: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Empregos</a:t>
            </a:r>
            <a:r>
              <a:rPr lang="pt-BR" dirty="0"/>
              <a:t>: ocupados pelos celetistas;</a:t>
            </a:r>
          </a:p>
          <a:p>
            <a:r>
              <a:rPr lang="pt-BR" dirty="0" smtClean="0"/>
              <a:t>Função </a:t>
            </a:r>
            <a:r>
              <a:rPr lang="pt-BR" dirty="0"/>
              <a:t>pública: pode ser exercita sem cargos; exemplo: temporários, que estão no regime administrativo especial.</a:t>
            </a:r>
          </a:p>
          <a:p>
            <a:r>
              <a:rPr lang="pt-BR" dirty="0" smtClean="0"/>
              <a:t>Requisitos para preenchimento do cargo, emprego ou função estabelecidos </a:t>
            </a:r>
            <a:r>
              <a:rPr lang="pt-BR" dirty="0"/>
              <a:t>em lei:</a:t>
            </a:r>
          </a:p>
          <a:p>
            <a:r>
              <a:rPr lang="pt-BR" dirty="0" smtClean="0"/>
              <a:t>Brasileiros </a:t>
            </a:r>
            <a:r>
              <a:rPr lang="pt-BR" dirty="0"/>
              <a:t>e estrangeiros: antigamente, havia vedação para estrangeiros para cargos em universidades e instituições de pesquisa científica e tecnológica; nova redação do art. 207, CF </a:t>
            </a:r>
            <a:r>
              <a:rPr lang="pt-BR" dirty="0" err="1"/>
              <a:t>permite;www.stf.gov.bf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048023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244600" y="879459"/>
            <a:ext cx="9601200" cy="2743200"/>
          </a:xfrm>
        </p:spPr>
        <p:txBody>
          <a:bodyPr>
            <a:normAutofit/>
          </a:bodyPr>
          <a:lstStyle/>
          <a:p>
            <a:pPr eaLnBrk="1" hangingPunct="1"/>
            <a:r>
              <a:rPr lang="pt-BR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t-BR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Principais normas do regime estatutário</a:t>
            </a:r>
            <a:endParaRPr lang="pt-BR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368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95400" y="503238"/>
            <a:ext cx="9601200" cy="645940"/>
          </a:xfrm>
        </p:spPr>
        <p:txBody>
          <a:bodyPr/>
          <a:lstStyle/>
          <a:p>
            <a:r>
              <a:rPr lang="pt-BR" dirty="0"/>
              <a:t>2.1 Vencimento, remuneração e subsídio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295400" y="1223319"/>
            <a:ext cx="9601200" cy="4567881"/>
          </a:xfrm>
        </p:spPr>
        <p:txBody>
          <a:bodyPr/>
          <a:lstStyle/>
          <a:p>
            <a:r>
              <a:rPr lang="pt-BR" dirty="0"/>
              <a:t>	Vencimento: a retribuição, em dinheiro, pelo exercício do cargo ou função pública, com valor fixado em lei; também pode ser chamado de referência, ou salário de referência;</a:t>
            </a:r>
          </a:p>
          <a:p>
            <a:r>
              <a:rPr lang="pt-BR" dirty="0"/>
              <a:t>	Remuneração ou vencimentos: conjunto do vencimento mais demais vantagens pecuniárias, como abonos, gratificações, </a:t>
            </a:r>
            <a:r>
              <a:rPr lang="pt-BR" dirty="0" err="1"/>
              <a:t>etc</a:t>
            </a:r>
            <a:r>
              <a:rPr lang="pt-BR" dirty="0"/>
              <a:t>;</a:t>
            </a:r>
          </a:p>
          <a:p>
            <a:r>
              <a:rPr lang="pt-BR" dirty="0"/>
              <a:t>	Subsídio: introduzido pela Emenda Constitucional 19/98; fixado em parcela única, nos termos do artigo 39, § 4º da CF, vedado o acréscimo de qualquer outra retribuição pecuniária, como gratificação, adicional, abono, prêmio, verba de representação ou outra espécie de verba remuneratória;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400248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iamondGrid_16x9_TP103031012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2315</Words>
  <Application>Microsoft Office PowerPoint</Application>
  <PresentationFormat>Personalizar</PresentationFormat>
  <Paragraphs>141</Paragraphs>
  <Slides>27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DiamondGrid_16x9_TP103031012</vt:lpstr>
      <vt:lpstr>Direito Administrativo II:    Ponto 9: Servidores Públicos</vt:lpstr>
      <vt:lpstr>Sumário de aula</vt:lpstr>
      <vt:lpstr>1. Aspectos conceituais e legislação</vt:lpstr>
      <vt:lpstr>1.1  Conceito de servidor público</vt:lpstr>
      <vt:lpstr>1.2 Legislação</vt:lpstr>
      <vt:lpstr>1.3 Classificação de servidores públicos</vt:lpstr>
      <vt:lpstr>Observações:</vt:lpstr>
      <vt:lpstr>2. Principais normas do regime estatutário</vt:lpstr>
      <vt:lpstr>2.1 Vencimento, remuneração e subsídio</vt:lpstr>
      <vt:lpstr>Apresentação do PowerPoint</vt:lpstr>
      <vt:lpstr>2.1  Fixação e revisão: </vt:lpstr>
      <vt:lpstr>2.2 Irredutibilidade de vencimentos: </vt:lpstr>
      <vt:lpstr>Jurisprudência:</vt:lpstr>
      <vt:lpstr>2.4 Limite de retribuição</vt:lpstr>
      <vt:lpstr>2.5 Gratificações e adicionais.</vt:lpstr>
      <vt:lpstr>2.6 Estabilidade</vt:lpstr>
      <vt:lpstr>2.7 Outros benefícios </vt:lpstr>
      <vt:lpstr>3. Cargo: conceito e espécies.</vt:lpstr>
      <vt:lpstr>4. Principais direitos dos servidores.</vt:lpstr>
      <vt:lpstr>4.2 Direito de Greve</vt:lpstr>
      <vt:lpstr>4.3 Direito à aposentadoria integral</vt:lpstr>
      <vt:lpstr>Como é calculada a aposentadoria do servidor?</vt:lpstr>
      <vt:lpstr>5. Responsabilidade dos servidores.</vt:lpstr>
      <vt:lpstr>5.2 Independência das esferas de responsabilização?</vt:lpstr>
      <vt:lpstr>5.3 Responsabilidade administrativa</vt:lpstr>
      <vt:lpstr>5.4 Responsabilidade civil</vt:lpstr>
      <vt:lpstr>5.5 Responsabilidade criminal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2014-04-17T20:26:16Z</dcterms:created>
  <dcterms:modified xsi:type="dcterms:W3CDTF">2016-09-19T00:24:05Z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