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4"/>
  </p:notesMasterIdLst>
  <p:handoutMasterIdLst>
    <p:handoutMasterId r:id="rId45"/>
  </p:handoutMasterIdLst>
  <p:sldIdLst>
    <p:sldId id="345" r:id="rId2"/>
    <p:sldId id="295" r:id="rId3"/>
    <p:sldId id="687" r:id="rId4"/>
    <p:sldId id="688" r:id="rId5"/>
    <p:sldId id="330" r:id="rId6"/>
    <p:sldId id="680" r:id="rId7"/>
    <p:sldId id="681" r:id="rId8"/>
    <p:sldId id="312" r:id="rId9"/>
    <p:sldId id="320" r:id="rId10"/>
    <p:sldId id="303" r:id="rId11"/>
    <p:sldId id="678" r:id="rId12"/>
    <p:sldId id="287" r:id="rId13"/>
    <p:sldId id="304" r:id="rId14"/>
    <p:sldId id="321" r:id="rId15"/>
    <p:sldId id="322" r:id="rId16"/>
    <p:sldId id="323" r:id="rId17"/>
    <p:sldId id="324" r:id="rId18"/>
    <p:sldId id="325" r:id="rId19"/>
    <p:sldId id="327" r:id="rId20"/>
    <p:sldId id="328" r:id="rId21"/>
    <p:sldId id="679" r:id="rId22"/>
    <p:sldId id="682" r:id="rId23"/>
    <p:sldId id="683" r:id="rId24"/>
    <p:sldId id="684" r:id="rId25"/>
    <p:sldId id="266" r:id="rId26"/>
    <p:sldId id="267" r:id="rId27"/>
    <p:sldId id="268" r:id="rId28"/>
    <p:sldId id="685" r:id="rId29"/>
    <p:sldId id="686" r:id="rId30"/>
    <p:sldId id="262" r:id="rId31"/>
    <p:sldId id="258" r:id="rId32"/>
    <p:sldId id="257" r:id="rId33"/>
    <p:sldId id="260" r:id="rId34"/>
    <p:sldId id="263" r:id="rId35"/>
    <p:sldId id="264" r:id="rId36"/>
    <p:sldId id="259" r:id="rId37"/>
    <p:sldId id="269" r:id="rId38"/>
    <p:sldId id="272" r:id="rId39"/>
    <p:sldId id="270" r:id="rId40"/>
    <p:sldId id="271" r:id="rId41"/>
    <p:sldId id="273" r:id="rId42"/>
    <p:sldId id="672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dtl\Dropbox\Data\Reserves%20-%20with%20graphs%20resev%20gdp%20-%20WBank%20until%20201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71649672109567E-2"/>
          <c:y val="1.7726273414095977E-2"/>
          <c:w val="0.93290420070962432"/>
          <c:h val="0.88328965479352795"/>
        </c:manualLayout>
      </c:layout>
      <c:lineChart>
        <c:grouping val="standard"/>
        <c:varyColors val="0"/>
        <c:ser>
          <c:idx val="0"/>
          <c:order val="0"/>
          <c:tx>
            <c:strRef>
              <c:f>'Dados reservas PIB'!$R$68</c:f>
              <c:strCache>
                <c:ptCount val="1"/>
                <c:pt idx="0">
                  <c:v>Argentina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'Dados reservas PIB'!$Q$69:$Q$95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'Dados reservas PIB'!$R$69:$R$95</c:f>
              <c:numCache>
                <c:formatCode>_(* #,##0.00_);_(* \(#,##0.00\);_(* "-"??_);_(@_)</c:formatCode>
                <c:ptCount val="27"/>
                <c:pt idx="0">
                  <c:v>4.5923353629909895</c:v>
                </c:pt>
                <c:pt idx="1">
                  <c:v>6.0046508360869106</c:v>
                </c:pt>
                <c:pt idx="2">
                  <c:v>9.9897289067334007</c:v>
                </c:pt>
                <c:pt idx="3">
                  <c:v>13.791118837701999</c:v>
                </c:pt>
                <c:pt idx="4">
                  <c:v>14.326930204627701</c:v>
                </c:pt>
                <c:pt idx="5">
                  <c:v>14.2878092016387</c:v>
                </c:pt>
                <c:pt idx="6">
                  <c:v>18.103917845326102</c:v>
                </c:pt>
                <c:pt idx="7">
                  <c:v>22.319837895421397</c:v>
                </c:pt>
                <c:pt idx="8">
                  <c:v>24.752133237019798</c:v>
                </c:pt>
                <c:pt idx="9">
                  <c:v>26.252059175393597</c:v>
                </c:pt>
                <c:pt idx="10">
                  <c:v>25.146906511967298</c:v>
                </c:pt>
                <c:pt idx="11">
                  <c:v>14.5530642060021</c:v>
                </c:pt>
                <c:pt idx="12">
                  <c:v>10.489340324926902</c:v>
                </c:pt>
                <c:pt idx="13">
                  <c:v>14.153441163703599</c:v>
                </c:pt>
                <c:pt idx="14">
                  <c:v>18.884345477628901</c:v>
                </c:pt>
                <c:pt idx="15">
                  <c:v>27.178838501557902</c:v>
                </c:pt>
                <c:pt idx="16">
                  <c:v>30.9034622093513</c:v>
                </c:pt>
                <c:pt idx="17">
                  <c:v>44.682058458067999</c:v>
                </c:pt>
                <c:pt idx="18">
                  <c:v>44.854617923315807</c:v>
                </c:pt>
                <c:pt idx="19">
                  <c:v>46.092987572795998</c:v>
                </c:pt>
                <c:pt idx="20">
                  <c:v>49.733860131573103</c:v>
                </c:pt>
                <c:pt idx="21">
                  <c:v>43.226839532884597</c:v>
                </c:pt>
                <c:pt idx="22">
                  <c:v>39.920302209908897</c:v>
                </c:pt>
                <c:pt idx="23">
                  <c:v>28.1430403384628</c:v>
                </c:pt>
                <c:pt idx="24">
                  <c:v>29.016965027854301</c:v>
                </c:pt>
                <c:pt idx="25">
                  <c:v>23.416509698203601</c:v>
                </c:pt>
                <c:pt idx="26">
                  <c:v>36.323296363780599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58-40B0-9110-00731A846832}"/>
            </c:ext>
          </c:extLst>
        </c:ser>
        <c:ser>
          <c:idx val="1"/>
          <c:order val="1"/>
          <c:tx>
            <c:strRef>
              <c:f>'Dados reservas PIB'!$S$68</c:f>
              <c:strCache>
                <c:ptCount val="1"/>
                <c:pt idx="0">
                  <c:v>Brasil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'Dados reservas PIB'!$Q$69:$Q$95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'Dados reservas PIB'!$S$69:$S$95</c:f>
              <c:numCache>
                <c:formatCode>_(* #,##0.00_);_(* \(#,##0.00\);_(* "-"??_);_(@_)</c:formatCode>
                <c:ptCount val="27"/>
                <c:pt idx="0">
                  <c:v>8.2385260075969899</c:v>
                </c:pt>
                <c:pt idx="1">
                  <c:v>8.6759451401107111</c:v>
                </c:pt>
                <c:pt idx="2">
                  <c:v>23.007500004124999</c:v>
                </c:pt>
                <c:pt idx="3">
                  <c:v>31.104569118591201</c:v>
                </c:pt>
                <c:pt idx="4">
                  <c:v>37.3885369980989</c:v>
                </c:pt>
                <c:pt idx="5">
                  <c:v>50.073008380801802</c:v>
                </c:pt>
                <c:pt idx="6">
                  <c:v>58.789943587569397</c:v>
                </c:pt>
                <c:pt idx="7">
                  <c:v>51.329504787149006</c:v>
                </c:pt>
                <c:pt idx="8">
                  <c:v>43.164752772121901</c:v>
                </c:pt>
                <c:pt idx="9">
                  <c:v>35.279324457263002</c:v>
                </c:pt>
                <c:pt idx="10">
                  <c:v>32.4339847524936</c:v>
                </c:pt>
                <c:pt idx="11">
                  <c:v>35.563040344840701</c:v>
                </c:pt>
                <c:pt idx="12">
                  <c:v>37.461991186981798</c:v>
                </c:pt>
                <c:pt idx="13">
                  <c:v>48.846596460480797</c:v>
                </c:pt>
                <c:pt idx="14">
                  <c:v>52.461784872844802</c:v>
                </c:pt>
                <c:pt idx="15">
                  <c:v>53.245209760777399</c:v>
                </c:pt>
                <c:pt idx="16">
                  <c:v>85.156183413363806</c:v>
                </c:pt>
                <c:pt idx="17">
                  <c:v>179.43286586223201</c:v>
                </c:pt>
                <c:pt idx="18">
                  <c:v>192.843633602316</c:v>
                </c:pt>
                <c:pt idx="19">
                  <c:v>237.364462954316</c:v>
                </c:pt>
                <c:pt idx="20">
                  <c:v>286.07039807655497</c:v>
                </c:pt>
                <c:pt idx="21">
                  <c:v>350.35605773038299</c:v>
                </c:pt>
                <c:pt idx="22">
                  <c:v>369.56597292920998</c:v>
                </c:pt>
                <c:pt idx="23">
                  <c:v>356.21415249332705</c:v>
                </c:pt>
                <c:pt idx="24">
                  <c:v>360.964732683671</c:v>
                </c:pt>
                <c:pt idx="25">
                  <c:v>354.174890702195</c:v>
                </c:pt>
                <c:pt idx="26">
                  <c:v>362.504946146149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58-40B0-9110-00731A846832}"/>
            </c:ext>
          </c:extLst>
        </c:ser>
        <c:ser>
          <c:idx val="4"/>
          <c:order val="2"/>
          <c:tx>
            <c:strRef>
              <c:f>'Dados reservas PIB'!$V$68</c:f>
              <c:strCache>
                <c:ptCount val="1"/>
                <c:pt idx="0">
                  <c:v>Indonesia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'Dados reservas PIB'!$Q$69:$Q$95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'Dados reservas PIB'!$V$69:$V$95</c:f>
              <c:numCache>
                <c:formatCode>_(* #,##0.00_);_(* \(#,##0.00\);_(* "-"??_);_(@_)</c:formatCode>
                <c:ptCount val="27"/>
                <c:pt idx="0">
                  <c:v>7.4590578552019497</c:v>
                </c:pt>
                <c:pt idx="1">
                  <c:v>9.2579394112346094</c:v>
                </c:pt>
                <c:pt idx="2">
                  <c:v>10.448611002791299</c:v>
                </c:pt>
                <c:pt idx="3">
                  <c:v>11.2626567515158</c:v>
                </c:pt>
                <c:pt idx="4">
                  <c:v>12.132678572145799</c:v>
                </c:pt>
                <c:pt idx="5">
                  <c:v>13.708247115922001</c:v>
                </c:pt>
                <c:pt idx="6">
                  <c:v>18.251104711162199</c:v>
                </c:pt>
                <c:pt idx="7">
                  <c:v>16.586889418623798</c:v>
                </c:pt>
                <c:pt idx="8">
                  <c:v>22.713375189709097</c:v>
                </c:pt>
                <c:pt idx="9">
                  <c:v>26.445032691911802</c:v>
                </c:pt>
                <c:pt idx="10">
                  <c:v>28.5018612656513</c:v>
                </c:pt>
                <c:pt idx="11">
                  <c:v>27.246208681445705</c:v>
                </c:pt>
                <c:pt idx="12">
                  <c:v>30.9707180857861</c:v>
                </c:pt>
                <c:pt idx="13">
                  <c:v>34.962311718378501</c:v>
                </c:pt>
                <c:pt idx="14">
                  <c:v>34.952496618782099</c:v>
                </c:pt>
                <c:pt idx="15">
                  <c:v>33.140499049252497</c:v>
                </c:pt>
                <c:pt idx="16">
                  <c:v>41.103143854555299</c:v>
                </c:pt>
                <c:pt idx="17">
                  <c:v>54.976432279199102</c:v>
                </c:pt>
                <c:pt idx="18">
                  <c:v>49.596712030065902</c:v>
                </c:pt>
                <c:pt idx="19">
                  <c:v>63.563291965731004</c:v>
                </c:pt>
                <c:pt idx="20">
                  <c:v>92.908046535513208</c:v>
                </c:pt>
                <c:pt idx="21">
                  <c:v>106.53875562711501</c:v>
                </c:pt>
                <c:pt idx="22">
                  <c:v>108.837308043608</c:v>
                </c:pt>
                <c:pt idx="23">
                  <c:v>96.363532824740005</c:v>
                </c:pt>
                <c:pt idx="24">
                  <c:v>108.83554404620399</c:v>
                </c:pt>
                <c:pt idx="25">
                  <c:v>103.26824598686301</c:v>
                </c:pt>
                <c:pt idx="26">
                  <c:v>113.49338949665699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58-40B0-9110-00731A846832}"/>
            </c:ext>
          </c:extLst>
        </c:ser>
        <c:ser>
          <c:idx val="5"/>
          <c:order val="3"/>
          <c:tx>
            <c:strRef>
              <c:f>'Dados reservas PIB'!$W$68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strRef>
              <c:f>'Dados reservas PIB'!$Q$69:$Q$95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'Dados reservas PIB'!$W$69:$W$95</c:f>
              <c:numCache>
                <c:formatCode>_(* #,##0.00_);_(* \(#,##0.00\);_(* "-"??_);_(@_)</c:formatCode>
                <c:ptCount val="27"/>
                <c:pt idx="0">
                  <c:v>1.5209721728243999</c:v>
                </c:pt>
                <c:pt idx="1">
                  <c:v>3.6265891373070698</c:v>
                </c:pt>
                <c:pt idx="2">
                  <c:v>5.7571348605057304</c:v>
                </c:pt>
                <c:pt idx="3">
                  <c:v>10.199123471808001</c:v>
                </c:pt>
                <c:pt idx="4">
                  <c:v>19.698471278592095</c:v>
                </c:pt>
                <c:pt idx="5">
                  <c:v>17.921806913046598</c:v>
                </c:pt>
                <c:pt idx="6">
                  <c:v>20.170156499439798</c:v>
                </c:pt>
                <c:pt idx="7">
                  <c:v>24.688314299419201</c:v>
                </c:pt>
                <c:pt idx="8">
                  <c:v>27.340724599567402</c:v>
                </c:pt>
                <c:pt idx="9">
                  <c:v>32.6667429679243</c:v>
                </c:pt>
                <c:pt idx="10">
                  <c:v>37.902247972013399</c:v>
                </c:pt>
                <c:pt idx="11">
                  <c:v>45.8704679698889</c:v>
                </c:pt>
                <c:pt idx="12">
                  <c:v>67.665484317857391</c:v>
                </c:pt>
                <c:pt idx="13">
                  <c:v>98.9379127451855</c:v>
                </c:pt>
                <c:pt idx="14">
                  <c:v>126.59329208274401</c:v>
                </c:pt>
                <c:pt idx="15">
                  <c:v>131.92432628705399</c:v>
                </c:pt>
                <c:pt idx="16">
                  <c:v>170.73799512877599</c:v>
                </c:pt>
                <c:pt idx="17">
                  <c:v>266.98834804917698</c:v>
                </c:pt>
                <c:pt idx="18">
                  <c:v>247.41889808699398</c:v>
                </c:pt>
                <c:pt idx="19">
                  <c:v>265.18172946592404</c:v>
                </c:pt>
                <c:pt idx="20">
                  <c:v>274.26016272296698</c:v>
                </c:pt>
                <c:pt idx="21">
                  <c:v>271.28544427263398</c:v>
                </c:pt>
                <c:pt idx="22">
                  <c:v>270.58650755874601</c:v>
                </c:pt>
                <c:pt idx="23">
                  <c:v>276.49327183928006</c:v>
                </c:pt>
                <c:pt idx="24">
                  <c:v>303.45490070528001</c:v>
                </c:pt>
                <c:pt idx="25">
                  <c:v>334.31099032636899</c:v>
                </c:pt>
                <c:pt idx="26">
                  <c:v>341.14518872035603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58-40B0-9110-00731A846832}"/>
            </c:ext>
          </c:extLst>
        </c:ser>
        <c:ser>
          <c:idx val="6"/>
          <c:order val="4"/>
          <c:tx>
            <c:strRef>
              <c:f>'Dados reservas PIB'!$X$68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'Dados reservas PIB'!$Q$69:$Q$95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'Dados reservas PIB'!$X$69:$X$95</c:f>
              <c:numCache>
                <c:formatCode>_(* #,##0.00_);_(* \(#,##0.00\);_(* "-"??_);_(@_)</c:formatCode>
                <c:ptCount val="27"/>
                <c:pt idx="0">
                  <c:v>9.8628954773726392</c:v>
                </c:pt>
                <c:pt idx="1">
                  <c:v>17.725518316668801</c:v>
                </c:pt>
                <c:pt idx="2">
                  <c:v>18.941965806371797</c:v>
                </c:pt>
                <c:pt idx="3">
                  <c:v>25.109605164351802</c:v>
                </c:pt>
                <c:pt idx="4">
                  <c:v>6.2782380584271298</c:v>
                </c:pt>
                <c:pt idx="5">
                  <c:v>16.846808910287702</c:v>
                </c:pt>
                <c:pt idx="6">
                  <c:v>19.4327233268368</c:v>
                </c:pt>
                <c:pt idx="7">
                  <c:v>28.797466864576599</c:v>
                </c:pt>
                <c:pt idx="8">
                  <c:v>31.799031099923198</c:v>
                </c:pt>
                <c:pt idx="9">
                  <c:v>31.782191597469101</c:v>
                </c:pt>
                <c:pt idx="10">
                  <c:v>35.5088438378653</c:v>
                </c:pt>
                <c:pt idx="11">
                  <c:v>44.740740328256202</c:v>
                </c:pt>
                <c:pt idx="12">
                  <c:v>50.594448661545798</c:v>
                </c:pt>
                <c:pt idx="13">
                  <c:v>58.955643451025701</c:v>
                </c:pt>
                <c:pt idx="14">
                  <c:v>64.140700800395308</c:v>
                </c:pt>
                <c:pt idx="15">
                  <c:v>74.054137348670196</c:v>
                </c:pt>
                <c:pt idx="16">
                  <c:v>76.270541072117211</c:v>
                </c:pt>
                <c:pt idx="17">
                  <c:v>87.109238741827298</c:v>
                </c:pt>
                <c:pt idx="18">
                  <c:v>95.126098267782595</c:v>
                </c:pt>
                <c:pt idx="19">
                  <c:v>99.589207904006898</c:v>
                </c:pt>
                <c:pt idx="20">
                  <c:v>120.26497378658</c:v>
                </c:pt>
                <c:pt idx="21">
                  <c:v>143.99081477566196</c:v>
                </c:pt>
                <c:pt idx="22">
                  <c:v>160.41336595835099</c:v>
                </c:pt>
                <c:pt idx="23">
                  <c:v>175.432418966401</c:v>
                </c:pt>
                <c:pt idx="24">
                  <c:v>190.92321069834398</c:v>
                </c:pt>
                <c:pt idx="25">
                  <c:v>173.45774509729</c:v>
                </c:pt>
                <c:pt idx="26">
                  <c:v>173.53581285282101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58-40B0-9110-00731A846832}"/>
            </c:ext>
          </c:extLst>
        </c:ser>
        <c:ser>
          <c:idx val="8"/>
          <c:order val="5"/>
          <c:tx>
            <c:strRef>
              <c:f>'Dados reservas PIB'!$Z$68</c:f>
              <c:strCache>
                <c:ptCount val="1"/>
                <c:pt idx="0">
                  <c:v>Thailand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'Dados reservas PIB'!$Q$69:$Q$95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'Dados reservas PIB'!$Z$69:$Z$95</c:f>
              <c:numCache>
                <c:formatCode>_(* #,##0.00_);_(* \(#,##0.00\);_(* "-"??_);_(@_)</c:formatCode>
                <c:ptCount val="27"/>
                <c:pt idx="0">
                  <c:v>13.305058641931401</c:v>
                </c:pt>
                <c:pt idx="1">
                  <c:v>17.517184954726897</c:v>
                </c:pt>
                <c:pt idx="2">
                  <c:v>20.358625049843901</c:v>
                </c:pt>
                <c:pt idx="3">
                  <c:v>24.472852732486498</c:v>
                </c:pt>
                <c:pt idx="4">
                  <c:v>29.332156113131099</c:v>
                </c:pt>
                <c:pt idx="5">
                  <c:v>35.982010292421307</c:v>
                </c:pt>
                <c:pt idx="6">
                  <c:v>37.731192722808402</c:v>
                </c:pt>
                <c:pt idx="7">
                  <c:v>26.179463606418999</c:v>
                </c:pt>
                <c:pt idx="8">
                  <c:v>28.825064053473803</c:v>
                </c:pt>
                <c:pt idx="9">
                  <c:v>34.062848220535599</c:v>
                </c:pt>
                <c:pt idx="10">
                  <c:v>32.015871520892198</c:v>
                </c:pt>
                <c:pt idx="11">
                  <c:v>32.354786103151902</c:v>
                </c:pt>
                <c:pt idx="12">
                  <c:v>38.046430785126802</c:v>
                </c:pt>
                <c:pt idx="13">
                  <c:v>41.076930926057997</c:v>
                </c:pt>
                <c:pt idx="14">
                  <c:v>48.664009259057899</c:v>
                </c:pt>
                <c:pt idx="15">
                  <c:v>50.690684293799791</c:v>
                </c:pt>
                <c:pt idx="16">
                  <c:v>65.291414299253802</c:v>
                </c:pt>
                <c:pt idx="17">
                  <c:v>85.221342154833209</c:v>
                </c:pt>
                <c:pt idx="18">
                  <c:v>108.660888383341</c:v>
                </c:pt>
                <c:pt idx="19">
                  <c:v>135.48286841675198</c:v>
                </c:pt>
                <c:pt idx="20">
                  <c:v>167.530329603643</c:v>
                </c:pt>
                <c:pt idx="21">
                  <c:v>167.389127447596</c:v>
                </c:pt>
                <c:pt idx="22">
                  <c:v>173.32766421350701</c:v>
                </c:pt>
                <c:pt idx="23">
                  <c:v>161.32817474348002</c:v>
                </c:pt>
                <c:pt idx="24">
                  <c:v>151.25334754328696</c:v>
                </c:pt>
                <c:pt idx="25">
                  <c:v>151.265955558869</c:v>
                </c:pt>
                <c:pt idx="26">
                  <c:v>166.15716185728698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58-40B0-9110-00731A846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054904"/>
        <c:axId val="427055232"/>
      </c:lineChart>
      <c:catAx>
        <c:axId val="42705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7055232"/>
        <c:crosses val="autoZero"/>
        <c:auto val="1"/>
        <c:lblAlgn val="ctr"/>
        <c:lblOffset val="100"/>
        <c:noMultiLvlLbl val="0"/>
      </c:catAx>
      <c:valAx>
        <c:axId val="4270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705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937727916753767E-2"/>
          <c:y val="5.1978510670189701E-2"/>
          <c:w val="0.77398765614999587"/>
          <c:h val="5.5670499965321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6790-F1F4-4B7B-9FE4-B15C9F4D3A45}" type="datetimeFigureOut">
              <a:rPr lang="pt-BR" smtClean="0"/>
              <a:t>01/12/2022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2F2A-4B68-4D98-8327-9C06625DF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2763-0314-4A3C-8DF2-23CB420CE2F7}" type="datetimeFigureOut">
              <a:rPr lang="pt-BR" smtClean="0"/>
              <a:t>01/12/2022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B09C6-ECDD-4304-8E69-8C557B8F918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 anchor="b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2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0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9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b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7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5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4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6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D9XrvvnFb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892168"/>
          </a:xfrm>
        </p:spPr>
        <p:txBody>
          <a:bodyPr>
            <a:normAutofit/>
          </a:bodyPr>
          <a:lstStyle/>
          <a:p>
            <a:r>
              <a:rPr lang="pt-BR" dirty="0"/>
              <a:t>O espaço dos países emergentes no SMFI</a:t>
            </a:r>
            <a:br>
              <a:rPr lang="pt-BR" dirty="0"/>
            </a:br>
            <a:r>
              <a:rPr lang="pt-BR" dirty="0"/>
              <a:t>China e moeda internacional</a:t>
            </a:r>
            <a:br>
              <a:rPr lang="pt-BR" dirty="0"/>
            </a:br>
            <a:endParaRPr lang="pt-B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5081016"/>
            <a:ext cx="7543800" cy="1547324"/>
          </a:xfrm>
        </p:spPr>
        <p:txBody>
          <a:bodyPr>
            <a:normAutofit/>
          </a:bodyPr>
          <a:lstStyle/>
          <a:p>
            <a:pPr lvl="1" algn="r">
              <a:defRPr/>
            </a:pPr>
            <a:r>
              <a:rPr lang="pt-BR" sz="2000" dirty="0">
                <a:solidFill>
                  <a:schemeClr val="bg1"/>
                </a:solidFill>
              </a:rPr>
              <a:t>Prof. Maria Antonieta Del </a:t>
            </a:r>
            <a:r>
              <a:rPr lang="pt-BR" sz="2000" dirty="0" err="1">
                <a:solidFill>
                  <a:schemeClr val="bg1"/>
                </a:solidFill>
              </a:rPr>
              <a:t>Tedesco</a:t>
            </a:r>
            <a:r>
              <a:rPr lang="pt-BR" sz="2000" dirty="0">
                <a:solidFill>
                  <a:schemeClr val="bg1"/>
                </a:solidFill>
              </a:rPr>
              <a:t> Lins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820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China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Reservas como segurança (defesa)</a:t>
            </a:r>
          </a:p>
          <a:p>
            <a:r>
              <a:rPr lang="pt-BR" dirty="0"/>
              <a:t>Administração do câmbio</a:t>
            </a:r>
          </a:p>
          <a:p>
            <a:r>
              <a:rPr lang="pt-BR" dirty="0"/>
              <a:t>Outros tipos de reservas também acumuladas (grãos, energia, etc.)</a:t>
            </a:r>
          </a:p>
          <a:p>
            <a:r>
              <a:rPr lang="pt-BR" dirty="0"/>
              <a:t>Considerações nacional-desenvolvimentistas</a:t>
            </a:r>
          </a:p>
          <a:p>
            <a:r>
              <a:rPr lang="pt-BR" dirty="0"/>
              <a:t>Discurso do presidente do BC Chinês pela adoção dos DES (março de 2009)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68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D8009-B4B8-49DE-A6A2-60B57ACC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Reservas internacionais, US$ bi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EE8D3CE-5139-4E96-9581-876E0E96FF8C}"/>
              </a:ext>
            </a:extLst>
          </p:cNvPr>
          <p:cNvGraphicFramePr/>
          <p:nvPr/>
        </p:nvGraphicFramePr>
        <p:xfrm>
          <a:off x="1808798" y="2125266"/>
          <a:ext cx="5280660" cy="367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61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Fatores motivadores da acumulação de reservas dos emergentes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996770" y="1898633"/>
            <a:ext cx="7543801" cy="4023360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/>
              <a:t>“Qualquer esforço mais sério para estimular as grandes economias emergentes, a China acima de tudo, a reduzir sua confiança em soluções nacionais em troca de alternativas com o FMI irão requerer ações muito além da questão da crise de legitimidade de representação do FMI, dando a ele mais recursos financeiros ou exercendo pressão para ajustamentos cambiais. Questões geopolíticas e geoeconômicas deverão ser tomadas em conta, assim como os objetivos de </a:t>
            </a:r>
            <a:r>
              <a:rPr lang="pt-BR" sz="2600" dirty="0" err="1"/>
              <a:t>auto-segurança</a:t>
            </a:r>
            <a:r>
              <a:rPr lang="pt-BR" sz="2600" dirty="0"/>
              <a:t> e desenvolvimento que motivam a acumulação de reservas por estes países.” </a:t>
            </a:r>
            <a:r>
              <a:rPr lang="pt-BR" sz="2600" dirty="0" err="1"/>
              <a:t>Chin</a:t>
            </a:r>
            <a:r>
              <a:rPr lang="pt-BR" sz="2600" dirty="0"/>
              <a:t>, p.701</a:t>
            </a:r>
          </a:p>
          <a:p>
            <a:r>
              <a:rPr lang="pt-BR" dirty="0"/>
              <a:t>Não é claro o ponto a partir do qual os países emergentes estarão dispostos a fazer esta discussão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15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Soluções regionais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Alternativas regionais às instituições globais?</a:t>
            </a:r>
          </a:p>
          <a:p>
            <a:r>
              <a:rPr lang="pt-BR" dirty="0"/>
              <a:t>Complementos regionais à política de segurança financeira?</a:t>
            </a:r>
          </a:p>
          <a:p>
            <a:r>
              <a:rPr lang="pt-BR" dirty="0"/>
              <a:t>Ameaça ao FMI?</a:t>
            </a:r>
          </a:p>
          <a:p>
            <a:r>
              <a:rPr lang="pt-BR" dirty="0"/>
              <a:t>Financiamentos emergenciais: </a:t>
            </a:r>
            <a:r>
              <a:rPr lang="pt-BR" dirty="0" err="1"/>
              <a:t>Chiang</a:t>
            </a:r>
            <a:r>
              <a:rPr lang="pt-BR" dirty="0"/>
              <a:t> Mai </a:t>
            </a:r>
            <a:r>
              <a:rPr lang="pt-BR" dirty="0" err="1"/>
              <a:t>Initiative</a:t>
            </a:r>
            <a:endParaRPr lang="pt-BR" dirty="0"/>
          </a:p>
          <a:p>
            <a:r>
              <a:rPr lang="pt-BR" dirty="0"/>
              <a:t>Outros esquemas: comércio em moeda local, financiamentos regionais, etc.</a:t>
            </a:r>
          </a:p>
        </p:txBody>
      </p:sp>
    </p:spTree>
    <p:extLst>
      <p:ext uri="{BB962C8B-B14F-4D97-AF65-F5344CB8AC3E}">
        <p14:creationId xmlns:p14="http://schemas.microsoft.com/office/powerpoint/2010/main" val="61446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Iniciativa </a:t>
            </a:r>
            <a:r>
              <a:rPr lang="pt-BR" sz="3600" dirty="0" err="1"/>
              <a:t>Chiang</a:t>
            </a:r>
            <a:r>
              <a:rPr lang="pt-BR" sz="3600" dirty="0"/>
              <a:t> Mai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Rede de segurança financeira criada por países asiáticos em resposta à crise de 1997</a:t>
            </a:r>
          </a:p>
          <a:p>
            <a:pPr lvl="1"/>
            <a:r>
              <a:rPr lang="pt-BR" dirty="0"/>
              <a:t>Programas de ajuste do FMI foram duros demais e intensificaram a crise</a:t>
            </a:r>
          </a:p>
          <a:p>
            <a:pPr lvl="1"/>
            <a:r>
              <a:rPr lang="pt-BR" dirty="0"/>
              <a:t>Baixa influência dos países asiáticos nas decisões do Fundo</a:t>
            </a:r>
          </a:p>
          <a:p>
            <a:pPr lvl="1"/>
            <a:r>
              <a:rPr lang="pt-BR" dirty="0"/>
              <a:t>ASEAN (Indonésia, Malásia, Filipinas, Cingapura,  Tailândia, Vietnam, Camboja, Mianmar, Laos, e Brunei </a:t>
            </a:r>
            <a:r>
              <a:rPr lang="pt-BR" dirty="0" err="1"/>
              <a:t>Darusalam</a:t>
            </a:r>
            <a:r>
              <a:rPr lang="pt-BR" dirty="0"/>
              <a:t>) (hoje)+ 3 (China, Japão, Coreia do Sul)</a:t>
            </a:r>
          </a:p>
          <a:p>
            <a:pPr lvl="1"/>
            <a:r>
              <a:rPr lang="pt-BR" dirty="0"/>
              <a:t>Negociada em 1999, criada em 2000.</a:t>
            </a:r>
          </a:p>
          <a:p>
            <a:pPr lvl="1"/>
            <a:r>
              <a:rPr lang="pt-BR" dirty="0"/>
              <a:t>Objetivo era de ser um complemento às fontes de financiamento do FMI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14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Iniciativa </a:t>
            </a:r>
            <a:r>
              <a:rPr lang="pt-BR" sz="3600" dirty="0" err="1"/>
              <a:t>Chiang</a:t>
            </a:r>
            <a:r>
              <a:rPr lang="pt-BR" sz="3600" dirty="0"/>
              <a:t> Mai </a:t>
            </a:r>
            <a:r>
              <a:rPr lang="pt-BR" sz="3600" dirty="0" err="1"/>
              <a:t>Multilateralizada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Após a quebra do </a:t>
            </a:r>
            <a:r>
              <a:rPr lang="pt-BR" dirty="0" err="1"/>
              <a:t>Lehman-Brothers</a:t>
            </a:r>
            <a:r>
              <a:rPr lang="pt-BR" dirty="0"/>
              <a:t> e dado o volume de reservas em dólares dos países asiáticos, ideia de ‘melhorar’ a rede de segurança</a:t>
            </a:r>
          </a:p>
          <a:p>
            <a:r>
              <a:rPr lang="pt-BR" dirty="0"/>
              <a:t>Criação da ICM </a:t>
            </a:r>
            <a:r>
              <a:rPr lang="pt-BR" dirty="0" err="1"/>
              <a:t>Multilateralizada</a:t>
            </a:r>
            <a:r>
              <a:rPr lang="pt-BR" dirty="0"/>
              <a:t> (CMIM), um pool de reservas </a:t>
            </a:r>
            <a:r>
              <a:rPr lang="pt-BR" dirty="0" err="1"/>
              <a:t>auto-administrado</a:t>
            </a:r>
            <a:endParaRPr lang="pt-BR" dirty="0"/>
          </a:p>
          <a:p>
            <a:r>
              <a:rPr lang="pt-BR" dirty="0"/>
              <a:t>Países ASEAN contribuem com 20% e os +3 com os demais 80% (Japão e China, 32% cada e Coreia 16%)</a:t>
            </a:r>
          </a:p>
          <a:p>
            <a:r>
              <a:rPr lang="pt-BR" dirty="0"/>
              <a:t>Passou a efeito em março 2010 com $120 bilhões</a:t>
            </a:r>
          </a:p>
          <a:p>
            <a:r>
              <a:rPr lang="pt-BR" dirty="0"/>
              <a:t>Dobrou o valor em 2012 ($240 bi)</a:t>
            </a:r>
          </a:p>
          <a:p>
            <a:r>
              <a:rPr lang="pt-BR" dirty="0"/>
              <a:t>Os recursos se mantêm nos bancos centrais nacionais</a:t>
            </a:r>
          </a:p>
          <a:p>
            <a:r>
              <a:rPr lang="pt-BR" dirty="0"/>
              <a:t>Para que um país possa retirar acima de 40% de sua cota, deve se comprometer com um plano de ajuste do FMI</a:t>
            </a:r>
          </a:p>
          <a:p>
            <a:r>
              <a:rPr lang="pt-BR" dirty="0"/>
              <a:t>Criação de um órgão de vigilância em 2011.</a:t>
            </a:r>
          </a:p>
        </p:txBody>
      </p:sp>
    </p:spTree>
    <p:extLst>
      <p:ext uri="{BB962C8B-B14F-4D97-AF65-F5344CB8AC3E}">
        <p14:creationId xmlns:p14="http://schemas.microsoft.com/office/powerpoint/2010/main" val="119347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CMIM: Contribuições, máximo de crédito e poder de voto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845" y="1556792"/>
            <a:ext cx="6421726" cy="5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-36512" y="6525344"/>
            <a:ext cx="2250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Banco da Tailândia</a:t>
            </a:r>
          </a:p>
        </p:txBody>
      </p:sp>
    </p:spTree>
    <p:extLst>
      <p:ext uri="{BB962C8B-B14F-4D97-AF65-F5344CB8AC3E}">
        <p14:creationId xmlns:p14="http://schemas.microsoft.com/office/powerpoint/2010/main" val="160933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Outras experiências regionais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/>
              <a:t>Fondo</a:t>
            </a:r>
            <a:r>
              <a:rPr lang="pt-BR" dirty="0"/>
              <a:t> Latinoamericano de Reservas (FLAR) e países da região</a:t>
            </a:r>
          </a:p>
          <a:p>
            <a:pPr lvl="1"/>
            <a:r>
              <a:rPr lang="pt-BR" dirty="0"/>
              <a:t>Colômbia, Equador, Peru, Uruguai, Venezuela, Costa Rica </a:t>
            </a:r>
          </a:p>
          <a:p>
            <a:pPr lvl="1"/>
            <a:r>
              <a:rPr lang="pt-BR" dirty="0"/>
              <a:t>Grandes economias da região estão fora (</a:t>
            </a:r>
            <a:r>
              <a:rPr lang="pt-BR" dirty="0" err="1"/>
              <a:t>Br</a:t>
            </a:r>
            <a:r>
              <a:rPr lang="pt-BR" dirty="0"/>
              <a:t>, </a:t>
            </a:r>
            <a:r>
              <a:rPr lang="pt-BR" dirty="0" err="1"/>
              <a:t>Arg</a:t>
            </a:r>
            <a:r>
              <a:rPr lang="pt-BR" dirty="0"/>
              <a:t>, Mx)</a:t>
            </a:r>
          </a:p>
          <a:p>
            <a:pPr lvl="1"/>
            <a:r>
              <a:rPr lang="pt-BR" dirty="0"/>
              <a:t>Questão política do Banco do Sul (...)</a:t>
            </a:r>
          </a:p>
          <a:p>
            <a:pPr lvl="1"/>
            <a:r>
              <a:rPr lang="pt-BR" dirty="0"/>
              <a:t>Brasil e Argentina focaram em medidas nacionais e bilaterais frente à crise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3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Outras experiências regionais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Ainda na América Latina</a:t>
            </a:r>
          </a:p>
          <a:p>
            <a:pPr lvl="1"/>
            <a:r>
              <a:rPr lang="pt-BR" dirty="0"/>
              <a:t>FONPLATA</a:t>
            </a:r>
          </a:p>
          <a:p>
            <a:pPr lvl="1"/>
            <a:r>
              <a:rPr lang="pt-BR" dirty="0"/>
              <a:t>Algumas operações do BID</a:t>
            </a:r>
          </a:p>
          <a:p>
            <a:pPr lvl="1"/>
            <a:r>
              <a:rPr lang="pt-BR" dirty="0"/>
              <a:t>Internacionalização do BNDES (isso é outro processo, mas fundamental entender)</a:t>
            </a:r>
          </a:p>
          <a:p>
            <a:r>
              <a:rPr lang="pt-BR" dirty="0"/>
              <a:t>Europa</a:t>
            </a:r>
          </a:p>
          <a:p>
            <a:pPr lvl="1"/>
            <a:r>
              <a:rPr lang="pt-BR" dirty="0"/>
              <a:t>European </a:t>
            </a:r>
            <a:r>
              <a:rPr lang="pt-BR" dirty="0" err="1"/>
              <a:t>Stability</a:t>
            </a:r>
            <a:r>
              <a:rPr lang="pt-BR" dirty="0"/>
              <a:t> </a:t>
            </a:r>
            <a:r>
              <a:rPr lang="pt-BR" dirty="0" err="1"/>
              <a:t>Facility</a:t>
            </a:r>
            <a:r>
              <a:rPr lang="pt-BR" dirty="0"/>
              <a:t> (criado maio 2010 frente à crise)</a:t>
            </a:r>
          </a:p>
          <a:p>
            <a:pPr lvl="1"/>
            <a:r>
              <a:rPr lang="pt-BR" dirty="0"/>
              <a:t>European </a:t>
            </a:r>
            <a:r>
              <a:rPr lang="pt-BR" dirty="0" err="1"/>
              <a:t>Stability</a:t>
            </a:r>
            <a:r>
              <a:rPr lang="pt-BR" dirty="0"/>
              <a:t> </a:t>
            </a:r>
            <a:r>
              <a:rPr lang="pt-BR" dirty="0" err="1"/>
              <a:t>Mechanism</a:t>
            </a:r>
            <a:r>
              <a:rPr lang="pt-BR" dirty="0"/>
              <a:t> (ESM) – passou  a funcionar em 2012</a:t>
            </a:r>
          </a:p>
          <a:p>
            <a:pPr lvl="1"/>
            <a:r>
              <a:rPr lang="pt-BR" dirty="0"/>
              <a:t>Salvaguardar estabilidade financeira</a:t>
            </a:r>
          </a:p>
          <a:p>
            <a:pPr lvl="1"/>
            <a:r>
              <a:rPr lang="pt-BR" dirty="0"/>
              <a:t>Emprestar a países em dificuldades</a:t>
            </a:r>
          </a:p>
        </p:txBody>
      </p:sp>
    </p:spTree>
    <p:extLst>
      <p:ext uri="{BB962C8B-B14F-4D97-AF65-F5344CB8AC3E}">
        <p14:creationId xmlns:p14="http://schemas.microsoft.com/office/powerpoint/2010/main" val="340258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Instituições regionais são criadas, mas não superam as tradicionais na arquitetura global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Importantes passos foram dados com a criação de instituições regionais, em particular para o financiamento da prevenção de crises</a:t>
            </a:r>
          </a:p>
          <a:p>
            <a:r>
              <a:rPr lang="pt-BR" dirty="0"/>
              <a:t>Estes movimentos não afetam, de fato, o FMI. Em parte têm efeito sobre o Banco Mundial</a:t>
            </a:r>
          </a:p>
          <a:p>
            <a:r>
              <a:rPr lang="pt-BR" dirty="0"/>
              <a:t>Países emergentes, no momento da CFG, usaram instrumentos bilaterais de financiamento e trocas</a:t>
            </a:r>
          </a:p>
          <a:p>
            <a:r>
              <a:rPr lang="pt-BR" dirty="0"/>
              <a:t>Ainda não se pode considerar os arranjos regionais como emprestadores de última instância</a:t>
            </a:r>
          </a:p>
        </p:txBody>
      </p:sp>
    </p:spTree>
    <p:extLst>
      <p:ext uri="{BB962C8B-B14F-4D97-AF65-F5344CB8AC3E}">
        <p14:creationId xmlns:p14="http://schemas.microsoft.com/office/powerpoint/2010/main" val="195801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Juntando as pontas do debate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37361"/>
            <a:ext cx="7406640" cy="3682778"/>
          </a:xfrm>
        </p:spPr>
        <p:txBody>
          <a:bodyPr>
            <a:noAutofit/>
          </a:bodyPr>
          <a:lstStyle/>
          <a:p>
            <a:r>
              <a:rPr lang="pt-BR" sz="2000" dirty="0"/>
              <a:t>SMI: que importância têm as moedas?</a:t>
            </a:r>
          </a:p>
          <a:p>
            <a:r>
              <a:rPr lang="pt-BR" sz="2000" dirty="0"/>
              <a:t>Respostas dos países emergentes às crises financeiras (Chin 2010)</a:t>
            </a:r>
          </a:p>
          <a:p>
            <a:r>
              <a:rPr lang="pt-BR" sz="2000" dirty="0"/>
              <a:t>Internacionalização da moeda chinesa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0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Reformas no FMI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 FMI reformado talvez pudesse evitar que esse movimento de busca pela segurança continuasse entre os emergentes.</a:t>
            </a:r>
          </a:p>
          <a:p>
            <a:r>
              <a:rPr lang="pt-BR" dirty="0"/>
              <a:t>Questão de confiança e legitimidade</a:t>
            </a:r>
          </a:p>
          <a:p>
            <a:r>
              <a:rPr lang="pt-BR" dirty="0"/>
              <a:t>Necessidade de estabelecer um acordo entre ‘tradicionais’ industrializados e emergentes sobre como resolver desequilíbrios de poder na estrutura de governança</a:t>
            </a:r>
          </a:p>
          <a:p>
            <a:r>
              <a:rPr lang="pt-BR" dirty="0"/>
              <a:t>A crise europeia trouxe um elemento novo entre os desequilíbrios pré existentes: a Europa pode criar um fundo para si própria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20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FB2A0-A740-2E4F-AF2B-0A2096B7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Internacionalização da moeda chinesa e poder monetário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B980B1-D774-384E-9C6D-024E917C1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err="1"/>
              <a:t>Eichengreen</a:t>
            </a:r>
            <a:r>
              <a:rPr lang="pt-BR" sz="1400" dirty="0"/>
              <a:t>, Barry </a:t>
            </a:r>
            <a:r>
              <a:rPr lang="pt-BR" sz="1400" dirty="0" err="1"/>
              <a:t>and</a:t>
            </a:r>
            <a:r>
              <a:rPr lang="pt-BR" sz="1400" dirty="0"/>
              <a:t> Lombardi, Domenico. RMBI </a:t>
            </a:r>
            <a:r>
              <a:rPr lang="pt-BR" sz="1400" dirty="0" err="1"/>
              <a:t>or</a:t>
            </a:r>
            <a:r>
              <a:rPr lang="pt-BR" sz="1400" dirty="0"/>
              <a:t> RMBR? </a:t>
            </a:r>
            <a:r>
              <a:rPr lang="pt-BR" sz="1400" dirty="0" err="1"/>
              <a:t>Is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Renminbi </a:t>
            </a:r>
            <a:r>
              <a:rPr lang="pt-BR" sz="1400" dirty="0" err="1"/>
              <a:t>Destined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Become</a:t>
            </a:r>
            <a:r>
              <a:rPr lang="pt-BR" sz="1400" dirty="0"/>
              <a:t> a Global </a:t>
            </a:r>
            <a:r>
              <a:rPr lang="pt-BR" sz="1400" dirty="0" err="1"/>
              <a:t>or</a:t>
            </a:r>
            <a:r>
              <a:rPr lang="pt-BR" sz="1400" dirty="0"/>
              <a:t> Regional </a:t>
            </a:r>
            <a:r>
              <a:rPr lang="pt-BR" sz="1400" dirty="0" err="1"/>
              <a:t>Currency</a:t>
            </a:r>
            <a:r>
              <a:rPr lang="pt-BR" sz="1400" dirty="0"/>
              <a:t>? </a:t>
            </a:r>
            <a:r>
              <a:rPr lang="pt-BR" sz="1400" dirty="0" err="1"/>
              <a:t>Asian</a:t>
            </a:r>
            <a:r>
              <a:rPr lang="pt-BR" sz="1400" dirty="0"/>
              <a:t> </a:t>
            </a:r>
            <a:r>
              <a:rPr lang="pt-BR" sz="1400" dirty="0" err="1"/>
              <a:t>Economic</a:t>
            </a:r>
            <a:r>
              <a:rPr lang="pt-BR" sz="1400" dirty="0"/>
              <a:t> </a:t>
            </a:r>
            <a:r>
              <a:rPr lang="pt-BR" sz="1400" dirty="0" err="1"/>
              <a:t>Papers</a:t>
            </a:r>
            <a:r>
              <a:rPr lang="pt-BR" sz="1400" dirty="0"/>
              <a:t>, 16(1), 36-65, 2017.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E33712-1EA6-BE4B-B418-5AAA2F0C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0DE7900-178E-D242-8943-DFE5898381EB}"/>
              </a:ext>
            </a:extLst>
          </p:cNvPr>
          <p:cNvSpPr txBox="1">
            <a:spLocks/>
          </p:cNvSpPr>
          <p:nvPr/>
        </p:nvSpPr>
        <p:spPr>
          <a:xfrm>
            <a:off x="865563" y="3182112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Cohen, Benjamin J. (2014) The China Question: Can Its Rise be Accommodated?, in Jonathan Kirshner and Eric </a:t>
            </a:r>
            <a:r>
              <a:rPr lang="en-US" sz="1600" dirty="0" err="1"/>
              <a:t>Helleiner</a:t>
            </a:r>
            <a:r>
              <a:rPr lang="en-US" sz="1600" dirty="0"/>
              <a:t> (eds.), The Great Wall of Money (Cornell University Press, 2014).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765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Cohen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Não há dúvidas sobre a importância da China no sistema monetário global</a:t>
            </a:r>
          </a:p>
          <a:p>
            <a:r>
              <a:rPr lang="pt-BR" dirty="0"/>
              <a:t>A questão é se o país se transformará em um líder neste sistema ou se, ao entrar nele, será uma fonte de conflitos? </a:t>
            </a:r>
            <a:r>
              <a:rPr lang="pt-BR" dirty="0">
                <a:sym typeface="Wingdings"/>
              </a:rPr>
              <a:t> </a:t>
            </a:r>
            <a:r>
              <a:rPr lang="pt-BR" b="1" i="1" dirty="0">
                <a:solidFill>
                  <a:schemeClr val="tx2"/>
                </a:solidFill>
                <a:sym typeface="Wingdings"/>
              </a:rPr>
              <a:t>The China </a:t>
            </a:r>
            <a:r>
              <a:rPr lang="pt-BR" b="1" i="1" dirty="0" err="1">
                <a:solidFill>
                  <a:schemeClr val="tx2"/>
                </a:solidFill>
                <a:sym typeface="Wingdings"/>
              </a:rPr>
              <a:t>Question</a:t>
            </a:r>
            <a:endParaRPr lang="pt-BR" b="1" i="1" dirty="0">
              <a:solidFill>
                <a:schemeClr val="tx2"/>
              </a:solidFill>
              <a:sym typeface="Wingdings"/>
            </a:endParaRPr>
          </a:p>
          <a:p>
            <a:r>
              <a:rPr lang="pt-BR" dirty="0">
                <a:sym typeface="Wingdings"/>
              </a:rPr>
              <a:t>A resposta depende da flexibilidade do sistema e das intenções da própria China.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22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92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monetário </a:t>
            </a:r>
            <a:r>
              <a:rPr lang="pt-BR" dirty="0">
                <a:sym typeface="Wingdings"/>
              </a:rPr>
              <a:t> Influência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Capacidade de influenciar o comportamento de outros</a:t>
            </a:r>
          </a:p>
          <a:p>
            <a:r>
              <a:rPr lang="pt-BR" dirty="0"/>
              <a:t>Cohen considera poder no sentido de seus efeitos, ou das consequências sobre o sistema</a:t>
            </a:r>
          </a:p>
          <a:p>
            <a:r>
              <a:rPr lang="pt-BR" dirty="0"/>
              <a:t>Influência entendida como autoridade e liderança</a:t>
            </a:r>
          </a:p>
          <a:p>
            <a:pPr lvl="1"/>
            <a:r>
              <a:rPr lang="pt-BR" dirty="0"/>
              <a:t>Este conceito deve ser entendido de forma especial. O exercício do poder monetário, na maioria dos casos, não é direto.</a:t>
            </a:r>
          </a:p>
          <a:p>
            <a:pPr lvl="1"/>
            <a:r>
              <a:rPr lang="pt-BR" dirty="0"/>
              <a:t>Uma forma de avaliar esta liderança é observar em que medida uma ação do país em questão tem efeitos sobre o sistema.</a:t>
            </a:r>
          </a:p>
          <a:p>
            <a:r>
              <a:rPr lang="pt-BR" dirty="0"/>
              <a:t>Trata-se de investigar se a China atua (atuará) como um líder em questões monetárias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4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Poder monetário</a:t>
            </a:r>
            <a:br>
              <a:rPr lang="pt-BR" dirty="0"/>
            </a:br>
            <a:r>
              <a:rPr lang="pt-BR" dirty="0"/>
              <a:t>Um novo líder será um país que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Possua um grande mercado importador</a:t>
            </a:r>
          </a:p>
          <a:p>
            <a:r>
              <a:rPr lang="pt-BR" dirty="0"/>
              <a:t>Seja um exportador de capital</a:t>
            </a:r>
          </a:p>
          <a:p>
            <a:r>
              <a:rPr lang="pt-BR" dirty="0"/>
              <a:t>Tenha influência nos movimentos das taxas de câmbio</a:t>
            </a:r>
          </a:p>
          <a:p>
            <a:r>
              <a:rPr lang="pt-BR" dirty="0"/>
              <a:t>Tenha uma influência substantiva nas condições macroeconômicas globais</a:t>
            </a:r>
          </a:p>
          <a:p>
            <a:r>
              <a:rPr lang="pt-BR" dirty="0"/>
              <a:t>Seja uma fonte potencial de financiamento em situações de crises</a:t>
            </a:r>
          </a:p>
          <a:p>
            <a:pPr>
              <a:buNone/>
            </a:pPr>
            <a:r>
              <a:rPr lang="pt-BR" dirty="0"/>
              <a:t>Estes critérios definem o escopo do poder.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24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Acomodação de um líder emergente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600" dirty="0"/>
              <a:t>Resta saber quando se está diante de um novo líder e como se dá a acomodação da liderança</a:t>
            </a:r>
          </a:p>
          <a:p>
            <a:r>
              <a:rPr lang="pt-BR" sz="2600" dirty="0"/>
              <a:t>Cohen propõe três critérios </a:t>
            </a:r>
          </a:p>
          <a:p>
            <a:endParaRPr lang="pt-BR" dirty="0"/>
          </a:p>
          <a:p>
            <a:pPr marL="880110" lvl="1" indent="-514350">
              <a:buFont typeface="+mj-lt"/>
              <a:buAutoNum type="arabicPeriod"/>
            </a:pPr>
            <a:r>
              <a:rPr lang="pt-BR" sz="2100" dirty="0"/>
              <a:t>Acomodação gradual, baseada nos efeitos sobre o sistema da presença deste novo grande player. Caminha-se para um novo estado de equilíbrio de importâncias relativas no sistema.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sz="2100" dirty="0"/>
              <a:t>Financiamento de crises. Economias que passam a ocupar um espaço de liderança normalmente têm elevado estoque de reservas internacionais. Se o país aceitar desempenhar o papel de </a:t>
            </a:r>
            <a:r>
              <a:rPr lang="pt-BR" sz="2100" dirty="0" err="1"/>
              <a:t>lender</a:t>
            </a:r>
            <a:r>
              <a:rPr lang="pt-BR" sz="2100" dirty="0"/>
              <a:t> of </a:t>
            </a:r>
            <a:r>
              <a:rPr lang="pt-BR" sz="2100" dirty="0" err="1"/>
              <a:t>last</a:t>
            </a:r>
            <a:r>
              <a:rPr lang="pt-BR" sz="2100" dirty="0"/>
              <a:t> resort, terá aí uma fonte de acomodação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sz="2100" dirty="0"/>
              <a:t>Mecanismos de governança. Inclusão do país nas estruturas e organismos formais e informais de governança do sistema (FMI, G20, etc.)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25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2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estes critérios, sem dúvida, é um novo líder.</a:t>
            </a:r>
          </a:p>
          <a:p>
            <a:pPr lvl="1"/>
            <a:r>
              <a:rPr lang="pt-BR" dirty="0"/>
              <a:t>Importador de matérias primas </a:t>
            </a:r>
          </a:p>
          <a:p>
            <a:pPr lvl="1"/>
            <a:r>
              <a:rPr lang="pt-BR" dirty="0"/>
              <a:t>Grande exportador: Enormes superávits comerciais</a:t>
            </a:r>
          </a:p>
          <a:p>
            <a:pPr lvl="1"/>
            <a:r>
              <a:rPr lang="pt-BR" dirty="0"/>
              <a:t>Acumulação de reservas </a:t>
            </a:r>
            <a:r>
              <a:rPr lang="pt-BR" dirty="0">
                <a:sym typeface="Wingdings"/>
              </a:rPr>
              <a:t> exportação de capital</a:t>
            </a:r>
          </a:p>
          <a:p>
            <a:pPr lvl="1"/>
            <a:r>
              <a:rPr lang="pt-BR" dirty="0">
                <a:sym typeface="Wingdings"/>
              </a:rPr>
              <a:t>Financiador em momentos de crises (</a:t>
            </a:r>
            <a:r>
              <a:rPr lang="pt-BR" dirty="0" err="1">
                <a:sym typeface="Wingdings"/>
              </a:rPr>
              <a:t>Chiang</a:t>
            </a:r>
            <a:r>
              <a:rPr lang="pt-BR" dirty="0">
                <a:sym typeface="Wingdings"/>
              </a:rPr>
              <a:t> Mai </a:t>
            </a:r>
            <a:r>
              <a:rPr lang="pt-BR" dirty="0" err="1">
                <a:sym typeface="Wingdings"/>
              </a:rPr>
              <a:t>Initiative</a:t>
            </a:r>
            <a:r>
              <a:rPr lang="pt-BR" dirty="0">
                <a:sym typeface="Wingdings"/>
              </a:rPr>
              <a:t>)</a:t>
            </a:r>
          </a:p>
          <a:p>
            <a:pPr lvl="1"/>
            <a:r>
              <a:rPr lang="pt-BR" dirty="0">
                <a:sym typeface="Wingdings"/>
              </a:rPr>
              <a:t>Efeito de suas políticas sobre as condições macroeconômicas em outros países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26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18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China </a:t>
            </a:r>
            <a:r>
              <a:rPr lang="pt-BR" dirty="0" err="1"/>
              <a:t>Question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Flexibilidade do sistema</a:t>
            </a:r>
          </a:p>
          <a:p>
            <a:pPr lvl="1"/>
            <a:r>
              <a:rPr lang="pt-BR" dirty="0"/>
              <a:t>Olhando para exemplos históricos, sim, o sistema tem certa flexibilidade e acomodou ‘novas potências’ sem grandes conflitos</a:t>
            </a:r>
          </a:p>
          <a:p>
            <a:pPr lvl="1"/>
            <a:r>
              <a:rPr lang="pt-BR" dirty="0"/>
              <a:t>Mas o funcionamento do sistema também depende de compromissos dos novos entrantes. (regras estabelecidas, estabilidade)</a:t>
            </a:r>
          </a:p>
          <a:p>
            <a:pPr lvl="1"/>
            <a:r>
              <a:rPr lang="pt-BR" dirty="0"/>
              <a:t>Relação política (segurança) entre os novos entrantes e o líder do sistema. Peso da política para evitar conflitos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7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China </a:t>
            </a:r>
            <a:r>
              <a:rPr lang="pt-BR" dirty="0" err="1"/>
              <a:t>Question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Intenções da China</a:t>
            </a:r>
          </a:p>
          <a:p>
            <a:pPr lvl="1"/>
            <a:r>
              <a:rPr lang="pt-BR" dirty="0"/>
              <a:t>Nem sempre fácil de saber, distintas sinalizações</a:t>
            </a:r>
          </a:p>
          <a:p>
            <a:pPr lvl="1"/>
            <a:r>
              <a:rPr lang="pt-BR" dirty="0"/>
              <a:t>Atuou segundo seus interesses na política cambial</a:t>
            </a:r>
          </a:p>
          <a:p>
            <a:pPr lvl="1"/>
            <a:r>
              <a:rPr lang="pt-BR" dirty="0"/>
              <a:t>Mas entrou no sistema de acordo com as normas</a:t>
            </a:r>
          </a:p>
          <a:p>
            <a:pPr lvl="1"/>
            <a:r>
              <a:rPr lang="pt-BR" dirty="0"/>
              <a:t>Avanços indiscutíveis na internacionalização do RMB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45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Liberalização do </a:t>
            </a:r>
            <a:r>
              <a:rPr lang="pt-BR" dirty="0" err="1"/>
              <a:t>Renminbi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6361583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en-US" sz="1400" dirty="0"/>
              <a:t>Eichengreen e Kawai (2014), </a:t>
            </a:r>
            <a:r>
              <a:rPr lang="en-US" sz="1400" dirty="0" err="1"/>
              <a:t>organizado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Lee, A. (2015)</a:t>
            </a:r>
            <a:endParaRPr lang="pt-BR" sz="1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711975"/>
            <a:ext cx="7488833" cy="43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BECD5-2A62-074A-860B-491E3EC6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Duas palavras sobre hierarquia monetária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2E2DB-0429-B24D-92B5-424C5638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Uso internacional das moedas e a posição relativa de cada uma no SMI</a:t>
            </a:r>
          </a:p>
          <a:p>
            <a:pPr lvl="1"/>
            <a:r>
              <a:rPr lang="pt-BR" dirty="0"/>
              <a:t>Dimensão da economia emissora e seu grau de integração econômico</a:t>
            </a:r>
          </a:p>
          <a:p>
            <a:pPr lvl="1"/>
            <a:r>
              <a:rPr lang="pt-BR" dirty="0"/>
              <a:t>Poder político do país no cenário internacional</a:t>
            </a:r>
          </a:p>
          <a:p>
            <a:pPr lvl="1"/>
            <a:r>
              <a:rPr lang="pt-BR" dirty="0"/>
              <a:t>Políticas e iniciativas do governo para avançar na internacionalização da  moeda</a:t>
            </a:r>
          </a:p>
          <a:p>
            <a:endParaRPr lang="pt-BR" dirty="0"/>
          </a:p>
          <a:p>
            <a:r>
              <a:rPr lang="pt-BR" dirty="0"/>
              <a:t>Moedas de países periféricos não exercem as funções internacionalmente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492263-2DAA-764D-91B3-EB5E9129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1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Renminbi</a:t>
            </a:r>
            <a:r>
              <a:rPr lang="pt-BR" dirty="0"/>
              <a:t> como moeda de reserva?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Eswar Prasad, </a:t>
            </a:r>
            <a:r>
              <a:rPr lang="en-US" dirty="0" err="1"/>
              <a:t>falando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Brookings Institution: “</a:t>
            </a:r>
            <a:r>
              <a:rPr lang="en-US" i="1" dirty="0"/>
              <a:t>There are many reasons why the renminbi should serve as an international reserve currency, but it's more important to the global economy that China maintain its economic stability.”</a:t>
            </a:r>
          </a:p>
          <a:p>
            <a:r>
              <a:rPr lang="pt-BR" dirty="0">
                <a:hlinkClick r:id="rId2"/>
              </a:rPr>
              <a:t>https://www.youtube.com/watch?v=mD9XrvvnFb4</a:t>
            </a:r>
            <a:endParaRPr lang="pt-BR" dirty="0"/>
          </a:p>
          <a:p>
            <a:pPr>
              <a:buNone/>
            </a:pPr>
            <a:r>
              <a:rPr lang="en-US" sz="1800" dirty="0" err="1"/>
              <a:t>Publicado</a:t>
            </a:r>
            <a:r>
              <a:rPr lang="en-US" sz="1800" dirty="0"/>
              <a:t> em 25 de mar de 2013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3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E88E6-A775-894C-8965-7BA45C39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15769"/>
            <a:ext cx="7200900" cy="857250"/>
          </a:xfrm>
        </p:spPr>
        <p:txBody>
          <a:bodyPr>
            <a:noAutofit/>
          </a:bodyPr>
          <a:lstStyle/>
          <a:p>
            <a:r>
              <a:rPr lang="pt-BR" sz="2800" dirty="0"/>
              <a:t>Teoria e História: duas classes de modelos de status de moeda internacional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247DE3-3C66-2B46-86BD-3732BA5E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22929"/>
            <a:ext cx="7596107" cy="3769793"/>
          </a:xfrm>
        </p:spPr>
        <p:txBody>
          <a:bodyPr>
            <a:normAutofit fontScale="92500" lnSpcReduction="10000"/>
          </a:bodyPr>
          <a:lstStyle/>
          <a:p>
            <a:r>
              <a:rPr lang="pt-BR" sz="2100" dirty="0"/>
              <a:t>Ênfase no poder dos efeitos de rede. </a:t>
            </a:r>
            <a:r>
              <a:rPr lang="pt-BR" sz="2100" b="1" dirty="0"/>
              <a:t>Libra</a:t>
            </a:r>
            <a:r>
              <a:rPr lang="pt-BR" sz="2100" dirty="0"/>
              <a:t> como moeda internacional até 1914 e </a:t>
            </a:r>
            <a:r>
              <a:rPr lang="pt-BR" sz="2100" b="1" dirty="0"/>
              <a:t>dólar</a:t>
            </a:r>
            <a:r>
              <a:rPr lang="pt-BR" sz="2100" dirty="0"/>
              <a:t> após 1945. Persistência no uso mesmo após o pico por causa da força da taxa de retorno.</a:t>
            </a:r>
          </a:p>
          <a:p>
            <a:endParaRPr lang="pt-BR" sz="2100" dirty="0"/>
          </a:p>
          <a:p>
            <a:r>
              <a:rPr lang="pt-BR" sz="2100" dirty="0"/>
              <a:t>Não nega os retornos crescentes de rede, mas leva em conta outros benefícios de proximidade e vantagens modestas que podem ser determinantes. Mais de uma moeda internacional em cada período:</a:t>
            </a:r>
          </a:p>
          <a:p>
            <a:pPr marL="0" indent="0">
              <a:buNone/>
            </a:pPr>
            <a:r>
              <a:rPr lang="pt-BR" sz="2100" dirty="0"/>
              <a:t>	Até 1913: libra, franco e marco alemão</a:t>
            </a:r>
          </a:p>
          <a:p>
            <a:pPr marL="0" indent="0">
              <a:buNone/>
            </a:pPr>
            <a:r>
              <a:rPr lang="pt-BR" sz="2100" dirty="0"/>
              <a:t>	1920-30: libra e dólar</a:t>
            </a:r>
          </a:p>
          <a:p>
            <a:pPr marL="0" indent="0">
              <a:buNone/>
            </a:pPr>
            <a:r>
              <a:rPr lang="pt-BR" sz="2100" dirty="0"/>
              <a:t>	Sistema </a:t>
            </a:r>
            <a:r>
              <a:rPr lang="pt-BR" sz="2100" dirty="0" err="1"/>
              <a:t>Bretton</a:t>
            </a:r>
            <a:r>
              <a:rPr lang="pt-BR" sz="2100" dirty="0"/>
              <a:t> Woods: Tripartite – libra, dólar, ouro</a:t>
            </a:r>
          </a:p>
          <a:p>
            <a:pPr marL="0" indent="0">
              <a:buNone/>
            </a:pPr>
            <a:r>
              <a:rPr lang="pt-BR" sz="2100" dirty="0"/>
              <a:t>	Frágil padrão dólar – espaço para a adoção do RMB</a:t>
            </a:r>
          </a:p>
        </p:txBody>
      </p:sp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048EC20B-9E86-5846-9B89-E95CEF0B6F81}"/>
              </a:ext>
            </a:extLst>
          </p:cNvPr>
          <p:cNvSpPr/>
          <p:nvPr/>
        </p:nvSpPr>
        <p:spPr>
          <a:xfrm>
            <a:off x="1197244" y="4146765"/>
            <a:ext cx="383583" cy="12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65FA8F17-1584-194D-8E03-083A2FCECE5A}"/>
              </a:ext>
            </a:extLst>
          </p:cNvPr>
          <p:cNvSpPr/>
          <p:nvPr/>
        </p:nvSpPr>
        <p:spPr>
          <a:xfrm>
            <a:off x="1185620" y="4495477"/>
            <a:ext cx="383583" cy="139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5FEB5516-A232-7240-87CB-2E41CC55BAE4}"/>
              </a:ext>
            </a:extLst>
          </p:cNvPr>
          <p:cNvSpPr/>
          <p:nvPr/>
        </p:nvSpPr>
        <p:spPr>
          <a:xfrm>
            <a:off x="1185620" y="4820941"/>
            <a:ext cx="383583" cy="151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BDD9AEB9-395B-E949-A602-A56EA8AC6718}"/>
              </a:ext>
            </a:extLst>
          </p:cNvPr>
          <p:cNvSpPr/>
          <p:nvPr/>
        </p:nvSpPr>
        <p:spPr>
          <a:xfrm>
            <a:off x="1197244" y="5134782"/>
            <a:ext cx="383583" cy="151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D0AA41-19E8-7D43-89D8-A2F680AB3670}"/>
              </a:ext>
            </a:extLst>
          </p:cNvPr>
          <p:cNvSpPr txBox="1">
            <a:spLocks/>
          </p:cNvSpPr>
          <p:nvPr/>
        </p:nvSpPr>
        <p:spPr>
          <a:xfrm>
            <a:off x="971550" y="95097"/>
            <a:ext cx="7200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err="1"/>
              <a:t>Eichengreen</a:t>
            </a:r>
            <a:r>
              <a:rPr lang="pt-BR" sz="2800" dirty="0"/>
              <a:t> &amp; Lombardi</a:t>
            </a:r>
          </a:p>
        </p:txBody>
      </p:sp>
    </p:spTree>
    <p:extLst>
      <p:ext uri="{BB962C8B-B14F-4D97-AF65-F5344CB8AC3E}">
        <p14:creationId xmlns:p14="http://schemas.microsoft.com/office/powerpoint/2010/main" val="51617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1077F-C74E-EE4B-9BE1-8D6EDD31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22646"/>
            <a:ext cx="7200900" cy="669208"/>
          </a:xfrm>
        </p:spPr>
        <p:txBody>
          <a:bodyPr/>
          <a:lstStyle/>
          <a:p>
            <a:r>
              <a:rPr lang="pt-BR" dirty="0"/>
              <a:t>Uma moeda global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EAC234-1E27-2C4F-9B6B-87619259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10" y="1812208"/>
            <a:ext cx="7293890" cy="711110"/>
          </a:xfrm>
        </p:spPr>
        <p:txBody>
          <a:bodyPr>
            <a:noAutofit/>
          </a:bodyPr>
          <a:lstStyle/>
          <a:p>
            <a:r>
              <a:rPr lang="pt-BR" sz="1800"/>
              <a:t>Relações econômicas mais extensas com um país aumentam a probabilidade de usar sua moeda em transações transfronteiriças. </a:t>
            </a:r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DB7EE7-9F5C-8B42-84A4-471C16EB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94" y="2518751"/>
            <a:ext cx="4111761" cy="27552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C4FBC8-4E65-2546-AF2E-CA2FA365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595280"/>
            <a:ext cx="4561304" cy="27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8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461785-D0C9-B344-B048-E432206BB8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82" y="386131"/>
            <a:ext cx="8122674" cy="2139944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b="1" dirty="0"/>
              <a:t>Transações</a:t>
            </a:r>
            <a:r>
              <a:rPr lang="pt-BR" sz="2400" dirty="0"/>
              <a:t> chinesas são bem </a:t>
            </a:r>
            <a:r>
              <a:rPr lang="pt-BR" sz="2400" b="1" dirty="0"/>
              <a:t>distribuídas</a:t>
            </a:r>
            <a:r>
              <a:rPr lang="pt-BR" sz="2400" dirty="0"/>
              <a:t> entre as regiões do mundo</a:t>
            </a:r>
          </a:p>
          <a:p>
            <a:pPr algn="just"/>
            <a:r>
              <a:rPr lang="pt-BR" sz="2400" b="1" dirty="0"/>
              <a:t>Acordos</a:t>
            </a:r>
            <a:r>
              <a:rPr lang="pt-BR" sz="2400" dirty="0"/>
              <a:t> de livre-comércio também bem </a:t>
            </a:r>
            <a:r>
              <a:rPr lang="pt-BR" sz="2400" b="1" dirty="0"/>
              <a:t>distribuídos</a:t>
            </a:r>
            <a:r>
              <a:rPr lang="pt-BR" sz="2400" dirty="0"/>
              <a:t> pelo mundo</a:t>
            </a:r>
          </a:p>
          <a:p>
            <a:pPr algn="just"/>
            <a:r>
              <a:rPr lang="pt-BR" sz="2400" dirty="0"/>
              <a:t>Hong Kong, Macau e Taiwan: centros offshore para investimento direto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AE9CE8-1AA9-6D4A-BF7A-C84BAC71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05" y="2129050"/>
            <a:ext cx="6446033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50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7519A3-FA5F-B34B-A9DB-4238D6C1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Perspectiva Institucional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12B05-9130-3E48-963A-252B321B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China Development Bank e o Export-Import Bank of China: promoção de empréstimos e liquidações designadas em RMB – significativo na Ásia, mas </a:t>
            </a:r>
            <a:r>
              <a:rPr lang="pt-BR" sz="1300" b="1">
                <a:solidFill>
                  <a:srgbClr val="FFFFFF"/>
                </a:solidFill>
              </a:rPr>
              <a:t>também em outras regiões </a:t>
            </a:r>
            <a:r>
              <a:rPr lang="pt-BR" sz="1300">
                <a:solidFill>
                  <a:srgbClr val="FFFFFF"/>
                </a:solidFill>
              </a:rPr>
              <a:t>(Venezuela, países da África).</a:t>
            </a:r>
          </a:p>
          <a:p>
            <a:r>
              <a:rPr lang="pt-BR" sz="1300">
                <a:solidFill>
                  <a:srgbClr val="FFFFFF"/>
                </a:solidFill>
              </a:rPr>
              <a:t>Banco AIIB (Asian Infrastructure Investment Bank): criação patrocinada pela China em 2014 para promover investimento em infraestrutura na Ásia. Afiliação global.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DD91FA-7BA5-8943-8149-FB8BC087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74" y="2098803"/>
            <a:ext cx="5464648" cy="29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6E3E9B-5B4C-6942-9DFF-A1159F58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1" y="328364"/>
            <a:ext cx="3845379" cy="1450757"/>
          </a:xfrm>
        </p:spPr>
        <p:txBody>
          <a:bodyPr>
            <a:normAutofit/>
          </a:bodyPr>
          <a:lstStyle/>
          <a:p>
            <a:r>
              <a:rPr lang="pt-BR" sz="1900" dirty="0"/>
              <a:t>Weir (2015) fala sobre os centros offshore do RMB: afirma que, no processo de negociação, o governo chinês sempre propõe aquilo que  chama de três </a:t>
            </a:r>
            <a:r>
              <a:rPr lang="pt-BR" sz="1900" b="1" dirty="0" err="1"/>
              <a:t>gifts</a:t>
            </a:r>
            <a:r>
              <a:rPr lang="pt-BR" sz="1900" dirty="0"/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454EDF-7C07-EE41-8712-D9B4F0DE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3" y="2021920"/>
            <a:ext cx="4326369" cy="2639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0A4D6F-D743-3F4D-AB6B-4BA6CD32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Linhas de swap com o </a:t>
            </a:r>
            <a:r>
              <a:rPr lang="pt-BR" dirty="0" err="1"/>
              <a:t>People’s</a:t>
            </a:r>
            <a:r>
              <a:rPr lang="pt-BR" dirty="0"/>
              <a:t> Bank </a:t>
            </a:r>
            <a:r>
              <a:rPr lang="pt-BR" dirty="0" err="1"/>
              <a:t>of</a:t>
            </a:r>
            <a:r>
              <a:rPr lang="pt-BR" dirty="0"/>
              <a:t> China</a:t>
            </a:r>
          </a:p>
          <a:p>
            <a:r>
              <a:rPr lang="pt-BR" dirty="0"/>
              <a:t>Designação de uma instituição financeira chinesa como banco oficial para compensação para transações e liquidações designadas em RMB</a:t>
            </a:r>
          </a:p>
          <a:p>
            <a:r>
              <a:rPr lang="pt-BR" dirty="0"/>
              <a:t>Quota para o investimento no mercado de </a:t>
            </a:r>
            <a:r>
              <a:rPr lang="pt-BR" dirty="0" err="1"/>
              <a:t>equity</a:t>
            </a:r>
            <a:r>
              <a:rPr lang="pt-BR" dirty="0"/>
              <a:t> em moeda chinesa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DC17881-29EE-1B45-9763-0851CF36B18F}"/>
              </a:ext>
            </a:extLst>
          </p:cNvPr>
          <p:cNvSpPr txBox="1">
            <a:spLocks/>
          </p:cNvSpPr>
          <p:nvPr/>
        </p:nvSpPr>
        <p:spPr>
          <a:xfrm>
            <a:off x="543847" y="5377220"/>
            <a:ext cx="7726696" cy="8513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Mais de 30 bancos centrais pelo mundo possuem linhas de swap com o PBOC. Mecanismo oferece liquidez onde não há bancos oficiais de liquidação.</a:t>
            </a:r>
          </a:p>
        </p:txBody>
      </p:sp>
    </p:spTree>
    <p:extLst>
      <p:ext uri="{BB962C8B-B14F-4D97-AF65-F5344CB8AC3E}">
        <p14:creationId xmlns:p14="http://schemas.microsoft.com/office/powerpoint/2010/main" val="2937358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375E4-BA32-4D47-B742-1DE714B9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moeda regional?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87A85-2796-7E47-B0F8-0335F397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69533"/>
            <a:ext cx="7200900" cy="2686050"/>
          </a:xfrm>
        </p:spPr>
        <p:txBody>
          <a:bodyPr>
            <a:noAutofit/>
          </a:bodyPr>
          <a:lstStyle/>
          <a:p>
            <a:pPr algn="just"/>
            <a:r>
              <a:rPr lang="pt-BR" sz="2250" dirty="0"/>
              <a:t>Participação do RMB como moeda de pagamento global ainda é de 2,79%, enquanto a do </a:t>
            </a:r>
            <a:r>
              <a:rPr lang="pt-BR" sz="2250" b="1" dirty="0"/>
              <a:t>dólar</a:t>
            </a:r>
            <a:r>
              <a:rPr lang="pt-BR" sz="2250" dirty="0"/>
              <a:t> é de 45%. O dólar ainda é a moeda preferida para reservas em moeda estrangeira e é dominante nos mercados de câmbio globais. </a:t>
            </a:r>
          </a:p>
          <a:p>
            <a:pPr algn="just"/>
            <a:r>
              <a:rPr lang="pt-BR" sz="2250" dirty="0"/>
              <a:t>Fortes laços de comércio com os </a:t>
            </a:r>
            <a:r>
              <a:rPr lang="pt-BR" sz="2250" b="1" dirty="0"/>
              <a:t>vizinhos</a:t>
            </a:r>
            <a:r>
              <a:rPr lang="pt-BR" sz="2250" dirty="0"/>
              <a:t> asiáticos.</a:t>
            </a:r>
          </a:p>
          <a:p>
            <a:pPr algn="just"/>
            <a:r>
              <a:rPr lang="pt-BR" sz="2250" dirty="0"/>
              <a:t>Déficits comerciais chineses persistentes com a Ásia permite o </a:t>
            </a:r>
            <a:r>
              <a:rPr lang="pt-BR" sz="2250" b="1" dirty="0"/>
              <a:t>acúmulo de reservas </a:t>
            </a:r>
            <a:r>
              <a:rPr lang="pt-BR" sz="2250" dirty="0"/>
              <a:t>em RMB por esses países.</a:t>
            </a:r>
          </a:p>
        </p:txBody>
      </p:sp>
    </p:spTree>
    <p:extLst>
      <p:ext uri="{BB962C8B-B14F-4D97-AF65-F5344CB8AC3E}">
        <p14:creationId xmlns:p14="http://schemas.microsoft.com/office/powerpoint/2010/main" val="4121427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207B6-1199-FB4B-9B3E-623E8EA1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150749"/>
            <a:ext cx="7805334" cy="520162"/>
          </a:xfrm>
        </p:spPr>
        <p:txBody>
          <a:bodyPr>
            <a:normAutofit/>
          </a:bodyPr>
          <a:lstStyle/>
          <a:p>
            <a:r>
              <a:rPr lang="pt-BR" sz="2850" dirty="0"/>
              <a:t>China e países asiáticos: parceiros econômicos naturais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C03E16-D058-CD4B-BAE3-B8FE5876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11484"/>
            <a:ext cx="7805334" cy="3766088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Grande </a:t>
            </a:r>
            <a:r>
              <a:rPr lang="pt-BR" sz="1800" b="1" dirty="0"/>
              <a:t>elasticidade</a:t>
            </a:r>
            <a:r>
              <a:rPr lang="pt-BR" sz="1800" dirty="0"/>
              <a:t> da importação chinesa de outras economias da Ásia do leste, em relação ao PIB chinês – crescimento esperado do PIB chinês tende a aumentar a importância do comércio da região em relação às demais.</a:t>
            </a:r>
          </a:p>
          <a:p>
            <a:pPr algn="just"/>
            <a:r>
              <a:rPr lang="pt-BR" sz="1800" b="1" dirty="0"/>
              <a:t>Custo de comércio</a:t>
            </a:r>
            <a:r>
              <a:rPr lang="pt-BR" sz="1800" dirty="0"/>
              <a:t>: baixo custo de transporte e custo de aquisição de informação e controle corporativo – distância influencia.</a:t>
            </a:r>
          </a:p>
          <a:p>
            <a:pPr algn="just"/>
            <a:r>
              <a:rPr lang="pt-BR" sz="1800" b="1" dirty="0"/>
              <a:t>Dotações relativas de recursos</a:t>
            </a:r>
            <a:r>
              <a:rPr lang="pt-BR" sz="1800" dirty="0"/>
              <a:t>: combustíveis fósseis e mão-de-obra não-qualificada</a:t>
            </a:r>
          </a:p>
          <a:p>
            <a:pPr algn="just"/>
            <a:r>
              <a:rPr lang="pt-BR" sz="1800" dirty="0"/>
              <a:t>Comércio </a:t>
            </a:r>
            <a:r>
              <a:rPr lang="pt-BR" sz="1800" dirty="0" err="1"/>
              <a:t>intra-industrial</a:t>
            </a:r>
            <a:r>
              <a:rPr lang="pt-BR" sz="1800" dirty="0"/>
              <a:t>: cadeia de suprimentos internacional – </a:t>
            </a:r>
            <a:r>
              <a:rPr lang="pt-BR" sz="1800" b="1" dirty="0"/>
              <a:t>regionalização</a:t>
            </a:r>
            <a:r>
              <a:rPr lang="pt-BR" sz="1800" dirty="0"/>
              <a:t> nos fluxos asiáticos já é tendência desde a década de 1980, com a importação de </a:t>
            </a:r>
            <a:r>
              <a:rPr lang="pt-BR" sz="1800" dirty="0" err="1"/>
              <a:t>semi-condutores</a:t>
            </a:r>
            <a:r>
              <a:rPr lang="pt-BR" sz="1800" dirty="0"/>
              <a:t> de Japão, Coreia e Taiwan para montagem do produto final e exportação pela China (entretanto, essas cadeias de suprimentos são globais)</a:t>
            </a:r>
          </a:p>
        </p:txBody>
      </p:sp>
    </p:spTree>
    <p:extLst>
      <p:ext uri="{BB962C8B-B14F-4D97-AF65-F5344CB8AC3E}">
        <p14:creationId xmlns:p14="http://schemas.microsoft.com/office/powerpoint/2010/main" val="3674703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C6A5F3-5B37-554A-8025-36E96F6E56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3717" y="1432624"/>
            <a:ext cx="7934527" cy="408574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Uso crescente do RMB tende a encorajar os bancos centrais asiáticos a ter maiores reservas de RMB em seus portfólios</a:t>
            </a:r>
          </a:p>
          <a:p>
            <a:endParaRPr lang="pt-BR" sz="2400" dirty="0"/>
          </a:p>
          <a:p>
            <a:r>
              <a:rPr lang="pt-BR" sz="2400" dirty="0"/>
              <a:t>A maioria das taxas de câmbio nas quais o RMB tem maior peso na determinação são moedas asiáticas</a:t>
            </a:r>
            <a:br>
              <a:rPr lang="pt-BR" sz="2400" dirty="0"/>
            </a:br>
            <a:r>
              <a:rPr lang="pt-BR" sz="2400" dirty="0"/>
              <a:t>(regressão de </a:t>
            </a:r>
            <a:r>
              <a:rPr lang="pt-BR" sz="2400" dirty="0" err="1"/>
              <a:t>Frankel</a:t>
            </a:r>
            <a:r>
              <a:rPr lang="pt-BR" sz="2400" dirty="0"/>
              <a:t> e </a:t>
            </a:r>
            <a:r>
              <a:rPr lang="pt-BR" sz="2400" dirty="0" err="1"/>
              <a:t>Wei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Poder político: a China tem maior possibilidade de projeção no Sudeste Asiático</a:t>
            </a:r>
          </a:p>
          <a:p>
            <a:endParaRPr lang="pt-BR" sz="2400" dirty="0"/>
          </a:p>
          <a:p>
            <a:r>
              <a:rPr lang="pt-BR" sz="2400" dirty="0"/>
              <a:t>Influência econômica: Tailândia, Malásia e Vietnã</a:t>
            </a:r>
          </a:p>
        </p:txBody>
      </p:sp>
    </p:spTree>
    <p:extLst>
      <p:ext uri="{BB962C8B-B14F-4D97-AF65-F5344CB8AC3E}">
        <p14:creationId xmlns:p14="http://schemas.microsoft.com/office/powerpoint/2010/main" val="1639232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4173B-4B47-3947-9116-570425E9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443090"/>
            <a:ext cx="7782086" cy="543410"/>
          </a:xfrm>
        </p:spPr>
        <p:txBody>
          <a:bodyPr>
            <a:normAutofit/>
          </a:bodyPr>
          <a:lstStyle/>
          <a:p>
            <a:r>
              <a:rPr lang="pt-BR" sz="2400" dirty="0"/>
              <a:t>Políticas institucionais chinesas específicas para a Ásia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2A3694-4C78-2D45-8972-8400A7170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70" y="1020676"/>
            <a:ext cx="7619355" cy="7322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800" dirty="0" err="1"/>
              <a:t>Belt</a:t>
            </a:r>
            <a:r>
              <a:rPr lang="pt-B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Road </a:t>
            </a:r>
            <a:r>
              <a:rPr lang="pt-BR" sz="1800" dirty="0" err="1"/>
              <a:t>Initiative</a:t>
            </a:r>
            <a:r>
              <a:rPr lang="pt-BR" sz="1800" dirty="0"/>
              <a:t> (2013): aumentar a </a:t>
            </a:r>
            <a:r>
              <a:rPr lang="pt-BR" sz="1800" b="1" dirty="0"/>
              <a:t>conectividade</a:t>
            </a:r>
            <a:r>
              <a:rPr lang="pt-BR" sz="1800" dirty="0"/>
              <a:t> entre Ásia, Europa e África por terra e por rotas marítimas. Foco em infraestrutura física, mas também facilitação de comércio, cooperação financeira e intercâmbio cultural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8D22E4-DEEE-3142-B874-5F2FD514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6" y="2183642"/>
            <a:ext cx="7392063" cy="38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C03D2C-D931-0F40-84BE-B8CC6FA6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 dirty="0">
                <a:solidFill>
                  <a:srgbClr val="FFFFFF"/>
                </a:solidFill>
              </a:rPr>
              <a:t>Hierarquia no SMI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276D44-8C18-40D1-AAA5-BF5627FF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 anchor="b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Fonte: De Conti et al (2013), p. 345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C40BF88-E436-2648-86A8-E39D47BCF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21" y="1788383"/>
            <a:ext cx="6045502" cy="379355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9EB578-5D0E-A544-9D3B-DA5FA2C2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84A37A-AFC2-4A01-80A1-FC20F2C0D5B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20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EF95E-DB2A-E348-A318-991A56D647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6964" y="1397756"/>
            <a:ext cx="7704596" cy="427172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400" dirty="0"/>
              <a:t>Acordos de Livre Comércio da China com a Ásia</a:t>
            </a:r>
          </a:p>
          <a:p>
            <a:pPr lvl="1" algn="just"/>
            <a:r>
              <a:rPr lang="pt-BR" sz="2400" b="1" dirty="0"/>
              <a:t>ASEAN</a:t>
            </a:r>
            <a:r>
              <a:rPr lang="pt-BR" sz="2400" dirty="0"/>
              <a:t>: Acordo de livre-comércio com a China entrou em vigor em 2010.</a:t>
            </a:r>
          </a:p>
          <a:p>
            <a:pPr lvl="1" algn="just"/>
            <a:r>
              <a:rPr lang="pt-BR" sz="2400" dirty="0"/>
              <a:t>China com </a:t>
            </a:r>
            <a:r>
              <a:rPr lang="pt-BR" sz="2400" b="1" dirty="0"/>
              <a:t>Coreia</a:t>
            </a:r>
            <a:r>
              <a:rPr lang="pt-BR" sz="2400" dirty="0"/>
              <a:t>: já assinado, mas ainda não entrou em vigor.</a:t>
            </a:r>
          </a:p>
          <a:p>
            <a:pPr algn="just"/>
            <a:r>
              <a:rPr lang="pt-BR" sz="2400" b="1" dirty="0"/>
              <a:t>Integração</a:t>
            </a:r>
            <a:r>
              <a:rPr lang="pt-BR" sz="2400" dirty="0"/>
              <a:t> financeira: </a:t>
            </a:r>
            <a:r>
              <a:rPr lang="pt-BR" sz="2400" dirty="0" err="1"/>
              <a:t>Asian</a:t>
            </a:r>
            <a:r>
              <a:rPr lang="pt-BR" sz="2400" dirty="0"/>
              <a:t> Bond Market </a:t>
            </a:r>
            <a:r>
              <a:rPr lang="pt-BR" sz="2400" dirty="0" err="1"/>
              <a:t>Initiative</a:t>
            </a:r>
            <a:r>
              <a:rPr lang="pt-BR" sz="2400" dirty="0"/>
              <a:t> (ABMI, 2002) – ASEAN + 3 (China, Japão e Coreia), cria mercado de títulos como remédio para crises financeiras.</a:t>
            </a:r>
          </a:p>
          <a:p>
            <a:pPr algn="just"/>
            <a:r>
              <a:rPr lang="pt-BR" sz="2400" dirty="0" err="1"/>
              <a:t>Asian</a:t>
            </a:r>
            <a:r>
              <a:rPr lang="pt-BR" sz="2400" dirty="0"/>
              <a:t> Bond Market </a:t>
            </a:r>
            <a:r>
              <a:rPr lang="pt-BR" sz="2400" dirty="0" err="1"/>
              <a:t>Forum</a:t>
            </a:r>
            <a:r>
              <a:rPr lang="pt-BR" sz="2400" dirty="0"/>
              <a:t> (ABMF, 2010): setor privado, padronização de regras, troca de informações, securitização de dívidas.</a:t>
            </a:r>
          </a:p>
          <a:p>
            <a:pPr algn="just"/>
            <a:r>
              <a:rPr lang="pt-BR" sz="2400" b="1" dirty="0" err="1"/>
              <a:t>Chiang</a:t>
            </a:r>
            <a:r>
              <a:rPr lang="pt-BR" sz="2400" b="1" dirty="0"/>
              <a:t> Mai </a:t>
            </a:r>
            <a:r>
              <a:rPr lang="pt-BR" sz="2400" b="1" dirty="0" err="1"/>
              <a:t>Initiative</a:t>
            </a:r>
            <a:r>
              <a:rPr lang="pt-BR" sz="2400" b="1" dirty="0"/>
              <a:t> </a:t>
            </a:r>
            <a:r>
              <a:rPr lang="pt-BR" sz="2400" dirty="0"/>
              <a:t>(2000): ASEAN + 3 estendem linhas de swap cambial e de crédito entre eles, como resposta à crise financeira asiática de 1997. </a:t>
            </a:r>
            <a:r>
              <a:rPr lang="pt-BR" sz="2400" b="1" dirty="0"/>
              <a:t>Reorganizada</a:t>
            </a:r>
            <a:r>
              <a:rPr lang="pt-BR" sz="2400" dirty="0"/>
              <a:t> em 2010 nominalmente como um pool de reservas (US$ 240 bilhões), dos quais 32% são de China e Hong Kong. Maioria dos acordos em dólar, mas alguns em moeda local.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4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AC09A-0118-CC4C-A1B9-F24D0B71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Enfim...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8294B8-9011-8444-BEA1-B3A1453D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85975"/>
            <a:ext cx="7200900" cy="3359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100" dirty="0"/>
              <a:t>Global ou Regional? É difícil prever.</a:t>
            </a:r>
          </a:p>
          <a:p>
            <a:pPr marL="0" indent="0">
              <a:buNone/>
            </a:pPr>
            <a:r>
              <a:rPr lang="pt-BR" sz="2100" dirty="0"/>
              <a:t/>
            </a:r>
            <a:br>
              <a:rPr lang="pt-BR" sz="2100" dirty="0"/>
            </a:br>
            <a:r>
              <a:rPr lang="pt-BR" sz="2100" dirty="0"/>
              <a:t>Argumentos pela </a:t>
            </a:r>
            <a:r>
              <a:rPr lang="pt-BR" sz="2100" b="1" dirty="0"/>
              <a:t>globalização</a:t>
            </a:r>
            <a:r>
              <a:rPr lang="pt-BR" sz="2100" dirty="0"/>
              <a:t> parecem mais robustos, pois estão sustentados por análises estatísticas.</a:t>
            </a:r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r>
              <a:rPr lang="pt-BR" sz="2100" dirty="0"/>
              <a:t>Muitos dos argumentos pela </a:t>
            </a:r>
            <a:r>
              <a:rPr lang="pt-BR" sz="2100" b="1" dirty="0"/>
              <a:t>regionalização</a:t>
            </a:r>
            <a:r>
              <a:rPr lang="pt-BR" sz="2100" dirty="0"/>
              <a:t> são mais frágeis, pois são baseados em tendências com base em características das relações entre países asiáticos</a:t>
            </a:r>
          </a:p>
        </p:txBody>
      </p:sp>
    </p:spTree>
    <p:extLst>
      <p:ext uri="{BB962C8B-B14F-4D97-AF65-F5344CB8AC3E}">
        <p14:creationId xmlns:p14="http://schemas.microsoft.com/office/powerpoint/2010/main" val="116257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Bibliografia e vídeos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100" dirty="0"/>
              <a:t>Chin, Gregory (2010) “Remaking the Architecture: The Emerging Powers, </a:t>
            </a:r>
            <a:r>
              <a:rPr lang="en-US" sz="2100" dirty="0" err="1"/>
              <a:t>Selfinsuring</a:t>
            </a:r>
            <a:r>
              <a:rPr lang="en-US" sz="2100" dirty="0"/>
              <a:t> and Regional Insulation”. International Affairs, vol. 86(3): 693-715</a:t>
            </a:r>
            <a:endParaRPr lang="pt-BR" sz="2100" dirty="0"/>
          </a:p>
          <a:p>
            <a:pPr lvl="1"/>
            <a:r>
              <a:rPr lang="en-US" sz="2100" dirty="0" err="1"/>
              <a:t>Eichengreen</a:t>
            </a:r>
            <a:r>
              <a:rPr lang="en-US" sz="2100" dirty="0"/>
              <a:t>, Barry and Lombardi, Domenico. RMBI or RMBR? Is the Renminbi Destined to Become a Global or Regional Currency? Asian Economic Papers, 16(1), 36-65, 2017.</a:t>
            </a:r>
          </a:p>
          <a:p>
            <a:pPr lvl="1"/>
            <a:r>
              <a:rPr lang="en-US" sz="2100" dirty="0"/>
              <a:t>De Conti, Bruno M., Daniela M. Prates e Dominique </a:t>
            </a:r>
            <a:r>
              <a:rPr lang="en-US" sz="2100" dirty="0" err="1"/>
              <a:t>Plihon</a:t>
            </a:r>
            <a:r>
              <a:rPr lang="en-US" sz="2100" dirty="0"/>
              <a:t>. A </a:t>
            </a:r>
            <a:r>
              <a:rPr lang="en-US" sz="2100" dirty="0" err="1"/>
              <a:t>hierarquia</a:t>
            </a:r>
            <a:r>
              <a:rPr lang="en-US" sz="2100" dirty="0"/>
              <a:t> </a:t>
            </a:r>
            <a:r>
              <a:rPr lang="en-US" sz="2100" dirty="0" err="1"/>
              <a:t>monetária</a:t>
            </a:r>
            <a:r>
              <a:rPr lang="en-US" sz="2100" dirty="0"/>
              <a:t> e </a:t>
            </a:r>
            <a:r>
              <a:rPr lang="en-US" sz="2100" dirty="0" err="1"/>
              <a:t>suas</a:t>
            </a:r>
            <a:r>
              <a:rPr lang="en-US" sz="2100" dirty="0"/>
              <a:t> </a:t>
            </a:r>
            <a:r>
              <a:rPr lang="en-US" sz="2100" dirty="0" err="1"/>
              <a:t>implicações</a:t>
            </a:r>
            <a:r>
              <a:rPr lang="en-US" sz="2100" dirty="0"/>
              <a:t> para as </a:t>
            </a:r>
            <a:r>
              <a:rPr lang="en-US" sz="2100" dirty="0" err="1"/>
              <a:t>taxas</a:t>
            </a:r>
            <a:r>
              <a:rPr lang="en-US" sz="2100" dirty="0"/>
              <a:t> de </a:t>
            </a:r>
            <a:r>
              <a:rPr lang="en-US" sz="2100" dirty="0" err="1"/>
              <a:t>câmbio</a:t>
            </a:r>
            <a:r>
              <a:rPr lang="en-US" sz="2100" dirty="0"/>
              <a:t> e de </a:t>
            </a:r>
            <a:r>
              <a:rPr lang="en-US" sz="2100" dirty="0" err="1"/>
              <a:t>juros</a:t>
            </a:r>
            <a:r>
              <a:rPr lang="en-US" sz="2100" dirty="0"/>
              <a:t> e a </a:t>
            </a:r>
            <a:r>
              <a:rPr lang="en-US" sz="2100" dirty="0" err="1"/>
              <a:t>política</a:t>
            </a:r>
            <a:r>
              <a:rPr lang="en-US" sz="2100" dirty="0"/>
              <a:t> </a:t>
            </a:r>
            <a:r>
              <a:rPr lang="en-US" sz="2100" dirty="0" err="1"/>
              <a:t>econômica</a:t>
            </a:r>
            <a:r>
              <a:rPr lang="en-US" sz="2100" dirty="0"/>
              <a:t> dos </a:t>
            </a:r>
            <a:r>
              <a:rPr lang="en-US" sz="2100" dirty="0" err="1"/>
              <a:t>países</a:t>
            </a:r>
            <a:r>
              <a:rPr lang="en-US" sz="2100" dirty="0"/>
              <a:t> </a:t>
            </a:r>
            <a:r>
              <a:rPr lang="en-US" sz="2100" dirty="0" err="1"/>
              <a:t>periféricos</a:t>
            </a:r>
            <a:r>
              <a:rPr lang="en-US" sz="2100" dirty="0"/>
              <a:t>, Economia e </a:t>
            </a:r>
            <a:r>
              <a:rPr lang="en-US" sz="2100" dirty="0" err="1"/>
              <a:t>Sociedade</a:t>
            </a:r>
            <a:r>
              <a:rPr lang="en-US" sz="2100" dirty="0"/>
              <a:t>, Campinas, v. 23, n. 2 (51), p. 341-372, ago. 2014.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33383-81ED-4EB7-88D5-82AD59BC155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1E744D-DC19-4A24-A13F-E87E3057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5" y="774066"/>
            <a:ext cx="7543800" cy="3566160"/>
          </a:xfrm>
        </p:spPr>
        <p:txBody>
          <a:bodyPr anchor="ctr"/>
          <a:lstStyle/>
          <a:p>
            <a:r>
              <a:rPr lang="pt-BR" dirty="0"/>
              <a:t>Debate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266D16-230D-4849-85B8-10A5D12AF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Mudanças no comportamento dos países e na governança global no pós crises</a:t>
            </a:r>
          </a:p>
        </p:txBody>
      </p:sp>
    </p:spTree>
    <p:extLst>
      <p:ext uri="{BB962C8B-B14F-4D97-AF65-F5344CB8AC3E}">
        <p14:creationId xmlns:p14="http://schemas.microsoft.com/office/powerpoint/2010/main" val="425191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Entre as grandes questões do debate atual está a de uma eventual reforma das instituições de governança do SFMI</a:t>
            </a:r>
          </a:p>
          <a:p>
            <a:r>
              <a:rPr lang="pt-BR" dirty="0"/>
              <a:t>O processo passa, necessariamente, pela definição das relações entre os países mais industrializados e os emergentes, cuja importância mudou muito</a:t>
            </a:r>
          </a:p>
          <a:p>
            <a:r>
              <a:rPr lang="pt-BR" dirty="0"/>
              <a:t>Interesses e formas de operar nos mercados são distintas</a:t>
            </a:r>
          </a:p>
          <a:p>
            <a:r>
              <a:rPr lang="pt-BR" dirty="0"/>
              <a:t>Comportamento com respeito à acumulação de reservas internacionais é aspecto chave</a:t>
            </a:r>
          </a:p>
        </p:txBody>
      </p:sp>
    </p:spTree>
    <p:extLst>
      <p:ext uri="{BB962C8B-B14F-4D97-AF65-F5344CB8AC3E}">
        <p14:creationId xmlns:p14="http://schemas.microsoft.com/office/powerpoint/2010/main" val="84635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Perguntas são</a:t>
            </a:r>
          </a:p>
          <a:p>
            <a:pPr lvl="1"/>
            <a:r>
              <a:rPr lang="pt-BR" dirty="0"/>
              <a:t>Que papel querem desempenhar os emergentes?</a:t>
            </a:r>
          </a:p>
          <a:p>
            <a:pPr lvl="1"/>
            <a:r>
              <a:rPr lang="pt-BR" dirty="0"/>
              <a:t>Que espaço aceitam abrir os ‘tradicionais’ para eles?</a:t>
            </a:r>
          </a:p>
          <a:p>
            <a:pPr lvl="1"/>
            <a:r>
              <a:rPr lang="pt-BR" dirty="0"/>
              <a:t>Em que as crises financeiras mudaram os respectivos comportamentos?</a:t>
            </a:r>
          </a:p>
          <a:p>
            <a:pPr lvl="1"/>
            <a:r>
              <a:rPr lang="pt-BR" dirty="0"/>
              <a:t>Que instituições foram criadas e qual o seu alcance?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17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Uma agenda de reformas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Mesmo antes de 2007-08, a Iniciativa </a:t>
            </a:r>
            <a:r>
              <a:rPr lang="pt-BR" dirty="0" err="1"/>
              <a:t>Chiang</a:t>
            </a:r>
            <a:r>
              <a:rPr lang="pt-BR" dirty="0"/>
              <a:t> Mai apresenta uma proposta regional de reação aos problemas financeiros globais</a:t>
            </a:r>
          </a:p>
          <a:p>
            <a:r>
              <a:rPr lang="pt-BR" dirty="0"/>
              <a:t>A agenda de reformas foi sendo estabelecida pelos fóruns tradicionais de política financeira inicialmente.</a:t>
            </a:r>
          </a:p>
          <a:p>
            <a:pPr lvl="1"/>
            <a:r>
              <a:rPr lang="pt-BR" dirty="0"/>
              <a:t>Inicialmente reforma da regulação internacional</a:t>
            </a:r>
          </a:p>
          <a:p>
            <a:pPr lvl="1"/>
            <a:r>
              <a:rPr lang="pt-BR" dirty="0"/>
              <a:t>Mas as medidas em pouco conteriam os fluxos de capital</a:t>
            </a:r>
          </a:p>
          <a:p>
            <a:pPr lvl="1"/>
            <a:r>
              <a:rPr lang="pt-BR" dirty="0"/>
              <a:t>Inovação importante para a governança foi o FSF virar FSB e a ampliação do espectro do G20</a:t>
            </a:r>
          </a:p>
          <a:p>
            <a:pPr lvl="1"/>
            <a:r>
              <a:rPr lang="pt-BR" dirty="0"/>
              <a:t>Nenhuma grande mudança proposta</a:t>
            </a:r>
          </a:p>
          <a:p>
            <a:r>
              <a:rPr lang="pt-BR" dirty="0"/>
              <a:t>Não se pode falar em uma nova fase, as condições para mudança não estão colocadas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71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Fatores motivadores da acumulação de reservas dos emergentes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/>
              <a:t>Auto-segurança</a:t>
            </a:r>
            <a:r>
              <a:rPr lang="pt-BR" dirty="0"/>
              <a:t>: os países aprenderam com as crises. Mas qual seria o nível desejável de reservas?</a:t>
            </a:r>
          </a:p>
          <a:p>
            <a:r>
              <a:rPr lang="pt-BR" dirty="0"/>
              <a:t>Menor importância de reservas como instrumentos de política cambial</a:t>
            </a:r>
          </a:p>
          <a:p>
            <a:r>
              <a:rPr lang="pt-BR" dirty="0"/>
              <a:t>Reservas para financiamento ao desenvolvimento</a:t>
            </a:r>
          </a:p>
          <a:p>
            <a:r>
              <a:rPr lang="pt-BR" dirty="0"/>
              <a:t>Desconfiança nos organismos multilaterais</a:t>
            </a:r>
          </a:p>
          <a:p>
            <a:pPr lvl="1"/>
            <a:r>
              <a:rPr lang="pt-BR" dirty="0"/>
              <a:t>Estes não refletem o novo equilíbrio de poder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3706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2730</Words>
  <Application>Microsoft Office PowerPoint</Application>
  <PresentationFormat>Apresentação na tela (4:3)</PresentationFormat>
  <Paragraphs>238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Calibri</vt:lpstr>
      <vt:lpstr>Calibri Light</vt:lpstr>
      <vt:lpstr>Wingdings</vt:lpstr>
      <vt:lpstr>Retrospectiva</vt:lpstr>
      <vt:lpstr>O espaço dos países emergentes no SMFI China e moeda internacional </vt:lpstr>
      <vt:lpstr>Juntando as pontas do debate</vt:lpstr>
      <vt:lpstr>Duas palavras sobre hierarquia monetária</vt:lpstr>
      <vt:lpstr>Hierarquia no SMI</vt:lpstr>
      <vt:lpstr>Debate</vt:lpstr>
      <vt:lpstr>Introdução </vt:lpstr>
      <vt:lpstr>Introdução </vt:lpstr>
      <vt:lpstr>Uma agenda de reformas</vt:lpstr>
      <vt:lpstr>Fatores motivadores da acumulação de reservas dos emergentes</vt:lpstr>
      <vt:lpstr>China</vt:lpstr>
      <vt:lpstr>Reservas internacionais, US$ bi</vt:lpstr>
      <vt:lpstr>Fatores motivadores da acumulação de reservas dos emergentes</vt:lpstr>
      <vt:lpstr>Soluções regionais</vt:lpstr>
      <vt:lpstr>Iniciativa Chiang Mai </vt:lpstr>
      <vt:lpstr>Iniciativa Chiang Mai Multilateralizada</vt:lpstr>
      <vt:lpstr>CMIM: Contribuições, máximo de crédito e poder de voto</vt:lpstr>
      <vt:lpstr>Outras experiências regionais</vt:lpstr>
      <vt:lpstr>Outras experiências regionais</vt:lpstr>
      <vt:lpstr>Instituições regionais são criadas, mas não superam as tradicionais na arquitetura global</vt:lpstr>
      <vt:lpstr>Reformas no FMI</vt:lpstr>
      <vt:lpstr>Internacionalização da moeda chinesa e poder monetário</vt:lpstr>
      <vt:lpstr>Cohen</vt:lpstr>
      <vt:lpstr>Poder monetário  Influência</vt:lpstr>
      <vt:lpstr>Poder monetário Um novo líder será um país que </vt:lpstr>
      <vt:lpstr>Acomodação de um líder emergente</vt:lpstr>
      <vt:lpstr>China</vt:lpstr>
      <vt:lpstr>The China Question</vt:lpstr>
      <vt:lpstr>The China Question</vt:lpstr>
      <vt:lpstr>Liberalização do Renminbi</vt:lpstr>
      <vt:lpstr>Renminbi como moeda de reserva?</vt:lpstr>
      <vt:lpstr>Teoria e História: duas classes de modelos de status de moeda internacional</vt:lpstr>
      <vt:lpstr>Uma moeda global</vt:lpstr>
      <vt:lpstr>Apresentação do PowerPoint</vt:lpstr>
      <vt:lpstr>Perspectiva Institucional</vt:lpstr>
      <vt:lpstr>Weir (2015) fala sobre os centros offshore do RMB: afirma que, no processo de negociação, o governo chinês sempre propõe aquilo que  chama de três gifts:</vt:lpstr>
      <vt:lpstr>Uma moeda regional?</vt:lpstr>
      <vt:lpstr>China e países asiáticos: parceiros econômicos naturais</vt:lpstr>
      <vt:lpstr>Apresentação do PowerPoint</vt:lpstr>
      <vt:lpstr>Políticas institucionais chinesas específicas para a Ásia</vt:lpstr>
      <vt:lpstr>Apresentação do PowerPoint</vt:lpstr>
      <vt:lpstr>Enfim...</vt:lpstr>
      <vt:lpstr>Bibliografia e vídeos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Hierarquia de moedas O espaço dos países emergentes no SMFI China e moeda internacional</dc:title>
  <dc:creator>Maria Antonieta Del Tedesco Lins</dc:creator>
  <cp:lastModifiedBy>Tuca</cp:lastModifiedBy>
  <cp:revision>7</cp:revision>
  <cp:lastPrinted>2020-11-23T16:26:48Z</cp:lastPrinted>
  <dcterms:created xsi:type="dcterms:W3CDTF">2020-11-23T16:24:01Z</dcterms:created>
  <dcterms:modified xsi:type="dcterms:W3CDTF">2022-12-01T16:12:20Z</dcterms:modified>
</cp:coreProperties>
</file>