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93" r:id="rId2"/>
    <p:sldId id="299" r:id="rId3"/>
    <p:sldId id="287" r:id="rId4"/>
    <p:sldId id="288" r:id="rId5"/>
    <p:sldId id="291" r:id="rId6"/>
    <p:sldId id="284" r:id="rId7"/>
    <p:sldId id="285" r:id="rId8"/>
    <p:sldId id="295" r:id="rId9"/>
    <p:sldId id="294" r:id="rId10"/>
    <p:sldId id="320" r:id="rId11"/>
    <p:sldId id="286" r:id="rId12"/>
    <p:sldId id="289" r:id="rId13"/>
    <p:sldId id="290" r:id="rId14"/>
    <p:sldId id="305" r:id="rId15"/>
    <p:sldId id="256" r:id="rId16"/>
    <p:sldId id="323" r:id="rId17"/>
    <p:sldId id="322"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97" r:id="rId44"/>
    <p:sldId id="298" r:id="rId45"/>
    <p:sldId id="300" r:id="rId46"/>
    <p:sldId id="301" r:id="rId47"/>
    <p:sldId id="302" r:id="rId48"/>
    <p:sldId id="303" r:id="rId49"/>
    <p:sldId id="304" r:id="rId50"/>
    <p:sldId id="321"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6"/>
    <p:restoredTop sz="94674"/>
  </p:normalViewPr>
  <p:slideViewPr>
    <p:cSldViewPr snapToGrid="0" snapToObjects="1">
      <p:cViewPr varScale="1">
        <p:scale>
          <a:sx n="108" d="100"/>
          <a:sy n="108" d="100"/>
        </p:scale>
        <p:origin x="88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BFA74-0F83-CF45-9343-186797AF56B0}" type="datetimeFigureOut">
              <a:rPr lang="pt-BR" smtClean="0"/>
              <a:t>05/06/2023</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t-BR"/>
              <a:t>Editar estilos de texto Mestre
Segundo nível
Terceiro nível
Quarto nível
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61A33-0AEC-0440-9EE7-654ABDACDA13}" type="slidenum">
              <a:rPr lang="pt-BR" smtClean="0"/>
              <a:t>‹nº›</a:t>
            </a:fld>
            <a:endParaRPr lang="pt-BR"/>
          </a:p>
        </p:txBody>
      </p:sp>
    </p:spTree>
    <p:extLst>
      <p:ext uri="{BB962C8B-B14F-4D97-AF65-F5344CB8AC3E}">
        <p14:creationId xmlns:p14="http://schemas.microsoft.com/office/powerpoint/2010/main" val="195930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63281715-2022-5543-8269-459F8FF49CAD}" type="datetime1">
              <a:rPr lang="pt-BR" smtClean="0"/>
              <a:t>05/06/2023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35087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C8D095B-4929-8542-A5E7-2FC65C465AE7}" type="datetime1">
              <a:rPr lang="pt-BR" smtClean="0"/>
              <a:t>05/06/2023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161731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F3B01354-CC2B-D54C-B21E-3D69BAEE3733}" type="datetime1">
              <a:rPr lang="pt-BR" smtClean="0"/>
              <a:t>05/06/2023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353423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5AAE867-8407-B245-88F7-04D2190AE19F}" type="datetime1">
              <a:rPr lang="pt-BR" smtClean="0"/>
              <a:t>05/06/2023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41200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E6E54127-6FBC-064C-BFFE-B29C0301AE87}" type="datetime1">
              <a:rPr lang="pt-BR" smtClean="0"/>
              <a:t>05/06/2023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1808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1C73D628-B573-6142-A5F9-D0FC4C2207CF}" type="datetime1">
              <a:rPr lang="pt-BR" smtClean="0"/>
              <a:t>05/06/2023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46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D2D37B37-F1EF-7746-BAD6-3320BA1A4A30}" type="datetime1">
              <a:rPr lang="pt-BR" smtClean="0"/>
              <a:t>05/06/2023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57964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FF5BF5E3-D907-414A-96C4-6C62F2DB4466}" type="datetime1">
              <a:rPr lang="pt-BR" smtClean="0"/>
              <a:t>05/06/2023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47758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172FD-FCE3-7F4C-B3DD-5EF0371F37D7}" type="datetime1">
              <a:rPr lang="pt-BR" smtClean="0"/>
              <a:t>05/06/2023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370297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F6BB195-1FE8-0543-80C0-BD73B92DB32B}" type="datetime1">
              <a:rPr lang="pt-BR" smtClean="0"/>
              <a:t>05/06/2023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26318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7BE718B-0D9D-E942-9F24-B5D534A68E64}" type="datetime1">
              <a:rPr lang="pt-BR" smtClean="0"/>
              <a:t>05/06/2023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886C5-F5D9-CE49-8EB8-96F9E848DF97}" type="slidenum">
              <a:rPr lang="en-US" smtClean="0"/>
              <a:pPr/>
              <a:t>‹nº›</a:t>
            </a:fld>
            <a:endParaRPr lang="en-US"/>
          </a:p>
        </p:txBody>
      </p:sp>
    </p:spTree>
    <p:extLst>
      <p:ext uri="{BB962C8B-B14F-4D97-AF65-F5344CB8AC3E}">
        <p14:creationId xmlns:p14="http://schemas.microsoft.com/office/powerpoint/2010/main" val="223486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5EDC9-0CDD-D941-9136-5E9DD7077900}" type="datetime1">
              <a:rPr lang="pt-BR" smtClean="0"/>
              <a:t>05/06/2023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886C5-F5D9-CE49-8EB8-96F9E848DF97}" type="slidenum">
              <a:rPr lang="en-US" smtClean="0"/>
              <a:pPr/>
              <a:t>‹nº›</a:t>
            </a:fld>
            <a:endParaRPr lang="en-US"/>
          </a:p>
        </p:txBody>
      </p:sp>
    </p:spTree>
    <p:extLst>
      <p:ext uri="{BB962C8B-B14F-4D97-AF65-F5344CB8AC3E}">
        <p14:creationId xmlns:p14="http://schemas.microsoft.com/office/powerpoint/2010/main" val="409340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9671" y="247973"/>
            <a:ext cx="8555065" cy="6385302"/>
          </a:xfrm>
          <a:solidFill>
            <a:schemeClr val="accent3"/>
          </a:solidFill>
        </p:spPr>
        <p:style>
          <a:lnRef idx="0">
            <a:schemeClr val="accent1"/>
          </a:lnRef>
          <a:fillRef idx="3">
            <a:schemeClr val="accent1"/>
          </a:fillRef>
          <a:effectRef idx="3">
            <a:schemeClr val="accent1"/>
          </a:effectRef>
          <a:fontRef idx="minor">
            <a:schemeClr val="lt1"/>
          </a:fontRef>
        </p:style>
        <p:txBody>
          <a:bodyPr lIns="90000">
            <a:normAutofit/>
          </a:bodyPr>
          <a:lstStyle/>
          <a:p>
            <a:r>
              <a:rPr lang="pt-BR" sz="2200" dirty="0"/>
              <a:t>DEPARTAMENTO DE POLÍTICA, GESTÃO E SAÚDE</a:t>
            </a:r>
            <a:br>
              <a:rPr lang="pt-BR" sz="2200" dirty="0"/>
            </a:br>
            <a:r>
              <a:rPr lang="pt-BR" sz="2200" dirty="0"/>
              <a:t/>
            </a:r>
            <a:br>
              <a:rPr lang="pt-BR" sz="2200" dirty="0"/>
            </a:br>
            <a:r>
              <a:rPr lang="pt-BR" sz="2200" dirty="0"/>
              <a:t> 	</a:t>
            </a:r>
            <a:r>
              <a:rPr lang="pt-BR" sz="2400" b="1" dirty="0"/>
              <a:t>DISCIPLINA HSP0161 – COMUNICAÇÃO, PROMOÇÃO  E PROCESSOS EDUCATIVOS EM SAÚDE (</a:t>
            </a:r>
            <a:r>
              <a:rPr lang="pt-BR" sz="2200" i="1" dirty="0">
                <a:solidFill>
                  <a:srgbClr val="FF0000"/>
                </a:solidFill>
              </a:rPr>
              <a:t>PROMOCOM</a:t>
            </a:r>
            <a:r>
              <a:rPr lang="pt-BR" sz="2400" b="1" dirty="0"/>
              <a:t>)</a:t>
            </a:r>
            <a:r>
              <a:rPr lang="pt-BR" sz="2400" dirty="0"/>
              <a:t/>
            </a:r>
            <a:br>
              <a:rPr lang="pt-BR" sz="2400" dirty="0"/>
            </a:br>
            <a:r>
              <a:rPr lang="pt-BR" sz="2200" dirty="0"/>
              <a:t/>
            </a:r>
            <a:br>
              <a:rPr lang="pt-BR" sz="2200" dirty="0"/>
            </a:br>
            <a:r>
              <a:rPr lang="pt-BR" sz="2200" dirty="0"/>
              <a:t/>
            </a:r>
            <a:br>
              <a:rPr lang="pt-BR" sz="2200" dirty="0"/>
            </a:br>
            <a:r>
              <a:rPr lang="pt-BR" sz="2200" dirty="0"/>
              <a:t/>
            </a:r>
            <a:br>
              <a:rPr lang="pt-BR" sz="2200" dirty="0"/>
            </a:br>
            <a:r>
              <a:rPr lang="pt-BR" sz="3200" b="1" dirty="0">
                <a:solidFill>
                  <a:schemeClr val="tx2"/>
                </a:solidFill>
              </a:rPr>
              <a:t>Teorias da Comunicação</a:t>
            </a:r>
            <a:br>
              <a:rPr lang="pt-BR" sz="3200" b="1" dirty="0">
                <a:solidFill>
                  <a:schemeClr val="tx2"/>
                </a:solidFill>
              </a:rPr>
            </a:br>
            <a:r>
              <a:rPr lang="pt-BR" sz="2400" dirty="0">
                <a:solidFill>
                  <a:schemeClr val="tx2"/>
                </a:solidFill>
                <a:effectLst>
                  <a:outerShdw blurRad="38100" dist="38100" dir="2700000" algn="tl">
                    <a:srgbClr val="000000">
                      <a:alpha val="43137"/>
                    </a:srgbClr>
                  </a:outerShdw>
                </a:effectLst>
              </a:rPr>
              <a:t>Comunicação, Mensagem, Informação</a:t>
            </a:r>
            <a:br>
              <a:rPr lang="pt-BR" sz="2400" dirty="0">
                <a:solidFill>
                  <a:schemeClr val="tx2"/>
                </a:solidFill>
                <a:effectLst>
                  <a:outerShdw blurRad="38100" dist="38100" dir="2700000" algn="tl">
                    <a:srgbClr val="000000">
                      <a:alpha val="43137"/>
                    </a:srgbClr>
                  </a:outerShdw>
                </a:effectLst>
              </a:rPr>
            </a:br>
            <a:r>
              <a:rPr lang="pt-BR" sz="2400" dirty="0"/>
              <a:t/>
            </a:r>
            <a:br>
              <a:rPr lang="pt-BR" sz="2400" dirty="0"/>
            </a:br>
            <a:r>
              <a:rPr lang="pt-BR" sz="2200" dirty="0">
                <a:solidFill>
                  <a:srgbClr val="632523"/>
                </a:solidFill>
                <a:effectLst>
                  <a:outerShdw blurRad="38100" dist="38100" dir="2700000" algn="tl">
                    <a:srgbClr val="000000">
                      <a:alpha val="43137"/>
                    </a:srgbClr>
                  </a:outerShdw>
                </a:effectLst>
              </a:rPr>
              <a:t/>
            </a:r>
            <a:br>
              <a:rPr lang="pt-BR" sz="2200" dirty="0">
                <a:solidFill>
                  <a:srgbClr val="632523"/>
                </a:solidFill>
                <a:effectLst>
                  <a:outerShdw blurRad="38100" dist="38100" dir="2700000" algn="tl">
                    <a:srgbClr val="000000">
                      <a:alpha val="43137"/>
                    </a:srgbClr>
                  </a:outerShdw>
                </a:effectLst>
              </a:rPr>
            </a:br>
            <a:r>
              <a:rPr lang="pt-BR" sz="2200" dirty="0"/>
              <a:t/>
            </a:r>
            <a:br>
              <a:rPr lang="pt-BR" sz="2200" dirty="0"/>
            </a:br>
            <a:r>
              <a:rPr lang="pt-BR" sz="2200" dirty="0"/>
              <a:t>Aula de </a:t>
            </a:r>
            <a:r>
              <a:rPr lang="pt-BR" sz="2200" dirty="0" smtClean="0"/>
              <a:t>16 </a:t>
            </a:r>
            <a:r>
              <a:rPr lang="pt-BR" sz="2200" dirty="0"/>
              <a:t>de março de </a:t>
            </a:r>
            <a:r>
              <a:rPr lang="pt-BR" sz="2200" dirty="0" smtClean="0"/>
              <a:t>2022</a:t>
            </a:r>
            <a:r>
              <a:rPr lang="pt-BR" dirty="0"/>
              <a:t/>
            </a:r>
            <a:br>
              <a:rPr lang="pt-BR" dirty="0"/>
            </a:br>
            <a:endParaRPr lang="pt-BR" dirty="0"/>
          </a:p>
        </p:txBody>
      </p:sp>
      <p:pic>
        <p:nvPicPr>
          <p:cNvPr id="3"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536897" y="5028898"/>
            <a:ext cx="1538605" cy="1437640"/>
          </a:xfrm>
          <a:prstGeom prst="rect">
            <a:avLst/>
          </a:prstGeom>
          <a:noFill/>
          <a:ln>
            <a:noFill/>
          </a:ln>
        </p:spPr>
      </p:pic>
    </p:spTree>
    <p:extLst>
      <p:ext uri="{BB962C8B-B14F-4D97-AF65-F5344CB8AC3E}">
        <p14:creationId xmlns:p14="http://schemas.microsoft.com/office/powerpoint/2010/main" val="3482074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873710" y="0"/>
            <a:ext cx="6858000" cy="6858000"/>
          </a:xfrm>
          <a:prstGeom prst="rect">
            <a:avLst/>
          </a:prstGeom>
        </p:spPr>
      </p:pic>
    </p:spTree>
    <p:extLst>
      <p:ext uri="{BB962C8B-B14F-4D97-AF65-F5344CB8AC3E}">
        <p14:creationId xmlns:p14="http://schemas.microsoft.com/office/powerpoint/2010/main" val="328353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51" y="0"/>
            <a:ext cx="8543497" cy="6858000"/>
          </a:xfrm>
        </p:spPr>
        <p:style>
          <a:lnRef idx="0">
            <a:schemeClr val="accent2"/>
          </a:lnRef>
          <a:fillRef idx="3">
            <a:schemeClr val="accent2"/>
          </a:fillRef>
          <a:effectRef idx="3">
            <a:schemeClr val="accent2"/>
          </a:effectRef>
          <a:fontRef idx="minor">
            <a:schemeClr val="lt1"/>
          </a:fontRef>
        </p:style>
        <p:txBody>
          <a:bodyPr anchor="ctr">
            <a:normAutofit/>
          </a:bodyPr>
          <a:lstStyle/>
          <a:p>
            <a:pPr marL="0" indent="0" algn="ctr">
              <a:buNone/>
            </a:pP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Um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jornal</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dirty="0" err="1"/>
              <a:t>Jornal</a:t>
            </a:r>
            <a:r>
              <a:rPr lang="en-US" dirty="0"/>
              <a:t> – </a:t>
            </a:r>
            <a:r>
              <a:rPr lang="en-US" dirty="0" err="1"/>
              <a:t>jornada</a:t>
            </a:r>
            <a:r>
              <a:rPr lang="en-US" dirty="0"/>
              <a:t>, jour, </a:t>
            </a:r>
            <a:r>
              <a:rPr lang="en-US" dirty="0" err="1"/>
              <a:t>giorno</a:t>
            </a:r>
            <a:r>
              <a:rPr lang="en-US" dirty="0"/>
              <a:t>, </a:t>
            </a:r>
            <a:r>
              <a:rPr lang="en-US" dirty="0" err="1"/>
              <a:t>dia</a:t>
            </a:r>
            <a:r>
              <a:rPr lang="en-US" dirty="0"/>
              <a:t>, </a:t>
            </a:r>
            <a:r>
              <a:rPr lang="en-US" dirty="0" err="1"/>
              <a:t>coisas</a:t>
            </a:r>
            <a:r>
              <a:rPr lang="en-US" dirty="0"/>
              <a:t> </a:t>
            </a:r>
            <a:r>
              <a:rPr lang="en-US" dirty="0" err="1"/>
              <a:t>que</a:t>
            </a:r>
            <a:r>
              <a:rPr lang="en-US" dirty="0"/>
              <a:t> </a:t>
            </a:r>
            <a:r>
              <a:rPr lang="en-US" dirty="0" err="1"/>
              <a:t>acontecem</a:t>
            </a:r>
            <a:r>
              <a:rPr lang="en-US" dirty="0"/>
              <a:t> </a:t>
            </a:r>
            <a:r>
              <a:rPr lang="en-US" dirty="0" err="1"/>
              <a:t>num</a:t>
            </a:r>
            <a:r>
              <a:rPr lang="en-US" dirty="0"/>
              <a:t> </a:t>
            </a:r>
            <a:r>
              <a:rPr lang="en-US" dirty="0" err="1"/>
              <a:t>período</a:t>
            </a:r>
            <a:r>
              <a:rPr lang="en-US" dirty="0"/>
              <a:t> de 24 </a:t>
            </a:r>
            <a:r>
              <a:rPr lang="en-US" dirty="0" err="1"/>
              <a:t>horas</a:t>
            </a:r>
            <a:r>
              <a:rPr lang="en-US" dirty="0"/>
              <a:t> (</a:t>
            </a:r>
            <a:r>
              <a:rPr lang="en-US" dirty="0" err="1"/>
              <a:t>daí</a:t>
            </a:r>
            <a:r>
              <a:rPr lang="en-US" dirty="0"/>
              <a:t> </a:t>
            </a:r>
            <a:r>
              <a:rPr lang="en-US" dirty="0" err="1"/>
              <a:t>também</a:t>
            </a:r>
            <a:r>
              <a:rPr lang="en-US" dirty="0"/>
              <a:t> o </a:t>
            </a:r>
            <a:r>
              <a:rPr lang="en-US" dirty="0" err="1"/>
              <a:t>termo</a:t>
            </a:r>
            <a:r>
              <a:rPr lang="en-US" dirty="0"/>
              <a:t> ‘</a:t>
            </a:r>
            <a:r>
              <a:rPr lang="en-US" i="1" dirty="0" err="1">
                <a:solidFill>
                  <a:srgbClr val="000090"/>
                </a:solidFill>
              </a:rPr>
              <a:t>periódico</a:t>
            </a:r>
            <a:r>
              <a:rPr lang="en-US" dirty="0"/>
              <a:t>’).</a:t>
            </a:r>
          </a:p>
          <a:p>
            <a:r>
              <a:rPr lang="en-US" dirty="0"/>
              <a:t>Como </a:t>
            </a:r>
            <a:r>
              <a:rPr lang="en-US" dirty="0" err="1"/>
              <a:t>separar</a:t>
            </a:r>
            <a:r>
              <a:rPr lang="en-US" dirty="0"/>
              <a:t>, </a:t>
            </a:r>
            <a:r>
              <a:rPr lang="en-US" dirty="0" err="1"/>
              <a:t>classificar</a:t>
            </a:r>
            <a:r>
              <a:rPr lang="en-US" dirty="0"/>
              <a:t> e </a:t>
            </a:r>
            <a:r>
              <a:rPr lang="en-US" dirty="0" err="1"/>
              <a:t>ordenar</a:t>
            </a:r>
            <a:r>
              <a:rPr lang="en-US" dirty="0"/>
              <a:t> </a:t>
            </a:r>
            <a:r>
              <a:rPr lang="en-US" dirty="0" err="1"/>
              <a:t>milhares</a:t>
            </a:r>
            <a:r>
              <a:rPr lang="en-US" dirty="0"/>
              <a:t> de </a:t>
            </a:r>
            <a:r>
              <a:rPr lang="en-US" dirty="0" err="1"/>
              <a:t>acontecimentos</a:t>
            </a:r>
            <a:r>
              <a:rPr lang="en-US" dirty="0"/>
              <a:t> e </a:t>
            </a:r>
            <a:r>
              <a:rPr lang="en-US" dirty="0" err="1"/>
              <a:t>dar-lhes</a:t>
            </a:r>
            <a:r>
              <a:rPr lang="en-US" dirty="0"/>
              <a:t> </a:t>
            </a:r>
            <a:r>
              <a:rPr lang="en-US" dirty="0" err="1"/>
              <a:t>estatuto</a:t>
            </a:r>
            <a:r>
              <a:rPr lang="en-US" dirty="0"/>
              <a:t> de “</a:t>
            </a:r>
            <a:r>
              <a:rPr lang="en-US" dirty="0" err="1"/>
              <a:t>notícia</a:t>
            </a:r>
            <a:r>
              <a:rPr lang="en-US" dirty="0"/>
              <a:t>”? </a:t>
            </a:r>
          </a:p>
          <a:p>
            <a:r>
              <a:rPr lang="en-US" dirty="0" err="1"/>
              <a:t>Pior</a:t>
            </a:r>
            <a:r>
              <a:rPr lang="en-US" dirty="0"/>
              <a:t>: </a:t>
            </a:r>
            <a:r>
              <a:rPr lang="en-US" dirty="0" err="1"/>
              <a:t>como</a:t>
            </a:r>
            <a:r>
              <a:rPr lang="en-US" dirty="0"/>
              <a:t> </a:t>
            </a:r>
            <a:r>
              <a:rPr lang="en-US" dirty="0" err="1"/>
              <a:t>fazer</a:t>
            </a:r>
            <a:r>
              <a:rPr lang="en-US" dirty="0"/>
              <a:t> </a:t>
            </a:r>
            <a:r>
              <a:rPr lang="en-US" dirty="0" err="1"/>
              <a:t>para</a:t>
            </a:r>
            <a:r>
              <a:rPr lang="en-US" dirty="0"/>
              <a:t> </a:t>
            </a:r>
            <a:r>
              <a:rPr lang="en-US" dirty="0" err="1"/>
              <a:t>que</a:t>
            </a:r>
            <a:r>
              <a:rPr lang="en-US" dirty="0"/>
              <a:t> </a:t>
            </a:r>
            <a:r>
              <a:rPr lang="en-US" dirty="0" err="1"/>
              <a:t>caibam</a:t>
            </a:r>
            <a:r>
              <a:rPr lang="en-US" dirty="0"/>
              <a:t> </a:t>
            </a:r>
            <a:r>
              <a:rPr lang="en-US" dirty="0" err="1"/>
              <a:t>todos</a:t>
            </a:r>
            <a:r>
              <a:rPr lang="en-US" dirty="0"/>
              <a:t> no </a:t>
            </a:r>
            <a:r>
              <a:rPr lang="en-US" dirty="0" err="1"/>
              <a:t>espaço</a:t>
            </a:r>
            <a:r>
              <a:rPr lang="en-US" dirty="0"/>
              <a:t> </a:t>
            </a:r>
            <a:r>
              <a:rPr lang="en-US" dirty="0" err="1"/>
              <a:t>finito</a:t>
            </a:r>
            <a:r>
              <a:rPr lang="en-US" dirty="0"/>
              <a:t> de </a:t>
            </a:r>
            <a:r>
              <a:rPr lang="en-US" dirty="0" err="1"/>
              <a:t>algumas</a:t>
            </a:r>
            <a:r>
              <a:rPr lang="en-US" dirty="0"/>
              <a:t> </a:t>
            </a:r>
            <a:r>
              <a:rPr lang="en-US" dirty="0" err="1"/>
              <a:t>páginas</a:t>
            </a:r>
            <a:r>
              <a:rPr lang="en-US" dirty="0"/>
              <a:t> de </a:t>
            </a:r>
            <a:r>
              <a:rPr lang="en-US" dirty="0" err="1"/>
              <a:t>jornal</a:t>
            </a:r>
            <a:r>
              <a:rPr lang="en-US" dirty="0"/>
              <a:t> </a:t>
            </a:r>
            <a:r>
              <a:rPr lang="en-US" dirty="0" err="1"/>
              <a:t>ou</a:t>
            </a:r>
            <a:r>
              <a:rPr lang="en-US" dirty="0"/>
              <a:t> </a:t>
            </a:r>
            <a:r>
              <a:rPr lang="en-US" dirty="0" err="1"/>
              <a:t>revista</a:t>
            </a:r>
            <a:r>
              <a:rPr lang="en-US" dirty="0"/>
              <a:t>, e </a:t>
            </a:r>
            <a:r>
              <a:rPr lang="en-US" dirty="0" err="1"/>
              <a:t>nos</a:t>
            </a:r>
            <a:r>
              <a:rPr lang="en-US" dirty="0"/>
              <a:t> </a:t>
            </a:r>
            <a:r>
              <a:rPr lang="en-US" dirty="0" err="1"/>
              <a:t>minutos</a:t>
            </a:r>
            <a:r>
              <a:rPr lang="en-US" dirty="0"/>
              <a:t> </a:t>
            </a:r>
            <a:r>
              <a:rPr lang="en-US" dirty="0" err="1"/>
              <a:t>contados</a:t>
            </a:r>
            <a:r>
              <a:rPr lang="en-US" dirty="0"/>
              <a:t> de um </a:t>
            </a:r>
            <a:r>
              <a:rPr lang="en-US" dirty="0" err="1"/>
              <a:t>noticiário</a:t>
            </a:r>
            <a:r>
              <a:rPr lang="en-US" dirty="0"/>
              <a:t> no </a:t>
            </a:r>
            <a:r>
              <a:rPr lang="en-US" dirty="0" err="1"/>
              <a:t>rádio</a:t>
            </a:r>
            <a:r>
              <a:rPr lang="en-US" dirty="0"/>
              <a:t> </a:t>
            </a:r>
            <a:r>
              <a:rPr lang="en-US" dirty="0" err="1"/>
              <a:t>ou</a:t>
            </a:r>
            <a:r>
              <a:rPr lang="en-US" dirty="0"/>
              <a:t> TV?</a:t>
            </a:r>
          </a:p>
        </p:txBody>
      </p:sp>
    </p:spTree>
    <p:extLst>
      <p:ext uri="{BB962C8B-B14F-4D97-AF65-F5344CB8AC3E}">
        <p14:creationId xmlns:p14="http://schemas.microsoft.com/office/powerpoint/2010/main" val="34728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3999" cy="6858000"/>
          </a:xfrm>
        </p:spPr>
        <p:style>
          <a:lnRef idx="1">
            <a:schemeClr val="accent3"/>
          </a:lnRef>
          <a:fillRef idx="2">
            <a:schemeClr val="accent3"/>
          </a:fillRef>
          <a:effectRef idx="1">
            <a:schemeClr val="accent3"/>
          </a:effectRef>
          <a:fontRef idx="minor">
            <a:schemeClr val="dk1"/>
          </a:fontRef>
        </p:style>
        <p:txBody>
          <a:bodyPr anchor="ctr">
            <a:normAutofit/>
          </a:bodyPr>
          <a:lstStyle/>
          <a:p>
            <a:r>
              <a:rPr lang="en-US" dirty="0">
                <a:solidFill>
                  <a:srgbClr val="000000"/>
                </a:solidFill>
              </a:rPr>
              <a:t>Toda </a:t>
            </a:r>
            <a:r>
              <a:rPr lang="en-US" dirty="0" err="1">
                <a:solidFill>
                  <a:srgbClr val="000000"/>
                </a:solidFill>
              </a:rPr>
              <a:t>notícia</a:t>
            </a:r>
            <a:r>
              <a:rPr lang="en-US" dirty="0">
                <a:solidFill>
                  <a:srgbClr val="000000"/>
                </a:solidFill>
              </a:rPr>
              <a:t> tem um </a:t>
            </a:r>
            <a:r>
              <a:rPr lang="en-US" dirty="0" err="1">
                <a:solidFill>
                  <a:srgbClr val="000000"/>
                </a:solidFill>
              </a:rPr>
              <a:t>caráter</a:t>
            </a:r>
            <a:r>
              <a:rPr lang="en-US" dirty="0">
                <a:solidFill>
                  <a:srgbClr val="000000"/>
                </a:solidFill>
              </a:rPr>
              <a:t> </a:t>
            </a:r>
            <a:r>
              <a:rPr lang="en-US" dirty="0" err="1">
                <a:solidFill>
                  <a:srgbClr val="000000"/>
                </a:solidFill>
              </a:rPr>
              <a:t>político</a:t>
            </a:r>
            <a:r>
              <a:rPr lang="en-US" dirty="0">
                <a:solidFill>
                  <a:srgbClr val="000000"/>
                </a:solidFill>
              </a:rPr>
              <a:t> e </a:t>
            </a:r>
            <a:r>
              <a:rPr lang="en-US" dirty="0" err="1">
                <a:solidFill>
                  <a:srgbClr val="000000"/>
                </a:solidFill>
              </a:rPr>
              <a:t>atende</a:t>
            </a:r>
            <a:r>
              <a:rPr lang="en-US" dirty="0">
                <a:solidFill>
                  <a:srgbClr val="000000"/>
                </a:solidFill>
              </a:rPr>
              <a:t> </a:t>
            </a:r>
            <a:r>
              <a:rPr lang="en-US" dirty="0" err="1">
                <a:solidFill>
                  <a:srgbClr val="000000"/>
                </a:solidFill>
              </a:rPr>
              <a:t>aos</a:t>
            </a:r>
            <a:r>
              <a:rPr lang="en-US" dirty="0">
                <a:solidFill>
                  <a:srgbClr val="000000"/>
                </a:solidFill>
              </a:rPr>
              <a:t> </a:t>
            </a:r>
            <a:r>
              <a:rPr lang="en-US" dirty="0" err="1">
                <a:solidFill>
                  <a:srgbClr val="000000"/>
                </a:solidFill>
              </a:rPr>
              <a:t>interesses</a:t>
            </a:r>
            <a:r>
              <a:rPr lang="en-US" dirty="0">
                <a:solidFill>
                  <a:srgbClr val="000000"/>
                </a:solidFill>
              </a:rPr>
              <a:t> da </a:t>
            </a:r>
            <a:r>
              <a:rPr lang="en-US" dirty="0" err="1">
                <a:solidFill>
                  <a:srgbClr val="000000"/>
                </a:solidFill>
              </a:rPr>
              <a:t>empresa</a:t>
            </a:r>
            <a:r>
              <a:rPr lang="en-US" dirty="0">
                <a:solidFill>
                  <a:srgbClr val="000000"/>
                </a:solidFill>
              </a:rPr>
              <a:t> </a:t>
            </a:r>
            <a:r>
              <a:rPr lang="en-US" dirty="0" err="1">
                <a:solidFill>
                  <a:srgbClr val="000000"/>
                </a:solidFill>
              </a:rPr>
              <a:t>jornalística</a:t>
            </a:r>
            <a:r>
              <a:rPr lang="en-US" dirty="0">
                <a:solidFill>
                  <a:srgbClr val="000000"/>
                </a:solidFill>
              </a:rPr>
              <a:t>, </a:t>
            </a:r>
            <a:r>
              <a:rPr lang="en-US" dirty="0" err="1">
                <a:solidFill>
                  <a:srgbClr val="000000"/>
                </a:solidFill>
              </a:rPr>
              <a:t>direta</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indiretamente</a:t>
            </a:r>
            <a:r>
              <a:rPr lang="en-US" dirty="0">
                <a:solidFill>
                  <a:srgbClr val="000000"/>
                </a:solidFill>
              </a:rPr>
              <a:t> </a:t>
            </a:r>
            <a:r>
              <a:rPr lang="en-US" dirty="0" err="1">
                <a:solidFill>
                  <a:srgbClr val="000000"/>
                </a:solidFill>
              </a:rPr>
              <a:t>ligada</a:t>
            </a:r>
            <a:r>
              <a:rPr lang="en-US" dirty="0">
                <a:solidFill>
                  <a:srgbClr val="000000"/>
                </a:solidFill>
              </a:rPr>
              <a:t> a </a:t>
            </a:r>
            <a:r>
              <a:rPr lang="en-US" dirty="0" err="1">
                <a:solidFill>
                  <a:srgbClr val="000000"/>
                </a:solidFill>
              </a:rPr>
              <a:t>grupos</a:t>
            </a:r>
            <a:r>
              <a:rPr lang="en-US" dirty="0">
                <a:solidFill>
                  <a:srgbClr val="000000"/>
                </a:solidFill>
              </a:rPr>
              <a:t> </a:t>
            </a:r>
            <a:r>
              <a:rPr lang="en-US" dirty="0" err="1">
                <a:solidFill>
                  <a:srgbClr val="000000"/>
                </a:solidFill>
              </a:rPr>
              <a:t>econômicos</a:t>
            </a:r>
            <a:r>
              <a:rPr lang="en-US" dirty="0">
                <a:solidFill>
                  <a:srgbClr val="000000"/>
                </a:solidFill>
              </a:rPr>
              <a:t> e/</a:t>
            </a:r>
            <a:r>
              <a:rPr lang="en-US" dirty="0" err="1">
                <a:solidFill>
                  <a:srgbClr val="000000"/>
                </a:solidFill>
              </a:rPr>
              <a:t>ou</a:t>
            </a:r>
            <a:r>
              <a:rPr lang="en-US" dirty="0">
                <a:solidFill>
                  <a:srgbClr val="000000"/>
                </a:solidFill>
              </a:rPr>
              <a:t> </a:t>
            </a:r>
            <a:r>
              <a:rPr lang="en-US" dirty="0" err="1">
                <a:solidFill>
                  <a:srgbClr val="000000"/>
                </a:solidFill>
              </a:rPr>
              <a:t>políticos</a:t>
            </a:r>
            <a:r>
              <a:rPr lang="en-US" dirty="0">
                <a:solidFill>
                  <a:srgbClr val="000000"/>
                </a:solidFill>
              </a:rPr>
              <a:t>;</a:t>
            </a:r>
          </a:p>
          <a:p>
            <a:r>
              <a:rPr lang="en-US" dirty="0">
                <a:solidFill>
                  <a:srgbClr val="000000"/>
                </a:solidFill>
              </a:rPr>
              <a:t>“</a:t>
            </a:r>
            <a:r>
              <a:rPr lang="en-US" dirty="0" err="1">
                <a:solidFill>
                  <a:srgbClr val="000000"/>
                </a:solidFill>
              </a:rPr>
              <a:t>Quer</a:t>
            </a:r>
            <a:r>
              <a:rPr lang="en-US" dirty="0">
                <a:solidFill>
                  <a:srgbClr val="000000"/>
                </a:solidFill>
              </a:rPr>
              <a:t> </a:t>
            </a:r>
            <a:r>
              <a:rPr lang="en-US" dirty="0" err="1">
                <a:solidFill>
                  <a:srgbClr val="000000"/>
                </a:solidFill>
              </a:rPr>
              <a:t>ter</a:t>
            </a:r>
            <a:r>
              <a:rPr lang="en-US" dirty="0">
                <a:solidFill>
                  <a:srgbClr val="000000"/>
                </a:solidFill>
              </a:rPr>
              <a:t> </a:t>
            </a:r>
            <a:r>
              <a:rPr lang="en-US" dirty="0" err="1">
                <a:solidFill>
                  <a:srgbClr val="000000"/>
                </a:solidFill>
              </a:rPr>
              <a:t>opinião</a:t>
            </a:r>
            <a:r>
              <a:rPr lang="en-US" dirty="0">
                <a:solidFill>
                  <a:srgbClr val="000000"/>
                </a:solidFill>
              </a:rPr>
              <a:t> </a:t>
            </a:r>
            <a:r>
              <a:rPr lang="en-US" dirty="0" err="1">
                <a:solidFill>
                  <a:srgbClr val="000000"/>
                </a:solidFill>
              </a:rPr>
              <a:t>própria</a:t>
            </a:r>
            <a:r>
              <a:rPr lang="en-US" dirty="0">
                <a:solidFill>
                  <a:srgbClr val="000000"/>
                </a:solidFill>
              </a:rPr>
              <a:t>, </a:t>
            </a:r>
            <a:r>
              <a:rPr lang="en-US" dirty="0" err="1">
                <a:solidFill>
                  <a:srgbClr val="000000"/>
                </a:solidFill>
              </a:rPr>
              <a:t>compre</a:t>
            </a:r>
            <a:r>
              <a:rPr lang="en-US" dirty="0">
                <a:solidFill>
                  <a:srgbClr val="000000"/>
                </a:solidFill>
              </a:rPr>
              <a:t> um </a:t>
            </a:r>
            <a:r>
              <a:rPr lang="en-US" dirty="0" err="1">
                <a:solidFill>
                  <a:srgbClr val="000000"/>
                </a:solidFill>
              </a:rPr>
              <a:t>jornal</a:t>
            </a:r>
            <a:r>
              <a:rPr lang="en-US" dirty="0">
                <a:solidFill>
                  <a:srgbClr val="000000"/>
                </a:solidFill>
              </a:rPr>
              <a:t>!” (Assis Chateaubriand, </a:t>
            </a:r>
            <a:r>
              <a:rPr lang="en-US" dirty="0" err="1">
                <a:solidFill>
                  <a:srgbClr val="000000"/>
                </a:solidFill>
              </a:rPr>
              <a:t>dono</a:t>
            </a:r>
            <a:r>
              <a:rPr lang="en-US" dirty="0">
                <a:solidFill>
                  <a:srgbClr val="000000"/>
                </a:solidFill>
              </a:rPr>
              <a:t> dos </a:t>
            </a:r>
            <a:r>
              <a:rPr lang="en-US" dirty="0" err="1">
                <a:solidFill>
                  <a:srgbClr val="000000"/>
                </a:solidFill>
              </a:rPr>
              <a:t>Diários</a:t>
            </a:r>
            <a:r>
              <a:rPr lang="en-US" dirty="0">
                <a:solidFill>
                  <a:srgbClr val="000000"/>
                </a:solidFill>
              </a:rPr>
              <a:t> </a:t>
            </a:r>
            <a:r>
              <a:rPr lang="en-US" dirty="0" err="1">
                <a:solidFill>
                  <a:srgbClr val="000000"/>
                </a:solidFill>
              </a:rPr>
              <a:t>Associados</a:t>
            </a:r>
            <a:r>
              <a:rPr lang="en-US" dirty="0">
                <a:solidFill>
                  <a:srgbClr val="000000"/>
                </a:solidFill>
              </a:rPr>
              <a:t>, </a:t>
            </a:r>
            <a:r>
              <a:rPr lang="en-US" dirty="0" err="1">
                <a:solidFill>
                  <a:srgbClr val="000000"/>
                </a:solidFill>
              </a:rPr>
              <a:t>ao</a:t>
            </a:r>
            <a:r>
              <a:rPr lang="en-US" dirty="0">
                <a:solidFill>
                  <a:srgbClr val="000000"/>
                </a:solidFill>
              </a:rPr>
              <a:t> </a:t>
            </a:r>
            <a:r>
              <a:rPr lang="en-US" dirty="0" err="1">
                <a:solidFill>
                  <a:srgbClr val="000000"/>
                </a:solidFill>
              </a:rPr>
              <a:t>demitir</a:t>
            </a:r>
            <a:r>
              <a:rPr lang="en-US" dirty="0">
                <a:solidFill>
                  <a:srgbClr val="000000"/>
                </a:solidFill>
              </a:rPr>
              <a:t> um </a:t>
            </a:r>
            <a:r>
              <a:rPr lang="en-US" dirty="0" err="1">
                <a:solidFill>
                  <a:srgbClr val="000000"/>
                </a:solidFill>
              </a:rPr>
              <a:t>jornalista</a:t>
            </a:r>
            <a:r>
              <a:rPr lang="en-US" dirty="0">
                <a:solidFill>
                  <a:srgbClr val="000000"/>
                </a:solidFill>
              </a:rPr>
              <a:t> </a:t>
            </a:r>
            <a:r>
              <a:rPr lang="en-US" dirty="0" err="1">
                <a:solidFill>
                  <a:srgbClr val="000000"/>
                </a:solidFill>
              </a:rPr>
              <a:t>nos</a:t>
            </a:r>
            <a:r>
              <a:rPr lang="en-US" dirty="0">
                <a:solidFill>
                  <a:srgbClr val="000000"/>
                </a:solidFill>
              </a:rPr>
              <a:t> </a:t>
            </a:r>
            <a:r>
              <a:rPr lang="en-US" dirty="0" err="1">
                <a:solidFill>
                  <a:srgbClr val="000000"/>
                </a:solidFill>
              </a:rPr>
              <a:t>anos</a:t>
            </a:r>
            <a:r>
              <a:rPr lang="en-US" dirty="0">
                <a:solidFill>
                  <a:srgbClr val="000000"/>
                </a:solidFill>
              </a:rPr>
              <a:t> 1960)</a:t>
            </a:r>
          </a:p>
          <a:p>
            <a:r>
              <a:rPr lang="en-US" dirty="0" err="1">
                <a:solidFill>
                  <a:srgbClr val="000000"/>
                </a:solidFill>
              </a:rPr>
              <a:t>Objetividade</a:t>
            </a:r>
            <a:r>
              <a:rPr lang="en-US" dirty="0">
                <a:solidFill>
                  <a:srgbClr val="000000"/>
                </a:solidFill>
              </a:rPr>
              <a:t> da </a:t>
            </a:r>
            <a:r>
              <a:rPr lang="en-US" dirty="0" err="1">
                <a:solidFill>
                  <a:srgbClr val="000000"/>
                </a:solidFill>
              </a:rPr>
              <a:t>informação</a:t>
            </a:r>
            <a:r>
              <a:rPr lang="en-US" dirty="0">
                <a:solidFill>
                  <a:srgbClr val="000000"/>
                </a:solidFill>
              </a:rPr>
              <a:t> </a:t>
            </a:r>
            <a:r>
              <a:rPr lang="en-US" dirty="0" err="1">
                <a:solidFill>
                  <a:srgbClr val="000000"/>
                </a:solidFill>
              </a:rPr>
              <a:t>jornalística</a:t>
            </a:r>
            <a:r>
              <a:rPr lang="en-US" dirty="0">
                <a:solidFill>
                  <a:srgbClr val="000000"/>
                </a:solidFill>
              </a:rPr>
              <a:t>????</a:t>
            </a:r>
          </a:p>
          <a:p>
            <a:r>
              <a:rPr lang="en-US" i="1" dirty="0">
                <a:solidFill>
                  <a:srgbClr val="000000"/>
                </a:solidFill>
              </a:rPr>
              <a:t>Lead</a:t>
            </a:r>
            <a:r>
              <a:rPr lang="en-US" dirty="0">
                <a:solidFill>
                  <a:srgbClr val="000000"/>
                </a:solidFill>
              </a:rPr>
              <a:t> da </a:t>
            </a:r>
            <a:r>
              <a:rPr lang="en-US" dirty="0" err="1">
                <a:solidFill>
                  <a:srgbClr val="000000"/>
                </a:solidFill>
              </a:rPr>
              <a:t>matéria</a:t>
            </a:r>
            <a:r>
              <a:rPr lang="en-US" dirty="0">
                <a:solidFill>
                  <a:srgbClr val="000000"/>
                </a:solidFill>
              </a:rPr>
              <a:t> – </a:t>
            </a:r>
            <a:r>
              <a:rPr lang="en-US" dirty="0" err="1">
                <a:solidFill>
                  <a:srgbClr val="000000"/>
                </a:solidFill>
              </a:rPr>
              <a:t>composto</a:t>
            </a:r>
            <a:r>
              <a:rPr lang="en-US" dirty="0">
                <a:solidFill>
                  <a:srgbClr val="000000"/>
                </a:solidFill>
              </a:rPr>
              <a:t> </a:t>
            </a:r>
            <a:r>
              <a:rPr lang="en-US" dirty="0" err="1">
                <a:solidFill>
                  <a:srgbClr val="000000"/>
                </a:solidFill>
              </a:rPr>
              <a:t>pelo</a:t>
            </a:r>
            <a:r>
              <a:rPr lang="en-US" dirty="0">
                <a:solidFill>
                  <a:srgbClr val="000000"/>
                </a:solidFill>
              </a:rPr>
              <a:t> </a:t>
            </a:r>
            <a:r>
              <a:rPr lang="en-US" dirty="0" err="1">
                <a:solidFill>
                  <a:srgbClr val="000000"/>
                </a:solidFill>
              </a:rPr>
              <a:t>título</a:t>
            </a:r>
            <a:r>
              <a:rPr lang="en-US" dirty="0">
                <a:solidFill>
                  <a:srgbClr val="000000"/>
                </a:solidFill>
              </a:rPr>
              <a:t>, sub-</a:t>
            </a:r>
            <a:r>
              <a:rPr lang="en-US" dirty="0" err="1">
                <a:solidFill>
                  <a:srgbClr val="000000"/>
                </a:solidFill>
              </a:rPr>
              <a:t>título</a:t>
            </a:r>
            <a:r>
              <a:rPr lang="en-US" dirty="0">
                <a:solidFill>
                  <a:srgbClr val="000000"/>
                </a:solidFill>
              </a:rPr>
              <a:t> e 1º </a:t>
            </a:r>
            <a:r>
              <a:rPr lang="en-US" dirty="0" err="1">
                <a:solidFill>
                  <a:srgbClr val="000000"/>
                </a:solidFill>
              </a:rPr>
              <a:t>parágrafo</a:t>
            </a:r>
            <a:r>
              <a:rPr lang="en-US" dirty="0">
                <a:solidFill>
                  <a:srgbClr val="000000"/>
                </a:solidFill>
              </a:rPr>
              <a:t>.</a:t>
            </a:r>
          </a:p>
          <a:p>
            <a:endParaRPr lang="en-US" dirty="0"/>
          </a:p>
        </p:txBody>
      </p:sp>
    </p:spTree>
    <p:extLst>
      <p:ext uri="{BB962C8B-B14F-4D97-AF65-F5344CB8AC3E}">
        <p14:creationId xmlns:p14="http://schemas.microsoft.com/office/powerpoint/2010/main" val="29065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1518"/>
            <a:ext cx="8229600" cy="5204646"/>
          </a:xfrm>
        </p:spPr>
        <p:txBody>
          <a:bodyPr/>
          <a:lstStyle/>
          <a:p>
            <a:r>
              <a:rPr lang="en-US" dirty="0"/>
              <a:t>No </a:t>
            </a:r>
            <a:r>
              <a:rPr lang="en-US" i="1" dirty="0">
                <a:solidFill>
                  <a:schemeClr val="accent1"/>
                </a:solidFill>
                <a:effectLst>
                  <a:outerShdw blurRad="50800" dist="38100" dir="18900000" algn="bl" rotWithShape="0">
                    <a:prstClr val="black">
                      <a:alpha val="40000"/>
                    </a:prstClr>
                  </a:outerShdw>
                </a:effectLst>
              </a:rPr>
              <a:t>lead</a:t>
            </a:r>
            <a:r>
              <a:rPr lang="en-US" dirty="0"/>
              <a:t> é </a:t>
            </a:r>
            <a:r>
              <a:rPr lang="en-US" dirty="0" err="1"/>
              <a:t>colocado</a:t>
            </a:r>
            <a:r>
              <a:rPr lang="en-US" dirty="0"/>
              <a:t> o </a:t>
            </a:r>
            <a:r>
              <a:rPr lang="en-US" dirty="0" err="1"/>
              <a:t>ponto</a:t>
            </a:r>
            <a:r>
              <a:rPr lang="en-US" dirty="0"/>
              <a:t> de vista da </a:t>
            </a:r>
            <a:r>
              <a:rPr lang="en-US" dirty="0" err="1"/>
              <a:t>empresa</a:t>
            </a:r>
            <a:r>
              <a:rPr lang="en-US" dirty="0"/>
              <a:t> </a:t>
            </a:r>
            <a:r>
              <a:rPr lang="en-US" dirty="0" err="1"/>
              <a:t>jornalística</a:t>
            </a:r>
            <a:endParaRPr lang="en-US" dirty="0"/>
          </a:p>
        </p:txBody>
      </p:sp>
      <p:pic>
        <p:nvPicPr>
          <p:cNvPr id="4" name="Picture 3"/>
          <p:cNvPicPr>
            <a:picLocks noChangeAspect="1"/>
          </p:cNvPicPr>
          <p:nvPr/>
        </p:nvPicPr>
        <p:blipFill>
          <a:blip r:embed="rId2"/>
          <a:stretch>
            <a:fillRect/>
          </a:stretch>
        </p:blipFill>
        <p:spPr>
          <a:xfrm>
            <a:off x="4428006" y="2494840"/>
            <a:ext cx="4270572" cy="3880565"/>
          </a:xfrm>
          <a:prstGeom prst="rect">
            <a:avLst/>
          </a:prstGeom>
        </p:spPr>
      </p:pic>
      <p:sp>
        <p:nvSpPr>
          <p:cNvPr id="2" name="CaixaDeTexto 1"/>
          <p:cNvSpPr txBox="1"/>
          <p:nvPr/>
        </p:nvSpPr>
        <p:spPr>
          <a:xfrm>
            <a:off x="685799" y="2770094"/>
            <a:ext cx="3267635" cy="1200329"/>
          </a:xfrm>
          <a:prstGeom prst="rect">
            <a:avLst/>
          </a:prstGeom>
          <a:solidFill>
            <a:srgbClr val="92D050"/>
          </a:solidFill>
          <a:ln>
            <a:solidFill>
              <a:srgbClr val="C00000"/>
            </a:solidFill>
          </a:ln>
        </p:spPr>
        <p:txBody>
          <a:bodyPr wrap="square" rtlCol="0">
            <a:spAutoFit/>
          </a:bodyPr>
          <a:lstStyle/>
          <a:p>
            <a:r>
              <a:rPr lang="pt-BR" dirty="0">
                <a:solidFill>
                  <a:srgbClr val="FF0000"/>
                </a:solidFill>
              </a:rPr>
              <a:t>Lead – o que vem na frente</a:t>
            </a:r>
          </a:p>
          <a:p>
            <a:r>
              <a:rPr lang="pt-BR" dirty="0">
                <a:solidFill>
                  <a:srgbClr val="FF0000"/>
                </a:solidFill>
              </a:rPr>
              <a:t>É constituído pelo título e </a:t>
            </a:r>
            <a:r>
              <a:rPr lang="pt-BR" dirty="0" err="1">
                <a:solidFill>
                  <a:srgbClr val="FF0000"/>
                </a:solidFill>
              </a:rPr>
              <a:t>sub-título</a:t>
            </a:r>
            <a:r>
              <a:rPr lang="pt-BR" dirty="0">
                <a:solidFill>
                  <a:srgbClr val="FF0000"/>
                </a:solidFill>
              </a:rPr>
              <a:t> da matéria, além do 1º parágrafo.</a:t>
            </a:r>
          </a:p>
        </p:txBody>
      </p:sp>
    </p:spTree>
    <p:extLst>
      <p:ext uri="{BB962C8B-B14F-4D97-AF65-F5344CB8AC3E}">
        <p14:creationId xmlns:p14="http://schemas.microsoft.com/office/powerpoint/2010/main" val="213183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681475" y="0"/>
            <a:ext cx="7815263" cy="6858000"/>
          </a:xfrm>
          <a:prstGeom prst="rect">
            <a:avLst/>
          </a:prstGeom>
        </p:spPr>
      </p:pic>
    </p:spTree>
    <p:extLst>
      <p:ext uri="{BB962C8B-B14F-4D97-AF65-F5344CB8AC3E}">
        <p14:creationId xmlns:p14="http://schemas.microsoft.com/office/powerpoint/2010/main" val="353081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20851" y="0"/>
            <a:ext cx="1990472" cy="6858000"/>
          </a:xfrm>
          <a:prstGeom prst="rect">
            <a:avLst/>
          </a:prstGeom>
        </p:spPr>
      </p:pic>
      <p:sp>
        <p:nvSpPr>
          <p:cNvPr id="3" name="CaixaDeTexto 2"/>
          <p:cNvSpPr txBox="1"/>
          <p:nvPr/>
        </p:nvSpPr>
        <p:spPr>
          <a:xfrm>
            <a:off x="526473" y="1080654"/>
            <a:ext cx="2369127" cy="2954655"/>
          </a:xfrm>
          <a:prstGeom prst="rect">
            <a:avLst/>
          </a:prstGeom>
          <a:noFill/>
        </p:spPr>
        <p:txBody>
          <a:bodyPr wrap="square" rtlCol="0">
            <a:spAutoFit/>
          </a:bodyPr>
          <a:lstStyle/>
          <a:p>
            <a:r>
              <a:rPr lang="pt-BR" sz="3200" dirty="0"/>
              <a:t>Política </a:t>
            </a:r>
          </a:p>
          <a:p>
            <a:r>
              <a:rPr lang="pt-BR" sz="3200" dirty="0"/>
              <a:t>e </a:t>
            </a:r>
          </a:p>
          <a:p>
            <a:r>
              <a:rPr lang="pt-BR" sz="3200" dirty="0"/>
              <a:t>Mídia</a:t>
            </a:r>
          </a:p>
          <a:p>
            <a:endParaRPr lang="pt-BR" dirty="0"/>
          </a:p>
          <a:p>
            <a:endParaRPr lang="pt-BR" dirty="0"/>
          </a:p>
          <a:p>
            <a:endParaRPr lang="pt-BR" dirty="0"/>
          </a:p>
          <a:p>
            <a:endParaRPr lang="pt-BR" dirty="0"/>
          </a:p>
          <a:p>
            <a:endParaRPr lang="pt-BR" dirty="0"/>
          </a:p>
        </p:txBody>
      </p:sp>
    </p:spTree>
    <p:extLst>
      <p:ext uri="{BB962C8B-B14F-4D97-AF65-F5344CB8AC3E}">
        <p14:creationId xmlns:p14="http://schemas.microsoft.com/office/powerpoint/2010/main" val="757307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090737" y="158763"/>
            <a:ext cx="5326394" cy="6542979"/>
          </a:xfrm>
          <a:prstGeom prst="rect">
            <a:avLst/>
          </a:prstGeom>
        </p:spPr>
      </p:pic>
    </p:spTree>
    <p:extLst>
      <p:ext uri="{BB962C8B-B14F-4D97-AF65-F5344CB8AC3E}">
        <p14:creationId xmlns:p14="http://schemas.microsoft.com/office/powerpoint/2010/main" val="1290466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67940" y="2510790"/>
            <a:ext cx="4174029" cy="923330"/>
          </a:xfrm>
          <a:prstGeom prst="rect">
            <a:avLst/>
          </a:prstGeom>
        </p:spPr>
        <p:txBody>
          <a:bodyPr wrap="square">
            <a:spAutoFit/>
          </a:bodyPr>
          <a:lstStyle/>
          <a:p>
            <a:pPr algn="ctr"/>
            <a:r>
              <a:rPr lang="pt-BR" sz="1350" dirty="0"/>
              <a:t>Jornalismo e política: a manipulação da opinião pública</a:t>
            </a:r>
          </a:p>
          <a:p>
            <a:pPr algn="ctr"/>
            <a:endParaRPr lang="pt-BR" sz="1350" dirty="0"/>
          </a:p>
          <a:p>
            <a:pPr algn="ctr"/>
            <a:endParaRPr lang="pt-BR" sz="1350" dirty="0"/>
          </a:p>
          <a:p>
            <a:pPr algn="ctr"/>
            <a:r>
              <a:rPr lang="pt-BR" sz="1350" dirty="0"/>
              <a:t>https://www.youtube.com/watch?v=rkQgyxoRU9k</a:t>
            </a:r>
          </a:p>
        </p:txBody>
      </p:sp>
    </p:spTree>
    <p:extLst>
      <p:ext uri="{BB962C8B-B14F-4D97-AF65-F5344CB8AC3E}">
        <p14:creationId xmlns:p14="http://schemas.microsoft.com/office/powerpoint/2010/main" val="1881825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Política</a:t>
            </a:r>
            <a:r>
              <a:rPr lang="en-US" dirty="0"/>
              <a:t> e </a:t>
            </a:r>
            <a:r>
              <a:rPr lang="en-US" dirty="0" err="1"/>
              <a:t>mídia</a:t>
            </a:r>
            <a:endParaRPr lang="en-US" dirty="0"/>
          </a:p>
        </p:txBody>
      </p:sp>
      <p:sp>
        <p:nvSpPr>
          <p:cNvPr id="4" name="Rectangle 3"/>
          <p:cNvSpPr/>
          <p:nvPr/>
        </p:nvSpPr>
        <p:spPr>
          <a:xfrm>
            <a:off x="1916560" y="2967335"/>
            <a:ext cx="5749636" cy="1200328"/>
          </a:xfrm>
          <a:prstGeom prst="rect">
            <a:avLst/>
          </a:prstGeom>
        </p:spPr>
        <p:txBody>
          <a:bodyPr wrap="square">
            <a:spAutoFit/>
          </a:bodyPr>
          <a:lstStyle/>
          <a:p>
            <a:pPr algn="ctr"/>
            <a:r>
              <a:rPr lang="pt-BR" sz="2400" b="1" dirty="0"/>
              <a:t>Entenda como seria se a história da Chapeuzinho Vermelho fosse contada por cada órgão da nossa imprensa</a:t>
            </a:r>
            <a:endParaRPr lang="pt-BR" sz="2400" dirty="0"/>
          </a:p>
        </p:txBody>
      </p:sp>
    </p:spTree>
    <p:extLst>
      <p:ext uri="{BB962C8B-B14F-4D97-AF65-F5344CB8AC3E}">
        <p14:creationId xmlns:p14="http://schemas.microsoft.com/office/powerpoint/2010/main" val="4103900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pt-BR" b="1" dirty="0"/>
              <a:t>JORNAL NACIONAL:</a:t>
            </a:r>
            <a:r>
              <a:rPr lang="pt-BR" dirty="0"/>
              <a:t/>
            </a:r>
            <a:br>
              <a:rPr lang="pt-BR" dirty="0"/>
            </a:br>
            <a:r>
              <a:rPr lang="pt-BR" dirty="0"/>
              <a:t>(William Bonner):</a:t>
            </a:r>
            <a:br>
              <a:rPr lang="pt-BR" dirty="0"/>
            </a:br>
            <a:r>
              <a:rPr lang="pt-BR" dirty="0"/>
              <a:t>- Boa noite. Uma menina </a:t>
            </a:r>
          </a:p>
          <a:p>
            <a:pPr marL="0" indent="0">
              <a:buNone/>
            </a:pPr>
            <a:r>
              <a:rPr lang="pt-BR" dirty="0"/>
              <a:t>	chegou a ser devorada por um </a:t>
            </a:r>
          </a:p>
          <a:p>
            <a:pPr marL="0" indent="0">
              <a:buNone/>
            </a:pPr>
            <a:r>
              <a:rPr lang="pt-BR" dirty="0"/>
              <a:t>	lobo na noite de ontem...</a:t>
            </a:r>
            <a:br>
              <a:rPr lang="pt-BR" dirty="0"/>
            </a:br>
            <a:r>
              <a:rPr lang="pt-BR" dirty="0"/>
              <a:t/>
            </a:r>
            <a:br>
              <a:rPr lang="pt-BR" dirty="0"/>
            </a:br>
            <a:r>
              <a:rPr lang="pt-BR" dirty="0"/>
              <a:t>									</a:t>
            </a:r>
          </a:p>
          <a:p>
            <a:pPr marL="0" indent="0">
              <a:buNone/>
            </a:pPr>
            <a:r>
              <a:rPr lang="pt-BR" dirty="0"/>
              <a:t>									(Fátima Bernardes):</a:t>
            </a:r>
            <a:br>
              <a:rPr lang="pt-BR" dirty="0"/>
            </a:br>
            <a:r>
              <a:rPr lang="pt-BR" dirty="0"/>
              <a:t> 									... Mas a atuação de um 											caçador evitou uma 												tragédia.</a:t>
            </a:r>
            <a:br>
              <a:rPr lang="pt-BR" dirty="0"/>
            </a:br>
            <a:endParaRPr lang="en-US" dirty="0"/>
          </a:p>
        </p:txBody>
      </p:sp>
      <p:pic>
        <p:nvPicPr>
          <p:cNvPr id="5" name="Picture 4"/>
          <p:cNvPicPr>
            <a:picLocks noChangeAspect="1"/>
          </p:cNvPicPr>
          <p:nvPr/>
        </p:nvPicPr>
        <p:blipFill>
          <a:blip r:embed="rId2"/>
          <a:stretch>
            <a:fillRect/>
          </a:stretch>
        </p:blipFill>
        <p:spPr>
          <a:xfrm>
            <a:off x="6065757" y="276605"/>
            <a:ext cx="2797326" cy="2382907"/>
          </a:xfrm>
          <a:prstGeom prst="rect">
            <a:avLst/>
          </a:prstGeom>
        </p:spPr>
      </p:pic>
      <p:pic>
        <p:nvPicPr>
          <p:cNvPr id="2" name="Picture 1"/>
          <p:cNvPicPr>
            <a:picLocks noChangeAspect="1"/>
          </p:cNvPicPr>
          <p:nvPr/>
        </p:nvPicPr>
        <p:blipFill>
          <a:blip r:embed="rId3"/>
          <a:stretch>
            <a:fillRect/>
          </a:stretch>
        </p:blipFill>
        <p:spPr>
          <a:xfrm>
            <a:off x="390502" y="3657600"/>
            <a:ext cx="3410405" cy="2152454"/>
          </a:xfrm>
          <a:prstGeom prst="rect">
            <a:avLst/>
          </a:prstGeom>
        </p:spPr>
      </p:pic>
    </p:spTree>
    <p:extLst>
      <p:ext uri="{BB962C8B-B14F-4D97-AF65-F5344CB8AC3E}">
        <p14:creationId xmlns:p14="http://schemas.microsoft.com/office/powerpoint/2010/main" val="231707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9679" y="1139252"/>
            <a:ext cx="9099853" cy="5111646"/>
          </a:xfrm>
          <a:prstGeom prst="rect">
            <a:avLst/>
          </a:prstGeom>
        </p:spPr>
      </p:pic>
    </p:spTree>
    <p:extLst>
      <p:ext uri="{BB962C8B-B14F-4D97-AF65-F5344CB8AC3E}">
        <p14:creationId xmlns:p14="http://schemas.microsoft.com/office/powerpoint/2010/main" val="3207627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74282"/>
            <a:ext cx="8229600" cy="5451882"/>
          </a:xfrm>
        </p:spPr>
        <p:txBody>
          <a:bodyPr/>
          <a:lstStyle/>
          <a:p>
            <a:r>
              <a:rPr lang="pt-BR" b="1" dirty="0"/>
              <a:t>PROGRAMA DA HEBE:</a:t>
            </a:r>
            <a:r>
              <a:rPr lang="pt-BR" dirty="0"/>
              <a:t/>
            </a:r>
            <a:br>
              <a:rPr lang="pt-BR" dirty="0"/>
            </a:br>
            <a:r>
              <a:rPr lang="pt-BR" dirty="0"/>
              <a:t>- Que gracinha, gente. Vocês não vão acreditar, mas essa menina linda aqui foi retirada viva da barriga de um lobo, não é mesmo?</a:t>
            </a:r>
            <a:br>
              <a:rPr lang="pt-BR" dirty="0"/>
            </a:br>
            <a:endParaRPr lang="en-US" dirty="0"/>
          </a:p>
        </p:txBody>
      </p:sp>
      <p:pic>
        <p:nvPicPr>
          <p:cNvPr id="4" name="Picture 3"/>
          <p:cNvPicPr>
            <a:picLocks noChangeAspect="1"/>
          </p:cNvPicPr>
          <p:nvPr/>
        </p:nvPicPr>
        <p:blipFill>
          <a:blip r:embed="rId2"/>
          <a:stretch>
            <a:fillRect/>
          </a:stretch>
        </p:blipFill>
        <p:spPr>
          <a:xfrm>
            <a:off x="4641753" y="3214073"/>
            <a:ext cx="3439963" cy="3414033"/>
          </a:xfrm>
          <a:prstGeom prst="rect">
            <a:avLst/>
          </a:prstGeom>
        </p:spPr>
      </p:pic>
    </p:spTree>
    <p:extLst>
      <p:ext uri="{BB962C8B-B14F-4D97-AF65-F5344CB8AC3E}">
        <p14:creationId xmlns:p14="http://schemas.microsoft.com/office/powerpoint/2010/main" val="116955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pt-BR" b="1" dirty="0"/>
          </a:p>
          <a:p>
            <a:r>
              <a:rPr lang="pt-BR" b="1" dirty="0"/>
              <a:t>SUPERPOP:</a:t>
            </a:r>
            <a:r>
              <a:rPr lang="pt-BR" dirty="0"/>
              <a:t/>
            </a:r>
            <a:br>
              <a:rPr lang="pt-BR" dirty="0"/>
            </a:br>
            <a:r>
              <a:rPr lang="pt-BR" dirty="0"/>
              <a:t>(Luciana Gimenez):</a:t>
            </a:r>
            <a:br>
              <a:rPr lang="pt-BR" dirty="0"/>
            </a:br>
            <a:r>
              <a:rPr lang="pt-BR" dirty="0"/>
              <a:t>- Gente, incrível!</a:t>
            </a:r>
            <a:br>
              <a:rPr lang="pt-BR" dirty="0"/>
            </a:br>
            <a:r>
              <a:rPr lang="pt-BR" dirty="0"/>
              <a:t>- Vocês viram a história da menina que foi retirada da barriga de um pombo? Incrível, eu não consigo acreditar...</a:t>
            </a:r>
            <a:br>
              <a:rPr lang="pt-BR" dirty="0"/>
            </a:br>
            <a:endParaRPr lang="en-US" dirty="0"/>
          </a:p>
        </p:txBody>
      </p:sp>
      <p:pic>
        <p:nvPicPr>
          <p:cNvPr id="4" name="Picture 3"/>
          <p:cNvPicPr>
            <a:picLocks noChangeAspect="1"/>
          </p:cNvPicPr>
          <p:nvPr/>
        </p:nvPicPr>
        <p:blipFill>
          <a:blip r:embed="rId2"/>
          <a:stretch>
            <a:fillRect/>
          </a:stretch>
        </p:blipFill>
        <p:spPr>
          <a:xfrm>
            <a:off x="5634076" y="600385"/>
            <a:ext cx="2182091" cy="2902181"/>
          </a:xfrm>
          <a:prstGeom prst="rect">
            <a:avLst/>
          </a:prstGeom>
        </p:spPr>
      </p:pic>
    </p:spTree>
    <p:extLst>
      <p:ext uri="{BB962C8B-B14F-4D97-AF65-F5344CB8AC3E}">
        <p14:creationId xmlns:p14="http://schemas.microsoft.com/office/powerpoint/2010/main" val="3154327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0760"/>
            <a:ext cx="8229600" cy="5665404"/>
          </a:xfrm>
        </p:spPr>
        <p:txBody>
          <a:bodyPr>
            <a:normAutofit lnSpcReduction="10000"/>
          </a:bodyPr>
          <a:lstStyle/>
          <a:p>
            <a:r>
              <a:rPr lang="pt-BR" b="1" dirty="0"/>
              <a:t>CIDADE ALERTA:</a:t>
            </a:r>
            <a:r>
              <a:rPr lang="pt-BR" dirty="0"/>
              <a:t/>
            </a:r>
            <a:br>
              <a:rPr lang="pt-BR" dirty="0"/>
            </a:br>
            <a:r>
              <a:rPr lang="pt-BR" dirty="0"/>
              <a:t>(</a:t>
            </a:r>
            <a:r>
              <a:rPr lang="pt-BR" dirty="0" err="1"/>
              <a:t>Datena</a:t>
            </a:r>
            <a:r>
              <a:rPr lang="pt-BR" dirty="0"/>
              <a:t>):</a:t>
            </a:r>
            <a:br>
              <a:rPr lang="pt-BR" dirty="0"/>
            </a:br>
            <a:r>
              <a:rPr lang="pt-BR" dirty="0"/>
              <a:t>- Onde é que a gente vai parar? - Cadê as autoridades? Cadê as autoridades?</a:t>
            </a:r>
            <a:br>
              <a:rPr lang="pt-BR" dirty="0"/>
            </a:br>
            <a:r>
              <a:rPr lang="pt-BR" dirty="0"/>
              <a:t>A menina ia para a casa da avozinha a pé!</a:t>
            </a:r>
            <a:br>
              <a:rPr lang="pt-BR" dirty="0"/>
            </a:br>
            <a:r>
              <a:rPr lang="pt-BR" dirty="0"/>
              <a:t>Ou seja, não tem transporte público! - Não tem transporte público!</a:t>
            </a:r>
            <a:br>
              <a:rPr lang="pt-BR" dirty="0"/>
            </a:br>
            <a:r>
              <a:rPr lang="pt-BR" dirty="0"/>
              <a:t>E foi devorada viva.... Um lobo, um lobo safado. Põe na tela! Porque eu falo mesmo, não tenho medo de lobo, não tenho medo de lobo não.</a:t>
            </a:r>
            <a:br>
              <a:rPr lang="pt-BR" dirty="0"/>
            </a:br>
            <a:endParaRPr lang="en-US" dirty="0"/>
          </a:p>
        </p:txBody>
      </p:sp>
      <p:pic>
        <p:nvPicPr>
          <p:cNvPr id="4" name="Picture 3"/>
          <p:cNvPicPr>
            <a:picLocks noChangeAspect="1"/>
          </p:cNvPicPr>
          <p:nvPr/>
        </p:nvPicPr>
        <p:blipFill>
          <a:blip r:embed="rId2"/>
          <a:stretch>
            <a:fillRect/>
          </a:stretch>
        </p:blipFill>
        <p:spPr>
          <a:xfrm rot="16200000">
            <a:off x="3950382" y="4437667"/>
            <a:ext cx="1629460" cy="2980721"/>
          </a:xfrm>
          <a:prstGeom prst="rect">
            <a:avLst/>
          </a:prstGeom>
        </p:spPr>
      </p:pic>
    </p:spTree>
    <p:extLst>
      <p:ext uri="{BB962C8B-B14F-4D97-AF65-F5344CB8AC3E}">
        <p14:creationId xmlns:p14="http://schemas.microsoft.com/office/powerpoint/2010/main" val="323181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7044"/>
            <a:ext cx="5180988" cy="6676825"/>
          </a:xfrm>
        </p:spPr>
        <p:txBody>
          <a:bodyPr>
            <a:normAutofit fontScale="85000" lnSpcReduction="20000"/>
          </a:bodyPr>
          <a:lstStyle/>
          <a:p>
            <a:r>
              <a:rPr lang="pt-BR" b="1" dirty="0"/>
              <a:t>GLOBO REPÓRTER:</a:t>
            </a:r>
            <a:r>
              <a:rPr lang="pt-BR" dirty="0"/>
              <a:t/>
            </a:r>
            <a:br>
              <a:rPr lang="pt-BR" dirty="0"/>
            </a:br>
            <a:r>
              <a:rPr lang="pt-BR" dirty="0"/>
              <a:t>(Na primeira sexta-feira logo após o acontecido)</a:t>
            </a:r>
            <a:br>
              <a:rPr lang="pt-BR" dirty="0"/>
            </a:br>
            <a:r>
              <a:rPr lang="pt-BR" dirty="0"/>
              <a:t>(Sérgio Chapelin):</a:t>
            </a:r>
            <a:br>
              <a:rPr lang="pt-BR" dirty="0"/>
            </a:br>
            <a:r>
              <a:rPr lang="pt-BR" dirty="0"/>
              <a:t>- A natureza feroz. Uma batalha selvagem. Os animais que atacam pessoas. Será possível domar estas criaturas? Nesta edição do Globo Repórter você vai conhecer os animais que se alimentam de carne humana. E mais: como evitar os seus ataques; que atitude tomar se você estiver cercado por feras; e a incrível história da garota salva da barriga de um lobo por um lenhador...</a:t>
            </a:r>
            <a:br>
              <a:rPr lang="pt-BR" dirty="0"/>
            </a:br>
            <a:r>
              <a:rPr lang="pt-BR" dirty="0"/>
              <a:t/>
            </a:r>
            <a:br>
              <a:rPr lang="pt-BR" dirty="0"/>
            </a:br>
            <a:endParaRPr lang="en-US" dirty="0"/>
          </a:p>
        </p:txBody>
      </p:sp>
      <p:pic>
        <p:nvPicPr>
          <p:cNvPr id="6" name="Picture 5"/>
          <p:cNvPicPr>
            <a:picLocks noChangeAspect="1"/>
          </p:cNvPicPr>
          <p:nvPr/>
        </p:nvPicPr>
        <p:blipFill>
          <a:blip r:embed="rId2"/>
          <a:stretch>
            <a:fillRect/>
          </a:stretch>
        </p:blipFill>
        <p:spPr>
          <a:xfrm>
            <a:off x="5638188" y="412548"/>
            <a:ext cx="2898364" cy="2183434"/>
          </a:xfrm>
          <a:prstGeom prst="rect">
            <a:avLst/>
          </a:prstGeom>
        </p:spPr>
      </p:pic>
    </p:spTree>
    <p:extLst>
      <p:ext uri="{BB962C8B-B14F-4D97-AF65-F5344CB8AC3E}">
        <p14:creationId xmlns:p14="http://schemas.microsoft.com/office/powerpoint/2010/main" val="283129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pt-BR" b="1" dirty="0"/>
          </a:p>
          <a:p>
            <a:pPr marL="0" indent="0" algn="ctr">
              <a:buNone/>
            </a:pPr>
            <a:r>
              <a:rPr lang="pt-BR" b="1" dirty="0"/>
              <a:t>REVISTA VEJA:</a:t>
            </a:r>
            <a:r>
              <a:rPr lang="pt-BR" dirty="0"/>
              <a:t/>
            </a:r>
            <a:br>
              <a:rPr lang="pt-BR" dirty="0"/>
            </a:br>
            <a:r>
              <a:rPr lang="pt-BR" dirty="0"/>
              <a:t>Lula sabia das intenções do lobo.</a:t>
            </a:r>
            <a:br>
              <a:rPr lang="pt-BR" dirty="0"/>
            </a:br>
            <a:endParaRPr lang="en-US" dirty="0"/>
          </a:p>
        </p:txBody>
      </p:sp>
    </p:spTree>
    <p:extLst>
      <p:ext uri="{BB962C8B-B14F-4D97-AF65-F5344CB8AC3E}">
        <p14:creationId xmlns:p14="http://schemas.microsoft.com/office/powerpoint/2010/main" val="3211984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812" y="1600200"/>
            <a:ext cx="3573988" cy="4525963"/>
          </a:xfrm>
        </p:spPr>
        <p:txBody>
          <a:bodyPr/>
          <a:lstStyle/>
          <a:p>
            <a:r>
              <a:rPr lang="pt-BR" b="1" dirty="0"/>
              <a:t>REVISTA CLÁUDIA:</a:t>
            </a:r>
            <a:r>
              <a:rPr lang="pt-BR" dirty="0"/>
              <a:t/>
            </a:r>
            <a:br>
              <a:rPr lang="pt-BR" dirty="0"/>
            </a:br>
            <a:r>
              <a:rPr lang="pt-BR" dirty="0"/>
              <a:t>Como chegar à casa da vovozinha sem se deixar enganar pelos lobos no caminho.</a:t>
            </a:r>
            <a:br>
              <a:rPr lang="pt-BR" dirty="0"/>
            </a:br>
            <a:endParaRPr lang="en-US" dirty="0"/>
          </a:p>
        </p:txBody>
      </p:sp>
      <p:pic>
        <p:nvPicPr>
          <p:cNvPr id="2" name="Picture 1"/>
          <p:cNvPicPr>
            <a:picLocks noChangeAspect="1"/>
          </p:cNvPicPr>
          <p:nvPr/>
        </p:nvPicPr>
        <p:blipFill>
          <a:blip r:embed="rId2"/>
          <a:stretch>
            <a:fillRect/>
          </a:stretch>
        </p:blipFill>
        <p:spPr>
          <a:xfrm>
            <a:off x="771878" y="776990"/>
            <a:ext cx="3149600" cy="4292600"/>
          </a:xfrm>
          <a:prstGeom prst="rect">
            <a:avLst/>
          </a:prstGeom>
        </p:spPr>
      </p:pic>
    </p:spTree>
    <p:extLst>
      <p:ext uri="{BB962C8B-B14F-4D97-AF65-F5344CB8AC3E}">
        <p14:creationId xmlns:p14="http://schemas.microsoft.com/office/powerpoint/2010/main" val="324271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5544"/>
            <a:ext cx="8229600" cy="5320620"/>
          </a:xfrm>
        </p:spPr>
        <p:txBody>
          <a:bodyPr/>
          <a:lstStyle/>
          <a:p>
            <a:r>
              <a:rPr lang="pt-BR" b="1" dirty="0"/>
              <a:t>REVISTA MEN´S HEALTH:</a:t>
            </a:r>
            <a:r>
              <a:rPr lang="pt-BR" dirty="0"/>
              <a:t/>
            </a:r>
            <a:br>
              <a:rPr lang="pt-BR" dirty="0"/>
            </a:br>
            <a:r>
              <a:rPr lang="pt-BR" dirty="0"/>
              <a:t>Vinte exercícios para ter um bíceps de lenhador! 10 dias para perder a barriga!</a:t>
            </a:r>
            <a:br>
              <a:rPr lang="pt-BR" dirty="0"/>
            </a:br>
            <a:endParaRPr lang="en-US" dirty="0"/>
          </a:p>
        </p:txBody>
      </p:sp>
      <p:pic>
        <p:nvPicPr>
          <p:cNvPr id="5" name="Picture 4"/>
          <p:cNvPicPr>
            <a:picLocks noChangeAspect="1"/>
          </p:cNvPicPr>
          <p:nvPr/>
        </p:nvPicPr>
        <p:blipFill>
          <a:blip r:embed="rId2"/>
          <a:stretch>
            <a:fillRect/>
          </a:stretch>
        </p:blipFill>
        <p:spPr>
          <a:xfrm rot="3043496">
            <a:off x="2418442" y="4385268"/>
            <a:ext cx="4229100" cy="952500"/>
          </a:xfrm>
          <a:prstGeom prst="rect">
            <a:avLst/>
          </a:prstGeom>
        </p:spPr>
      </p:pic>
    </p:spTree>
    <p:extLst>
      <p:ext uri="{BB962C8B-B14F-4D97-AF65-F5344CB8AC3E}">
        <p14:creationId xmlns:p14="http://schemas.microsoft.com/office/powerpoint/2010/main" val="2411647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7996"/>
            <a:ext cx="8229600" cy="5418168"/>
          </a:xfrm>
        </p:spPr>
        <p:txBody>
          <a:bodyPr/>
          <a:lstStyle/>
          <a:p>
            <a:r>
              <a:rPr lang="pt-BR" b="1" dirty="0"/>
              <a:t>REVISTA NOVA:</a:t>
            </a:r>
            <a:r>
              <a:rPr lang="pt-BR" dirty="0"/>
              <a:t/>
            </a:r>
            <a:br>
              <a:rPr lang="pt-BR" dirty="0"/>
            </a:br>
            <a:r>
              <a:rPr lang="pt-BR" dirty="0"/>
              <a:t>Dez maneiras de levar um lobo à loucura na cama.</a:t>
            </a:r>
            <a:br>
              <a:rPr lang="pt-BR" dirty="0"/>
            </a:br>
            <a:endParaRPr lang="en-US" dirty="0"/>
          </a:p>
        </p:txBody>
      </p:sp>
      <p:pic>
        <p:nvPicPr>
          <p:cNvPr id="2" name="Picture 1"/>
          <p:cNvPicPr>
            <a:picLocks noChangeAspect="1"/>
          </p:cNvPicPr>
          <p:nvPr/>
        </p:nvPicPr>
        <p:blipFill>
          <a:blip r:embed="rId2"/>
          <a:stretch>
            <a:fillRect/>
          </a:stretch>
        </p:blipFill>
        <p:spPr>
          <a:xfrm>
            <a:off x="3416533" y="2247603"/>
            <a:ext cx="3032894" cy="3990651"/>
          </a:xfrm>
          <a:prstGeom prst="rect">
            <a:avLst/>
          </a:prstGeom>
        </p:spPr>
      </p:pic>
    </p:spTree>
    <p:extLst>
      <p:ext uri="{BB962C8B-B14F-4D97-AF65-F5344CB8AC3E}">
        <p14:creationId xmlns:p14="http://schemas.microsoft.com/office/powerpoint/2010/main" val="18177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560" y="2315032"/>
            <a:ext cx="6776239" cy="3811131"/>
          </a:xfrm>
        </p:spPr>
        <p:txBody>
          <a:bodyPr>
            <a:normAutofit lnSpcReduction="10000"/>
          </a:bodyPr>
          <a:lstStyle/>
          <a:p>
            <a:pPr marL="0" indent="0" algn="just">
              <a:buNone/>
            </a:pPr>
            <a:r>
              <a:rPr lang="pt-BR" dirty="0"/>
              <a:t>Legenda da foto: Chapeuzinho, à direita, aperta a mão de seu salvador.</a:t>
            </a:r>
            <a:br>
              <a:rPr lang="pt-BR" dirty="0"/>
            </a:br>
            <a:r>
              <a:rPr lang="pt-BR" dirty="0"/>
              <a:t>Na matéria, box com um zoólogo explicando os hábitos alimentares dos lobos e um imenso infográfico mostrando como Chapeuzinho foi devorada e depois salva pelo lenhador.</a:t>
            </a:r>
            <a:br>
              <a:rPr lang="pt-BR" dirty="0"/>
            </a:br>
            <a:endParaRPr lang="en-US" dirty="0"/>
          </a:p>
        </p:txBody>
      </p:sp>
      <p:pic>
        <p:nvPicPr>
          <p:cNvPr id="2" name="Picture 1"/>
          <p:cNvPicPr>
            <a:picLocks noChangeAspect="1"/>
          </p:cNvPicPr>
          <p:nvPr/>
        </p:nvPicPr>
        <p:blipFill>
          <a:blip r:embed="rId2"/>
          <a:stretch>
            <a:fillRect/>
          </a:stretch>
        </p:blipFill>
        <p:spPr>
          <a:xfrm>
            <a:off x="42583" y="1180572"/>
            <a:ext cx="4495800" cy="977900"/>
          </a:xfrm>
          <a:prstGeom prst="rect">
            <a:avLst/>
          </a:prstGeom>
        </p:spPr>
      </p:pic>
    </p:spTree>
    <p:extLst>
      <p:ext uri="{BB962C8B-B14F-4D97-AF65-F5344CB8AC3E}">
        <p14:creationId xmlns:p14="http://schemas.microsoft.com/office/powerpoint/2010/main" val="1492897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3324" y="2879906"/>
            <a:ext cx="6372283" cy="3246257"/>
          </a:xfrm>
        </p:spPr>
        <p:txBody>
          <a:bodyPr/>
          <a:lstStyle/>
          <a:p>
            <a:r>
              <a:rPr lang="pt-BR" b="1" dirty="0"/>
              <a:t>O ESTADO DE S. PAULO:</a:t>
            </a:r>
            <a:r>
              <a:rPr lang="pt-BR" dirty="0"/>
              <a:t/>
            </a:r>
            <a:br>
              <a:rPr lang="pt-BR" dirty="0"/>
            </a:br>
            <a:r>
              <a:rPr lang="pt-BR" dirty="0"/>
              <a:t>Lobo que devorou Chapeuzinho seria filiado ao PT.</a:t>
            </a:r>
            <a:br>
              <a:rPr lang="pt-BR" dirty="0"/>
            </a:br>
            <a:endParaRPr lang="en-US" dirty="0"/>
          </a:p>
        </p:txBody>
      </p:sp>
      <p:pic>
        <p:nvPicPr>
          <p:cNvPr id="2" name="Picture 1"/>
          <p:cNvPicPr>
            <a:picLocks noChangeAspect="1"/>
          </p:cNvPicPr>
          <p:nvPr/>
        </p:nvPicPr>
        <p:blipFill>
          <a:blip r:embed="rId2"/>
          <a:stretch>
            <a:fillRect/>
          </a:stretch>
        </p:blipFill>
        <p:spPr>
          <a:xfrm>
            <a:off x="2984500" y="314506"/>
            <a:ext cx="3162300" cy="2565400"/>
          </a:xfrm>
          <a:prstGeom prst="rect">
            <a:avLst/>
          </a:prstGeom>
        </p:spPr>
      </p:pic>
    </p:spTree>
    <p:extLst>
      <p:ext uri="{BB962C8B-B14F-4D97-AF65-F5344CB8AC3E}">
        <p14:creationId xmlns:p14="http://schemas.microsoft.com/office/powerpoint/2010/main" val="246605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3999" cy="6858000"/>
          </a:xfrm>
        </p:spPr>
        <p:txBody>
          <a:bodyPr/>
          <a:lstStyle/>
          <a:p>
            <a:endParaRPr lang="en-US" dirty="0">
              <a:solidFill>
                <a:srgbClr val="800000"/>
              </a:solidFill>
            </a:endParaRPr>
          </a:p>
          <a:p>
            <a:r>
              <a:rPr lang="en-US" dirty="0" err="1">
                <a:solidFill>
                  <a:srgbClr val="800000"/>
                </a:solidFill>
              </a:rPr>
              <a:t>Processo</a:t>
            </a:r>
            <a:r>
              <a:rPr lang="en-US" dirty="0">
                <a:solidFill>
                  <a:srgbClr val="800000"/>
                </a:solidFill>
              </a:rPr>
              <a:t> da </a:t>
            </a:r>
            <a:r>
              <a:rPr lang="en-US" dirty="0" err="1">
                <a:solidFill>
                  <a:srgbClr val="800000"/>
                </a:solidFill>
              </a:rPr>
              <a:t>comunicação</a:t>
            </a:r>
            <a:endParaRPr lang="en-US" dirty="0">
              <a:solidFill>
                <a:srgbClr val="800000"/>
              </a:solidFill>
            </a:endParaRPr>
          </a:p>
        </p:txBody>
      </p:sp>
      <p:sp>
        <p:nvSpPr>
          <p:cNvPr id="4" name="TextBox 3"/>
          <p:cNvSpPr txBox="1"/>
          <p:nvPr/>
        </p:nvSpPr>
        <p:spPr>
          <a:xfrm>
            <a:off x="865624" y="3836448"/>
            <a:ext cx="1865347" cy="461665"/>
          </a:xfrm>
          <a:prstGeom prst="rect">
            <a:avLst/>
          </a:prstGeom>
          <a:noFill/>
        </p:spPr>
        <p:txBody>
          <a:bodyPr wrap="square" rtlCol="0">
            <a:spAutoFit/>
          </a:bodyPr>
          <a:lstStyle/>
          <a:p>
            <a:r>
              <a:rPr lang="en-US" dirty="0"/>
              <a:t> </a:t>
            </a:r>
            <a:r>
              <a:rPr lang="en-US" sz="2400" dirty="0" err="1">
                <a:solidFill>
                  <a:srgbClr val="800000"/>
                </a:solidFill>
              </a:rPr>
              <a:t>Transmissor</a:t>
            </a:r>
            <a:endParaRPr lang="en-US" sz="2400" dirty="0">
              <a:solidFill>
                <a:srgbClr val="800000"/>
              </a:solidFill>
            </a:endParaRPr>
          </a:p>
        </p:txBody>
      </p:sp>
      <p:sp>
        <p:nvSpPr>
          <p:cNvPr id="5" name="TextBox 4"/>
          <p:cNvSpPr txBox="1"/>
          <p:nvPr/>
        </p:nvSpPr>
        <p:spPr>
          <a:xfrm>
            <a:off x="7154518" y="3820278"/>
            <a:ext cx="1634105" cy="461665"/>
          </a:xfrm>
          <a:prstGeom prst="rect">
            <a:avLst/>
          </a:prstGeom>
          <a:noFill/>
        </p:spPr>
        <p:txBody>
          <a:bodyPr wrap="square" rtlCol="0">
            <a:spAutoFit/>
          </a:bodyPr>
          <a:lstStyle/>
          <a:p>
            <a:r>
              <a:rPr lang="en-US" sz="2400" dirty="0"/>
              <a:t> </a:t>
            </a:r>
            <a:r>
              <a:rPr lang="en-US" sz="2400" dirty="0">
                <a:solidFill>
                  <a:srgbClr val="800000"/>
                </a:solidFill>
              </a:rPr>
              <a:t>Receptor</a:t>
            </a:r>
          </a:p>
        </p:txBody>
      </p:sp>
      <p:sp>
        <p:nvSpPr>
          <p:cNvPr id="6" name="TextBox 5"/>
          <p:cNvSpPr txBox="1"/>
          <p:nvPr/>
        </p:nvSpPr>
        <p:spPr>
          <a:xfrm>
            <a:off x="4119988" y="3775326"/>
            <a:ext cx="1634105" cy="830997"/>
          </a:xfrm>
          <a:prstGeom prst="rect">
            <a:avLst/>
          </a:prstGeom>
          <a:noFill/>
        </p:spPr>
        <p:txBody>
          <a:bodyPr wrap="square" rtlCol="0">
            <a:spAutoFit/>
          </a:bodyPr>
          <a:lstStyle/>
          <a:p>
            <a:pPr algn="ctr"/>
            <a:r>
              <a:rPr lang="en-US" dirty="0">
                <a:solidFill>
                  <a:srgbClr val="800000"/>
                </a:solidFill>
              </a:rPr>
              <a:t> </a:t>
            </a:r>
            <a:r>
              <a:rPr lang="en-US" sz="2400" dirty="0" err="1">
                <a:solidFill>
                  <a:srgbClr val="800000"/>
                </a:solidFill>
              </a:rPr>
              <a:t>Veículo</a:t>
            </a:r>
            <a:r>
              <a:rPr lang="en-US" sz="2400" dirty="0">
                <a:solidFill>
                  <a:srgbClr val="800000"/>
                </a:solidFill>
              </a:rPr>
              <a:t> (</a:t>
            </a:r>
            <a:r>
              <a:rPr lang="en-US" sz="2400" dirty="0" err="1">
                <a:solidFill>
                  <a:srgbClr val="800000"/>
                </a:solidFill>
              </a:rPr>
              <a:t>meio</a:t>
            </a:r>
            <a:r>
              <a:rPr lang="en-US" sz="2400" dirty="0">
                <a:solidFill>
                  <a:srgbClr val="800000"/>
                </a:solidFill>
              </a:rPr>
              <a:t>)</a:t>
            </a:r>
          </a:p>
        </p:txBody>
      </p:sp>
      <p:sp>
        <p:nvSpPr>
          <p:cNvPr id="7" name="Right Arrow 6"/>
          <p:cNvSpPr/>
          <p:nvPr/>
        </p:nvSpPr>
        <p:spPr>
          <a:xfrm>
            <a:off x="2922034" y="3843402"/>
            <a:ext cx="978408" cy="4846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ight Arrow 7"/>
          <p:cNvSpPr/>
          <p:nvPr/>
        </p:nvSpPr>
        <p:spPr>
          <a:xfrm>
            <a:off x="5877784" y="3820926"/>
            <a:ext cx="978408" cy="4846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9" name="Straight Connector 18"/>
          <p:cNvCxnSpPr>
            <a:stCxn id="4" idx="2"/>
          </p:cNvCxnSpPr>
          <p:nvPr/>
        </p:nvCxnSpPr>
        <p:spPr>
          <a:xfrm>
            <a:off x="1798298" y="4298113"/>
            <a:ext cx="11115" cy="10624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98298" y="5360534"/>
            <a:ext cx="62519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8050241" y="4328035"/>
            <a:ext cx="0" cy="1032499"/>
          </a:xfrm>
          <a:prstGeom prst="line">
            <a:avLst/>
          </a:prstGeom>
        </p:spPr>
        <p:style>
          <a:lnRef idx="2">
            <a:schemeClr val="accent1"/>
          </a:lnRef>
          <a:fillRef idx="0">
            <a:schemeClr val="accent1"/>
          </a:fillRef>
          <a:effectRef idx="1">
            <a:schemeClr val="accent1"/>
          </a:effectRef>
          <a:fontRef idx="minor">
            <a:schemeClr val="tx1"/>
          </a:fontRef>
        </p:style>
      </p:cxnSp>
      <p:sp>
        <p:nvSpPr>
          <p:cNvPr id="31" name="Oval Callout 30"/>
          <p:cNvSpPr/>
          <p:nvPr/>
        </p:nvSpPr>
        <p:spPr>
          <a:xfrm>
            <a:off x="4105561" y="4606323"/>
            <a:ext cx="2011708" cy="126989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Ruídos</a:t>
            </a:r>
            <a:r>
              <a:rPr lang="en-US" dirty="0"/>
              <a:t> </a:t>
            </a:r>
            <a:r>
              <a:rPr lang="en-US" dirty="0" err="1"/>
              <a:t>na</a:t>
            </a:r>
            <a:r>
              <a:rPr lang="en-US" dirty="0"/>
              <a:t> </a:t>
            </a:r>
            <a:r>
              <a:rPr lang="en-US" dirty="0" err="1"/>
              <a:t>comunicação</a:t>
            </a:r>
            <a:endParaRPr lang="en-US" dirty="0"/>
          </a:p>
        </p:txBody>
      </p:sp>
      <p:sp>
        <p:nvSpPr>
          <p:cNvPr id="11" name="Colchete Duplo 10">
            <a:extLst>
              <a:ext uri="{FF2B5EF4-FFF2-40B4-BE49-F238E27FC236}">
                <a16:creationId xmlns:a16="http://schemas.microsoft.com/office/drawing/2014/main" xmlns="" id="{EE85A7FF-3EB2-484F-95C9-5533BC5DD667}"/>
              </a:ext>
            </a:extLst>
          </p:cNvPr>
          <p:cNvSpPr/>
          <p:nvPr/>
        </p:nvSpPr>
        <p:spPr>
          <a:xfrm flipH="1">
            <a:off x="494265" y="1828799"/>
            <a:ext cx="8130745" cy="4572001"/>
          </a:xfrm>
          <a:prstGeom prst="bracketPair">
            <a:avLst/>
          </a:prstGeom>
          <a:no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t"/>
          <a:lstStyle/>
          <a:p>
            <a:pPr algn="ctr"/>
            <a:r>
              <a:rPr lang="pt-BR" dirty="0"/>
              <a:t>CONTEXTO SOCIAL – território, cultura, universo simbólico, crenças..........</a:t>
            </a:r>
          </a:p>
        </p:txBody>
      </p:sp>
    </p:spTree>
    <p:extLst>
      <p:ext uri="{BB962C8B-B14F-4D97-AF65-F5344CB8AC3E}">
        <p14:creationId xmlns:p14="http://schemas.microsoft.com/office/powerpoint/2010/main" val="1973770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3000" fill="hold"/>
                                        <p:tgtEl>
                                          <p:spTgt spid="11"/>
                                        </p:tgtEl>
                                        <p:attrNameLst>
                                          <p:attrName>ppt_x</p:attrName>
                                        </p:attrNameLst>
                                      </p:cBhvr>
                                      <p:tavLst>
                                        <p:tav tm="0">
                                          <p:val>
                                            <p:strVal val="#ppt_x"/>
                                          </p:val>
                                        </p:tav>
                                        <p:tav tm="100000">
                                          <p:val>
                                            <p:strVal val="#ppt_x"/>
                                          </p:val>
                                        </p:tav>
                                      </p:tavLst>
                                    </p:anim>
                                    <p:anim calcmode="lin" valueType="num">
                                      <p:cBhvr additive="base">
                                        <p:cTn id="44"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31"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603" y="719234"/>
            <a:ext cx="6499489" cy="5406930"/>
          </a:xfrm>
        </p:spPr>
        <p:txBody>
          <a:bodyPr/>
          <a:lstStyle/>
          <a:p>
            <a:r>
              <a:rPr lang="pt-BR" b="1" dirty="0"/>
              <a:t>O GLOBO:</a:t>
            </a:r>
            <a:r>
              <a:rPr lang="pt-BR" dirty="0"/>
              <a:t/>
            </a:r>
            <a:br>
              <a:rPr lang="pt-BR" dirty="0"/>
            </a:br>
            <a:r>
              <a:rPr lang="pt-BR" dirty="0"/>
              <a:t>Petrobrás apoia ONG do lenhador ligado ao PT que matou um lobo pra salvar menor de idade carente.</a:t>
            </a:r>
            <a:br>
              <a:rPr lang="pt-BR" dirty="0"/>
            </a:br>
            <a:endParaRPr lang="en-US" dirty="0"/>
          </a:p>
        </p:txBody>
      </p:sp>
      <p:pic>
        <p:nvPicPr>
          <p:cNvPr id="2" name="Picture 1"/>
          <p:cNvPicPr>
            <a:picLocks noChangeAspect="1"/>
          </p:cNvPicPr>
          <p:nvPr/>
        </p:nvPicPr>
        <p:blipFill>
          <a:blip r:embed="rId2"/>
          <a:stretch>
            <a:fillRect/>
          </a:stretch>
        </p:blipFill>
        <p:spPr>
          <a:xfrm>
            <a:off x="1778000" y="2928292"/>
            <a:ext cx="5588000" cy="4000500"/>
          </a:xfrm>
          <a:prstGeom prst="rect">
            <a:avLst/>
          </a:prstGeom>
        </p:spPr>
      </p:pic>
    </p:spTree>
    <p:extLst>
      <p:ext uri="{BB962C8B-B14F-4D97-AF65-F5344CB8AC3E}">
        <p14:creationId xmlns:p14="http://schemas.microsoft.com/office/powerpoint/2010/main" val="1804494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03150"/>
            <a:ext cx="8229600" cy="855533"/>
          </a:xfrm>
        </p:spPr>
        <p:txBody>
          <a:bodyPr>
            <a:normAutofit fontScale="62500" lnSpcReduction="20000"/>
          </a:bodyPr>
          <a:lstStyle/>
          <a:p>
            <a:r>
              <a:rPr lang="pt-BR" b="1" dirty="0"/>
              <a:t>ZERO HORA:</a:t>
            </a:r>
            <a:r>
              <a:rPr lang="pt-BR" dirty="0"/>
              <a:t/>
            </a:r>
            <a:br>
              <a:rPr lang="pt-BR" dirty="0"/>
            </a:br>
            <a:r>
              <a:rPr lang="pt-BR" dirty="0"/>
              <a:t>Avó de Chapeuzinho nasceu no RS...</a:t>
            </a:r>
            <a:br>
              <a:rPr lang="pt-BR" dirty="0"/>
            </a:br>
            <a:endParaRPr lang="en-US" dirty="0"/>
          </a:p>
        </p:txBody>
      </p:sp>
      <p:pic>
        <p:nvPicPr>
          <p:cNvPr id="4" name="Picture 3"/>
          <p:cNvPicPr>
            <a:picLocks noChangeAspect="1"/>
          </p:cNvPicPr>
          <p:nvPr/>
        </p:nvPicPr>
        <p:blipFill>
          <a:blip r:embed="rId2"/>
          <a:stretch>
            <a:fillRect/>
          </a:stretch>
        </p:blipFill>
        <p:spPr>
          <a:xfrm>
            <a:off x="863600" y="319342"/>
            <a:ext cx="6351577" cy="5144342"/>
          </a:xfrm>
          <a:prstGeom prst="rect">
            <a:avLst/>
          </a:prstGeom>
        </p:spPr>
      </p:pic>
    </p:spTree>
    <p:extLst>
      <p:ext uri="{BB962C8B-B14F-4D97-AF65-F5344CB8AC3E}">
        <p14:creationId xmlns:p14="http://schemas.microsoft.com/office/powerpoint/2010/main" val="1789097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b="1" dirty="0"/>
              <a:t>AQUI:</a:t>
            </a:r>
            <a:r>
              <a:rPr lang="pt-BR" dirty="0"/>
              <a:t/>
            </a:r>
            <a:br>
              <a:rPr lang="pt-BR" dirty="0"/>
            </a:br>
            <a:r>
              <a:rPr lang="pt-BR" dirty="0"/>
              <a:t>Sangue e tragédia na casa da vovó.</a:t>
            </a:r>
            <a:br>
              <a:rPr lang="pt-BR" dirty="0"/>
            </a:br>
            <a:endParaRPr lang="en-US" dirty="0"/>
          </a:p>
        </p:txBody>
      </p:sp>
      <p:pic>
        <p:nvPicPr>
          <p:cNvPr id="6146" name="Picture 2" descr="C:\Documents and Settings\Botazzo\Meus documentos\Minhas imagens\logo_AquiPE.gif"/>
          <p:cNvPicPr>
            <a:picLocks noChangeAspect="1" noChangeArrowheads="1"/>
          </p:cNvPicPr>
          <p:nvPr/>
        </p:nvPicPr>
        <p:blipFill>
          <a:blip r:embed="rId2"/>
          <a:srcRect/>
          <a:stretch>
            <a:fillRect/>
          </a:stretch>
        </p:blipFill>
        <p:spPr bwMode="auto">
          <a:xfrm>
            <a:off x="547953" y="2871788"/>
            <a:ext cx="5451774" cy="3254375"/>
          </a:xfrm>
          <a:prstGeom prst="rect">
            <a:avLst/>
          </a:prstGeom>
          <a:noFill/>
        </p:spPr>
      </p:pic>
    </p:spTree>
    <p:extLst>
      <p:ext uri="{BB962C8B-B14F-4D97-AF65-F5344CB8AC3E}">
        <p14:creationId xmlns:p14="http://schemas.microsoft.com/office/powerpoint/2010/main" val="3559495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066" y="988540"/>
            <a:ext cx="5523470" cy="5592369"/>
          </a:xfrm>
        </p:spPr>
        <p:txBody>
          <a:bodyPr>
            <a:normAutofit lnSpcReduction="10000"/>
          </a:bodyPr>
          <a:lstStyle/>
          <a:p>
            <a:r>
              <a:rPr lang="pt-BR" b="1" dirty="0"/>
              <a:t>REVISTA CARAS:</a:t>
            </a:r>
            <a:r>
              <a:rPr lang="pt-BR" dirty="0"/>
              <a:t/>
            </a:r>
            <a:br>
              <a:rPr lang="pt-BR" dirty="0"/>
            </a:br>
            <a:r>
              <a:rPr lang="pt-BR" dirty="0"/>
              <a:t>(Ensaio fotográfico com Chapeuzinho na semana seguinte)</a:t>
            </a:r>
            <a:br>
              <a:rPr lang="pt-BR" dirty="0"/>
            </a:br>
            <a:r>
              <a:rPr lang="pt-BR" dirty="0"/>
              <a:t>Na banheira de hidromassagem, Chapeuzinho fala a CARAS:</a:t>
            </a:r>
            <a:br>
              <a:rPr lang="pt-BR" dirty="0"/>
            </a:br>
            <a:r>
              <a:rPr lang="pt-BR" dirty="0"/>
              <a:t>- Até ser devorada, eu não dava valor para muitas coisas da vida. Hoje sou outra pessoa.</a:t>
            </a:r>
            <a:br>
              <a:rPr lang="pt-BR" dirty="0"/>
            </a:br>
            <a:endParaRPr lang="en-US" dirty="0"/>
          </a:p>
        </p:txBody>
      </p:sp>
      <p:pic>
        <p:nvPicPr>
          <p:cNvPr id="5123" name="Picture 3" descr="C:\Documents and Settings\Botazzo\Meus documentos\Minhas imagens\caras - lapidarias.jpg"/>
          <p:cNvPicPr>
            <a:picLocks noChangeAspect="1" noChangeArrowheads="1"/>
          </p:cNvPicPr>
          <p:nvPr/>
        </p:nvPicPr>
        <p:blipFill>
          <a:blip r:embed="rId2"/>
          <a:srcRect/>
          <a:stretch>
            <a:fillRect/>
          </a:stretch>
        </p:blipFill>
        <p:spPr bwMode="auto">
          <a:xfrm>
            <a:off x="6102742" y="608453"/>
            <a:ext cx="2403865" cy="3397128"/>
          </a:xfrm>
          <a:prstGeom prst="rect">
            <a:avLst/>
          </a:prstGeom>
          <a:noFill/>
        </p:spPr>
      </p:pic>
    </p:spTree>
    <p:extLst>
      <p:ext uri="{BB962C8B-B14F-4D97-AF65-F5344CB8AC3E}">
        <p14:creationId xmlns:p14="http://schemas.microsoft.com/office/powerpoint/2010/main" val="2900457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150388" cy="4525963"/>
          </a:xfrm>
        </p:spPr>
        <p:txBody>
          <a:bodyPr/>
          <a:lstStyle/>
          <a:p>
            <a:r>
              <a:rPr lang="pt-BR" b="1" dirty="0"/>
              <a:t>PLAYBOY:</a:t>
            </a:r>
            <a:r>
              <a:rPr lang="pt-BR" dirty="0"/>
              <a:t/>
            </a:r>
            <a:br>
              <a:rPr lang="pt-BR" dirty="0"/>
            </a:br>
            <a:r>
              <a:rPr lang="pt-BR" dirty="0"/>
              <a:t>(Ensaio fotográfico no mês seguinte)</a:t>
            </a:r>
            <a:br>
              <a:rPr lang="pt-BR" dirty="0"/>
            </a:br>
            <a:r>
              <a:rPr lang="pt-BR" dirty="0"/>
              <a:t>Veja o que só o lobo viu..</a:t>
            </a:r>
            <a:br>
              <a:rPr lang="pt-BR" dirty="0"/>
            </a:br>
            <a:endParaRPr lang="en-US" dirty="0"/>
          </a:p>
        </p:txBody>
      </p:sp>
      <p:pic>
        <p:nvPicPr>
          <p:cNvPr id="2" name="Picture 1"/>
          <p:cNvPicPr>
            <a:picLocks noChangeAspect="1"/>
          </p:cNvPicPr>
          <p:nvPr/>
        </p:nvPicPr>
        <p:blipFill>
          <a:blip r:embed="rId2"/>
          <a:stretch>
            <a:fillRect/>
          </a:stretch>
        </p:blipFill>
        <p:spPr>
          <a:xfrm>
            <a:off x="4040966" y="1461046"/>
            <a:ext cx="3175000" cy="4318000"/>
          </a:xfrm>
          <a:prstGeom prst="rect">
            <a:avLst/>
          </a:prstGeom>
        </p:spPr>
      </p:pic>
    </p:spTree>
    <p:extLst>
      <p:ext uri="{BB962C8B-B14F-4D97-AF65-F5344CB8AC3E}">
        <p14:creationId xmlns:p14="http://schemas.microsoft.com/office/powerpoint/2010/main" val="2758030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pt-BR" b="1" dirty="0"/>
              <a:t>REVISTA ISTO É:</a:t>
            </a:r>
            <a:r>
              <a:rPr lang="pt-BR" dirty="0"/>
              <a:t/>
            </a:r>
            <a:br>
              <a:rPr lang="pt-BR" dirty="0"/>
            </a:br>
            <a:r>
              <a:rPr lang="pt-BR" dirty="0"/>
              <a:t>Gravações revelam que lobo foi assessor de político influente. </a:t>
            </a:r>
            <a:endParaRPr lang="en-US" dirty="0"/>
          </a:p>
        </p:txBody>
      </p:sp>
      <p:pic>
        <p:nvPicPr>
          <p:cNvPr id="4098" name="Picture 2" descr="C:\Documents and Settings\Botazzo\Meus documentos\Minhas imagens\capa_Isto É.jpg"/>
          <p:cNvPicPr>
            <a:picLocks noChangeAspect="1" noChangeArrowheads="1"/>
          </p:cNvPicPr>
          <p:nvPr/>
        </p:nvPicPr>
        <p:blipFill>
          <a:blip r:embed="rId2"/>
          <a:srcRect/>
          <a:stretch>
            <a:fillRect/>
          </a:stretch>
        </p:blipFill>
        <p:spPr bwMode="auto">
          <a:xfrm>
            <a:off x="5013675" y="2914695"/>
            <a:ext cx="2857500" cy="3771900"/>
          </a:xfrm>
          <a:prstGeom prst="rect">
            <a:avLst/>
          </a:prstGeom>
          <a:noFill/>
        </p:spPr>
      </p:pic>
    </p:spTree>
    <p:extLst>
      <p:ext uri="{BB962C8B-B14F-4D97-AF65-F5344CB8AC3E}">
        <p14:creationId xmlns:p14="http://schemas.microsoft.com/office/powerpoint/2010/main" val="312090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075709" cy="4525963"/>
          </a:xfrm>
        </p:spPr>
        <p:txBody>
          <a:bodyPr>
            <a:normAutofit lnSpcReduction="10000"/>
          </a:bodyPr>
          <a:lstStyle/>
          <a:p>
            <a:r>
              <a:rPr lang="pt-BR" b="1" dirty="0"/>
              <a:t>REVISTA ÉPOCA:</a:t>
            </a:r>
            <a:r>
              <a:rPr lang="pt-BR" dirty="0"/>
              <a:t/>
            </a:r>
            <a:br>
              <a:rPr lang="pt-BR" dirty="0"/>
            </a:br>
            <a:r>
              <a:rPr lang="pt-BR" dirty="0"/>
              <a:t>Herói nacional - a história do lenhador que salvou uma menina da barriga de um lobo raivoso.</a:t>
            </a:r>
            <a:br>
              <a:rPr lang="pt-BR" dirty="0"/>
            </a:br>
            <a:endParaRPr lang="en-US" dirty="0"/>
          </a:p>
        </p:txBody>
      </p:sp>
      <p:pic>
        <p:nvPicPr>
          <p:cNvPr id="3074" name="Picture 2" descr="C:\Documents and Settings\Botazzo\Meus documentos\Minhas imagens\capa_Época"/>
          <p:cNvPicPr>
            <a:picLocks noChangeAspect="1" noChangeArrowheads="1"/>
          </p:cNvPicPr>
          <p:nvPr/>
        </p:nvPicPr>
        <p:blipFill>
          <a:blip r:embed="rId2"/>
          <a:srcRect/>
          <a:stretch>
            <a:fillRect/>
          </a:stretch>
        </p:blipFill>
        <p:spPr bwMode="auto">
          <a:xfrm>
            <a:off x="4193871" y="761918"/>
            <a:ext cx="4057767" cy="5403456"/>
          </a:xfrm>
          <a:prstGeom prst="rect">
            <a:avLst/>
          </a:prstGeom>
          <a:noFill/>
        </p:spPr>
      </p:pic>
    </p:spTree>
    <p:extLst>
      <p:ext uri="{BB962C8B-B14F-4D97-AF65-F5344CB8AC3E}">
        <p14:creationId xmlns:p14="http://schemas.microsoft.com/office/powerpoint/2010/main" val="1889739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0218" y="1385460"/>
            <a:ext cx="4516582" cy="4906963"/>
          </a:xfrm>
        </p:spPr>
        <p:txBody>
          <a:bodyPr/>
          <a:lstStyle/>
          <a:p>
            <a:r>
              <a:rPr lang="pt-BR" b="1" dirty="0"/>
              <a:t>REVISTA CAROS AMIGOS:</a:t>
            </a:r>
            <a:r>
              <a:rPr lang="pt-BR" dirty="0"/>
              <a:t/>
            </a:r>
            <a:br>
              <a:rPr lang="pt-BR" dirty="0"/>
            </a:br>
            <a:r>
              <a:rPr lang="pt-BR" dirty="0"/>
              <a:t>Entrevista "bombástica": Lobos estão sendo vítimas de preconceito em todo o país.</a:t>
            </a:r>
            <a:br>
              <a:rPr lang="pt-BR" dirty="0"/>
            </a:br>
            <a:endParaRPr lang="en-US" dirty="0"/>
          </a:p>
        </p:txBody>
      </p:sp>
      <p:pic>
        <p:nvPicPr>
          <p:cNvPr id="2050" name="Picture 2" descr="C:\Documents and Settings\Botazzo\Meus documentos\Minhas imagens\capa_CarosAmigos.jpg"/>
          <p:cNvPicPr>
            <a:picLocks noChangeAspect="1" noChangeArrowheads="1"/>
          </p:cNvPicPr>
          <p:nvPr/>
        </p:nvPicPr>
        <p:blipFill>
          <a:blip r:embed="rId2"/>
          <a:srcRect/>
          <a:stretch>
            <a:fillRect/>
          </a:stretch>
        </p:blipFill>
        <p:spPr bwMode="auto">
          <a:xfrm>
            <a:off x="546020" y="1485900"/>
            <a:ext cx="3175000" cy="3886200"/>
          </a:xfrm>
          <a:prstGeom prst="rect">
            <a:avLst/>
          </a:prstGeom>
          <a:noFill/>
        </p:spPr>
      </p:pic>
    </p:spTree>
    <p:extLst>
      <p:ext uri="{BB962C8B-B14F-4D97-AF65-F5344CB8AC3E}">
        <p14:creationId xmlns:p14="http://schemas.microsoft.com/office/powerpoint/2010/main" val="3195024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6950"/>
            <a:ext cx="8229600" cy="5609214"/>
          </a:xfrm>
        </p:spPr>
        <p:txBody>
          <a:bodyPr/>
          <a:lstStyle/>
          <a:p>
            <a:r>
              <a:rPr lang="pt-BR" b="1" dirty="0"/>
              <a:t>REVISTA CONTIGO:</a:t>
            </a:r>
            <a:r>
              <a:rPr lang="pt-BR" dirty="0"/>
              <a:t/>
            </a:r>
            <a:br>
              <a:rPr lang="pt-BR" dirty="0"/>
            </a:br>
            <a:r>
              <a:rPr lang="pt-BR" dirty="0"/>
              <a:t>Chapeuzinho pode ser estrela da Globo em próxima novela das 6.</a:t>
            </a:r>
            <a:br>
              <a:rPr lang="pt-BR" dirty="0"/>
            </a:br>
            <a:endParaRPr lang="en-US" dirty="0"/>
          </a:p>
        </p:txBody>
      </p:sp>
      <p:pic>
        <p:nvPicPr>
          <p:cNvPr id="2" name="Picture 1"/>
          <p:cNvPicPr>
            <a:picLocks noChangeAspect="1"/>
          </p:cNvPicPr>
          <p:nvPr/>
        </p:nvPicPr>
        <p:blipFill>
          <a:blip r:embed="rId2"/>
          <a:stretch>
            <a:fillRect/>
          </a:stretch>
        </p:blipFill>
        <p:spPr>
          <a:xfrm>
            <a:off x="2070099" y="2263122"/>
            <a:ext cx="3335663" cy="4594877"/>
          </a:xfrm>
          <a:prstGeom prst="rect">
            <a:avLst/>
          </a:prstGeom>
        </p:spPr>
      </p:pic>
    </p:spTree>
    <p:extLst>
      <p:ext uri="{BB962C8B-B14F-4D97-AF65-F5344CB8AC3E}">
        <p14:creationId xmlns:p14="http://schemas.microsoft.com/office/powerpoint/2010/main" val="1468069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4525" y="887804"/>
            <a:ext cx="3292275" cy="5339502"/>
          </a:xfrm>
        </p:spPr>
        <p:txBody>
          <a:bodyPr>
            <a:normAutofit/>
          </a:bodyPr>
          <a:lstStyle/>
          <a:p>
            <a:r>
              <a:rPr lang="pt-BR" b="1" dirty="0" err="1"/>
              <a:t>G</a:t>
            </a:r>
            <a:r>
              <a:rPr lang="pt-BR" b="1" dirty="0"/>
              <a:t> MAGAZINE:</a:t>
            </a:r>
            <a:r>
              <a:rPr lang="pt-BR" dirty="0"/>
              <a:t/>
            </a:r>
            <a:br>
              <a:rPr lang="pt-BR" dirty="0"/>
            </a:br>
            <a:r>
              <a:rPr lang="pt-BR" dirty="0"/>
              <a:t>(Ensaio fotográfico com lenhador)</a:t>
            </a:r>
            <a:br>
              <a:rPr lang="pt-BR" dirty="0"/>
            </a:br>
            <a:r>
              <a:rPr lang="pt-BR" dirty="0"/>
              <a:t>Lenhador mostra o machado.</a:t>
            </a:r>
            <a:br>
              <a:rPr lang="pt-BR" dirty="0"/>
            </a:br>
            <a:endParaRPr lang="en-US" dirty="0"/>
          </a:p>
        </p:txBody>
      </p:sp>
      <p:pic>
        <p:nvPicPr>
          <p:cNvPr id="2" name="Picture 1"/>
          <p:cNvPicPr>
            <a:picLocks noChangeAspect="1"/>
          </p:cNvPicPr>
          <p:nvPr/>
        </p:nvPicPr>
        <p:blipFill>
          <a:blip r:embed="rId2"/>
          <a:stretch>
            <a:fillRect/>
          </a:stretch>
        </p:blipFill>
        <p:spPr>
          <a:xfrm>
            <a:off x="1022713" y="1067611"/>
            <a:ext cx="3426458" cy="5139687"/>
          </a:xfrm>
          <a:prstGeom prst="rect">
            <a:avLst/>
          </a:prstGeom>
        </p:spPr>
      </p:pic>
    </p:spTree>
    <p:extLst>
      <p:ext uri="{BB962C8B-B14F-4D97-AF65-F5344CB8AC3E}">
        <p14:creationId xmlns:p14="http://schemas.microsoft.com/office/powerpoint/2010/main" val="397867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4914"/>
            <a:ext cx="8229600" cy="5883559"/>
          </a:xfrm>
        </p:spPr>
        <p:style>
          <a:lnRef idx="0">
            <a:schemeClr val="accent6"/>
          </a:lnRef>
          <a:fillRef idx="3">
            <a:schemeClr val="accent6"/>
          </a:fillRef>
          <a:effectRef idx="3">
            <a:schemeClr val="accent6"/>
          </a:effectRef>
          <a:fontRef idx="minor">
            <a:schemeClr val="lt1"/>
          </a:fontRef>
        </p:style>
        <p:txBody>
          <a:bodyPr/>
          <a:lstStyle/>
          <a:p>
            <a:endParaRPr lang="en-US" sz="2800" dirty="0"/>
          </a:p>
          <a:p>
            <a:endParaRPr lang="en-US" sz="2800" dirty="0"/>
          </a:p>
          <a:p>
            <a:pPr marL="0" indent="0" algn="ctr">
              <a:buNone/>
            </a:pPr>
            <a:r>
              <a:rPr lang="en-US" sz="2800" dirty="0" err="1">
                <a:solidFill>
                  <a:srgbClr val="800000"/>
                </a:solidFill>
              </a:rPr>
              <a:t>Princípios</a:t>
            </a:r>
            <a:r>
              <a:rPr lang="en-US" sz="2800" dirty="0">
                <a:solidFill>
                  <a:srgbClr val="800000"/>
                </a:solidFill>
              </a:rPr>
              <a:t> </a:t>
            </a:r>
            <a:r>
              <a:rPr lang="en-US" sz="2800" dirty="0" err="1">
                <a:solidFill>
                  <a:srgbClr val="800000"/>
                </a:solidFill>
              </a:rPr>
              <a:t>básicos</a:t>
            </a:r>
            <a:r>
              <a:rPr lang="en-US" sz="2800" dirty="0">
                <a:solidFill>
                  <a:srgbClr val="800000"/>
                </a:solidFill>
              </a:rPr>
              <a:t> </a:t>
            </a:r>
            <a:r>
              <a:rPr lang="en-US" sz="2800" dirty="0" err="1">
                <a:solidFill>
                  <a:srgbClr val="800000"/>
                </a:solidFill>
              </a:rPr>
              <a:t>para</a:t>
            </a:r>
            <a:r>
              <a:rPr lang="en-US" sz="2800" dirty="0">
                <a:solidFill>
                  <a:srgbClr val="800000"/>
                </a:solidFill>
              </a:rPr>
              <a:t> </a:t>
            </a:r>
            <a:r>
              <a:rPr lang="en-US" sz="2800" dirty="0" err="1">
                <a:solidFill>
                  <a:srgbClr val="800000"/>
                </a:solidFill>
              </a:rPr>
              <a:t>qualquer</a:t>
            </a:r>
            <a:r>
              <a:rPr lang="en-US" sz="2800" dirty="0">
                <a:solidFill>
                  <a:srgbClr val="800000"/>
                </a:solidFill>
              </a:rPr>
              <a:t> </a:t>
            </a:r>
            <a:r>
              <a:rPr lang="en-US" sz="2800" dirty="0" err="1">
                <a:solidFill>
                  <a:srgbClr val="800000"/>
                </a:solidFill>
              </a:rPr>
              <a:t>comunicação</a:t>
            </a:r>
            <a:r>
              <a:rPr lang="en-US" sz="2800" dirty="0">
                <a:solidFill>
                  <a:srgbClr val="800000"/>
                </a:solidFill>
              </a:rPr>
              <a:t>, </a:t>
            </a:r>
            <a:r>
              <a:rPr lang="en-US" sz="2800" dirty="0" err="1">
                <a:solidFill>
                  <a:srgbClr val="800000"/>
                </a:solidFill>
              </a:rPr>
              <a:t>em</a:t>
            </a:r>
            <a:r>
              <a:rPr lang="en-US" sz="2800" dirty="0">
                <a:solidFill>
                  <a:srgbClr val="800000"/>
                </a:solidFill>
              </a:rPr>
              <a:t> </a:t>
            </a:r>
            <a:r>
              <a:rPr lang="en-US" sz="2800" dirty="0" err="1">
                <a:solidFill>
                  <a:srgbClr val="800000"/>
                </a:solidFill>
              </a:rPr>
              <a:t>qualquer</a:t>
            </a:r>
            <a:r>
              <a:rPr lang="en-US" sz="2800" dirty="0">
                <a:solidFill>
                  <a:srgbClr val="800000"/>
                </a:solidFill>
              </a:rPr>
              <a:t> </a:t>
            </a:r>
            <a:r>
              <a:rPr lang="en-US" sz="2800" dirty="0" err="1">
                <a:solidFill>
                  <a:srgbClr val="800000"/>
                </a:solidFill>
              </a:rPr>
              <a:t>suporte</a:t>
            </a:r>
            <a:r>
              <a:rPr lang="en-US" sz="2800" dirty="0">
                <a:solidFill>
                  <a:srgbClr val="800000"/>
                </a:solidFill>
              </a:rPr>
              <a:t> (</a:t>
            </a:r>
            <a:r>
              <a:rPr lang="en-US" sz="2800" dirty="0" err="1">
                <a:solidFill>
                  <a:srgbClr val="800000"/>
                </a:solidFill>
              </a:rPr>
              <a:t>meio</a:t>
            </a:r>
            <a:r>
              <a:rPr lang="en-US" sz="2800" dirty="0">
                <a:solidFill>
                  <a:srgbClr val="800000"/>
                </a:solidFill>
              </a:rPr>
              <a:t>), com </a:t>
            </a:r>
            <a:r>
              <a:rPr lang="en-US" sz="2800" dirty="0" err="1">
                <a:solidFill>
                  <a:srgbClr val="800000"/>
                </a:solidFill>
              </a:rPr>
              <a:t>qualquer</a:t>
            </a:r>
            <a:r>
              <a:rPr lang="en-US" sz="2800" dirty="0">
                <a:solidFill>
                  <a:srgbClr val="800000"/>
                </a:solidFill>
              </a:rPr>
              <a:t> </a:t>
            </a:r>
            <a:r>
              <a:rPr lang="en-US" sz="2800" dirty="0" err="1">
                <a:solidFill>
                  <a:srgbClr val="800000"/>
                </a:solidFill>
              </a:rPr>
              <a:t>finalidade</a:t>
            </a:r>
            <a:r>
              <a:rPr lang="en-US" sz="2800" dirty="0">
                <a:solidFill>
                  <a:srgbClr val="800000"/>
                </a:solidFill>
              </a:rPr>
              <a:t>:</a:t>
            </a:r>
          </a:p>
          <a:p>
            <a:pPr lvl="5"/>
            <a:endParaRPr lang="en-US" dirty="0">
              <a:solidFill>
                <a:srgbClr val="800000"/>
              </a:solidFill>
            </a:endParaRPr>
          </a:p>
          <a:p>
            <a:pPr lvl="5"/>
            <a:endParaRPr lang="en-US" dirty="0">
              <a:solidFill>
                <a:srgbClr val="800000"/>
              </a:solidFill>
            </a:endParaRPr>
          </a:p>
          <a:p>
            <a:pPr lvl="5"/>
            <a:r>
              <a:rPr lang="en-US" sz="2800" dirty="0" err="1">
                <a:solidFill>
                  <a:srgbClr val="800000"/>
                </a:solidFill>
              </a:rPr>
              <a:t>Previsibilidade</a:t>
            </a:r>
            <a:r>
              <a:rPr lang="en-US" sz="2800" dirty="0">
                <a:solidFill>
                  <a:srgbClr val="800000"/>
                </a:solidFill>
              </a:rPr>
              <a:t>;</a:t>
            </a:r>
          </a:p>
          <a:p>
            <a:pPr lvl="5"/>
            <a:r>
              <a:rPr lang="en-US" sz="2800" dirty="0" err="1">
                <a:solidFill>
                  <a:srgbClr val="800000"/>
                </a:solidFill>
              </a:rPr>
              <a:t>Repertório</a:t>
            </a:r>
            <a:r>
              <a:rPr lang="en-US" sz="2800" dirty="0">
                <a:solidFill>
                  <a:srgbClr val="800000"/>
                </a:solidFill>
              </a:rPr>
              <a:t> (</a:t>
            </a:r>
            <a:r>
              <a:rPr lang="en-US" sz="2800" dirty="0" err="1">
                <a:solidFill>
                  <a:srgbClr val="800000"/>
                </a:solidFill>
              </a:rPr>
              <a:t>vocabulário</a:t>
            </a:r>
            <a:r>
              <a:rPr lang="en-US" sz="2800" dirty="0">
                <a:solidFill>
                  <a:srgbClr val="800000"/>
                </a:solidFill>
              </a:rPr>
              <a:t>);</a:t>
            </a:r>
          </a:p>
          <a:p>
            <a:pPr lvl="5"/>
            <a:r>
              <a:rPr lang="en-US" sz="2800" dirty="0" err="1">
                <a:solidFill>
                  <a:srgbClr val="800000"/>
                </a:solidFill>
              </a:rPr>
              <a:t>Redundância</a:t>
            </a:r>
            <a:r>
              <a:rPr lang="en-US" sz="2800" dirty="0">
                <a:solidFill>
                  <a:srgbClr val="800000"/>
                </a:solidFill>
              </a:rPr>
              <a:t>;</a:t>
            </a:r>
          </a:p>
          <a:p>
            <a:pPr lvl="5"/>
            <a:r>
              <a:rPr lang="en-US" sz="2800" dirty="0" err="1">
                <a:solidFill>
                  <a:srgbClr val="800000"/>
                </a:solidFill>
              </a:rPr>
              <a:t>Estrutura</a:t>
            </a:r>
            <a:r>
              <a:rPr lang="en-US" sz="2800" dirty="0">
                <a:solidFill>
                  <a:srgbClr val="800000"/>
                </a:solidFill>
              </a:rPr>
              <a:t> de </a:t>
            </a:r>
            <a:r>
              <a:rPr lang="en-US" sz="2800" dirty="0" err="1">
                <a:solidFill>
                  <a:srgbClr val="800000"/>
                </a:solidFill>
              </a:rPr>
              <a:t>significação</a:t>
            </a:r>
            <a:r>
              <a:rPr lang="en-US" sz="2800" dirty="0">
                <a:solidFill>
                  <a:srgbClr val="800000"/>
                </a:solidFill>
              </a:rPr>
              <a:t>.</a:t>
            </a:r>
          </a:p>
        </p:txBody>
      </p:sp>
    </p:spTree>
    <p:extLst>
      <p:ext uri="{BB962C8B-B14F-4D97-AF65-F5344CB8AC3E}">
        <p14:creationId xmlns:p14="http://schemas.microsoft.com/office/powerpoint/2010/main" val="54296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7350"/>
            <a:ext cx="4690075" cy="4525963"/>
          </a:xfrm>
        </p:spPr>
        <p:txBody>
          <a:bodyPr/>
          <a:lstStyle/>
          <a:p>
            <a:r>
              <a:rPr lang="pt-BR" b="1" dirty="0"/>
              <a:t>SUPER INTERESSANTE:</a:t>
            </a:r>
            <a:r>
              <a:rPr lang="pt-BR" dirty="0"/>
              <a:t/>
            </a:r>
            <a:br>
              <a:rPr lang="pt-BR" dirty="0"/>
            </a:br>
            <a:r>
              <a:rPr lang="pt-BR" dirty="0"/>
              <a:t>Lobo mau! Mito ou verdade?</a:t>
            </a:r>
            <a:br>
              <a:rPr lang="pt-BR" dirty="0"/>
            </a:br>
            <a:endParaRPr lang="en-US" dirty="0"/>
          </a:p>
        </p:txBody>
      </p:sp>
      <p:pic>
        <p:nvPicPr>
          <p:cNvPr id="2" name="Picture 1"/>
          <p:cNvPicPr>
            <a:picLocks noChangeAspect="1"/>
          </p:cNvPicPr>
          <p:nvPr/>
        </p:nvPicPr>
        <p:blipFill>
          <a:blip r:embed="rId2"/>
          <a:stretch>
            <a:fillRect/>
          </a:stretch>
        </p:blipFill>
        <p:spPr>
          <a:xfrm>
            <a:off x="5256353" y="889000"/>
            <a:ext cx="3721100" cy="5080000"/>
          </a:xfrm>
          <a:prstGeom prst="rect">
            <a:avLst/>
          </a:prstGeom>
        </p:spPr>
      </p:pic>
    </p:spTree>
    <p:extLst>
      <p:ext uri="{BB962C8B-B14F-4D97-AF65-F5344CB8AC3E}">
        <p14:creationId xmlns:p14="http://schemas.microsoft.com/office/powerpoint/2010/main" val="3797220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0545"/>
            <a:ext cx="4225636" cy="4525963"/>
          </a:xfrm>
        </p:spPr>
        <p:txBody>
          <a:bodyPr/>
          <a:lstStyle/>
          <a:p>
            <a:r>
              <a:rPr lang="pt-BR" b="1" dirty="0"/>
              <a:t>DISCOVERY CHANNEL:</a:t>
            </a:r>
            <a:r>
              <a:rPr lang="pt-BR" dirty="0"/>
              <a:t/>
            </a:r>
            <a:br>
              <a:rPr lang="pt-BR" dirty="0"/>
            </a:br>
            <a:r>
              <a:rPr lang="pt-BR" dirty="0"/>
              <a:t>Vamos determinar se é possível uma pessoa ser engolida viva e sobreviver.</a:t>
            </a:r>
            <a:br>
              <a:rPr lang="pt-BR" dirty="0"/>
            </a:br>
            <a:endParaRPr lang="en-US" dirty="0"/>
          </a:p>
        </p:txBody>
      </p:sp>
      <p:pic>
        <p:nvPicPr>
          <p:cNvPr id="1026" name="Picture 2" descr="C:\Documents and Settings\Botazzo\Meus documentos\Minhas imagens\Discovery_Channel_2000.png"/>
          <p:cNvPicPr>
            <a:picLocks noChangeAspect="1" noChangeArrowheads="1"/>
          </p:cNvPicPr>
          <p:nvPr/>
        </p:nvPicPr>
        <p:blipFill>
          <a:blip r:embed="rId2"/>
          <a:srcRect/>
          <a:stretch>
            <a:fillRect/>
          </a:stretch>
        </p:blipFill>
        <p:spPr bwMode="auto">
          <a:xfrm>
            <a:off x="4238368" y="768900"/>
            <a:ext cx="4746715" cy="2393950"/>
          </a:xfrm>
          <a:prstGeom prst="rect">
            <a:avLst/>
          </a:prstGeom>
          <a:noFill/>
        </p:spPr>
      </p:pic>
    </p:spTree>
    <p:extLst>
      <p:ext uri="{BB962C8B-B14F-4D97-AF65-F5344CB8AC3E}">
        <p14:creationId xmlns:p14="http://schemas.microsoft.com/office/powerpoint/2010/main" val="1335854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7142"/>
            <a:ext cx="8229600" cy="5789022"/>
          </a:xfrm>
        </p:spPr>
        <p:txBody>
          <a:bodyPr/>
          <a:lstStyle/>
          <a:p>
            <a:r>
              <a:rPr lang="pt-BR" b="1" dirty="0"/>
              <a:t>ROLLING STONE:</a:t>
            </a:r>
            <a:r>
              <a:rPr lang="pt-BR" dirty="0"/>
              <a:t/>
            </a:r>
            <a:br>
              <a:rPr lang="pt-BR" dirty="0"/>
            </a:br>
            <a:r>
              <a:rPr lang="pt-BR" dirty="0"/>
              <a:t>Lobo Mau - A ascensão e a queda do cão pop.</a:t>
            </a:r>
          </a:p>
          <a:p>
            <a:endParaRPr lang="en-US" dirty="0"/>
          </a:p>
        </p:txBody>
      </p:sp>
      <p:pic>
        <p:nvPicPr>
          <p:cNvPr id="2" name="Picture 1"/>
          <p:cNvPicPr>
            <a:picLocks noChangeAspect="1"/>
          </p:cNvPicPr>
          <p:nvPr/>
        </p:nvPicPr>
        <p:blipFill>
          <a:blip r:embed="rId2"/>
          <a:stretch>
            <a:fillRect/>
          </a:stretch>
        </p:blipFill>
        <p:spPr>
          <a:xfrm>
            <a:off x="2011411" y="1757511"/>
            <a:ext cx="3956282" cy="4738063"/>
          </a:xfrm>
          <a:prstGeom prst="rect">
            <a:avLst/>
          </a:prstGeom>
        </p:spPr>
      </p:pic>
    </p:spTree>
    <p:extLst>
      <p:ext uri="{BB962C8B-B14F-4D97-AF65-F5344CB8AC3E}">
        <p14:creationId xmlns:p14="http://schemas.microsoft.com/office/powerpoint/2010/main" val="2402900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2882900" y="215900"/>
            <a:ext cx="3737905" cy="6645164"/>
          </a:xfrm>
          <a:prstGeom prst="rect">
            <a:avLst/>
          </a:prstGeom>
        </p:spPr>
      </p:pic>
    </p:spTree>
    <p:extLst>
      <p:ext uri="{BB962C8B-B14F-4D97-AF65-F5344CB8AC3E}">
        <p14:creationId xmlns:p14="http://schemas.microsoft.com/office/powerpoint/2010/main" val="110445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2432844" y="0"/>
            <a:ext cx="4841413" cy="6777979"/>
          </a:xfrm>
          <a:prstGeom prst="rect">
            <a:avLst/>
          </a:prstGeom>
        </p:spPr>
      </p:pic>
    </p:spTree>
    <p:extLst>
      <p:ext uri="{BB962C8B-B14F-4D97-AF65-F5344CB8AC3E}">
        <p14:creationId xmlns:p14="http://schemas.microsoft.com/office/powerpoint/2010/main" val="2151577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1577182" y="0"/>
            <a:ext cx="6858000" cy="6858000"/>
          </a:xfrm>
          <a:prstGeom prst="rect">
            <a:avLst/>
          </a:prstGeom>
        </p:spPr>
      </p:pic>
    </p:spTree>
    <p:extLst>
      <p:ext uri="{BB962C8B-B14F-4D97-AF65-F5344CB8AC3E}">
        <p14:creationId xmlns:p14="http://schemas.microsoft.com/office/powerpoint/2010/main" val="104025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0" y="344772"/>
            <a:ext cx="9144000" cy="6356438"/>
          </a:xfrm>
          <a:prstGeom prst="rect">
            <a:avLst/>
          </a:prstGeom>
        </p:spPr>
      </p:pic>
    </p:spTree>
    <p:extLst>
      <p:ext uri="{BB962C8B-B14F-4D97-AF65-F5344CB8AC3E}">
        <p14:creationId xmlns:p14="http://schemas.microsoft.com/office/powerpoint/2010/main" val="1808176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914401" y="52907"/>
            <a:ext cx="7206018" cy="6835710"/>
          </a:xfrm>
          <a:prstGeom prst="rect">
            <a:avLst/>
          </a:prstGeom>
        </p:spPr>
      </p:pic>
    </p:spTree>
    <p:extLst>
      <p:ext uri="{BB962C8B-B14F-4D97-AF65-F5344CB8AC3E}">
        <p14:creationId xmlns:p14="http://schemas.microsoft.com/office/powerpoint/2010/main" val="4247147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1937983" y="847423"/>
            <a:ext cx="4558352" cy="5218982"/>
          </a:xfrm>
          <a:prstGeom prst="rect">
            <a:avLst/>
          </a:prstGeom>
        </p:spPr>
      </p:pic>
    </p:spTree>
    <p:extLst>
      <p:ext uri="{BB962C8B-B14F-4D97-AF65-F5344CB8AC3E}">
        <p14:creationId xmlns:p14="http://schemas.microsoft.com/office/powerpoint/2010/main" val="3652400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0"/>
            <a:ext cx="6277970" cy="6877374"/>
          </a:xfrm>
          <a:prstGeom prst="rect">
            <a:avLst/>
          </a:prstGeom>
        </p:spPr>
      </p:pic>
    </p:spTree>
    <p:extLst>
      <p:ext uri="{BB962C8B-B14F-4D97-AF65-F5344CB8AC3E}">
        <p14:creationId xmlns:p14="http://schemas.microsoft.com/office/powerpoint/2010/main" val="356247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428860" y="111623"/>
            <a:ext cx="4429156" cy="6674963"/>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18C2974E-CEA4-D941-B306-3373EAD9202B}"/>
              </a:ext>
            </a:extLst>
          </p:cNvPr>
          <p:cNvPicPr>
            <a:picLocks noChangeAspect="1"/>
          </p:cNvPicPr>
          <p:nvPr/>
        </p:nvPicPr>
        <p:blipFill>
          <a:blip r:embed="rId2"/>
          <a:stretch>
            <a:fillRect/>
          </a:stretch>
        </p:blipFill>
        <p:spPr>
          <a:xfrm>
            <a:off x="2307375" y="857250"/>
            <a:ext cx="4529250" cy="5143500"/>
          </a:xfrm>
          <a:prstGeom prst="rect">
            <a:avLst/>
          </a:prstGeom>
        </p:spPr>
      </p:pic>
    </p:spTree>
    <p:extLst>
      <p:ext uri="{BB962C8B-B14F-4D97-AF65-F5344CB8AC3E}">
        <p14:creationId xmlns:p14="http://schemas.microsoft.com/office/powerpoint/2010/main" val="196998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843" y="123568"/>
            <a:ext cx="8163914" cy="6574291"/>
          </a:xfrm>
        </p:spPr>
        <p:txBody>
          <a:bodyPr anchor="ctr">
            <a:normAutofit/>
          </a:bodyPr>
          <a:lstStyle/>
          <a:p>
            <a:r>
              <a:rPr lang="en-US" dirty="0" err="1">
                <a:solidFill>
                  <a:srgbClr val="000000"/>
                </a:solidFill>
                <a:effectLst>
                  <a:glow rad="63500">
                    <a:schemeClr val="accent1">
                      <a:satMod val="175000"/>
                      <a:alpha val="40000"/>
                    </a:schemeClr>
                  </a:glow>
                  <a:innerShdw blurRad="63500" dist="50800" dir="13500000">
                    <a:prstClr val="black">
                      <a:alpha val="50000"/>
                    </a:prstClr>
                  </a:innerShdw>
                </a:effectLst>
              </a:rPr>
              <a:t>Informação</a:t>
            </a:r>
            <a:r>
              <a:rPr lang="en-US" dirty="0">
                <a:solidFill>
                  <a:srgbClr val="000000"/>
                </a:solidFill>
                <a:effectLst>
                  <a:glow rad="63500">
                    <a:schemeClr val="accent1">
                      <a:satMod val="175000"/>
                      <a:alpha val="40000"/>
                    </a:schemeClr>
                  </a:glow>
                  <a:innerShdw blurRad="63500" dist="50800" dir="13500000">
                    <a:prstClr val="black">
                      <a:alpha val="50000"/>
                    </a:prstClr>
                  </a:innerShdw>
                </a:effectLst>
              </a:rPr>
              <a:t>, </a:t>
            </a:r>
            <a:r>
              <a:rPr lang="en-US" dirty="0" err="1">
                <a:solidFill>
                  <a:srgbClr val="000000"/>
                </a:solidFill>
                <a:effectLst>
                  <a:glow rad="63500">
                    <a:schemeClr val="accent1">
                      <a:satMod val="175000"/>
                      <a:alpha val="40000"/>
                    </a:schemeClr>
                  </a:glow>
                  <a:innerShdw blurRad="63500" dist="50800" dir="13500000">
                    <a:prstClr val="black">
                      <a:alpha val="50000"/>
                    </a:prstClr>
                  </a:innerShdw>
                </a:effectLst>
              </a:rPr>
              <a:t>mensagem</a:t>
            </a:r>
            <a:r>
              <a:rPr lang="en-US" dirty="0">
                <a:solidFill>
                  <a:srgbClr val="000000"/>
                </a:solidFill>
                <a:effectLst>
                  <a:glow rad="63500">
                    <a:schemeClr val="accent1">
                      <a:satMod val="175000"/>
                      <a:alpha val="40000"/>
                    </a:schemeClr>
                  </a:glow>
                  <a:innerShdw blurRad="63500" dist="50800" dir="13500000">
                    <a:prstClr val="black">
                      <a:alpha val="50000"/>
                    </a:prstClr>
                  </a:innerShdw>
                </a:effectLst>
              </a:rPr>
              <a:t>, </a:t>
            </a:r>
            <a:r>
              <a:rPr lang="en-US" dirty="0" err="1">
                <a:solidFill>
                  <a:srgbClr val="000000"/>
                </a:solidFill>
                <a:effectLst>
                  <a:glow rad="63500">
                    <a:schemeClr val="accent1">
                      <a:satMod val="175000"/>
                      <a:alpha val="40000"/>
                    </a:schemeClr>
                  </a:glow>
                  <a:innerShdw blurRad="63500" dist="50800" dir="13500000">
                    <a:prstClr val="black">
                      <a:alpha val="50000"/>
                    </a:prstClr>
                  </a:innerShdw>
                </a:effectLst>
              </a:rPr>
              <a:t>mídia</a:t>
            </a:r>
            <a:endParaRPr lang="en-US" dirty="0">
              <a:solidFill>
                <a:srgbClr val="000000"/>
              </a:solidFill>
              <a:effectLst>
                <a:glow rad="63500">
                  <a:schemeClr val="accent1">
                    <a:satMod val="175000"/>
                    <a:alpha val="40000"/>
                  </a:schemeClr>
                </a:glow>
                <a:innerShdw blurRad="63500" dist="50800" dir="13500000">
                  <a:prstClr val="black">
                    <a:alpha val="50000"/>
                  </a:prstClr>
                </a:innerShdw>
              </a:effectLst>
            </a:endParaRPr>
          </a:p>
          <a:p>
            <a:r>
              <a:rPr lang="en-US" dirty="0" err="1">
                <a:solidFill>
                  <a:schemeClr val="accent1"/>
                </a:solidFill>
              </a:rPr>
              <a:t>Mensagem</a:t>
            </a:r>
            <a:r>
              <a:rPr lang="en-US" dirty="0">
                <a:solidFill>
                  <a:srgbClr val="000000"/>
                </a:solidFill>
              </a:rPr>
              <a:t> – </a:t>
            </a:r>
            <a:r>
              <a:rPr lang="en-US" dirty="0" err="1">
                <a:solidFill>
                  <a:srgbClr val="000000"/>
                </a:solidFill>
              </a:rPr>
              <a:t>em</a:t>
            </a:r>
            <a:r>
              <a:rPr lang="en-US" dirty="0">
                <a:solidFill>
                  <a:srgbClr val="000000"/>
                </a:solidFill>
              </a:rPr>
              <a:t> </a:t>
            </a:r>
            <a:r>
              <a:rPr lang="en-US" dirty="0" err="1">
                <a:solidFill>
                  <a:srgbClr val="000000"/>
                </a:solidFill>
              </a:rPr>
              <a:t>geral</a:t>
            </a:r>
            <a:r>
              <a:rPr lang="en-US" dirty="0">
                <a:solidFill>
                  <a:srgbClr val="000000"/>
                </a:solidFill>
              </a:rPr>
              <a:t>, </a:t>
            </a:r>
            <a:r>
              <a:rPr lang="en-US" dirty="0" err="1">
                <a:solidFill>
                  <a:srgbClr val="000000"/>
                </a:solidFill>
              </a:rPr>
              <a:t>na</a:t>
            </a:r>
            <a:r>
              <a:rPr lang="en-US" dirty="0">
                <a:solidFill>
                  <a:srgbClr val="000000"/>
                </a:solidFill>
              </a:rPr>
              <a:t> forma de “</a:t>
            </a:r>
            <a:r>
              <a:rPr lang="en-US" dirty="0" err="1">
                <a:solidFill>
                  <a:srgbClr val="000000"/>
                </a:solidFill>
              </a:rPr>
              <a:t>notícia</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como</a:t>
            </a:r>
            <a:r>
              <a:rPr lang="en-US" dirty="0">
                <a:solidFill>
                  <a:srgbClr val="000000"/>
                </a:solidFill>
              </a:rPr>
              <a:t> </a:t>
            </a:r>
            <a:r>
              <a:rPr lang="en-US" dirty="0" err="1">
                <a:solidFill>
                  <a:srgbClr val="000000"/>
                </a:solidFill>
              </a:rPr>
              <a:t>modo</a:t>
            </a:r>
            <a:r>
              <a:rPr lang="en-US" dirty="0">
                <a:solidFill>
                  <a:srgbClr val="000000"/>
                </a:solidFill>
              </a:rPr>
              <a:t> de </a:t>
            </a:r>
            <a:r>
              <a:rPr lang="en-US" dirty="0" err="1">
                <a:solidFill>
                  <a:srgbClr val="000000"/>
                </a:solidFill>
              </a:rPr>
              <a:t>organizar</a:t>
            </a:r>
            <a:r>
              <a:rPr lang="en-US" dirty="0">
                <a:solidFill>
                  <a:srgbClr val="000000"/>
                </a:solidFill>
              </a:rPr>
              <a:t> a “</a:t>
            </a:r>
            <a:r>
              <a:rPr lang="en-US" dirty="0" err="1">
                <a:solidFill>
                  <a:srgbClr val="000000"/>
                </a:solidFill>
              </a:rPr>
              <a:t>informação</a:t>
            </a:r>
            <a:r>
              <a:rPr lang="en-US" dirty="0">
                <a:solidFill>
                  <a:srgbClr val="000000"/>
                </a:solidFill>
              </a:rPr>
              <a:t>”</a:t>
            </a:r>
          </a:p>
          <a:p>
            <a:r>
              <a:rPr lang="en-US" dirty="0" err="1">
                <a:solidFill>
                  <a:srgbClr val="660066"/>
                </a:solidFill>
              </a:rPr>
              <a:t>Informação</a:t>
            </a:r>
            <a:r>
              <a:rPr lang="en-US" dirty="0">
                <a:solidFill>
                  <a:srgbClr val="000000"/>
                </a:solidFill>
              </a:rPr>
              <a:t> – </a:t>
            </a:r>
            <a:r>
              <a:rPr lang="en-US" dirty="0" err="1">
                <a:solidFill>
                  <a:srgbClr val="000000"/>
                </a:solidFill>
              </a:rPr>
              <a:t>conteúdo</a:t>
            </a:r>
            <a:r>
              <a:rPr lang="en-US" dirty="0">
                <a:solidFill>
                  <a:srgbClr val="000000"/>
                </a:solidFill>
              </a:rPr>
              <a:t> de </a:t>
            </a:r>
            <a:r>
              <a:rPr lang="en-US" dirty="0" err="1">
                <a:solidFill>
                  <a:srgbClr val="000000"/>
                </a:solidFill>
              </a:rPr>
              <a:t>alguma</a:t>
            </a:r>
            <a:r>
              <a:rPr lang="en-US" dirty="0">
                <a:solidFill>
                  <a:srgbClr val="000000"/>
                </a:solidFill>
              </a:rPr>
              <a:t> “</a:t>
            </a:r>
            <a:r>
              <a:rPr lang="en-US" dirty="0" err="1">
                <a:solidFill>
                  <a:srgbClr val="000000"/>
                </a:solidFill>
              </a:rPr>
              <a:t>mensagem</a:t>
            </a:r>
            <a:r>
              <a:rPr lang="en-US" dirty="0">
                <a:solidFill>
                  <a:srgbClr val="000000"/>
                </a:solidFill>
              </a:rPr>
              <a:t>”, </a:t>
            </a:r>
            <a:r>
              <a:rPr lang="en-US" dirty="0" err="1">
                <a:solidFill>
                  <a:srgbClr val="000000"/>
                </a:solidFill>
              </a:rPr>
              <a:t>algo</a:t>
            </a:r>
            <a:r>
              <a:rPr lang="en-US" dirty="0">
                <a:solidFill>
                  <a:srgbClr val="000000"/>
                </a:solidFill>
              </a:rPr>
              <a:t> </a:t>
            </a:r>
            <a:r>
              <a:rPr lang="en-US" dirty="0" err="1">
                <a:solidFill>
                  <a:srgbClr val="000000"/>
                </a:solidFill>
              </a:rPr>
              <a:t>que</a:t>
            </a:r>
            <a:r>
              <a:rPr lang="en-US" dirty="0">
                <a:solidFill>
                  <a:srgbClr val="000000"/>
                </a:solidFill>
              </a:rPr>
              <a:t> </a:t>
            </a:r>
            <a:r>
              <a:rPr lang="en-US" i="1" dirty="0">
                <a:solidFill>
                  <a:srgbClr val="800000"/>
                </a:solidFill>
              </a:rPr>
              <a:t>in-forma</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que</a:t>
            </a:r>
            <a:r>
              <a:rPr lang="en-US" dirty="0">
                <a:solidFill>
                  <a:srgbClr val="000000"/>
                </a:solidFill>
              </a:rPr>
              <a:t> </a:t>
            </a:r>
            <a:r>
              <a:rPr lang="en-US" dirty="0" err="1">
                <a:solidFill>
                  <a:srgbClr val="000000"/>
                </a:solidFill>
              </a:rPr>
              <a:t>faz</a:t>
            </a:r>
            <a:r>
              <a:rPr lang="en-US" dirty="0">
                <a:solidFill>
                  <a:srgbClr val="000000"/>
                </a:solidFill>
              </a:rPr>
              <a:t> parte da </a:t>
            </a:r>
            <a:r>
              <a:rPr lang="en-US" dirty="0" err="1">
                <a:solidFill>
                  <a:srgbClr val="0000FF"/>
                </a:solidFill>
              </a:rPr>
              <a:t>formação</a:t>
            </a:r>
            <a:r>
              <a:rPr lang="en-US" dirty="0">
                <a:solidFill>
                  <a:srgbClr val="000000"/>
                </a:solidFill>
              </a:rPr>
              <a:t> do </a:t>
            </a:r>
            <a:r>
              <a:rPr lang="en-US" dirty="0" err="1">
                <a:solidFill>
                  <a:srgbClr val="000000"/>
                </a:solidFill>
              </a:rPr>
              <a:t>sujeito</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tomada</a:t>
            </a:r>
            <a:r>
              <a:rPr lang="en-US" dirty="0">
                <a:solidFill>
                  <a:srgbClr val="000000"/>
                </a:solidFill>
              </a:rPr>
              <a:t> de </a:t>
            </a:r>
            <a:r>
              <a:rPr lang="en-US" dirty="0" err="1">
                <a:solidFill>
                  <a:srgbClr val="000000"/>
                </a:solidFill>
              </a:rPr>
              <a:t>posição</a:t>
            </a:r>
            <a:r>
              <a:rPr lang="en-US" dirty="0">
                <a:solidFill>
                  <a:srgbClr val="000000"/>
                </a:solidFill>
              </a:rPr>
              <a:t> </a:t>
            </a:r>
            <a:r>
              <a:rPr lang="en-US" dirty="0" err="1">
                <a:solidFill>
                  <a:srgbClr val="000000"/>
                </a:solidFill>
              </a:rPr>
              <a:t>acerca</a:t>
            </a:r>
            <a:r>
              <a:rPr lang="en-US" dirty="0">
                <a:solidFill>
                  <a:srgbClr val="000000"/>
                </a:solidFill>
              </a:rPr>
              <a:t> de um </a:t>
            </a:r>
            <a:r>
              <a:rPr lang="en-US" dirty="0" err="1">
                <a:solidFill>
                  <a:srgbClr val="000000"/>
                </a:solidFill>
              </a:rPr>
              <a:t>fenômeno</a:t>
            </a:r>
            <a:r>
              <a:rPr lang="en-US" dirty="0">
                <a:solidFill>
                  <a:srgbClr val="000000"/>
                </a:solidFill>
              </a:rPr>
              <a:t>, </a:t>
            </a:r>
            <a:r>
              <a:rPr lang="en-US" dirty="0" err="1">
                <a:solidFill>
                  <a:srgbClr val="000000"/>
                </a:solidFill>
              </a:rPr>
              <a:t>problema</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assunto</a:t>
            </a:r>
            <a:r>
              <a:rPr lang="en-US" dirty="0">
                <a:solidFill>
                  <a:srgbClr val="000000"/>
                </a:solidFill>
              </a:rPr>
              <a:t>.</a:t>
            </a:r>
          </a:p>
          <a:p>
            <a:r>
              <a:rPr lang="en-US" dirty="0" err="1">
                <a:solidFill>
                  <a:schemeClr val="accent3">
                    <a:lumMod val="75000"/>
                  </a:schemeClr>
                </a:solidFill>
              </a:rPr>
              <a:t>Mídia</a:t>
            </a:r>
            <a:r>
              <a:rPr lang="en-US" dirty="0">
                <a:solidFill>
                  <a:srgbClr val="000000"/>
                </a:solidFill>
              </a:rPr>
              <a:t> – do </a:t>
            </a:r>
            <a:r>
              <a:rPr lang="en-US" dirty="0" err="1">
                <a:solidFill>
                  <a:srgbClr val="000000"/>
                </a:solidFill>
              </a:rPr>
              <a:t>latim</a:t>
            </a:r>
            <a:r>
              <a:rPr lang="en-US" dirty="0">
                <a:solidFill>
                  <a:srgbClr val="000000"/>
                </a:solidFill>
              </a:rPr>
              <a:t> </a:t>
            </a:r>
            <a:r>
              <a:rPr lang="en-US" i="1" dirty="0">
                <a:solidFill>
                  <a:srgbClr val="FF0000"/>
                </a:solidFill>
              </a:rPr>
              <a:t>media</a:t>
            </a:r>
            <a:r>
              <a:rPr lang="en-US" dirty="0">
                <a:solidFill>
                  <a:srgbClr val="000000"/>
                </a:solidFill>
              </a:rPr>
              <a:t>, </a:t>
            </a:r>
            <a:r>
              <a:rPr lang="en-US" dirty="0" err="1">
                <a:solidFill>
                  <a:srgbClr val="000000"/>
                </a:solidFill>
              </a:rPr>
              <a:t>quer</a:t>
            </a:r>
            <a:r>
              <a:rPr lang="en-US" dirty="0">
                <a:solidFill>
                  <a:srgbClr val="000000"/>
                </a:solidFill>
              </a:rPr>
              <a:t> </a:t>
            </a:r>
            <a:r>
              <a:rPr lang="en-US" dirty="0" err="1">
                <a:solidFill>
                  <a:srgbClr val="000000"/>
                </a:solidFill>
              </a:rPr>
              <a:t>dizer</a:t>
            </a:r>
            <a:r>
              <a:rPr lang="en-US" dirty="0">
                <a:solidFill>
                  <a:srgbClr val="000000"/>
                </a:solidFill>
              </a:rPr>
              <a:t> </a:t>
            </a:r>
            <a:r>
              <a:rPr lang="en-US" dirty="0" err="1">
                <a:solidFill>
                  <a:srgbClr val="0000FF"/>
                </a:solidFill>
              </a:rPr>
              <a:t>meio</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FF"/>
                </a:solidFill>
              </a:rPr>
              <a:t>veículo</a:t>
            </a:r>
            <a:r>
              <a:rPr lang="en-US" dirty="0">
                <a:solidFill>
                  <a:srgbClr val="0000FF"/>
                </a:solidFill>
              </a:rPr>
              <a:t>)</a:t>
            </a:r>
            <a:r>
              <a:rPr lang="en-US" dirty="0">
                <a:solidFill>
                  <a:srgbClr val="000000"/>
                </a:solidFill>
              </a:rPr>
              <a:t> </a:t>
            </a:r>
            <a:r>
              <a:rPr lang="en-US" dirty="0" err="1">
                <a:solidFill>
                  <a:srgbClr val="000000"/>
                </a:solidFill>
              </a:rPr>
              <a:t>por</a:t>
            </a:r>
            <a:r>
              <a:rPr lang="en-US" dirty="0">
                <a:solidFill>
                  <a:srgbClr val="000000"/>
                </a:solidFill>
              </a:rPr>
              <a:t> </a:t>
            </a:r>
            <a:r>
              <a:rPr lang="en-US" dirty="0" err="1">
                <a:solidFill>
                  <a:srgbClr val="000000"/>
                </a:solidFill>
              </a:rPr>
              <a:t>onde</a:t>
            </a:r>
            <a:r>
              <a:rPr lang="en-US" dirty="0">
                <a:solidFill>
                  <a:srgbClr val="000000"/>
                </a:solidFill>
              </a:rPr>
              <a:t> </a:t>
            </a:r>
            <a:r>
              <a:rPr lang="en-US" dirty="0" err="1">
                <a:solidFill>
                  <a:srgbClr val="000000"/>
                </a:solidFill>
              </a:rPr>
              <a:t>mensagens</a:t>
            </a:r>
            <a:r>
              <a:rPr lang="en-US" dirty="0">
                <a:solidFill>
                  <a:srgbClr val="000000"/>
                </a:solidFill>
              </a:rPr>
              <a:t>, </a:t>
            </a:r>
            <a:r>
              <a:rPr lang="en-US" dirty="0" err="1">
                <a:solidFill>
                  <a:srgbClr val="000000"/>
                </a:solidFill>
              </a:rPr>
              <a:t>informações</a:t>
            </a:r>
            <a:r>
              <a:rPr lang="en-US" dirty="0">
                <a:solidFill>
                  <a:srgbClr val="000000"/>
                </a:solidFill>
              </a:rPr>
              <a:t> e “</a:t>
            </a:r>
            <a:r>
              <a:rPr lang="en-US" dirty="0" err="1">
                <a:solidFill>
                  <a:srgbClr val="000000"/>
                </a:solidFill>
              </a:rPr>
              <a:t>notícias</a:t>
            </a:r>
            <a:r>
              <a:rPr lang="en-US" dirty="0">
                <a:solidFill>
                  <a:srgbClr val="000000"/>
                </a:solidFill>
              </a:rPr>
              <a:t>” </a:t>
            </a:r>
            <a:r>
              <a:rPr lang="en-US" dirty="0" err="1">
                <a:solidFill>
                  <a:srgbClr val="000000"/>
                </a:solidFill>
              </a:rPr>
              <a:t>circulam</a:t>
            </a:r>
            <a:r>
              <a:rPr lang="en-US" dirty="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são</a:t>
            </a:r>
            <a:r>
              <a:rPr lang="en-US" dirty="0">
                <a:solidFill>
                  <a:srgbClr val="000000"/>
                </a:solidFill>
              </a:rPr>
              <a:t> </a:t>
            </a:r>
            <a:r>
              <a:rPr lang="en-US" dirty="0" err="1">
                <a:solidFill>
                  <a:srgbClr val="000000"/>
                </a:solidFill>
              </a:rPr>
              <a:t>transmitidas</a:t>
            </a:r>
            <a:r>
              <a:rPr lang="en-US" dirty="0">
                <a:solidFill>
                  <a:srgbClr val="000000"/>
                </a:solidFill>
              </a:rPr>
              <a:t>.</a:t>
            </a:r>
          </a:p>
        </p:txBody>
      </p:sp>
    </p:spTree>
    <p:extLst>
      <p:ext uri="{BB962C8B-B14F-4D97-AF65-F5344CB8AC3E}">
        <p14:creationId xmlns:p14="http://schemas.microsoft.com/office/powerpoint/2010/main" val="41593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9455"/>
            <a:ext cx="8229600" cy="6407069"/>
          </a:xfrm>
        </p:spPr>
        <p:txBody>
          <a:bodyPr/>
          <a:lstStyle/>
          <a:p>
            <a:pPr marL="0" indent="0" algn="ctr">
              <a:buNone/>
            </a:pPr>
            <a:r>
              <a:rPr lang="en-US" dirty="0" err="1">
                <a:solidFill>
                  <a:schemeClr val="accent2"/>
                </a:solidFill>
                <a:effectLst>
                  <a:outerShdw blurRad="50800" dist="38100" dir="13500000" algn="br" rotWithShape="0">
                    <a:prstClr val="black">
                      <a:alpha val="40000"/>
                    </a:prstClr>
                  </a:outerShdw>
                </a:effectLst>
              </a:rPr>
              <a:t>Linguagem</a:t>
            </a:r>
            <a:r>
              <a:rPr lang="en-US" dirty="0">
                <a:solidFill>
                  <a:schemeClr val="accent2"/>
                </a:solidFill>
                <a:effectLst>
                  <a:outerShdw blurRad="50800" dist="38100" dir="13500000" algn="br" rotWithShape="0">
                    <a:prstClr val="black">
                      <a:alpha val="40000"/>
                    </a:prstClr>
                  </a:outerShdw>
                </a:effectLst>
              </a:rPr>
              <a:t> e </a:t>
            </a:r>
            <a:r>
              <a:rPr lang="en-US" dirty="0" err="1">
                <a:solidFill>
                  <a:schemeClr val="accent2"/>
                </a:solidFill>
                <a:effectLst>
                  <a:outerShdw blurRad="50800" dist="38100" dir="13500000" algn="br" rotWithShape="0">
                    <a:prstClr val="black">
                      <a:alpha val="40000"/>
                    </a:prstClr>
                  </a:outerShdw>
                </a:effectLst>
              </a:rPr>
              <a:t>mídia</a:t>
            </a:r>
            <a:endParaRPr lang="en-US" dirty="0">
              <a:solidFill>
                <a:schemeClr val="accent2"/>
              </a:solidFill>
              <a:effectLst>
                <a:outerShdw blurRad="50800" dist="38100" dir="13500000" algn="br" rotWithShape="0">
                  <a:prstClr val="black">
                    <a:alpha val="40000"/>
                  </a:prstClr>
                </a:outerShdw>
              </a:effectLst>
            </a:endParaRPr>
          </a:p>
          <a:p>
            <a:endParaRPr lang="en-US" dirty="0"/>
          </a:p>
          <a:p>
            <a:r>
              <a:rPr lang="en-US" dirty="0"/>
              <a:t>A </a:t>
            </a:r>
            <a:r>
              <a:rPr lang="en-US" dirty="0" err="1">
                <a:solidFill>
                  <a:srgbClr val="0000FF"/>
                </a:solidFill>
              </a:rPr>
              <a:t>linguagem</a:t>
            </a:r>
            <a:r>
              <a:rPr lang="en-US" dirty="0"/>
              <a:t> </a:t>
            </a:r>
            <a:r>
              <a:rPr lang="en-US" dirty="0" err="1"/>
              <a:t>varia</a:t>
            </a:r>
            <a:r>
              <a:rPr lang="en-US" dirty="0"/>
              <a:t> </a:t>
            </a:r>
            <a:r>
              <a:rPr lang="en-US" dirty="0" err="1"/>
              <a:t>segundo</a:t>
            </a:r>
            <a:r>
              <a:rPr lang="en-US" dirty="0"/>
              <a:t> o </a:t>
            </a:r>
            <a:r>
              <a:rPr lang="en-US" dirty="0" err="1">
                <a:solidFill>
                  <a:srgbClr val="660066"/>
                </a:solidFill>
              </a:rPr>
              <a:t>meio</a:t>
            </a:r>
            <a:r>
              <a:rPr lang="en-US" dirty="0"/>
              <a:t> </a:t>
            </a:r>
            <a:r>
              <a:rPr lang="en-US" dirty="0" err="1"/>
              <a:t>que</a:t>
            </a:r>
            <a:r>
              <a:rPr lang="en-US" dirty="0"/>
              <a:t> </a:t>
            </a:r>
            <a:r>
              <a:rPr lang="en-US" dirty="0" err="1"/>
              <a:t>é</a:t>
            </a:r>
            <a:r>
              <a:rPr lang="en-US" dirty="0"/>
              <a:t> </a:t>
            </a:r>
            <a:r>
              <a:rPr lang="en-US" dirty="0" err="1"/>
              <a:t>utilizado</a:t>
            </a:r>
            <a:r>
              <a:rPr lang="en-US" dirty="0"/>
              <a:t> </a:t>
            </a:r>
            <a:r>
              <a:rPr lang="en-US" dirty="0" err="1"/>
              <a:t>para</a:t>
            </a:r>
            <a:r>
              <a:rPr lang="en-US" dirty="0"/>
              <a:t> </a:t>
            </a:r>
            <a:r>
              <a:rPr lang="en-US" dirty="0" err="1"/>
              <a:t>transmitir</a:t>
            </a:r>
            <a:r>
              <a:rPr lang="en-US" dirty="0"/>
              <a:t> </a:t>
            </a:r>
            <a:r>
              <a:rPr lang="en-US" dirty="0" err="1"/>
              <a:t>uma</a:t>
            </a:r>
            <a:r>
              <a:rPr lang="en-US" dirty="0"/>
              <a:t> </a:t>
            </a:r>
            <a:r>
              <a:rPr lang="en-US" dirty="0" err="1">
                <a:solidFill>
                  <a:schemeClr val="accent3"/>
                </a:solidFill>
              </a:rPr>
              <a:t>mensagem</a:t>
            </a:r>
            <a:r>
              <a:rPr lang="en-US" dirty="0"/>
              <a:t>.</a:t>
            </a:r>
          </a:p>
          <a:p>
            <a:r>
              <a:rPr lang="en-US" dirty="0" err="1"/>
              <a:t>Tantos</a:t>
            </a:r>
            <a:r>
              <a:rPr lang="en-US" dirty="0"/>
              <a:t> </a:t>
            </a:r>
            <a:r>
              <a:rPr lang="en-US" dirty="0" err="1"/>
              <a:t>são</a:t>
            </a:r>
            <a:r>
              <a:rPr lang="en-US" dirty="0"/>
              <a:t> </a:t>
            </a:r>
            <a:r>
              <a:rPr lang="en-US" dirty="0" err="1"/>
              <a:t>os</a:t>
            </a:r>
            <a:r>
              <a:rPr lang="en-US" dirty="0"/>
              <a:t> </a:t>
            </a:r>
            <a:r>
              <a:rPr lang="en-US" dirty="0" err="1"/>
              <a:t>meios</a:t>
            </a:r>
            <a:r>
              <a:rPr lang="en-US" dirty="0"/>
              <a:t> </a:t>
            </a:r>
            <a:r>
              <a:rPr lang="en-US" dirty="0" err="1"/>
              <a:t>tantas</a:t>
            </a:r>
            <a:r>
              <a:rPr lang="en-US" dirty="0"/>
              <a:t> </a:t>
            </a:r>
            <a:r>
              <a:rPr lang="en-US" dirty="0" err="1"/>
              <a:t>são</a:t>
            </a:r>
            <a:r>
              <a:rPr lang="en-US" dirty="0"/>
              <a:t> as </a:t>
            </a:r>
            <a:r>
              <a:rPr lang="en-US" dirty="0" err="1"/>
              <a:t>linguagens</a:t>
            </a:r>
            <a:r>
              <a:rPr lang="en-US" dirty="0"/>
              <a:t> – </a:t>
            </a:r>
            <a:r>
              <a:rPr lang="en-US" dirty="0" err="1"/>
              <a:t>regras</a:t>
            </a:r>
            <a:r>
              <a:rPr lang="en-US" dirty="0"/>
              <a:t>, </a:t>
            </a:r>
            <a:r>
              <a:rPr lang="en-US" dirty="0" err="1"/>
              <a:t>códigos</a:t>
            </a:r>
            <a:r>
              <a:rPr lang="en-US" dirty="0"/>
              <a:t>, </a:t>
            </a:r>
            <a:r>
              <a:rPr lang="en-US" dirty="0" err="1"/>
              <a:t>estética</a:t>
            </a:r>
            <a:r>
              <a:rPr lang="en-US" dirty="0"/>
              <a:t> </a:t>
            </a:r>
            <a:r>
              <a:rPr lang="en-US" dirty="0" err="1"/>
              <a:t>diferenciados</a:t>
            </a:r>
            <a:r>
              <a:rPr lang="en-US" dirty="0"/>
              <a:t>.</a:t>
            </a:r>
          </a:p>
          <a:p>
            <a:r>
              <a:rPr lang="en-US" dirty="0" err="1">
                <a:solidFill>
                  <a:srgbClr val="000090"/>
                </a:solidFill>
                <a:effectLst>
                  <a:outerShdw blurRad="50800" dist="38100" dir="18900000" algn="bl" rotWithShape="0">
                    <a:prstClr val="black">
                      <a:alpha val="40000"/>
                    </a:prstClr>
                  </a:outerShdw>
                </a:effectLst>
              </a:rPr>
              <a:t>Rádio</a:t>
            </a:r>
            <a:r>
              <a:rPr lang="en-US" dirty="0"/>
              <a:t>: </a:t>
            </a:r>
            <a:r>
              <a:rPr lang="en-US" dirty="0" err="1"/>
              <a:t>linguagem</a:t>
            </a:r>
            <a:r>
              <a:rPr lang="en-US" dirty="0"/>
              <a:t> </a:t>
            </a:r>
            <a:r>
              <a:rPr lang="en-US" dirty="0" err="1"/>
              <a:t>diferente</a:t>
            </a:r>
            <a:r>
              <a:rPr lang="en-US" dirty="0"/>
              <a:t> da TV;</a:t>
            </a:r>
          </a:p>
          <a:p>
            <a:r>
              <a:rPr lang="en-US" dirty="0" err="1">
                <a:solidFill>
                  <a:srgbClr val="0000FF"/>
                </a:solidFill>
                <a:effectLst>
                  <a:outerShdw blurRad="50800" dist="38100" dir="18900000" algn="bl" rotWithShape="0">
                    <a:prstClr val="black">
                      <a:alpha val="40000"/>
                    </a:prstClr>
                  </a:outerShdw>
                </a:effectLst>
              </a:rPr>
              <a:t>Jornal</a:t>
            </a:r>
            <a:r>
              <a:rPr lang="en-US" dirty="0"/>
              <a:t>: outro </a:t>
            </a:r>
            <a:r>
              <a:rPr lang="en-US" dirty="0" err="1"/>
              <a:t>tipo</a:t>
            </a:r>
            <a:r>
              <a:rPr lang="en-US" dirty="0"/>
              <a:t> de </a:t>
            </a:r>
            <a:r>
              <a:rPr lang="en-US" dirty="0" err="1"/>
              <a:t>linguagem</a:t>
            </a:r>
            <a:r>
              <a:rPr lang="en-US" dirty="0"/>
              <a:t>;</a:t>
            </a:r>
          </a:p>
          <a:p>
            <a:r>
              <a:rPr lang="en-US" dirty="0" err="1">
                <a:solidFill>
                  <a:schemeClr val="accent2"/>
                </a:solidFill>
                <a:effectLst>
                  <a:outerShdw blurRad="50800" dist="38100" dir="18900000" algn="bl" rotWithShape="0">
                    <a:prstClr val="black">
                      <a:alpha val="40000"/>
                    </a:prstClr>
                  </a:outerShdw>
                </a:effectLst>
              </a:rPr>
              <a:t>Carta</a:t>
            </a:r>
            <a:r>
              <a:rPr lang="en-US" dirty="0" err="1">
                <a:solidFill>
                  <a:schemeClr val="accent2"/>
                </a:solidFill>
              </a:rPr>
              <a:t>z</a:t>
            </a:r>
            <a:r>
              <a:rPr lang="en-US" dirty="0"/>
              <a:t>: </a:t>
            </a:r>
            <a:r>
              <a:rPr lang="en-US" dirty="0" err="1"/>
              <a:t>linguagem</a:t>
            </a:r>
            <a:r>
              <a:rPr lang="en-US" dirty="0"/>
              <a:t> da </a:t>
            </a:r>
            <a:r>
              <a:rPr lang="en-US" dirty="0" err="1">
                <a:solidFill>
                  <a:srgbClr val="008000"/>
                </a:solidFill>
                <a:effectLst>
                  <a:outerShdw blurRad="50800" dist="38100" dir="16200000" rotWithShape="0">
                    <a:prstClr val="black">
                      <a:alpha val="40000"/>
                    </a:prstClr>
                  </a:outerShdw>
                </a:effectLst>
              </a:rPr>
              <a:t>comunicação</a:t>
            </a:r>
            <a:r>
              <a:rPr lang="en-US" dirty="0">
                <a:solidFill>
                  <a:srgbClr val="008000"/>
                </a:solidFill>
                <a:effectLst>
                  <a:outerShdw blurRad="50800" dist="38100" dir="16200000" rotWithShape="0">
                    <a:prstClr val="black">
                      <a:alpha val="40000"/>
                    </a:prstClr>
                  </a:outerShdw>
                </a:effectLst>
              </a:rPr>
              <a:t> visual</a:t>
            </a:r>
            <a:r>
              <a:rPr lang="en-US" dirty="0"/>
              <a:t>;</a:t>
            </a:r>
          </a:p>
          <a:p>
            <a:endParaRPr lang="en-US" dirty="0"/>
          </a:p>
        </p:txBody>
      </p:sp>
    </p:spTree>
    <p:extLst>
      <p:ext uri="{BB962C8B-B14F-4D97-AF65-F5344CB8AC3E}">
        <p14:creationId xmlns:p14="http://schemas.microsoft.com/office/powerpoint/2010/main" val="171397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542" y="-511798"/>
            <a:ext cx="7191632" cy="7976248"/>
          </a:xfrm>
        </p:spPr>
      </p:pic>
    </p:spTree>
    <p:extLst>
      <p:ext uri="{BB962C8B-B14F-4D97-AF65-F5344CB8AC3E}">
        <p14:creationId xmlns:p14="http://schemas.microsoft.com/office/powerpoint/2010/main" val="379124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679668" y="2057400"/>
            <a:ext cx="7780109" cy="2380129"/>
          </a:xfrm>
          <a:prstGeom prst="rect">
            <a:avLst/>
          </a:prstGeom>
          <a:solidFill>
            <a:schemeClr val="accent3">
              <a:lumMod val="75000"/>
            </a:schemeClr>
          </a:solidFill>
        </p:spPr>
      </p:pic>
      <p:sp>
        <p:nvSpPr>
          <p:cNvPr id="2" name="CaixaDeTexto 1">
            <a:extLst>
              <a:ext uri="{FF2B5EF4-FFF2-40B4-BE49-F238E27FC236}">
                <a16:creationId xmlns:a16="http://schemas.microsoft.com/office/drawing/2014/main" xmlns="" id="{89C04FCC-6381-D046-9D19-D0B34FC92BB3}"/>
              </a:ext>
            </a:extLst>
          </p:cNvPr>
          <p:cNvSpPr txBox="1"/>
          <p:nvPr/>
        </p:nvSpPr>
        <p:spPr>
          <a:xfrm>
            <a:off x="2113005" y="3707027"/>
            <a:ext cx="5684109" cy="646331"/>
          </a:xfrm>
          <a:prstGeom prst="rect">
            <a:avLst/>
          </a:prstGeom>
          <a:noFill/>
        </p:spPr>
        <p:txBody>
          <a:bodyPr wrap="square" rtlCol="0">
            <a:spAutoFit/>
          </a:bodyPr>
          <a:lstStyle/>
          <a:p>
            <a:pPr algn="ctr"/>
            <a:r>
              <a:rPr lang="pt-BR" dirty="0"/>
              <a:t>Mídia e violência, mídia e favela, mídia e saúde, mídia e universidade pública, mídia e juventudes.... </a:t>
            </a:r>
          </a:p>
        </p:txBody>
      </p:sp>
    </p:spTree>
    <p:extLst>
      <p:ext uri="{BB962C8B-B14F-4D97-AF65-F5344CB8AC3E}">
        <p14:creationId xmlns:p14="http://schemas.microsoft.com/office/powerpoint/2010/main" val="232409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523</Words>
  <Application>Microsoft Office PowerPoint</Application>
  <PresentationFormat>Apresentação na tela (4:3)</PresentationFormat>
  <Paragraphs>81</Paragraphs>
  <Slides>50</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50</vt:i4>
      </vt:variant>
    </vt:vector>
  </HeadingPairs>
  <TitlesOfParts>
    <vt:vector size="53" baseType="lpstr">
      <vt:lpstr>Arial</vt:lpstr>
      <vt:lpstr>Calibri</vt:lpstr>
      <vt:lpstr>Office Theme</vt:lpstr>
      <vt:lpstr>DEPARTAMENTO DE POLÍTICA, GESTÃO E SAÚDE    DISCIPLINA HSP0161 – COMUNICAÇÃO, PROMOÇÃO  E PROCESSOS EDUCATIVOS EM SAÚDE (PROMOCOM)    Teorias da Comunicação Comunicação, Mensagem, Informação    Aula de 16 de março de 2022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Política e mídia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asss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Carlos Botazzo</cp:lastModifiedBy>
  <cp:revision>62</cp:revision>
  <dcterms:created xsi:type="dcterms:W3CDTF">2012-11-07T14:25:21Z</dcterms:created>
  <dcterms:modified xsi:type="dcterms:W3CDTF">2023-06-05T18:57:03Z</dcterms:modified>
</cp:coreProperties>
</file>