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9" r:id="rId1"/>
  </p:sldMasterIdLst>
  <p:notesMasterIdLst>
    <p:notesMasterId r:id="rId35"/>
  </p:notesMasterIdLst>
  <p:sldIdLst>
    <p:sldId id="256" r:id="rId2"/>
    <p:sldId id="257" r:id="rId3"/>
    <p:sldId id="277" r:id="rId4"/>
    <p:sldId id="279" r:id="rId5"/>
    <p:sldId id="273" r:id="rId6"/>
    <p:sldId id="274" r:id="rId7"/>
    <p:sldId id="275" r:id="rId8"/>
    <p:sldId id="281" r:id="rId9"/>
    <p:sldId id="287" r:id="rId10"/>
    <p:sldId id="291" r:id="rId11"/>
    <p:sldId id="289" r:id="rId12"/>
    <p:sldId id="290" r:id="rId13"/>
    <p:sldId id="288" r:id="rId14"/>
    <p:sldId id="286" r:id="rId15"/>
    <p:sldId id="258" r:id="rId16"/>
    <p:sldId id="282" r:id="rId17"/>
    <p:sldId id="283" r:id="rId18"/>
    <p:sldId id="284" r:id="rId19"/>
    <p:sldId id="285" r:id="rId20"/>
    <p:sldId id="259" r:id="rId21"/>
    <p:sldId id="261" r:id="rId22"/>
    <p:sldId id="263" r:id="rId23"/>
    <p:sldId id="264" r:id="rId24"/>
    <p:sldId id="265" r:id="rId25"/>
    <p:sldId id="260" r:id="rId26"/>
    <p:sldId id="262" r:id="rId27"/>
    <p:sldId id="266" r:id="rId28"/>
    <p:sldId id="267" r:id="rId29"/>
    <p:sldId id="268" r:id="rId30"/>
    <p:sldId id="269" r:id="rId31"/>
    <p:sldId id="270" r:id="rId32"/>
    <p:sldId id="272" r:id="rId33"/>
    <p:sldId id="271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4" autoAdjust="0"/>
    <p:restoredTop sz="90037" autoAdjust="0"/>
  </p:normalViewPr>
  <p:slideViewPr>
    <p:cSldViewPr snapToGrid="0">
      <p:cViewPr varScale="1">
        <p:scale>
          <a:sx n="61" d="100"/>
          <a:sy n="61" d="100"/>
        </p:scale>
        <p:origin x="81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9F181C-646F-4A56-9018-EFBE8370EE79}" type="datetimeFigureOut">
              <a:rPr lang="pt-BR"/>
              <a:pPr/>
              <a:t>18/05/2016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A97A78-14A4-437F-A3F6-A7431A06A13B}" type="slidenum">
              <a:rPr lang="pt-BR"/>
              <a:pPr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1710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17900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22252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90684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09715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98327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3906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51985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02126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17639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457670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993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1767626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779409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04805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676158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114375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163069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 quando as informações são utilizadas sem o consentimento, sem que as pessoas permitam que sejam rastreadas?</a:t>
            </a:r>
            <a:r>
              <a:rPr lang="pt-BR" baseline="0" dirty="0"/>
              <a:t> Tendo assim sua privacidade invadida?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8613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9433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  <a:p>
            <a:r>
              <a:rPr lang="pt-BR" dirty="0"/>
              <a:t>Estamos o tempo todo sendo vigiados por câmeras, e isso</a:t>
            </a:r>
            <a:r>
              <a:rPr lang="pt-BR" baseline="0" dirty="0"/>
              <a:t> reprime a todos. </a:t>
            </a:r>
          </a:p>
          <a:p>
            <a:r>
              <a:rPr lang="pt-BR" baseline="0" dirty="0"/>
              <a:t>Outros exemplos: empresa que rastreia os e-mails de funcionários, </a:t>
            </a:r>
            <a:r>
              <a:rPr lang="pt-BR" baseline="0" dirty="0" err="1"/>
              <a:t>facebook</a:t>
            </a:r>
            <a:r>
              <a:rPr lang="pt-BR" baseline="0" dirty="0"/>
              <a:t> (direto e indireto)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964775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Calibri"/>
              </a:rPr>
              <a:t>Falar que as pessoas consentem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8407539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29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78890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644603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30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783341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>
                <a:latin typeface="Calibri"/>
              </a:rPr>
              <a:t>Controle social - até que ponto o controle social é positivo ou negativo?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31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869443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32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500093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33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153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552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579952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91079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05305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218357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A97A78-14A4-437F-A3F6-A7431A06A13B}" type="slidenum">
              <a:rPr lang="pt-BR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8225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8365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62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91533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65931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591736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3456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nas de Imag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20754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2671260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956477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02285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452535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37009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056342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60932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4332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21940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10722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NUL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pPr eaLnBrk="1" latinLnBrk="0" hangingPunct="1"/>
            <a:fld id="{C699CB88-5E1A-4FAC-892A-60949ACB1F6F}" type="datetimeFigureOut">
              <a:rPr lang="en-US" smtClean="0"/>
              <a:pPr eaLnBrk="1" latinLnBrk="0" hangingPunct="1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latinLnBrk="0" hangingPunct="1"/>
            <a:fld id="{91974DF9-AD47-4691-BA21-BBFCE3637A9A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79415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  <p:sldLayoutId id="2147483821" r:id="rId12"/>
    <p:sldLayoutId id="2147483822" r:id="rId13"/>
    <p:sldLayoutId id="2147483823" r:id="rId14"/>
    <p:sldLayoutId id="2147483824" r:id="rId15"/>
    <p:sldLayoutId id="2147483825" r:id="rId16"/>
    <p:sldLayoutId id="214748382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pol9pPmXMEw" TargetMode="External"/><Relationship Id="rId4" Type="http://schemas.openxmlformats.org/officeDocument/2006/relationships/image" Target="../media/image2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Dilemas</a:t>
            </a:r>
            <a:r>
              <a:rPr lang="en-US" dirty="0"/>
              <a:t> da Informação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182880" tIns="0" rIns="91440" bIns="45720" rtlCol="0" anchor="t">
            <a:normAutofit/>
          </a:bodyPr>
          <a:lstStyle/>
          <a:p>
            <a:r>
              <a:rPr lang="en-US" dirty="0" err="1"/>
              <a:t>Informação</a:t>
            </a:r>
            <a:r>
              <a:rPr lang="en-US" dirty="0"/>
              <a:t>, </a:t>
            </a:r>
            <a:r>
              <a:rPr lang="en-US" dirty="0" err="1"/>
              <a:t>Redes</a:t>
            </a:r>
            <a:r>
              <a:rPr lang="en-US" dirty="0"/>
              <a:t> </a:t>
            </a:r>
            <a:r>
              <a:rPr lang="en-US" dirty="0" err="1"/>
              <a:t>Sociais</a:t>
            </a:r>
            <a:r>
              <a:rPr lang="en-US" dirty="0"/>
              <a:t>, </a:t>
            </a:r>
            <a:r>
              <a:rPr lang="en-US" dirty="0" err="1"/>
              <a:t>Políticas</a:t>
            </a:r>
            <a:r>
              <a:rPr lang="en-US" dirty="0"/>
              <a:t> de </a:t>
            </a:r>
            <a:r>
              <a:rPr lang="en-US" dirty="0" err="1"/>
              <a:t>privacidade</a:t>
            </a:r>
            <a:r>
              <a:rPr lang="en-US" dirty="0"/>
              <a:t> e espionagem</a:t>
            </a:r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509496" y="5530073"/>
            <a:ext cx="2743200" cy="1200329"/>
          </a:xfrm>
          <a:prstGeom prst="rect">
            <a:avLst/>
          </a:prstGeom>
        </p:spPr>
        <p:txBody>
          <a:bodyPr rtlCol="0" anchor="t">
            <a:spAutoFit/>
          </a:bodyPr>
          <a:lstStyle/>
          <a:p>
            <a:r>
              <a:rPr lang="pt-BR" dirty="0">
                <a:solidFill>
                  <a:srgbClr val="989898"/>
                </a:solidFill>
              </a:rPr>
              <a:t>Felipe </a:t>
            </a:r>
            <a:r>
              <a:rPr lang="pt-BR" dirty="0" err="1">
                <a:solidFill>
                  <a:srgbClr val="989898"/>
                </a:solidFill>
              </a:rPr>
              <a:t>Margall</a:t>
            </a:r>
            <a:endParaRPr lang="pt-BR" dirty="0">
              <a:solidFill>
                <a:srgbClr val="989898"/>
              </a:solidFill>
            </a:endParaRPr>
          </a:p>
          <a:p>
            <a:r>
              <a:rPr lang="pt-BR" dirty="0">
                <a:solidFill>
                  <a:srgbClr val="989898"/>
                </a:solidFill>
              </a:rPr>
              <a:t>Fernando </a:t>
            </a:r>
            <a:r>
              <a:rPr lang="pt-BR" dirty="0" err="1">
                <a:solidFill>
                  <a:srgbClr val="989898"/>
                </a:solidFill>
              </a:rPr>
              <a:t>Simoneti</a:t>
            </a:r>
            <a:endParaRPr lang="pt-BR" dirty="0">
              <a:solidFill>
                <a:srgbClr val="989898"/>
              </a:solidFill>
            </a:endParaRPr>
          </a:p>
          <a:p>
            <a:r>
              <a:rPr lang="pt-BR" dirty="0">
                <a:solidFill>
                  <a:srgbClr val="989898"/>
                </a:solidFill>
              </a:rPr>
              <a:t>Gabriel </a:t>
            </a:r>
            <a:r>
              <a:rPr lang="pt-BR">
                <a:solidFill>
                  <a:srgbClr val="989898"/>
                </a:solidFill>
              </a:rPr>
              <a:t>Medina</a:t>
            </a:r>
            <a:endParaRPr lang="pt-BR" dirty="0">
              <a:solidFill>
                <a:srgbClr val="989898"/>
              </a:solidFill>
            </a:endParaRPr>
          </a:p>
          <a:p>
            <a:r>
              <a:rPr lang="pt-BR" dirty="0">
                <a:solidFill>
                  <a:srgbClr val="989898"/>
                </a:solidFill>
              </a:rPr>
              <a:t>João Matos</a:t>
            </a:r>
          </a:p>
        </p:txBody>
      </p:sp>
    </p:spTree>
    <p:extLst>
      <p:ext uri="{BB962C8B-B14F-4D97-AF65-F5344CB8AC3E}">
        <p14:creationId xmlns:p14="http://schemas.microsoft.com/office/powerpoint/2010/main" val="36772105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269083" y="1837361"/>
            <a:ext cx="9895448" cy="307776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Suspeita de fraude no relatório sobre mudança climática:  vários dados publicados pela ONU não têm comprovação científica ou são especulativos</a:t>
            </a:r>
            <a:br>
              <a:rPr lang="pt-BR" dirty="0"/>
            </a:b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Oceanos, vegetação e solo emitem 30x mais CO2 que o ser humano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>
              <a:solidFill>
                <a:srgbClr val="FFFFFF"/>
              </a:solidFill>
              <a:latin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FFF"/>
                </a:solidFill>
                <a:latin typeface="Century Gothic" charset="0"/>
              </a:rPr>
              <a:t>Uma marcação feita  em 1841, mostra que o nível do mar segue o mesmo </a:t>
            </a:r>
            <a:br>
              <a:rPr lang="pt-BR" dirty="0">
                <a:solidFill>
                  <a:srgbClr val="FFFFFF"/>
                </a:solidFill>
                <a:latin typeface="Century Gothic" charset="0"/>
              </a:rPr>
            </a:br>
            <a:endParaRPr lang="pt-BR" dirty="0">
              <a:solidFill>
                <a:srgbClr val="FFFFFF"/>
              </a:solidFill>
              <a:latin typeface="Century Gothic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>
                <a:solidFill>
                  <a:srgbClr val="FFFFFF"/>
                </a:solidFill>
                <a:latin typeface="Century Gothic" charset="0"/>
              </a:rPr>
              <a:t>No polo Sul, há acúmulo de 300 trilhões l /ano de gelo - 4% do que o rio Amazonas descarrega por ano no Atlântico </a:t>
            </a:r>
          </a:p>
        </p:txBody>
      </p:sp>
    </p:spTree>
    <p:extLst>
      <p:ext uri="{BB962C8B-B14F-4D97-AF65-F5344CB8AC3E}">
        <p14:creationId xmlns:p14="http://schemas.microsoft.com/office/powerpoint/2010/main" val="983344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rcRect l="3004" t="5701" r="35873" b="5496"/>
          <a:stretch>
            <a:fillRect/>
          </a:stretch>
        </p:blipFill>
        <p:spPr>
          <a:xfrm>
            <a:off x="3429778" y="1364252"/>
            <a:ext cx="5488341" cy="450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824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7214" y="1501775"/>
            <a:ext cx="5726067" cy="3891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15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843" y="1584325"/>
            <a:ext cx="4907320" cy="370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4373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088" y="1172744"/>
            <a:ext cx="7466012" cy="47375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Tudo que aparece nas redes sociais é realmente verdade?</a:t>
            </a:r>
            <a:endParaRPr lang="pt-BR" sz="28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231746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9" name="Imagem 8" descr="10400591_898935346886196_6470816394885198365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8852" y="505696"/>
            <a:ext cx="6050190" cy="60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8431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Consequências das Redes Sociais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89856" y="2047195"/>
            <a:ext cx="7466012" cy="47375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z="2800" dirty="0">
                <a:solidFill>
                  <a:srgbClr val="FFFFFF"/>
                </a:solidFill>
                <a:latin typeface="Century Gothic" charset="0"/>
              </a:rPr>
              <a:t>“Um ano depois, pai relata suicídio da filha após </a:t>
            </a:r>
            <a:r>
              <a:rPr lang="pt-BR" sz="2800" dirty="0" err="1">
                <a:solidFill>
                  <a:srgbClr val="FFFFFF"/>
                </a:solidFill>
                <a:latin typeface="Century Gothic" charset="0"/>
              </a:rPr>
              <a:t>cyberbullying</a:t>
            </a:r>
            <a:r>
              <a:rPr lang="pt-BR" sz="2800" dirty="0">
                <a:solidFill>
                  <a:srgbClr val="FFFFFF"/>
                </a:solidFill>
                <a:latin typeface="Century Gothic" charset="0"/>
              </a:rPr>
              <a:t>”</a:t>
            </a:r>
            <a:br>
              <a:rPr lang="pt-BR" sz="2800" dirty="0">
                <a:solidFill>
                  <a:srgbClr val="000000"/>
                </a:solidFill>
                <a:latin typeface="Century Gothic" charset="0"/>
              </a:rPr>
            </a:br>
            <a:endParaRPr lang="pt-BR" sz="2800" dirty="0">
              <a:solidFill>
                <a:srgbClr val="000000"/>
              </a:solidFill>
              <a:latin typeface="Century Gothic" charset="0"/>
            </a:endParaRPr>
          </a:p>
          <a:p>
            <a:r>
              <a:rPr lang="pt-BR" sz="2800" dirty="0">
                <a:solidFill>
                  <a:srgbClr val="FFFFFF"/>
                </a:solidFill>
                <a:latin typeface="Century Gothic" charset="0"/>
              </a:rPr>
              <a:t>“Invasão de privacidade leva a suicídio de estudante nos EUA”</a:t>
            </a:r>
            <a:br>
              <a:rPr lang="pt-BR" sz="2800" dirty="0">
                <a:solidFill>
                  <a:srgbClr val="000000"/>
                </a:solidFill>
                <a:latin typeface="Century Gothic" charset="0"/>
              </a:rPr>
            </a:br>
            <a:endParaRPr lang="pt-BR" sz="2800" dirty="0">
              <a:solidFill>
                <a:srgbClr val="000000"/>
              </a:solidFill>
              <a:latin typeface="Century Gothic" charset="0"/>
            </a:endParaRPr>
          </a:p>
          <a:p>
            <a:r>
              <a:rPr lang="pt-BR" sz="2800" dirty="0">
                <a:solidFill>
                  <a:srgbClr val="FFFFFF"/>
                </a:solidFill>
                <a:latin typeface="Century Gothic" charset="0"/>
              </a:rPr>
              <a:t>“Pesquisa indica que mais da metade dos jovens já sofreram </a:t>
            </a:r>
            <a:r>
              <a:rPr lang="pt-BR" sz="2800" dirty="0" err="1">
                <a:solidFill>
                  <a:srgbClr val="FFFFFF"/>
                </a:solidFill>
                <a:latin typeface="Century Gothic" charset="0"/>
              </a:rPr>
              <a:t>cyberbullying</a:t>
            </a:r>
            <a:r>
              <a:rPr lang="pt-BR" sz="2800" dirty="0">
                <a:solidFill>
                  <a:srgbClr val="FFFFFF"/>
                </a:solidFill>
                <a:latin typeface="Century Gothic" charset="0"/>
              </a:rPr>
              <a:t>”</a:t>
            </a:r>
          </a:p>
          <a:p>
            <a:pPr algn="ctr"/>
            <a:endParaRPr lang="pt-BR" sz="2800" dirty="0">
              <a:solidFill>
                <a:srgbClr val="FFFFFF"/>
              </a:solidFill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0048415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68992" y="452718"/>
            <a:ext cx="4203020" cy="5941462"/>
          </a:xfrm>
        </p:spPr>
      </p:pic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653213" y="2041525"/>
            <a:ext cx="3098800" cy="461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pt-BR" sz="3600" dirty="0">
                <a:solidFill>
                  <a:srgbClr val="FFFFFF"/>
                </a:solidFill>
                <a:latin typeface="Century Gothic" charset="0"/>
              </a:rPr>
              <a:t>"quando ate a própria foto de perfil vira textão"</a:t>
            </a:r>
          </a:p>
          <a:p>
            <a:endParaRPr lang="pt-BR" sz="2800" dirty="0">
              <a:solidFill>
                <a:srgbClr val="FFFFFF"/>
              </a:solidFill>
              <a:latin typeface="Century Gothic" charset="0"/>
            </a:endParaRPr>
          </a:p>
          <a:p>
            <a:pPr algn="ctr"/>
            <a:endParaRPr lang="pt-BR" sz="2800" dirty="0">
              <a:solidFill>
                <a:srgbClr val="FFFFFF"/>
              </a:solidFill>
              <a:latin typeface="Century Gothic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339" y="1069866"/>
            <a:ext cx="3430326" cy="470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9593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088" y="1187121"/>
            <a:ext cx="7466012" cy="47375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Quem nunca acabou invadindo o privado de alguém? </a:t>
            </a:r>
          </a:p>
        </p:txBody>
      </p:sp>
    </p:spTree>
    <p:extLst>
      <p:ext uri="{BB962C8B-B14F-4D97-AF65-F5344CB8AC3E}">
        <p14:creationId xmlns:p14="http://schemas.microsoft.com/office/powerpoint/2010/main" val="257727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088" y="1330895"/>
            <a:ext cx="7466012" cy="47375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Quanto o governo pode interferir no privado para garantir a segurança pública?</a:t>
            </a:r>
          </a:p>
        </p:txBody>
      </p:sp>
    </p:spTree>
    <p:extLst>
      <p:ext uri="{BB962C8B-B14F-4D97-AF65-F5344CB8AC3E}">
        <p14:creationId xmlns:p14="http://schemas.microsoft.com/office/powerpoint/2010/main" val="3700580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Informação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366725" y="2350854"/>
            <a:ext cx="5632410" cy="230832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4800" dirty="0"/>
              <a:t>Dados </a:t>
            </a:r>
          </a:p>
          <a:p>
            <a:pPr algn="ctr"/>
            <a:r>
              <a:rPr lang="pt-BR" sz="4800" dirty="0"/>
              <a:t>x </a:t>
            </a:r>
          </a:p>
          <a:p>
            <a:pPr algn="ctr"/>
            <a:r>
              <a:rPr lang="pt-BR" sz="4800" dirty="0"/>
              <a:t>Informação</a:t>
            </a:r>
          </a:p>
        </p:txBody>
      </p:sp>
    </p:spTree>
    <p:extLst>
      <p:ext uri="{BB962C8B-B14F-4D97-AF65-F5344CB8AC3E}">
        <p14:creationId xmlns:p14="http://schemas.microsoft.com/office/powerpoint/2010/main" val="14456954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088" y="985838"/>
            <a:ext cx="7466012" cy="473754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Além dos governos, empresas também podem utilizar legalmente suas informações pessoais que estão na rede.</a:t>
            </a:r>
          </a:p>
        </p:txBody>
      </p:sp>
    </p:spTree>
    <p:extLst>
      <p:ext uri="{BB962C8B-B14F-4D97-AF65-F5344CB8AC3E}">
        <p14:creationId xmlns:p14="http://schemas.microsoft.com/office/powerpoint/2010/main" val="6588339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Google</a:t>
            </a:r>
          </a:p>
        </p:txBody>
      </p:sp>
      <p:pic>
        <p:nvPicPr>
          <p:cNvPr id="4" name="Espaço Reservado para Conteúdo 3" descr="2016-05-16 (2).png"/>
          <p:cNvPicPr>
            <a:picLocks noGrp="1" noChangeAspect="1"/>
          </p:cNvPicPr>
          <p:nvPr>
            <p:ph idx="1"/>
          </p:nvPr>
        </p:nvPicPr>
        <p:blipFill>
          <a:blip r:embed="rId3"/>
          <a:srcRect l="30558" t="19596" r="11560" b="11425"/>
          <a:stretch>
            <a:fillRect/>
          </a:stretch>
        </p:blipFill>
        <p:spPr>
          <a:xfrm>
            <a:off x="2684464" y="1689100"/>
            <a:ext cx="6823105" cy="4573790"/>
          </a:xfrm>
        </p:spPr>
      </p:pic>
    </p:spTree>
    <p:extLst>
      <p:ext uri="{BB962C8B-B14F-4D97-AF65-F5344CB8AC3E}">
        <p14:creationId xmlns:p14="http://schemas.microsoft.com/office/powerpoint/2010/main" val="23282916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Windows 10</a:t>
            </a:r>
          </a:p>
        </p:txBody>
      </p:sp>
      <p:pic>
        <p:nvPicPr>
          <p:cNvPr id="5" name="Imagem 4" descr="2016-05-16 (3).png"/>
          <p:cNvPicPr>
            <a:picLocks noChangeAspect="1"/>
          </p:cNvPicPr>
          <p:nvPr/>
        </p:nvPicPr>
        <p:blipFill>
          <a:blip r:embed="rId3"/>
          <a:srcRect l="33070" t="27908" r="4968" b="25594"/>
          <a:stretch>
            <a:fillRect/>
          </a:stretch>
        </p:blipFill>
        <p:spPr>
          <a:xfrm>
            <a:off x="1951202" y="2091738"/>
            <a:ext cx="8450027" cy="358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3300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Facebook</a:t>
            </a:r>
            <a:endParaRPr lang="pt-BR" dirty="0"/>
          </a:p>
        </p:txBody>
      </p:sp>
      <p:pic>
        <p:nvPicPr>
          <p:cNvPr id="4" name="Imagem 3" descr="2016-05-16 (4).png"/>
          <p:cNvPicPr>
            <a:picLocks noChangeAspect="1"/>
          </p:cNvPicPr>
          <p:nvPr/>
        </p:nvPicPr>
        <p:blipFill>
          <a:blip r:embed="rId3"/>
          <a:srcRect l="-72" t="7489" r="16767" b="6512"/>
          <a:stretch>
            <a:fillRect/>
          </a:stretch>
        </p:blipFill>
        <p:spPr>
          <a:xfrm>
            <a:off x="2304527" y="1387935"/>
            <a:ext cx="7408838" cy="4289064"/>
          </a:xfrm>
          <a:prstGeom prst="rect">
            <a:avLst/>
          </a:prstGeom>
        </p:spPr>
      </p:pic>
      <p:pic>
        <p:nvPicPr>
          <p:cNvPr id="5" name="Imagem 4" descr="2016-05-16 (5).png"/>
          <p:cNvPicPr>
            <a:picLocks noChangeAspect="1"/>
          </p:cNvPicPr>
          <p:nvPr/>
        </p:nvPicPr>
        <p:blipFill>
          <a:blip r:embed="rId4"/>
          <a:srcRect l="-42" t="77369" r="17325" b="5759"/>
          <a:stretch>
            <a:fillRect/>
          </a:stretch>
        </p:blipFill>
        <p:spPr>
          <a:xfrm>
            <a:off x="2302226" y="5657308"/>
            <a:ext cx="7419625" cy="851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702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Facebook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35498" y="1625600"/>
            <a:ext cx="9866802" cy="4770460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pt-BR" dirty="0"/>
              <a:t>Copia dos seus dados que o </a:t>
            </a:r>
            <a:r>
              <a:rPr lang="pt-BR" dirty="0" err="1"/>
              <a:t>Facebook</a:t>
            </a:r>
            <a:r>
              <a:rPr lang="pt-BR" dirty="0"/>
              <a:t> guarda:</a:t>
            </a:r>
          </a:p>
          <a:p>
            <a:pPr lvl="1"/>
            <a:r>
              <a:rPr lang="pt-BR" dirty="0"/>
              <a:t>As 'coordenadas' do seu rosto</a:t>
            </a:r>
          </a:p>
          <a:p>
            <a:pPr lvl="1"/>
            <a:r>
              <a:rPr lang="pt-BR" dirty="0"/>
              <a:t>Por onde você anda (dentro e fora da internet)</a:t>
            </a:r>
          </a:p>
          <a:p>
            <a:pPr lvl="2"/>
            <a:r>
              <a:rPr lang="pt-BR" dirty="0"/>
              <a:t>IP, data, horário, navegador e até operadora de celular</a:t>
            </a:r>
          </a:p>
          <a:p>
            <a:pPr lvl="2"/>
            <a:r>
              <a:rPr lang="pt-BR" dirty="0"/>
              <a:t>Lista de cookies: armazena sites visitados, sequência de cliques, dados inseridos em formulários, site que te encaminhou</a:t>
            </a:r>
          </a:p>
          <a:p>
            <a:pPr lvl="2"/>
            <a:r>
              <a:rPr lang="pt-BR" dirty="0"/>
              <a:t>EXIF: etiqueta online de imagens com data, horário, lugar, modelo e configurações da câmera utilizada</a:t>
            </a:r>
          </a:p>
          <a:p>
            <a:pPr lvl="1"/>
            <a:r>
              <a:rPr lang="pt-BR" dirty="0"/>
              <a:t>Fotos automaticamente sincronizadas</a:t>
            </a:r>
          </a:p>
          <a:p>
            <a:pPr lvl="1"/>
            <a:r>
              <a:rPr lang="pt-BR" dirty="0"/>
              <a:t>O que você 'gostaria' de comprar</a:t>
            </a:r>
          </a:p>
          <a:p>
            <a:r>
              <a:rPr lang="pt-BR" dirty="0"/>
              <a:t>Registro de Atividades que o </a:t>
            </a:r>
            <a:r>
              <a:rPr lang="pt-BR" dirty="0" err="1"/>
              <a:t>Facebook</a:t>
            </a:r>
            <a:r>
              <a:rPr lang="pt-BR" dirty="0"/>
              <a:t> salva:</a:t>
            </a:r>
          </a:p>
          <a:p>
            <a:pPr lvl="1"/>
            <a:r>
              <a:rPr lang="pt-BR" dirty="0"/>
              <a:t>Todas as suas buscas, curtidas, vídeos assistidos, ...</a:t>
            </a:r>
          </a:p>
          <a:p>
            <a:r>
              <a:rPr lang="pt-BR" dirty="0"/>
              <a:t>Informações pessoais continuam na rede mesmo você excluindo a conta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4724400" y="2806560"/>
            <a:ext cx="2743200" cy="369332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2138363" y="6467499"/>
            <a:ext cx="7993062" cy="27699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r>
              <a:rPr lang="pt-BR" sz="1200" dirty="0"/>
              <a:t>Fonte: </a:t>
            </a:r>
            <a:r>
              <a:rPr lang="pt-BR" sz="1200" dirty="0">
                <a:latin typeface="Century Gothic" charset="0"/>
              </a:rPr>
              <a:t>http://www.bbc.com/portuguese/noticias/2015/11/151014_facebook_salasocial_informacoes_cc</a:t>
            </a:r>
          </a:p>
        </p:txBody>
      </p:sp>
    </p:spTree>
    <p:extLst>
      <p:ext uri="{BB962C8B-B14F-4D97-AF65-F5344CB8AC3E}">
        <p14:creationId xmlns:p14="http://schemas.microsoft.com/office/powerpoint/2010/main" val="444809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36241" y="3135480"/>
            <a:ext cx="8007350" cy="1045676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 algn="ctr">
              <a:buNone/>
            </a:pPr>
            <a:r>
              <a:rPr lang="pt-BR" sz="3200" dirty="0"/>
              <a:t>E quando as informações são utilizadas sem o consentimento?</a:t>
            </a:r>
          </a:p>
        </p:txBody>
      </p:sp>
    </p:spTree>
    <p:extLst>
      <p:ext uri="{BB962C8B-B14F-4D97-AF65-F5344CB8AC3E}">
        <p14:creationId xmlns:p14="http://schemas.microsoft.com/office/powerpoint/2010/main" val="566671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Prisão de Foucault</a:t>
            </a:r>
          </a:p>
        </p:txBody>
      </p:sp>
      <p:pic>
        <p:nvPicPr>
          <p:cNvPr id="7" name="Imagem 6" descr="maxres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3471" y="1847323"/>
            <a:ext cx="7905059" cy="4457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68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Prisão de Foucault</a:t>
            </a:r>
          </a:p>
        </p:txBody>
      </p:sp>
      <p:pic>
        <p:nvPicPr>
          <p:cNvPr id="14338" name="Picture 2" descr="http://mlb-s2-p.mlstatic.com/adesivo-sorria-voc-esta-sendo-filmado-pacote-c-5-146011-MLB20452950046_102015-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49561" y="1961535"/>
            <a:ext cx="5692878" cy="41036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36386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Dilema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351088" y="3101975"/>
            <a:ext cx="6711950" cy="1046368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 algn="ctr">
              <a:buNone/>
            </a:pPr>
            <a:r>
              <a:rPr lang="pt-BR" sz="3200" dirty="0"/>
              <a:t>Podemos abrir mão da privacidade em nome da segurança?</a:t>
            </a:r>
          </a:p>
        </p:txBody>
      </p:sp>
    </p:spTree>
    <p:extLst>
      <p:ext uri="{BB962C8B-B14F-4D97-AF65-F5344CB8AC3E}">
        <p14:creationId xmlns:p14="http://schemas.microsoft.com/office/powerpoint/2010/main" val="24621208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Privacidade x Segurança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783" y="1760569"/>
            <a:ext cx="5475099" cy="3717865"/>
          </a:xfrm>
          <a:prstGeom prst="rect">
            <a:avLst/>
          </a:prstGeom>
        </p:spPr>
      </p:pic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713556" y="5584950"/>
            <a:ext cx="6711950" cy="104636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pt-BR" sz="3200" dirty="0"/>
              <a:t>Será que esse modelo não é muito simplista?</a:t>
            </a:r>
          </a:p>
        </p:txBody>
      </p:sp>
    </p:spTree>
    <p:extLst>
      <p:ext uri="{BB962C8B-B14F-4D97-AF65-F5344CB8AC3E}">
        <p14:creationId xmlns:p14="http://schemas.microsoft.com/office/powerpoint/2010/main" val="19080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4288967" y="3594162"/>
            <a:ext cx="3944220" cy="1908215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2000" dirty="0">
                <a:latin typeface="Century Gothic" charset="0"/>
              </a:rPr>
              <a:t>Conteúdo quantificável, não transmite mensagem </a:t>
            </a:r>
          </a:p>
          <a:p>
            <a:pPr algn="ctr"/>
            <a:r>
              <a:rPr lang="pt-BR" sz="2000" dirty="0" err="1">
                <a:latin typeface="Century Gothic" charset="0"/>
              </a:rPr>
              <a:t>Ex</a:t>
            </a:r>
            <a:r>
              <a:rPr lang="pt-BR" sz="2000" dirty="0">
                <a:latin typeface="Century Gothic" charset="0"/>
              </a:rPr>
              <a:t>: uma empresa vendeu R$500.000,00 </a:t>
            </a:r>
          </a:p>
          <a:p>
            <a:pPr algn="ctr"/>
            <a:r>
              <a:rPr lang="pt-BR" sz="2000" dirty="0">
                <a:latin typeface="Century Gothic" charset="0"/>
              </a:rPr>
              <a:t>O que isso significa? Nada!!</a:t>
            </a:r>
          </a:p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770973" y="2305907"/>
            <a:ext cx="2743200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4800" dirty="0"/>
              <a:t>Dados</a:t>
            </a:r>
          </a:p>
        </p:txBody>
      </p:sp>
    </p:spTree>
    <p:extLst>
      <p:ext uri="{BB962C8B-B14F-4D97-AF65-F5344CB8AC3E}">
        <p14:creationId xmlns:p14="http://schemas.microsoft.com/office/powerpoint/2010/main" val="32068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Big Brother</a:t>
            </a:r>
          </a:p>
        </p:txBody>
      </p:sp>
      <p:pic>
        <p:nvPicPr>
          <p:cNvPr id="4" name="Imagem 3" descr="big-brother-poster.jpg"/>
          <p:cNvPicPr>
            <a:picLocks noChangeAspect="1"/>
          </p:cNvPicPr>
          <p:nvPr/>
        </p:nvPicPr>
        <p:blipFill rotWithShape="1">
          <a:blip r:embed="rId3"/>
          <a:srcRect l="16875" r="17146"/>
          <a:stretch/>
        </p:blipFill>
        <p:spPr>
          <a:xfrm>
            <a:off x="2303550" y="2286000"/>
            <a:ext cx="2804309" cy="4239948"/>
          </a:xfrm>
          <a:prstGeom prst="rect">
            <a:avLst/>
          </a:prstGeom>
        </p:spPr>
      </p:pic>
      <p:sp>
        <p:nvSpPr>
          <p:cNvPr id="3" name="Retângulo 2"/>
          <p:cNvSpPr/>
          <p:nvPr/>
        </p:nvSpPr>
        <p:spPr>
          <a:xfrm>
            <a:off x="5862014" y="2182449"/>
            <a:ext cx="460149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  <a:ea typeface="+mj-ea"/>
                <a:cs typeface="+mj-cs"/>
              </a:rPr>
              <a:t>Oceania - sociedade totalitária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/>
              <a:t>Big Brother – vigilância 24h por dia</a:t>
            </a:r>
            <a:endParaRPr lang="pt-BR" sz="2400" dirty="0">
              <a:latin typeface="+mj-lt"/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  <a:ea typeface="+mj-ea"/>
                <a:cs typeface="+mj-cs"/>
              </a:rPr>
              <a:t>Winston (Ministério da Verdade)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  <a:ea typeface="+mj-ea"/>
                <a:cs typeface="+mj-cs"/>
              </a:rPr>
              <a:t>“Corrigir” tudo o que foi publicado na imprensa</a:t>
            </a:r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2461794" y="1538314"/>
            <a:ext cx="7616271" cy="6298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pt-BR" sz="2400" dirty="0"/>
              <a:t>Será que esse modelo não é muito simplista?</a:t>
            </a:r>
          </a:p>
        </p:txBody>
      </p:sp>
    </p:spTree>
    <p:extLst>
      <p:ext uri="{BB962C8B-B14F-4D97-AF65-F5344CB8AC3E}">
        <p14:creationId xmlns:p14="http://schemas.microsoft.com/office/powerpoint/2010/main" val="13673277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solidFill>
                  <a:srgbClr val="EBEBEB"/>
                </a:solidFill>
                <a:latin typeface="Century Gothic" charset="0"/>
              </a:rPr>
              <a:t>Privacidade x Segurança</a:t>
            </a:r>
            <a:endParaRPr lang="pt-BR" dirty="0">
              <a:solidFill>
                <a:srgbClr val="000000"/>
              </a:solidFill>
              <a:latin typeface="Century Gothic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235617" y="5530859"/>
            <a:ext cx="3332162" cy="111130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pt-BR" sz="2800" dirty="0"/>
              <a:t>Em nome da segurança</a:t>
            </a:r>
          </a:p>
        </p:txBody>
      </p:sp>
      <p:sp>
        <p:nvSpPr>
          <p:cNvPr id="4" name="Seta para a Direita 3"/>
          <p:cNvSpPr/>
          <p:nvPr/>
        </p:nvSpPr>
        <p:spPr>
          <a:xfrm>
            <a:off x="5569514" y="580106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Espaço Reservado para Conteúdo 2"/>
          <p:cNvSpPr txBox="1">
            <a:spLocks/>
          </p:cNvSpPr>
          <p:nvPr/>
        </p:nvSpPr>
        <p:spPr>
          <a:xfrm>
            <a:off x="6751739" y="5801062"/>
            <a:ext cx="3332162" cy="5708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pt-BR" sz="2800" dirty="0"/>
              <a:t>Controle social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1170" y="1754038"/>
            <a:ext cx="5475099" cy="371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4039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 real</a:t>
            </a:r>
          </a:p>
        </p:txBody>
      </p:sp>
      <p:pic>
        <p:nvPicPr>
          <p:cNvPr id="3" name="Imagem 2"/>
          <p:cNvPicPr/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83927" y="1715588"/>
            <a:ext cx="7706188" cy="4820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0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"Inimigo do Estado"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03312" y="2111910"/>
            <a:ext cx="8946541" cy="419548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z="2400" dirty="0"/>
              <a:t>Premissa do modelo anterior: Teremos segurança com maior invasão de privacidade</a:t>
            </a:r>
          </a:p>
          <a:p>
            <a:endParaRPr lang="pt-BR" sz="2200" dirty="0"/>
          </a:p>
          <a:p>
            <a:pPr>
              <a:buNone/>
            </a:pPr>
            <a:endParaRPr lang="pt-BR" sz="2200" dirty="0"/>
          </a:p>
          <a:p>
            <a:r>
              <a:rPr lang="pt-BR" sz="2200" dirty="0"/>
              <a:t>Mas “quem vai controlar as pessoas que nos controlam?"</a:t>
            </a:r>
          </a:p>
        </p:txBody>
      </p:sp>
    </p:spTree>
    <p:extLst>
      <p:ext uri="{BB962C8B-B14F-4D97-AF65-F5344CB8AC3E}">
        <p14:creationId xmlns:p14="http://schemas.microsoft.com/office/powerpoint/2010/main" val="33570771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Informação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531476" y="3176588"/>
            <a:ext cx="6937963" cy="252376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2000" dirty="0">
                <a:latin typeface="Century Gothic" charset="0"/>
              </a:rPr>
              <a:t>Resultado do processamento de dados. Dados interpretados sob uma outra ótica</a:t>
            </a:r>
          </a:p>
          <a:p>
            <a:pPr algn="ctr"/>
            <a:r>
              <a:rPr lang="pt-BR" sz="2000" dirty="0" err="1">
                <a:latin typeface="Century Gothic" charset="0"/>
              </a:rPr>
              <a:t>Ex</a:t>
            </a:r>
            <a:r>
              <a:rPr lang="pt-BR" sz="2000" dirty="0">
                <a:latin typeface="Century Gothic" charset="0"/>
              </a:rPr>
              <a:t>: R$500.000,00, mas a meta para crescimento da empresa era R$800.000,00. Por outro lado R$500.000,00 foi recorde de produção dos funcionários, e é possível pagar todas as contas com esse valor</a:t>
            </a:r>
          </a:p>
          <a:p>
            <a:pPr algn="ctr"/>
            <a:endParaRPr lang="pt-BR" sz="2000" dirty="0">
              <a:latin typeface="Century Gothic" charset="0"/>
            </a:endParaRPr>
          </a:p>
          <a:p>
            <a:pPr algn="ctr"/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4334890" y="2303112"/>
            <a:ext cx="3996882" cy="830997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pt-BR" sz="4800"/>
              <a:t>Informação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4263083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4179" y="1498375"/>
            <a:ext cx="7954752" cy="3739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82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0444" y="1103063"/>
            <a:ext cx="6959567" cy="473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70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889" y="1912938"/>
            <a:ext cx="7477657" cy="2962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71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3335" y="1486214"/>
            <a:ext cx="3138396" cy="4555272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900517" y="2055690"/>
            <a:ext cx="6470495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pt-BR" dirty="0" err="1"/>
              <a:t>Obj</a:t>
            </a:r>
            <a:r>
              <a:rPr lang="pt-BR" dirty="0"/>
              <a:t> </a:t>
            </a:r>
            <a:r>
              <a:rPr lang="pt-BR" dirty="0" err="1"/>
              <a:t>etivo</a:t>
            </a:r>
            <a:r>
              <a:rPr lang="pt-BR" dirty="0"/>
              <a:t>:  Conquistar classe trabalhadora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Discurso </a:t>
            </a:r>
            <a:r>
              <a:rPr lang="pt-BR" dirty="0" err="1"/>
              <a:t>anti-capitalista</a:t>
            </a:r>
            <a:r>
              <a:rPr lang="pt-BR" dirty="0"/>
              <a:t>/</a:t>
            </a:r>
            <a:r>
              <a:rPr lang="pt-BR" dirty="0" err="1"/>
              <a:t>anti-burguês</a:t>
            </a:r>
            <a:endParaRPr lang="pt-B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/>
              <a:t>Controle de todas as mídias(</a:t>
            </a:r>
            <a:r>
              <a:rPr lang="pt-BR" dirty="0">
                <a:latin typeface="Century Gothic" charset="0"/>
              </a:rPr>
              <a:t>imprensa</a:t>
            </a:r>
            <a:r>
              <a:rPr lang="pt-BR" dirty="0">
                <a:solidFill>
                  <a:srgbClr val="FFFFFF"/>
                </a:solidFill>
                <a:latin typeface="Century Gothic" charset="0"/>
              </a:rPr>
              <a:t>, o rádio, o teatro, os filmes, a literatura, a música, e também as belas artes. 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  <a:latin typeface="Century Gothic" charset="0"/>
              </a:rPr>
              <a:t>Criar esperança,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  <a:latin typeface="Century Gothic" charset="0"/>
              </a:rPr>
              <a:t>Culto ao líder(</a:t>
            </a:r>
            <a:r>
              <a:rPr lang="pt-BR" dirty="0" err="1">
                <a:solidFill>
                  <a:srgbClr val="FFFFFF"/>
                </a:solidFill>
                <a:latin typeface="Century Gothic" charset="0"/>
              </a:rPr>
              <a:t>Führer</a:t>
            </a:r>
            <a:r>
              <a:rPr lang="pt-BR" dirty="0">
                <a:solidFill>
                  <a:srgbClr val="FFFFFF"/>
                </a:solidFill>
                <a:latin typeface="Century Gothic" charset="0"/>
              </a:rPr>
              <a:t>)</a:t>
            </a:r>
            <a:endParaRPr lang="pt-BR" dirty="0">
              <a:solidFill>
                <a:srgbClr val="FFFFFF"/>
              </a:solidFill>
              <a:latin typeface="Verdana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dirty="0">
                <a:solidFill>
                  <a:srgbClr val="FFFFFF"/>
                </a:solidFill>
                <a:latin typeface="Century Gothic"/>
              </a:rPr>
              <a:t>Inimigo único (anti-semitismo)</a:t>
            </a:r>
          </a:p>
        </p:txBody>
      </p:sp>
    </p:spTree>
    <p:extLst>
      <p:ext uri="{BB962C8B-B14F-4D97-AF65-F5344CB8AC3E}">
        <p14:creationId xmlns:p14="http://schemas.microsoft.com/office/powerpoint/2010/main" val="3130926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rcRect l="10300" t="-101" r="12814" b="12510"/>
          <a:stretch>
            <a:fillRect/>
          </a:stretch>
        </p:blipFill>
        <p:spPr>
          <a:xfrm>
            <a:off x="3607573" y="1000670"/>
            <a:ext cx="5193937" cy="4540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779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Íon">
  <a:themeElements>
    <a:clrScheme name="Í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Í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Í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30</TotalTime>
  <Words>593</Words>
  <Application>Microsoft Office PowerPoint</Application>
  <PresentationFormat>Widescreen</PresentationFormat>
  <Paragraphs>116</Paragraphs>
  <Slides>33</Slides>
  <Notes>33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Arial</vt:lpstr>
      <vt:lpstr>Calibri</vt:lpstr>
      <vt:lpstr>Century Gothic</vt:lpstr>
      <vt:lpstr>Verdana</vt:lpstr>
      <vt:lpstr>Wingdings 3</vt:lpstr>
      <vt:lpstr>Íon</vt:lpstr>
      <vt:lpstr>Dilemas da Informação</vt:lpstr>
      <vt:lpstr>Informação</vt:lpstr>
      <vt:lpstr>Informação</vt:lpstr>
      <vt:lpstr>Informação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Consequências das Redes Sociais</vt:lpstr>
      <vt:lpstr>PowerPoint Presentation</vt:lpstr>
      <vt:lpstr>PowerPoint Presentation</vt:lpstr>
      <vt:lpstr>PowerPoint Presentation</vt:lpstr>
      <vt:lpstr>PowerPoint Presentation</vt:lpstr>
      <vt:lpstr>Google</vt:lpstr>
      <vt:lpstr>Windows 10</vt:lpstr>
      <vt:lpstr>Facebook</vt:lpstr>
      <vt:lpstr>Facebook</vt:lpstr>
      <vt:lpstr>PowerPoint Presentation</vt:lpstr>
      <vt:lpstr>Prisão de Foucault</vt:lpstr>
      <vt:lpstr>Prisão de Foucault</vt:lpstr>
      <vt:lpstr>Dilema</vt:lpstr>
      <vt:lpstr>Privacidade x Segurança</vt:lpstr>
      <vt:lpstr>Big Brother</vt:lpstr>
      <vt:lpstr>Privacidade x Segurança</vt:lpstr>
      <vt:lpstr>Exemplo real</vt:lpstr>
      <vt:lpstr>"Inimigo do Estado"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Ruri Giannini</dc:creator>
  <cp:lastModifiedBy>Ruri Giannini</cp:lastModifiedBy>
  <cp:revision>25</cp:revision>
  <dcterms:created xsi:type="dcterms:W3CDTF">2014-09-16T21:29:03Z</dcterms:created>
  <dcterms:modified xsi:type="dcterms:W3CDTF">2016-05-18T10:35:53Z</dcterms:modified>
</cp:coreProperties>
</file>